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sldIdLst>
    <p:sldId id="256" r:id="rId2"/>
    <p:sldId id="283"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Lst>
  <p:sldSz cx="9144000" cy="5143500" type="screen16x9"/>
  <p:notesSz cx="6858000" cy="9144000"/>
  <p:defaultTextStyle>
    <a:defPPr>
      <a:defRPr lang="fr-F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pvadrZbJFL2zWrY/K2W3yQ==" hashData="WE23UEfJ9MsqmQTKsMYpk/mbqX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FF"/>
    <a:srgbClr val="FF66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7" d="100"/>
          <a:sy n="107" d="100"/>
        </p:scale>
        <p:origin x="-84" y="-528"/>
      </p:cViewPr>
      <p:guideLst>
        <p:guide orient="horz" pos="162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1597819"/>
            <a:ext cx="7772400" cy="1102519"/>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lvl1pPr>
              <a:defRPr/>
            </a:lvl1pPr>
          </a:lstStyle>
          <a:p>
            <a:pPr>
              <a:defRPr/>
            </a:pPr>
            <a:fld id="{991D40D0-A7F6-40B9-A1C4-D750E5A53671}" type="datetimeFigureOut">
              <a:rPr lang="fr-FR"/>
              <a:pPr>
                <a:defRPr/>
              </a:pPr>
              <a:t>20/06/2017</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8272B0CF-C5D3-4F1C-B58A-874D4075985F}" type="slidenum">
              <a:rPr lang="fr-FR"/>
              <a:pPr>
                <a:defRPr/>
              </a:pPr>
              <a:t>‹N°›</a:t>
            </a:fld>
            <a:endParaRPr lang="fr-FR"/>
          </a:p>
        </p:txBody>
      </p:sp>
    </p:spTree>
  </p:cSld>
  <p:clrMapOvr>
    <a:masterClrMapping/>
  </p:clrMapOvr>
  <p:transition spd="slow">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pPr>
              <a:defRPr/>
            </a:pPr>
            <a:fld id="{2F68BBA4-FA85-44C4-A9B7-48657742E2A6}" type="datetimeFigureOut">
              <a:rPr lang="fr-FR"/>
              <a:pPr>
                <a:defRPr/>
              </a:pPr>
              <a:t>20/06/2017</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19E44CBF-78E3-46AC-8C83-BF7CEC8BE915}" type="slidenum">
              <a:rPr lang="fr-FR"/>
              <a:pPr>
                <a:defRPr/>
              </a:pPr>
              <a:t>‹N°›</a:t>
            </a:fld>
            <a:endParaRPr lang="fr-FR"/>
          </a:p>
        </p:txBody>
      </p:sp>
    </p:spTree>
  </p:cSld>
  <p:clrMapOvr>
    <a:masterClrMapping/>
  </p:clrMapOvr>
  <p:transition spd="slow">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3305176"/>
            <a:ext cx="7772400" cy="1021556"/>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lvl1pPr>
              <a:defRPr/>
            </a:lvl1pPr>
          </a:lstStyle>
          <a:p>
            <a:pPr>
              <a:defRPr/>
            </a:pPr>
            <a:fld id="{E814F702-9E6B-4965-A0D6-9C2A3F04D0AF}" type="datetimeFigureOut">
              <a:rPr lang="fr-FR"/>
              <a:pPr>
                <a:defRPr/>
              </a:pPr>
              <a:t>20/06/2017</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5A297A4E-7CA6-4C97-8FF2-FEF005FF1E2C}" type="slidenum">
              <a:rPr lang="fr-FR"/>
              <a:pPr>
                <a:defRPr/>
              </a:pPr>
              <a:t>‹N°›</a:t>
            </a:fld>
            <a:endParaRPr lang="fr-FR"/>
          </a:p>
        </p:txBody>
      </p:sp>
    </p:spTree>
  </p:cSld>
  <p:clrMapOvr>
    <a:masterClrMapping/>
  </p:clrMapOvr>
  <p:transition spd="slow">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3"/>
          <p:cNvSpPr>
            <a:spLocks noGrp="1"/>
          </p:cNvSpPr>
          <p:nvPr>
            <p:ph type="dt" sz="half" idx="10"/>
          </p:nvPr>
        </p:nvSpPr>
        <p:spPr/>
        <p:txBody>
          <a:bodyPr/>
          <a:lstStyle>
            <a:lvl1pPr>
              <a:defRPr/>
            </a:lvl1pPr>
          </a:lstStyle>
          <a:p>
            <a:pPr>
              <a:defRPr/>
            </a:pPr>
            <a:fld id="{A859FD46-014F-4BC9-91C8-1618C27EFA14}" type="datetimeFigureOut">
              <a:rPr lang="fr-FR"/>
              <a:pPr>
                <a:defRPr/>
              </a:pPr>
              <a:t>20/06/2017</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2E71E59F-A322-4879-9C30-50EAC15FF003}" type="slidenum">
              <a:rPr lang="fr-FR"/>
              <a:pPr>
                <a:defRPr/>
              </a:pPr>
              <a:t>‹N°›</a:t>
            </a:fld>
            <a:endParaRPr lang="fr-FR"/>
          </a:p>
        </p:txBody>
      </p:sp>
    </p:spTree>
  </p:cSld>
  <p:clrMapOvr>
    <a:masterClrMapping/>
  </p:clrMapOvr>
  <p:transition spd="slow">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05979"/>
            <a:ext cx="8229600" cy="857250"/>
          </a:xfrm>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3"/>
          <p:cNvSpPr>
            <a:spLocks noGrp="1"/>
          </p:cNvSpPr>
          <p:nvPr>
            <p:ph type="dt" sz="half" idx="10"/>
          </p:nvPr>
        </p:nvSpPr>
        <p:spPr/>
        <p:txBody>
          <a:bodyPr/>
          <a:lstStyle>
            <a:lvl1pPr>
              <a:defRPr/>
            </a:lvl1pPr>
          </a:lstStyle>
          <a:p>
            <a:pPr>
              <a:defRPr/>
            </a:pPr>
            <a:fld id="{DA3179EC-3AB2-40C8-B7EA-E57299FE597A}" type="datetimeFigureOut">
              <a:rPr lang="fr-FR"/>
              <a:pPr>
                <a:defRPr/>
              </a:pPr>
              <a:t>20/06/2017</a:t>
            </a:fld>
            <a:endParaRPr lang="fr-FR"/>
          </a:p>
        </p:txBody>
      </p:sp>
      <p:sp>
        <p:nvSpPr>
          <p:cNvPr id="8" name="Espace réservé du pied de page 4"/>
          <p:cNvSpPr>
            <a:spLocks noGrp="1"/>
          </p:cNvSpPr>
          <p:nvPr>
            <p:ph type="ftr" sz="quarter" idx="11"/>
          </p:nvPr>
        </p:nvSpPr>
        <p:spPr/>
        <p:txBody>
          <a:bodyPr/>
          <a:lstStyle>
            <a:lvl1pPr>
              <a:defRPr/>
            </a:lvl1pPr>
          </a:lstStyle>
          <a:p>
            <a:pPr>
              <a:defRPr/>
            </a:pPr>
            <a:endParaRPr lang="fr-FR"/>
          </a:p>
        </p:txBody>
      </p:sp>
      <p:sp>
        <p:nvSpPr>
          <p:cNvPr id="9" name="Espace réservé du numéro de diapositive 5"/>
          <p:cNvSpPr>
            <a:spLocks noGrp="1"/>
          </p:cNvSpPr>
          <p:nvPr>
            <p:ph type="sldNum" sz="quarter" idx="12"/>
          </p:nvPr>
        </p:nvSpPr>
        <p:spPr/>
        <p:txBody>
          <a:bodyPr/>
          <a:lstStyle>
            <a:lvl1pPr>
              <a:defRPr/>
            </a:lvl1pPr>
          </a:lstStyle>
          <a:p>
            <a:pPr>
              <a:defRPr/>
            </a:pPr>
            <a:fld id="{1F3D140E-2E0E-431D-A51A-215DD1B5813A}" type="slidenum">
              <a:rPr lang="fr-FR"/>
              <a:pPr>
                <a:defRPr/>
              </a:pPr>
              <a:t>‹N°›</a:t>
            </a:fld>
            <a:endParaRPr lang="fr-FR"/>
          </a:p>
        </p:txBody>
      </p:sp>
    </p:spTree>
  </p:cSld>
  <p:clrMapOvr>
    <a:masterClrMapping/>
  </p:clrMapOvr>
  <p:transition spd="slow">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3"/>
          <p:cNvSpPr>
            <a:spLocks noGrp="1"/>
          </p:cNvSpPr>
          <p:nvPr>
            <p:ph type="dt" sz="half" idx="10"/>
          </p:nvPr>
        </p:nvSpPr>
        <p:spPr/>
        <p:txBody>
          <a:bodyPr/>
          <a:lstStyle>
            <a:lvl1pPr>
              <a:defRPr/>
            </a:lvl1pPr>
          </a:lstStyle>
          <a:p>
            <a:pPr>
              <a:defRPr/>
            </a:pPr>
            <a:fld id="{F302CF59-1826-4ED3-A175-8FB2B439018B}" type="datetimeFigureOut">
              <a:rPr lang="fr-FR"/>
              <a:pPr>
                <a:defRPr/>
              </a:pPr>
              <a:t>20/06/2017</a:t>
            </a:fld>
            <a:endParaRPr lang="fr-FR"/>
          </a:p>
        </p:txBody>
      </p:sp>
      <p:sp>
        <p:nvSpPr>
          <p:cNvPr id="4" name="Espace réservé du pied de page 4"/>
          <p:cNvSpPr>
            <a:spLocks noGrp="1"/>
          </p:cNvSpPr>
          <p:nvPr>
            <p:ph type="ftr" sz="quarter" idx="11"/>
          </p:nvPr>
        </p:nvSpPr>
        <p:spPr/>
        <p:txBody>
          <a:bodyPr/>
          <a:lstStyle>
            <a:lvl1pPr>
              <a:defRPr/>
            </a:lvl1pPr>
          </a:lstStyle>
          <a:p>
            <a:pPr>
              <a:defRPr/>
            </a:pPr>
            <a:endParaRPr lang="fr-FR"/>
          </a:p>
        </p:txBody>
      </p:sp>
      <p:sp>
        <p:nvSpPr>
          <p:cNvPr id="5" name="Espace réservé du numéro de diapositive 5"/>
          <p:cNvSpPr>
            <a:spLocks noGrp="1"/>
          </p:cNvSpPr>
          <p:nvPr>
            <p:ph type="sldNum" sz="quarter" idx="12"/>
          </p:nvPr>
        </p:nvSpPr>
        <p:spPr/>
        <p:txBody>
          <a:bodyPr/>
          <a:lstStyle>
            <a:lvl1pPr>
              <a:defRPr/>
            </a:lvl1pPr>
          </a:lstStyle>
          <a:p>
            <a:pPr>
              <a:defRPr/>
            </a:pPr>
            <a:fld id="{098929AD-A802-40FD-99DC-5B6159DEE040}" type="slidenum">
              <a:rPr lang="fr-FR"/>
              <a:pPr>
                <a:defRPr/>
              </a:pPr>
              <a:t>‹N°›</a:t>
            </a:fld>
            <a:endParaRPr lang="fr-FR"/>
          </a:p>
        </p:txBody>
      </p:sp>
    </p:spTree>
  </p:cSld>
  <p:clrMapOvr>
    <a:masterClrMapping/>
  </p:clrMapOvr>
  <p:transition spd="slow">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pPr>
              <a:defRPr/>
            </a:pPr>
            <a:fld id="{68216EAC-C5B7-40A7-8B47-43141B986BBB}" type="datetimeFigureOut">
              <a:rPr lang="fr-FR"/>
              <a:pPr>
                <a:defRPr/>
              </a:pPr>
              <a:t>20/06/2017</a:t>
            </a:fld>
            <a:endParaRPr lang="fr-FR"/>
          </a:p>
        </p:txBody>
      </p:sp>
      <p:sp>
        <p:nvSpPr>
          <p:cNvPr id="3" name="Espace réservé du pied de page 4"/>
          <p:cNvSpPr>
            <a:spLocks noGrp="1"/>
          </p:cNvSpPr>
          <p:nvPr>
            <p:ph type="ftr" sz="quarter" idx="11"/>
          </p:nvPr>
        </p:nvSpPr>
        <p:spPr/>
        <p:txBody>
          <a:bodyPr/>
          <a:lstStyle>
            <a:lvl1pPr>
              <a:defRPr/>
            </a:lvl1pPr>
          </a:lstStyle>
          <a:p>
            <a:pPr>
              <a:defRPr/>
            </a:pPr>
            <a:endParaRPr lang="fr-FR"/>
          </a:p>
        </p:txBody>
      </p:sp>
      <p:sp>
        <p:nvSpPr>
          <p:cNvPr id="4" name="Espace réservé du numéro de diapositive 5"/>
          <p:cNvSpPr>
            <a:spLocks noGrp="1"/>
          </p:cNvSpPr>
          <p:nvPr>
            <p:ph type="sldNum" sz="quarter" idx="12"/>
          </p:nvPr>
        </p:nvSpPr>
        <p:spPr/>
        <p:txBody>
          <a:bodyPr/>
          <a:lstStyle>
            <a:lvl1pPr>
              <a:defRPr/>
            </a:lvl1pPr>
          </a:lstStyle>
          <a:p>
            <a:pPr>
              <a:defRPr/>
            </a:pPr>
            <a:fld id="{01BF5FA9-E2ED-4C29-B5A7-EFD6B591EB22}" type="slidenum">
              <a:rPr lang="fr-FR"/>
              <a:pPr>
                <a:defRPr/>
              </a:pPr>
              <a:t>‹N°›</a:t>
            </a:fld>
            <a:endParaRPr lang="fr-FR"/>
          </a:p>
        </p:txBody>
      </p:sp>
    </p:spTree>
  </p:cSld>
  <p:clrMapOvr>
    <a:masterClrMapping/>
  </p:clrMapOvr>
  <p:transition spd="slow">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1" y="204787"/>
            <a:ext cx="3008313" cy="871538"/>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3"/>
          <p:cNvSpPr>
            <a:spLocks noGrp="1"/>
          </p:cNvSpPr>
          <p:nvPr>
            <p:ph type="dt" sz="half" idx="10"/>
          </p:nvPr>
        </p:nvSpPr>
        <p:spPr/>
        <p:txBody>
          <a:bodyPr/>
          <a:lstStyle>
            <a:lvl1pPr>
              <a:defRPr/>
            </a:lvl1pPr>
          </a:lstStyle>
          <a:p>
            <a:pPr>
              <a:defRPr/>
            </a:pPr>
            <a:fld id="{11CDF6FD-7C8D-49A5-958C-C7E30655FC17}" type="datetimeFigureOut">
              <a:rPr lang="fr-FR"/>
              <a:pPr>
                <a:defRPr/>
              </a:pPr>
              <a:t>20/06/2017</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C5AC6F19-1D39-4EF5-891D-6B8E97E58DB4}" type="slidenum">
              <a:rPr lang="fr-FR"/>
              <a:pPr>
                <a:defRPr/>
              </a:pPr>
              <a:t>‹N°›</a:t>
            </a:fld>
            <a:endParaRPr lang="fr-FR"/>
          </a:p>
        </p:txBody>
      </p:sp>
    </p:spTree>
  </p:cSld>
  <p:clrMapOvr>
    <a:masterClrMapping/>
  </p:clrMapOvr>
  <p:transition spd="slow">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3600450"/>
            <a:ext cx="5486400" cy="425054"/>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a:p>
        </p:txBody>
      </p:sp>
      <p:sp>
        <p:nvSpPr>
          <p:cNvPr id="4" name="Espace réservé du texte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3"/>
          <p:cNvSpPr>
            <a:spLocks noGrp="1"/>
          </p:cNvSpPr>
          <p:nvPr>
            <p:ph type="dt" sz="half" idx="10"/>
          </p:nvPr>
        </p:nvSpPr>
        <p:spPr/>
        <p:txBody>
          <a:bodyPr/>
          <a:lstStyle>
            <a:lvl1pPr>
              <a:defRPr/>
            </a:lvl1pPr>
          </a:lstStyle>
          <a:p>
            <a:pPr>
              <a:defRPr/>
            </a:pPr>
            <a:fld id="{EA6BBD77-9576-4BB5-A4FF-78378293D7BF}" type="datetimeFigureOut">
              <a:rPr lang="fr-FR"/>
              <a:pPr>
                <a:defRPr/>
              </a:pPr>
              <a:t>20/06/2017</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5CDA5F9A-650E-4D27-8107-C3023F9E568F}" type="slidenum">
              <a:rPr lang="fr-FR"/>
              <a:pPr>
                <a:defRPr/>
              </a:pPr>
              <a:t>‹N°›</a:t>
            </a:fld>
            <a:endParaRPr lang="fr-FR"/>
          </a:p>
        </p:txBody>
      </p:sp>
    </p:spTree>
  </p:cSld>
  <p:clrMapOvr>
    <a:masterClrMapping/>
  </p:clrMapOvr>
  <p:transition spd="slow">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pPr>
              <a:defRPr/>
            </a:pPr>
            <a:fld id="{1BD9B8A4-8019-439A-9C7C-B282D9664A25}" type="datetimeFigureOut">
              <a:rPr lang="fr-FR"/>
              <a:pPr>
                <a:defRPr/>
              </a:pPr>
              <a:t>20/06/2017</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A88F3473-BA75-48DE-A124-EDCFF85CA428}" type="slidenum">
              <a:rPr lang="fr-FR"/>
              <a:pPr>
                <a:defRPr/>
              </a:pPr>
              <a:t>‹N°›</a:t>
            </a:fld>
            <a:endParaRPr lang="fr-FR"/>
          </a:p>
        </p:txBody>
      </p:sp>
    </p:spTree>
  </p:cSld>
  <p:clrMapOvr>
    <a:masterClrMapping/>
  </p:clrMapOvr>
  <p:transition spd="slow">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154781"/>
            <a:ext cx="2057400" cy="329088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154781"/>
            <a:ext cx="6019800" cy="329088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pPr>
              <a:defRPr/>
            </a:pPr>
            <a:fld id="{94AB1B40-B077-40EF-8BEB-0E5CA518C555}" type="datetimeFigureOut">
              <a:rPr lang="fr-FR"/>
              <a:pPr>
                <a:defRPr/>
              </a:pPr>
              <a:t>20/06/2017</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B2DEC63B-00D2-4A46-A601-D4DD23153E9E}" type="slidenum">
              <a:rPr lang="fr-FR"/>
              <a:pPr>
                <a:defRPr/>
              </a:pPr>
              <a:t>‹N°›</a:t>
            </a:fld>
            <a:endParaRPr lang="fr-FR"/>
          </a:p>
        </p:txBody>
      </p:sp>
    </p:spTree>
  </p:cSld>
  <p:clrMapOvr>
    <a:masterClrMapping/>
  </p:clrMapOvr>
  <p:transition spd="slow">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457200" y="206375"/>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fr-FR" smtClean="0"/>
              <a:t>Modifiez le style du titre</a:t>
            </a:r>
          </a:p>
        </p:txBody>
      </p:sp>
      <p:sp>
        <p:nvSpPr>
          <p:cNvPr id="1027" name="Espace réservé du texte 2"/>
          <p:cNvSpPr>
            <a:spLocks noGrp="1"/>
          </p:cNvSpPr>
          <p:nvPr>
            <p:ph type="body" idx="1"/>
          </p:nvPr>
        </p:nvSpPr>
        <p:spPr bwMode="auto">
          <a:xfrm>
            <a:off x="457200" y="1200150"/>
            <a:ext cx="8229600" cy="33940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p>
        </p:txBody>
      </p:sp>
      <p:sp>
        <p:nvSpPr>
          <p:cNvPr id="4" name="Espace réservé de la date 3"/>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F1162F40-F881-4D79-8732-60277333880C}" type="datetimeFigureOut">
              <a:rPr lang="fr-FR"/>
              <a:pPr>
                <a:defRPr/>
              </a:pPr>
              <a:t>20/06/2017</a:t>
            </a:fld>
            <a:endParaRPr lang="fr-FR"/>
          </a:p>
        </p:txBody>
      </p:sp>
      <p:sp>
        <p:nvSpPr>
          <p:cNvPr id="5" name="Espace réservé du pied de page 4"/>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fr-FR"/>
          </a:p>
        </p:txBody>
      </p:sp>
      <p:sp>
        <p:nvSpPr>
          <p:cNvPr id="6" name="Espace réservé du numéro de diapositive 5"/>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E2E4797D-1B59-4D1D-A888-E33FB8C27AD1}" type="slidenum">
              <a:rPr lang="fr-FR"/>
              <a:pPr>
                <a:defRPr/>
              </a:pPr>
              <a:t>‹N°›</a:t>
            </a:fld>
            <a:endParaRPr lang="fr-FR"/>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ransition spd="slow">
    <p:fade/>
  </p:transition>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hyperlink" Target="http://akia.eklablog.fr/mes-creations-c29242728" TargetMode="External"/><Relationship Id="rId2" Type="http://schemas.openxmlformats.org/officeDocument/2006/relationships/image" Target="../media/image29.jpeg"/><Relationship Id="rId1" Type="http://schemas.openxmlformats.org/officeDocument/2006/relationships/slideLayout" Target="../slideLayouts/slideLayout7.xml"/><Relationship Id="rId4" Type="http://schemas.openxmlformats.org/officeDocument/2006/relationships/hyperlink" Target="http://www.ppsmania.fr/author/akia"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4156075"/>
            <a:ext cx="1576388" cy="369888"/>
          </a:xfrm>
          <a:prstGeom prst="rect">
            <a:avLst/>
          </a:prstGeom>
        </p:spPr>
        <p:txBody>
          <a:bodyPr wrap="none">
            <a:spAutoFit/>
          </a:bodyPr>
          <a:lstStyle/>
          <a:p>
            <a:pPr fontAlgn="auto">
              <a:spcBef>
                <a:spcPts val="0"/>
              </a:spcBef>
              <a:spcAft>
                <a:spcPts val="0"/>
              </a:spcAft>
              <a:defRPr/>
            </a:pPr>
            <a:r>
              <a:rPr lang="fr-FR" b="1" dirty="0">
                <a:solidFill>
                  <a:schemeClr val="bg1"/>
                </a:solidFill>
                <a:effectLst>
                  <a:outerShdw blurRad="38100" dist="38100" dir="2700000" algn="tl">
                    <a:srgbClr val="000000">
                      <a:alpha val="43137"/>
                    </a:srgbClr>
                  </a:outerShdw>
                </a:effectLst>
                <a:latin typeface="Vijaya" panose="020B0604020202020204" pitchFamily="34" charset="0"/>
                <a:cs typeface="Vijaya" panose="020B0604020202020204" pitchFamily="34" charset="0"/>
              </a:rPr>
              <a:t>Par Florian Colas</a:t>
            </a:r>
            <a:endParaRPr lang="fr-FR" b="1" dirty="0">
              <a:solidFill>
                <a:schemeClr val="bg1"/>
              </a:solidFill>
              <a:effectLst>
                <a:outerShdw blurRad="38100" dist="38100" dir="2700000" algn="tl">
                  <a:srgbClr val="000000">
                    <a:alpha val="43137"/>
                  </a:srgbClr>
                </a:outerShdw>
              </a:effectLst>
              <a:latin typeface="Vijaya" panose="020B0604020202020204" pitchFamily="34" charset="0"/>
              <a:cs typeface="Vijaya" panose="020B0604020202020204" pitchFamily="34" charset="0"/>
            </a:endParaRPr>
          </a:p>
        </p:txBody>
      </p:sp>
      <p:sp>
        <p:nvSpPr>
          <p:cNvPr id="7" name="Rectangle 6"/>
          <p:cNvSpPr/>
          <p:nvPr/>
        </p:nvSpPr>
        <p:spPr>
          <a:xfrm>
            <a:off x="3734272" y="2110085"/>
            <a:ext cx="1675459" cy="523220"/>
          </a:xfrm>
          <a:prstGeom prst="rect">
            <a:avLst/>
          </a:prstGeom>
          <a:noFill/>
        </p:spPr>
        <p:txBody>
          <a:bodyPr wrap="none">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fontAlgn="auto">
              <a:spcBef>
                <a:spcPts val="0"/>
              </a:spcBef>
              <a:spcAft>
                <a:spcPts val="0"/>
              </a:spcAft>
              <a:defRPr/>
            </a:pPr>
            <a:r>
              <a:rPr lang="fr-FR" sz="28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Vijaya" panose="020B0604020202020204" pitchFamily="34" charset="0"/>
                <a:cs typeface="Vijaya" panose="020B0604020202020204" pitchFamily="34" charset="0"/>
              </a:rPr>
              <a:t>Lucienne</a:t>
            </a:r>
            <a:endParaRPr lang="fr-FR" sz="28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Vijaya" panose="020B0604020202020204" pitchFamily="34" charset="0"/>
              <a:cs typeface="Vijaya" panose="020B0604020202020204" pitchFamily="34" charset="0"/>
            </a:endParaRPr>
          </a:p>
        </p:txBody>
      </p:sp>
      <p:pic>
        <p:nvPicPr>
          <p:cNvPr id="13315" name="Picture 4" descr="L:\Session Admistrateur\Desktop\Image1.jpg"/>
          <p:cNvPicPr>
            <a:picLocks noChangeAspect="1" noChangeArrowheads="1"/>
          </p:cNvPicPr>
          <p:nvPr/>
        </p:nvPicPr>
        <p:blipFill>
          <a:blip r:embed="rId2"/>
          <a:srcRect/>
          <a:stretch>
            <a:fillRect/>
          </a:stretch>
        </p:blipFill>
        <p:spPr bwMode="auto">
          <a:xfrm>
            <a:off x="7938" y="1008063"/>
            <a:ext cx="9136062" cy="4135437"/>
          </a:xfrm>
          <a:prstGeom prst="rect">
            <a:avLst/>
          </a:prstGeom>
          <a:noFill/>
          <a:ln w="9525">
            <a:noFill/>
            <a:miter lim="800000"/>
            <a:headEnd/>
            <a:tailEnd/>
          </a:ln>
        </p:spPr>
      </p:pic>
      <p:sp>
        <p:nvSpPr>
          <p:cNvPr id="8" name="Rectangle 7"/>
          <p:cNvSpPr/>
          <p:nvPr/>
        </p:nvSpPr>
        <p:spPr>
          <a:xfrm>
            <a:off x="1642323" y="317724"/>
            <a:ext cx="4949842" cy="646331"/>
          </a:xfrm>
          <a:prstGeom prst="rect">
            <a:avLst/>
          </a:prstGeom>
          <a:noFill/>
        </p:spPr>
        <p:txBody>
          <a:bodyPr wrap="none">
            <a:spAutoFit/>
            <a:scene3d>
              <a:camera prst="orthographicFront"/>
              <a:lightRig rig="balanced" dir="t">
                <a:rot lat="0" lon="0" rev="2100000"/>
              </a:lightRig>
            </a:scene3d>
            <a:sp3d extrusionH="57150" prstMaterial="metal">
              <a:bevelT w="38100" h="25400"/>
              <a:contourClr>
                <a:schemeClr val="bg2"/>
              </a:contourClr>
            </a:sp3d>
          </a:bodyPr>
          <a:lstStyle/>
          <a:p>
            <a:pPr algn="ctr" fontAlgn="auto">
              <a:spcBef>
                <a:spcPts val="0"/>
              </a:spcBef>
              <a:spcAft>
                <a:spcPts val="0"/>
              </a:spcAft>
              <a:defRPr/>
            </a:pPr>
            <a:r>
              <a:rPr lang="fr-FR" sz="3600" b="1" dirty="0">
                <a:ln w="50800"/>
                <a:solidFill>
                  <a:schemeClr val="tx2">
                    <a:lumMod val="60000"/>
                    <a:lumOff val="40000"/>
                  </a:schemeClr>
                </a:solidFill>
                <a:effectLst>
                  <a:outerShdw blurRad="38100" dist="38100" dir="2700000" algn="tl">
                    <a:srgbClr val="000000">
                      <a:alpha val="43137"/>
                    </a:srgbClr>
                  </a:outerShdw>
                </a:effectLst>
                <a:latin typeface="Olde English" panose="02000506020000020004" pitchFamily="2" charset="0"/>
                <a:cs typeface="Vijaya" panose="020B0604020202020204" pitchFamily="34" charset="0"/>
              </a:rPr>
              <a:t>25 animaux aux couleurs improbables mais vraies</a:t>
            </a:r>
            <a:endParaRPr lang="fr-FR" sz="3600" b="1" dirty="0">
              <a:ln w="50800"/>
              <a:solidFill>
                <a:schemeClr val="tx2">
                  <a:lumMod val="60000"/>
                  <a:lumOff val="40000"/>
                </a:schemeClr>
              </a:solidFill>
              <a:effectLst>
                <a:outerShdw blurRad="38100" dist="38100" dir="2700000" algn="tl">
                  <a:srgbClr val="000000">
                    <a:alpha val="43137"/>
                  </a:srgbClr>
                </a:outerShdw>
              </a:effectLst>
              <a:latin typeface="Olde English" panose="02000506020000020004" pitchFamily="2" charset="0"/>
              <a:cs typeface="Vijaya" panose="020B0604020202020204" pitchFamily="34" charset="0"/>
            </a:endParaRPr>
          </a:p>
        </p:txBody>
      </p:sp>
      <p:sp>
        <p:nvSpPr>
          <p:cNvPr id="9" name="Rectangle 8"/>
          <p:cNvSpPr/>
          <p:nvPr/>
        </p:nvSpPr>
        <p:spPr>
          <a:xfrm>
            <a:off x="1043608" y="4525258"/>
            <a:ext cx="1351652" cy="400110"/>
          </a:xfrm>
          <a:prstGeom prst="rect">
            <a:avLst/>
          </a:prstGeom>
          <a:noFill/>
        </p:spPr>
        <p:txBody>
          <a:bodyPr wrap="none">
            <a:spAutoFit/>
            <a:scene3d>
              <a:camera prst="orthographicFront"/>
              <a:lightRig rig="brightRoom" dir="t"/>
            </a:scene3d>
            <a:sp3d extrusionH="57150" contourW="6350" prstMaterial="plastic">
              <a:bevelT w="20320" h="20320" prst="artDeco"/>
              <a:contourClr>
                <a:schemeClr val="accent1">
                  <a:tint val="100000"/>
                  <a:shade val="100000"/>
                  <a:hueMod val="100000"/>
                  <a:satMod val="100000"/>
                </a:schemeClr>
              </a:contourClr>
            </a:sp3d>
          </a:bodyPr>
          <a:lstStyle/>
          <a:p>
            <a:pPr algn="ctr" fontAlgn="auto">
              <a:spcBef>
                <a:spcPts val="0"/>
              </a:spcBef>
              <a:spcAft>
                <a:spcPts val="0"/>
              </a:spcAft>
              <a:defRPr/>
            </a:pPr>
            <a:r>
              <a:rPr lang="fr-FR" sz="2000" cap="all" dirty="0">
                <a:ln/>
                <a:solidFill>
                  <a:srgbClr val="C0000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Olde English" panose="02000506020000020004" pitchFamily="2" charset="0"/>
                <a:cs typeface="Vijaya" panose="020B0604020202020204" pitchFamily="34" charset="0"/>
              </a:rPr>
              <a:t>Lucienne</a:t>
            </a:r>
            <a:endParaRPr lang="fr-FR" sz="2000" cap="all" dirty="0">
              <a:ln/>
              <a:solidFill>
                <a:srgbClr val="C0000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Olde English" panose="02000506020000020004" pitchFamily="2" charset="0"/>
              <a:cs typeface="Vijaya" panose="020B0604020202020204" pitchFamily="34" charset="0"/>
            </a:endParaRPr>
          </a:p>
        </p:txBody>
      </p:sp>
      <p:sp>
        <p:nvSpPr>
          <p:cNvPr id="11" name="Rectangle 10"/>
          <p:cNvSpPr/>
          <p:nvPr/>
        </p:nvSpPr>
        <p:spPr>
          <a:xfrm>
            <a:off x="7573629" y="4063593"/>
            <a:ext cx="636713" cy="523220"/>
          </a:xfrm>
          <a:prstGeom prst="rect">
            <a:avLst/>
          </a:prstGeom>
          <a:noFill/>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defRPr/>
            </a:pPr>
            <a:r>
              <a:rPr lang="fr-FR" sz="2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Olde English" panose="02000506020000020004" pitchFamily="2" charset="0"/>
                <a:cs typeface="Vijaya" panose="020B0604020202020204" pitchFamily="34" charset="0"/>
              </a:rPr>
              <a:t>Clic</a:t>
            </a:r>
            <a:endParaRPr lang="fr-FR" sz="2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Olde English" panose="02000506020000020004" pitchFamily="2" charset="0"/>
              <a:cs typeface="Vijaya" panose="020B0604020202020204" pitchFamily="34" charset="0"/>
            </a:endParaRPr>
          </a:p>
        </p:txBody>
      </p:sp>
    </p:spTree>
  </p:cSld>
  <p:clrMapOvr>
    <a:masterClrMapping/>
  </p:clrMapOvr>
  <p:transition spd="slow">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Rectangle 1"/>
          <p:cNvSpPr>
            <a:spLocks noChangeArrowheads="1"/>
          </p:cNvSpPr>
          <p:nvPr/>
        </p:nvSpPr>
        <p:spPr bwMode="auto">
          <a:xfrm>
            <a:off x="395288" y="484188"/>
            <a:ext cx="8424862" cy="3784600"/>
          </a:xfrm>
          <a:prstGeom prst="rect">
            <a:avLst/>
          </a:prstGeom>
          <a:noFill/>
          <a:ln w="9525">
            <a:noFill/>
            <a:miter lim="800000"/>
            <a:headEnd/>
            <a:tailEnd/>
          </a:ln>
        </p:spPr>
        <p:txBody>
          <a:bodyPr>
            <a:spAutoFit/>
          </a:bodyPr>
          <a:lstStyle/>
          <a:p>
            <a:pPr algn="ctr"/>
            <a:r>
              <a:rPr lang="fr-FR" sz="2400">
                <a:solidFill>
                  <a:srgbClr val="FF0000"/>
                </a:solidFill>
                <a:latin typeface="Bodoni MT" pitchFamily="18" charset="0"/>
                <a:ea typeface="Vijaya"/>
                <a:cs typeface="Vijaya"/>
              </a:rPr>
              <a:t>On vous prévient tout de suite, ces photos n’ont pas été retouchées</a:t>
            </a:r>
            <a:r>
              <a:rPr lang="fr-FR" sz="2400">
                <a:latin typeface="Bodoni MT" pitchFamily="18" charset="0"/>
                <a:ea typeface="Vijaya"/>
                <a:cs typeface="Vijaya"/>
              </a:rPr>
              <a:t>.</a:t>
            </a:r>
          </a:p>
          <a:p>
            <a:pPr algn="just"/>
            <a:endParaRPr lang="fr-FR" sz="2400">
              <a:latin typeface="Bodoni MT" pitchFamily="18" charset="0"/>
              <a:ea typeface="Vijaya"/>
              <a:cs typeface="Vijaya"/>
            </a:endParaRPr>
          </a:p>
          <a:p>
            <a:pPr algn="just"/>
            <a:r>
              <a:rPr lang="fr-FR" sz="2400">
                <a:latin typeface="Bodoni MT" pitchFamily="18" charset="0"/>
                <a:ea typeface="Vijaya"/>
                <a:cs typeface="Vijaya"/>
              </a:rPr>
              <a:t> Ce sont les couleurs naturelles de ces animaux ! La plupart des animaux naissent de couleur noire, brune ou blanche, mais pas ces animaux qui ont hérité de couleurs bien plus insolites.</a:t>
            </a:r>
          </a:p>
          <a:p>
            <a:pPr algn="just"/>
            <a:endParaRPr lang="fr-FR" sz="2400">
              <a:latin typeface="Bodoni MT" pitchFamily="18" charset="0"/>
              <a:ea typeface="Vijaya"/>
              <a:cs typeface="Vijaya"/>
            </a:endParaRPr>
          </a:p>
          <a:p>
            <a:pPr algn="just"/>
            <a:r>
              <a:rPr lang="fr-FR" sz="2400">
                <a:latin typeface="Bodoni MT" pitchFamily="18" charset="0"/>
                <a:ea typeface="Vijaya"/>
                <a:cs typeface="Vijaya"/>
              </a:rPr>
              <a:t> Leurs couleurs inhabituelles montrent que la nature possède une palette de couleurs beaucoup plus diversifiée que vous l’imaginiez.</a:t>
            </a:r>
          </a:p>
        </p:txBody>
      </p:sp>
    </p:spTree>
  </p:cSld>
  <p:clrMapOvr>
    <a:masterClrMapping/>
  </p:clrMapOvr>
  <p:transition spd="slow">
    <p:fade/>
    <p:sndAc>
      <p:stSnd>
        <p:snd r:embed="rId2" name="nature 3.45.wav"/>
      </p:stSnd>
    </p:sndAc>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1" name="Picture 2" descr="L:\Session Admistrateur\Desktop\vraies-couleurs-insolites---tranges-animaux-1.jpg"/>
          <p:cNvPicPr>
            <a:picLocks noChangeAspect="1" noChangeArrowheads="1"/>
          </p:cNvPicPr>
          <p:nvPr/>
        </p:nvPicPr>
        <p:blipFill>
          <a:blip r:embed="rId2"/>
          <a:srcRect/>
          <a:stretch>
            <a:fillRect/>
          </a:stretch>
        </p:blipFill>
        <p:spPr bwMode="auto">
          <a:xfrm>
            <a:off x="-346075" y="-158750"/>
            <a:ext cx="5556250" cy="5286375"/>
          </a:xfrm>
          <a:prstGeom prst="rect">
            <a:avLst/>
          </a:prstGeom>
          <a:noFill/>
          <a:ln w="9525">
            <a:noFill/>
            <a:miter lim="800000"/>
            <a:headEnd/>
            <a:tailEnd/>
          </a:ln>
        </p:spPr>
      </p:pic>
      <p:sp>
        <p:nvSpPr>
          <p:cNvPr id="15362" name="Rectangle 1"/>
          <p:cNvSpPr>
            <a:spLocks noChangeArrowheads="1"/>
          </p:cNvSpPr>
          <p:nvPr/>
        </p:nvSpPr>
        <p:spPr bwMode="auto">
          <a:xfrm>
            <a:off x="5364163" y="484188"/>
            <a:ext cx="3600450" cy="460375"/>
          </a:xfrm>
          <a:prstGeom prst="rect">
            <a:avLst/>
          </a:prstGeom>
          <a:noFill/>
          <a:ln w="9525">
            <a:noFill/>
            <a:miter lim="800000"/>
            <a:headEnd/>
            <a:tailEnd/>
          </a:ln>
        </p:spPr>
        <p:txBody>
          <a:bodyPr>
            <a:spAutoFit/>
          </a:bodyPr>
          <a:lstStyle/>
          <a:p>
            <a:r>
              <a:rPr lang="fr-FR" sz="2400">
                <a:solidFill>
                  <a:srgbClr val="7030A0"/>
                </a:solidFill>
                <a:latin typeface="Olde English"/>
                <a:ea typeface="Vijaya"/>
                <a:cs typeface="Vijaya"/>
              </a:rPr>
              <a:t>Coq noir Ayam Cemani</a:t>
            </a:r>
          </a:p>
        </p:txBody>
      </p:sp>
      <p:sp>
        <p:nvSpPr>
          <p:cNvPr id="15363" name="Rectangle 2"/>
          <p:cNvSpPr>
            <a:spLocks noChangeArrowheads="1"/>
          </p:cNvSpPr>
          <p:nvPr/>
        </p:nvSpPr>
        <p:spPr bwMode="auto">
          <a:xfrm>
            <a:off x="5364163" y="1203325"/>
            <a:ext cx="3384550" cy="1816100"/>
          </a:xfrm>
          <a:prstGeom prst="rect">
            <a:avLst/>
          </a:prstGeom>
          <a:noFill/>
          <a:ln w="9525">
            <a:noFill/>
            <a:miter lim="800000"/>
            <a:headEnd/>
            <a:tailEnd/>
          </a:ln>
        </p:spPr>
        <p:txBody>
          <a:bodyPr>
            <a:spAutoFit/>
          </a:bodyPr>
          <a:lstStyle/>
          <a:p>
            <a:r>
              <a:rPr lang="fr-FR" sz="1600">
                <a:latin typeface="Bodoni MT" pitchFamily="18" charset="0"/>
                <a:ea typeface="Vijaya"/>
                <a:cs typeface="Vijaya"/>
              </a:rPr>
              <a:t>Originaire d’Indonésie, la poule ou le coq de race Ayam Cemani a la particularité d’être entièrement noir : plumes, pattes, bec, yeux, crête, barbillon, peau, viande et os sont noirs avec différentes nuances suivant la luminosité.</a:t>
            </a:r>
          </a:p>
        </p:txBody>
      </p:sp>
      <p:pic>
        <p:nvPicPr>
          <p:cNvPr id="15364" name="Picture 2" descr="L:\Session Admistrateur\Desktop\DOSSIER LULU\encadrements\cadre fil fin métalique.png"/>
          <p:cNvPicPr>
            <a:picLocks noChangeAspect="1" noChangeArrowheads="1"/>
          </p:cNvPicPr>
          <p:nvPr/>
        </p:nvPicPr>
        <p:blipFill>
          <a:blip r:embed="rId3"/>
          <a:srcRect/>
          <a:stretch>
            <a:fillRect/>
          </a:stretch>
        </p:blipFill>
        <p:spPr bwMode="auto">
          <a:xfrm>
            <a:off x="-323850" y="-158750"/>
            <a:ext cx="5534025" cy="530225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5" name="Picture 2" descr="L:\Session Admistrateur\Desktop\vraies-couleurs-insolites---tranges-animaux-2.jpg"/>
          <p:cNvPicPr>
            <a:picLocks noChangeAspect="1" noChangeArrowheads="1"/>
          </p:cNvPicPr>
          <p:nvPr/>
        </p:nvPicPr>
        <p:blipFill>
          <a:blip r:embed="rId2"/>
          <a:srcRect/>
          <a:stretch>
            <a:fillRect/>
          </a:stretch>
        </p:blipFill>
        <p:spPr bwMode="auto">
          <a:xfrm>
            <a:off x="-180975" y="0"/>
            <a:ext cx="4548188" cy="5143500"/>
          </a:xfrm>
          <a:prstGeom prst="rect">
            <a:avLst/>
          </a:prstGeom>
          <a:noFill/>
          <a:ln w="9525">
            <a:noFill/>
            <a:miter lim="800000"/>
            <a:headEnd/>
            <a:tailEnd/>
          </a:ln>
        </p:spPr>
      </p:pic>
      <p:sp>
        <p:nvSpPr>
          <p:cNvPr id="16386" name="Rectangle 1"/>
          <p:cNvSpPr>
            <a:spLocks noChangeArrowheads="1"/>
          </p:cNvSpPr>
          <p:nvPr/>
        </p:nvSpPr>
        <p:spPr bwMode="auto">
          <a:xfrm>
            <a:off x="5651500" y="268288"/>
            <a:ext cx="1476375" cy="400050"/>
          </a:xfrm>
          <a:prstGeom prst="rect">
            <a:avLst/>
          </a:prstGeom>
          <a:noFill/>
          <a:ln w="9525">
            <a:noFill/>
            <a:miter lim="800000"/>
            <a:headEnd/>
            <a:tailEnd/>
          </a:ln>
        </p:spPr>
        <p:txBody>
          <a:bodyPr wrap="none">
            <a:spAutoFit/>
          </a:bodyPr>
          <a:lstStyle/>
          <a:p>
            <a:r>
              <a:rPr lang="fr-FR" sz="2000">
                <a:solidFill>
                  <a:srgbClr val="FF00FF"/>
                </a:solidFill>
                <a:latin typeface="Bodoni MT" pitchFamily="18" charset="0"/>
                <a:ea typeface="Vijaya"/>
                <a:cs typeface="Vijaya"/>
              </a:rPr>
              <a:t>Criquet rose</a:t>
            </a:r>
          </a:p>
        </p:txBody>
      </p:sp>
      <p:sp>
        <p:nvSpPr>
          <p:cNvPr id="16387" name="Rectangle 2"/>
          <p:cNvSpPr>
            <a:spLocks noChangeArrowheads="1"/>
          </p:cNvSpPr>
          <p:nvPr/>
        </p:nvSpPr>
        <p:spPr bwMode="auto">
          <a:xfrm>
            <a:off x="4572000" y="987425"/>
            <a:ext cx="4572000" cy="1939925"/>
          </a:xfrm>
          <a:prstGeom prst="rect">
            <a:avLst/>
          </a:prstGeom>
          <a:noFill/>
          <a:ln w="9525">
            <a:noFill/>
            <a:miter lim="800000"/>
            <a:headEnd/>
            <a:tailEnd/>
          </a:ln>
        </p:spPr>
        <p:txBody>
          <a:bodyPr>
            <a:spAutoFit/>
          </a:bodyPr>
          <a:lstStyle/>
          <a:p>
            <a:r>
              <a:rPr lang="fr-FR" sz="2000">
                <a:latin typeface="Bodoni MT" pitchFamily="18" charset="0"/>
                <a:ea typeface="Vijaya"/>
                <a:cs typeface="Vijaya"/>
              </a:rPr>
              <a:t>scuddéries à ailes oblongues pourraient avoir subi un changement génétique. Alors que leurs ancêtres étaient, semble-t-il, verts, un petit nombre d’individus arborent des couleurs vives, comme le jaune, l’orange et le rose vif.</a:t>
            </a:r>
          </a:p>
        </p:txBody>
      </p:sp>
      <p:pic>
        <p:nvPicPr>
          <p:cNvPr id="16388" name="Picture 2"/>
          <p:cNvPicPr>
            <a:picLocks noChangeAspect="1" noChangeArrowheads="1"/>
          </p:cNvPicPr>
          <p:nvPr/>
        </p:nvPicPr>
        <p:blipFill>
          <a:blip r:embed="rId3"/>
          <a:srcRect/>
          <a:stretch>
            <a:fillRect/>
          </a:stretch>
        </p:blipFill>
        <p:spPr bwMode="auto">
          <a:xfrm>
            <a:off x="-180975" y="0"/>
            <a:ext cx="4548188" cy="51435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9" name="Picture 2" descr="L:\Session Admistrateur\Desktop\vraies-couleurs-insolites---tranges-animaux-3.jpg"/>
          <p:cNvPicPr>
            <a:picLocks noChangeAspect="1" noChangeArrowheads="1"/>
          </p:cNvPicPr>
          <p:nvPr/>
        </p:nvPicPr>
        <p:blipFill>
          <a:blip r:embed="rId2"/>
          <a:srcRect/>
          <a:stretch>
            <a:fillRect/>
          </a:stretch>
        </p:blipFill>
        <p:spPr bwMode="auto">
          <a:xfrm>
            <a:off x="-111125" y="0"/>
            <a:ext cx="5762625" cy="5143500"/>
          </a:xfrm>
          <a:prstGeom prst="rect">
            <a:avLst/>
          </a:prstGeom>
          <a:noFill/>
          <a:ln w="9525">
            <a:noFill/>
            <a:miter lim="800000"/>
            <a:headEnd/>
            <a:tailEnd/>
          </a:ln>
        </p:spPr>
      </p:pic>
      <p:sp>
        <p:nvSpPr>
          <p:cNvPr id="17410" name="Rectangle 1"/>
          <p:cNvSpPr>
            <a:spLocks noChangeArrowheads="1"/>
          </p:cNvSpPr>
          <p:nvPr/>
        </p:nvSpPr>
        <p:spPr bwMode="auto">
          <a:xfrm>
            <a:off x="6084888" y="330200"/>
            <a:ext cx="2692400" cy="369888"/>
          </a:xfrm>
          <a:prstGeom prst="rect">
            <a:avLst/>
          </a:prstGeom>
          <a:noFill/>
          <a:ln w="9525">
            <a:noFill/>
            <a:miter lim="800000"/>
            <a:headEnd/>
            <a:tailEnd/>
          </a:ln>
        </p:spPr>
        <p:txBody>
          <a:bodyPr wrap="none">
            <a:spAutoFit/>
          </a:bodyPr>
          <a:lstStyle/>
          <a:p>
            <a:r>
              <a:rPr lang="fr-FR">
                <a:solidFill>
                  <a:srgbClr val="0070C0"/>
                </a:solidFill>
                <a:latin typeface="Bodoni MT" pitchFamily="18" charset="0"/>
                <a:ea typeface="Vijaya"/>
                <a:cs typeface="Vijaya"/>
              </a:rPr>
              <a:t>Nicobar à camail (Pigeon</a:t>
            </a:r>
            <a:r>
              <a:rPr lang="fr-FR">
                <a:solidFill>
                  <a:srgbClr val="0070C0"/>
                </a:solidFill>
                <a:latin typeface="Vijaya"/>
                <a:ea typeface="Vijaya"/>
                <a:cs typeface="Vijaya"/>
              </a:rPr>
              <a:t>)</a:t>
            </a:r>
          </a:p>
        </p:txBody>
      </p:sp>
      <p:sp>
        <p:nvSpPr>
          <p:cNvPr id="17411" name="Rectangle 2"/>
          <p:cNvSpPr>
            <a:spLocks noChangeArrowheads="1"/>
          </p:cNvSpPr>
          <p:nvPr/>
        </p:nvSpPr>
        <p:spPr bwMode="auto">
          <a:xfrm>
            <a:off x="5762625" y="842963"/>
            <a:ext cx="3214688" cy="3048000"/>
          </a:xfrm>
          <a:prstGeom prst="rect">
            <a:avLst/>
          </a:prstGeom>
          <a:noFill/>
          <a:ln w="9525">
            <a:noFill/>
            <a:miter lim="800000"/>
            <a:headEnd/>
            <a:tailEnd/>
          </a:ln>
        </p:spPr>
        <p:txBody>
          <a:bodyPr>
            <a:spAutoFit/>
          </a:bodyPr>
          <a:lstStyle/>
          <a:p>
            <a:r>
              <a:rPr lang="fr-FR" sz="1600">
                <a:latin typeface="Bodoni MT" pitchFamily="18" charset="0"/>
                <a:ea typeface="Vijaya"/>
                <a:cs typeface="Vijaya"/>
              </a:rPr>
              <a:t>Le pigeon de Nicobar tire son nom du fait qu’il réside principalement dans les îles Nicobar, archipel dans l’est de l’océan Indien. Il est doté d’un plumage exceptionnel: vert sombre irisé avec des tons et reflets cuivre et bleuâtre, plumes dégagées sur le manteau et les couvertures alaires, courte queue blanche, bec noir, pattes rouges, iris bruns chez le mâle et blancs chez la femelle adulte.</a:t>
            </a:r>
          </a:p>
        </p:txBody>
      </p:sp>
      <p:pic>
        <p:nvPicPr>
          <p:cNvPr id="17412" name="Picture 2"/>
          <p:cNvPicPr>
            <a:picLocks noChangeAspect="1" noChangeArrowheads="1"/>
          </p:cNvPicPr>
          <p:nvPr/>
        </p:nvPicPr>
        <p:blipFill>
          <a:blip r:embed="rId3"/>
          <a:srcRect/>
          <a:stretch>
            <a:fillRect/>
          </a:stretch>
        </p:blipFill>
        <p:spPr bwMode="auto">
          <a:xfrm>
            <a:off x="-119063" y="0"/>
            <a:ext cx="5770563" cy="51435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3" name="Picture 2" descr="L:\Session Admistrateur\Desktop\vraies-couleurs-insolites---tranges-animaux-4.jpg"/>
          <p:cNvPicPr>
            <a:picLocks noChangeAspect="1" noChangeArrowheads="1"/>
          </p:cNvPicPr>
          <p:nvPr/>
        </p:nvPicPr>
        <p:blipFill>
          <a:blip r:embed="rId2"/>
          <a:srcRect/>
          <a:stretch>
            <a:fillRect/>
          </a:stretch>
        </p:blipFill>
        <p:spPr bwMode="auto">
          <a:xfrm>
            <a:off x="-30163" y="-25400"/>
            <a:ext cx="6667501" cy="5168900"/>
          </a:xfrm>
          <a:prstGeom prst="rect">
            <a:avLst/>
          </a:prstGeom>
          <a:noFill/>
          <a:ln w="9525">
            <a:noFill/>
            <a:miter lim="800000"/>
            <a:headEnd/>
            <a:tailEnd/>
          </a:ln>
        </p:spPr>
      </p:pic>
      <p:sp>
        <p:nvSpPr>
          <p:cNvPr id="18434" name="Rectangle 1"/>
          <p:cNvSpPr>
            <a:spLocks noChangeArrowheads="1"/>
          </p:cNvSpPr>
          <p:nvPr/>
        </p:nvSpPr>
        <p:spPr bwMode="auto">
          <a:xfrm>
            <a:off x="6700838" y="1787525"/>
            <a:ext cx="1804987" cy="401638"/>
          </a:xfrm>
          <a:prstGeom prst="rect">
            <a:avLst/>
          </a:prstGeom>
          <a:noFill/>
          <a:ln w="9525">
            <a:noFill/>
            <a:miter lim="800000"/>
            <a:headEnd/>
            <a:tailEnd/>
          </a:ln>
        </p:spPr>
        <p:txBody>
          <a:bodyPr wrap="none">
            <a:spAutoFit/>
          </a:bodyPr>
          <a:lstStyle/>
          <a:p>
            <a:r>
              <a:rPr lang="fr-FR" sz="2000">
                <a:solidFill>
                  <a:srgbClr val="7030A0"/>
                </a:solidFill>
                <a:latin typeface="Bodoni MT" pitchFamily="18" charset="0"/>
                <a:ea typeface="Vijaya"/>
                <a:cs typeface="Vijaya"/>
              </a:rPr>
              <a:t>Escargot violet</a:t>
            </a:r>
          </a:p>
        </p:txBody>
      </p:sp>
      <p:pic>
        <p:nvPicPr>
          <p:cNvPr id="18435" name="Picture 2"/>
          <p:cNvPicPr>
            <a:picLocks noChangeAspect="1" noChangeArrowheads="1"/>
          </p:cNvPicPr>
          <p:nvPr/>
        </p:nvPicPr>
        <p:blipFill>
          <a:blip r:embed="rId3"/>
          <a:srcRect/>
          <a:stretch>
            <a:fillRect/>
          </a:stretch>
        </p:blipFill>
        <p:spPr bwMode="auto">
          <a:xfrm>
            <a:off x="-30163" y="-25400"/>
            <a:ext cx="6667501" cy="51689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7" name="Picture 2" descr="L:\Session Admistrateur\Desktop\vraies-couleurs-insolites---tranges-animaux-5.jpg"/>
          <p:cNvPicPr>
            <a:picLocks noChangeAspect="1" noChangeArrowheads="1"/>
          </p:cNvPicPr>
          <p:nvPr/>
        </p:nvPicPr>
        <p:blipFill>
          <a:blip r:embed="rId2"/>
          <a:srcRect/>
          <a:stretch>
            <a:fillRect/>
          </a:stretch>
        </p:blipFill>
        <p:spPr bwMode="auto">
          <a:xfrm>
            <a:off x="0" y="304800"/>
            <a:ext cx="5178425" cy="4421188"/>
          </a:xfrm>
          <a:prstGeom prst="rect">
            <a:avLst/>
          </a:prstGeom>
          <a:noFill/>
          <a:ln w="9525">
            <a:noFill/>
            <a:miter lim="800000"/>
            <a:headEnd/>
            <a:tailEnd/>
          </a:ln>
        </p:spPr>
      </p:pic>
      <p:sp>
        <p:nvSpPr>
          <p:cNvPr id="2" name="Rectangle 1"/>
          <p:cNvSpPr/>
          <p:nvPr/>
        </p:nvSpPr>
        <p:spPr>
          <a:xfrm>
            <a:off x="6127750" y="120650"/>
            <a:ext cx="1517650" cy="522288"/>
          </a:xfrm>
          <a:prstGeom prst="rect">
            <a:avLst/>
          </a:prstGeom>
        </p:spPr>
        <p:txBody>
          <a:bodyPr wrap="none">
            <a:spAutoFit/>
          </a:bodyPr>
          <a:lstStyle/>
          <a:p>
            <a:pPr fontAlgn="auto">
              <a:spcBef>
                <a:spcPts val="0"/>
              </a:spcBef>
              <a:spcAft>
                <a:spcPts val="0"/>
              </a:spcAft>
              <a:defRPr/>
            </a:pPr>
            <a:r>
              <a:rPr lang="fr-FR" sz="2800" dirty="0">
                <a:solidFill>
                  <a:schemeClr val="tx2">
                    <a:lumMod val="60000"/>
                    <a:lumOff val="40000"/>
                  </a:schemeClr>
                </a:solidFill>
                <a:latin typeface="Olde English" panose="02000506020000020004" pitchFamily="2" charset="0"/>
                <a:cs typeface="Vijaya" panose="020B0604020202020204" pitchFamily="34" charset="0"/>
              </a:rPr>
              <a:t>Paon blanc</a:t>
            </a:r>
            <a:endParaRPr lang="fr-FR" sz="2800" dirty="0">
              <a:solidFill>
                <a:schemeClr val="tx2">
                  <a:lumMod val="60000"/>
                  <a:lumOff val="40000"/>
                </a:schemeClr>
              </a:solidFill>
              <a:latin typeface="Olde English" panose="02000506020000020004" pitchFamily="2" charset="0"/>
              <a:cs typeface="Vijaya" panose="020B0604020202020204" pitchFamily="34" charset="0"/>
            </a:endParaRPr>
          </a:p>
        </p:txBody>
      </p:sp>
      <p:sp>
        <p:nvSpPr>
          <p:cNvPr id="19459" name="Rectangle 2"/>
          <p:cNvSpPr>
            <a:spLocks noChangeArrowheads="1"/>
          </p:cNvSpPr>
          <p:nvPr/>
        </p:nvSpPr>
        <p:spPr bwMode="auto">
          <a:xfrm>
            <a:off x="5376863" y="930275"/>
            <a:ext cx="3571875" cy="3416300"/>
          </a:xfrm>
          <a:prstGeom prst="rect">
            <a:avLst/>
          </a:prstGeom>
          <a:noFill/>
          <a:ln w="9525">
            <a:noFill/>
            <a:miter lim="800000"/>
            <a:headEnd/>
            <a:tailEnd/>
          </a:ln>
        </p:spPr>
        <p:txBody>
          <a:bodyPr>
            <a:spAutoFit/>
          </a:bodyPr>
          <a:lstStyle/>
          <a:p>
            <a:pPr algn="just"/>
            <a:r>
              <a:rPr lang="fr-FR">
                <a:latin typeface="Bodoni MT" pitchFamily="18" charset="0"/>
                <a:ea typeface="Vijaya"/>
                <a:cs typeface="Vijaya"/>
              </a:rPr>
              <a:t>La couleur blanche ou noire du paon s’explique par la concentration de mélanine dans le plumage. Le paon blanc a des plumes blanches sur le corps entier. Contrairement à l’idée très répandue, il n’est pas albinos, mais leucistique. La superbe traîne blanche du mâle rappelle la traîne d’une robe de mariée. Le paon blanc est issu d’une mutation récessive du paon bleu.</a:t>
            </a:r>
          </a:p>
        </p:txBody>
      </p:sp>
      <p:pic>
        <p:nvPicPr>
          <p:cNvPr id="19460" name="Picture 2"/>
          <p:cNvPicPr>
            <a:picLocks noChangeAspect="1" noChangeArrowheads="1"/>
          </p:cNvPicPr>
          <p:nvPr/>
        </p:nvPicPr>
        <p:blipFill>
          <a:blip r:embed="rId3"/>
          <a:srcRect/>
          <a:stretch>
            <a:fillRect/>
          </a:stretch>
        </p:blipFill>
        <p:spPr bwMode="auto">
          <a:xfrm>
            <a:off x="17463" y="304800"/>
            <a:ext cx="5160962" cy="4421188"/>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1" name="Picture 2" descr="L:\Session Admistrateur\Desktop\vraies-couleurs-insolites---tranges-animaux-6.jpg"/>
          <p:cNvPicPr>
            <a:picLocks noChangeAspect="1" noChangeArrowheads="1"/>
          </p:cNvPicPr>
          <p:nvPr/>
        </p:nvPicPr>
        <p:blipFill>
          <a:blip r:embed="rId2"/>
          <a:srcRect/>
          <a:stretch>
            <a:fillRect/>
          </a:stretch>
        </p:blipFill>
        <p:spPr bwMode="auto">
          <a:xfrm>
            <a:off x="-1331913" y="0"/>
            <a:ext cx="7686676" cy="5308600"/>
          </a:xfrm>
          <a:prstGeom prst="rect">
            <a:avLst/>
          </a:prstGeom>
          <a:noFill/>
          <a:ln w="9525">
            <a:noFill/>
            <a:miter lim="800000"/>
            <a:headEnd/>
            <a:tailEnd/>
          </a:ln>
        </p:spPr>
      </p:pic>
      <p:sp>
        <p:nvSpPr>
          <p:cNvPr id="20482" name="Rectangle 1"/>
          <p:cNvSpPr>
            <a:spLocks noChangeArrowheads="1"/>
          </p:cNvSpPr>
          <p:nvPr/>
        </p:nvSpPr>
        <p:spPr bwMode="auto">
          <a:xfrm>
            <a:off x="6516688" y="195263"/>
            <a:ext cx="1849437" cy="400050"/>
          </a:xfrm>
          <a:prstGeom prst="rect">
            <a:avLst/>
          </a:prstGeom>
          <a:noFill/>
          <a:ln w="9525">
            <a:noFill/>
            <a:miter lim="800000"/>
            <a:headEnd/>
            <a:tailEnd/>
          </a:ln>
        </p:spPr>
        <p:txBody>
          <a:bodyPr>
            <a:spAutoFit/>
          </a:bodyPr>
          <a:lstStyle/>
          <a:p>
            <a:r>
              <a:rPr lang="fr-FR" sz="2000">
                <a:solidFill>
                  <a:srgbClr val="FF00FF"/>
                </a:solidFill>
                <a:latin typeface="Vijaya"/>
                <a:ea typeface="Vijaya"/>
                <a:cs typeface="Vijaya"/>
              </a:rPr>
              <a:t>Dauphin rose</a:t>
            </a:r>
          </a:p>
        </p:txBody>
      </p:sp>
      <p:sp>
        <p:nvSpPr>
          <p:cNvPr id="20483" name="Rectangle 2"/>
          <p:cNvSpPr>
            <a:spLocks noChangeArrowheads="1"/>
          </p:cNvSpPr>
          <p:nvPr/>
        </p:nvSpPr>
        <p:spPr bwMode="auto">
          <a:xfrm>
            <a:off x="6397625" y="987425"/>
            <a:ext cx="2608263" cy="2308225"/>
          </a:xfrm>
          <a:prstGeom prst="rect">
            <a:avLst/>
          </a:prstGeom>
          <a:noFill/>
          <a:ln w="9525">
            <a:noFill/>
            <a:miter lim="800000"/>
            <a:headEnd/>
            <a:tailEnd/>
          </a:ln>
        </p:spPr>
        <p:txBody>
          <a:bodyPr>
            <a:spAutoFit/>
          </a:bodyPr>
          <a:lstStyle/>
          <a:p>
            <a:pPr algn="just"/>
            <a:r>
              <a:rPr lang="fr-FR">
                <a:latin typeface="Bodoni MT" pitchFamily="18" charset="0"/>
                <a:ea typeface="Vijaya"/>
                <a:cs typeface="Vijaya"/>
              </a:rPr>
              <a:t>On l’appelle dauphin à bosse du Pacifique ou sotalie de Chine. L’animal devient rose à l’âge adulte. On en trouve notamment à Hong Kong mais ils sont en voie de disparition.</a:t>
            </a:r>
          </a:p>
        </p:txBody>
      </p:sp>
      <p:pic>
        <p:nvPicPr>
          <p:cNvPr id="20484" name="Picture 2"/>
          <p:cNvPicPr>
            <a:picLocks noChangeAspect="1" noChangeArrowheads="1"/>
          </p:cNvPicPr>
          <p:nvPr/>
        </p:nvPicPr>
        <p:blipFill>
          <a:blip r:embed="rId3"/>
          <a:srcRect/>
          <a:stretch>
            <a:fillRect/>
          </a:stretch>
        </p:blipFill>
        <p:spPr bwMode="auto">
          <a:xfrm>
            <a:off x="-180975" y="0"/>
            <a:ext cx="6561138" cy="5303838"/>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5" name="Picture 2" descr="L:\Session Admistrateur\Desktop\vraies-couleurs-insolites---tranges-animaux-7.jpg"/>
          <p:cNvPicPr>
            <a:picLocks noChangeAspect="1" noChangeArrowheads="1"/>
          </p:cNvPicPr>
          <p:nvPr/>
        </p:nvPicPr>
        <p:blipFill>
          <a:blip r:embed="rId2"/>
          <a:srcRect/>
          <a:stretch>
            <a:fillRect/>
          </a:stretch>
        </p:blipFill>
        <p:spPr bwMode="auto">
          <a:xfrm>
            <a:off x="0" y="0"/>
            <a:ext cx="4097338" cy="5143500"/>
          </a:xfrm>
          <a:prstGeom prst="rect">
            <a:avLst/>
          </a:prstGeom>
          <a:noFill/>
          <a:ln w="9525">
            <a:noFill/>
            <a:miter lim="800000"/>
            <a:headEnd/>
            <a:tailEnd/>
          </a:ln>
        </p:spPr>
      </p:pic>
      <p:sp>
        <p:nvSpPr>
          <p:cNvPr id="2" name="Rectangle 1"/>
          <p:cNvSpPr/>
          <p:nvPr/>
        </p:nvSpPr>
        <p:spPr>
          <a:xfrm>
            <a:off x="4652963" y="268288"/>
            <a:ext cx="3238500" cy="368300"/>
          </a:xfrm>
          <a:prstGeom prst="rect">
            <a:avLst/>
          </a:prstGeom>
        </p:spPr>
        <p:txBody>
          <a:bodyPr wrap="none">
            <a:spAutoFit/>
          </a:bodyPr>
          <a:lstStyle/>
          <a:p>
            <a:pPr fontAlgn="auto">
              <a:spcBef>
                <a:spcPts val="0"/>
              </a:spcBef>
              <a:spcAft>
                <a:spcPts val="0"/>
              </a:spcAft>
              <a:defRPr/>
            </a:pPr>
            <a:r>
              <a:rPr lang="fr-FR" dirty="0">
                <a:solidFill>
                  <a:schemeClr val="tx2">
                    <a:lumMod val="60000"/>
                    <a:lumOff val="40000"/>
                  </a:schemeClr>
                </a:solidFill>
                <a:effectLst>
                  <a:outerShdw blurRad="38100" dist="38100" dir="2700000" algn="tl">
                    <a:srgbClr val="000000">
                      <a:alpha val="43137"/>
                    </a:srgbClr>
                  </a:outerShdw>
                </a:effectLst>
                <a:latin typeface="Bodoni MT" panose="02070603080606020203" pitchFamily="18" charset="0"/>
                <a:cs typeface="Vijaya" panose="020B0604020202020204" pitchFamily="34" charset="0"/>
              </a:rPr>
              <a:t>Perruche ondulée bleue </a:t>
            </a:r>
            <a:r>
              <a:rPr lang="fr-FR" dirty="0">
                <a:solidFill>
                  <a:schemeClr val="tx2">
                    <a:lumMod val="60000"/>
                    <a:lumOff val="40000"/>
                  </a:schemeClr>
                </a:solidFill>
                <a:effectLst>
                  <a:outerShdw blurRad="38100" dist="38100" dir="2700000" algn="tl">
                    <a:srgbClr val="000000">
                      <a:alpha val="43137"/>
                    </a:srgbClr>
                  </a:outerShdw>
                </a:effectLst>
                <a:latin typeface="Vijaya" panose="020B0604020202020204" pitchFamily="34" charset="0"/>
                <a:cs typeface="Vijaya" panose="020B0604020202020204" pitchFamily="34" charset="0"/>
              </a:rPr>
              <a:t>et verte</a:t>
            </a:r>
            <a:endParaRPr lang="fr-FR" dirty="0">
              <a:solidFill>
                <a:schemeClr val="tx2">
                  <a:lumMod val="60000"/>
                  <a:lumOff val="40000"/>
                </a:schemeClr>
              </a:solidFill>
              <a:effectLst>
                <a:outerShdw blurRad="38100" dist="38100" dir="2700000" algn="tl">
                  <a:srgbClr val="000000">
                    <a:alpha val="43137"/>
                  </a:srgbClr>
                </a:outerShdw>
              </a:effectLst>
              <a:latin typeface="Vijaya" panose="020B0604020202020204" pitchFamily="34" charset="0"/>
              <a:cs typeface="Vijaya" panose="020B0604020202020204" pitchFamily="34" charset="0"/>
            </a:endParaRPr>
          </a:p>
        </p:txBody>
      </p:sp>
      <p:sp>
        <p:nvSpPr>
          <p:cNvPr id="21507" name="Rectangle 2"/>
          <p:cNvSpPr>
            <a:spLocks noChangeArrowheads="1"/>
          </p:cNvSpPr>
          <p:nvPr/>
        </p:nvSpPr>
        <p:spPr bwMode="auto">
          <a:xfrm>
            <a:off x="4427538" y="1419225"/>
            <a:ext cx="4321175" cy="1323975"/>
          </a:xfrm>
          <a:prstGeom prst="rect">
            <a:avLst/>
          </a:prstGeom>
          <a:noFill/>
          <a:ln w="9525">
            <a:noFill/>
            <a:miter lim="800000"/>
            <a:headEnd/>
            <a:tailEnd/>
          </a:ln>
        </p:spPr>
        <p:txBody>
          <a:bodyPr>
            <a:spAutoFit/>
          </a:bodyPr>
          <a:lstStyle/>
          <a:p>
            <a:r>
              <a:rPr lang="fr-FR" sz="2000">
                <a:latin typeface="Bodoni MT" pitchFamily="18" charset="0"/>
                <a:ea typeface="Vijaya"/>
                <a:cs typeface="Vijaya"/>
              </a:rPr>
              <a:t>La perruche ondulée est une espèce d’oiseau australien qui peut avoir plusieurs mutations de couleurs et des mutations de dessins.</a:t>
            </a:r>
          </a:p>
        </p:txBody>
      </p:sp>
      <p:pic>
        <p:nvPicPr>
          <p:cNvPr id="21508" name="Picture 2"/>
          <p:cNvPicPr>
            <a:picLocks noChangeAspect="1" noChangeArrowheads="1"/>
          </p:cNvPicPr>
          <p:nvPr/>
        </p:nvPicPr>
        <p:blipFill>
          <a:blip r:embed="rId3"/>
          <a:srcRect/>
          <a:stretch>
            <a:fillRect/>
          </a:stretch>
        </p:blipFill>
        <p:spPr bwMode="auto">
          <a:xfrm>
            <a:off x="9525" y="0"/>
            <a:ext cx="4087813" cy="51435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29" name="Picture 2" descr="L:\Session Admistrateur\Desktop\vraies-couleurs-insolites---tranges-animaux-8.jpg"/>
          <p:cNvPicPr>
            <a:picLocks noChangeAspect="1" noChangeArrowheads="1"/>
          </p:cNvPicPr>
          <p:nvPr/>
        </p:nvPicPr>
        <p:blipFill>
          <a:blip r:embed="rId2"/>
          <a:srcRect/>
          <a:stretch>
            <a:fillRect/>
          </a:stretch>
        </p:blipFill>
        <p:spPr bwMode="auto">
          <a:xfrm>
            <a:off x="17463" y="509588"/>
            <a:ext cx="5410200" cy="4175125"/>
          </a:xfrm>
          <a:prstGeom prst="rect">
            <a:avLst/>
          </a:prstGeom>
          <a:noFill/>
          <a:ln w="9525">
            <a:noFill/>
            <a:miter lim="800000"/>
            <a:headEnd/>
            <a:tailEnd/>
          </a:ln>
        </p:spPr>
      </p:pic>
      <p:sp>
        <p:nvSpPr>
          <p:cNvPr id="2" name="Rectangle 1"/>
          <p:cNvSpPr/>
          <p:nvPr/>
        </p:nvSpPr>
        <p:spPr>
          <a:xfrm>
            <a:off x="5703888" y="339725"/>
            <a:ext cx="3090862" cy="522288"/>
          </a:xfrm>
          <a:prstGeom prst="rect">
            <a:avLst/>
          </a:prstGeom>
        </p:spPr>
        <p:txBody>
          <a:bodyPr>
            <a:spAutoFit/>
          </a:bodyPr>
          <a:lstStyle/>
          <a:p>
            <a:pPr fontAlgn="auto">
              <a:spcBef>
                <a:spcPts val="0"/>
              </a:spcBef>
              <a:spcAft>
                <a:spcPts val="0"/>
              </a:spcAft>
              <a:defRPr/>
            </a:pPr>
            <a:r>
              <a:rPr lang="fr-FR" sz="2800" dirty="0">
                <a:solidFill>
                  <a:srgbClr val="FF66CC"/>
                </a:solidFill>
                <a:effectLst>
                  <a:outerShdw blurRad="38100" dist="38100" dir="2700000" algn="tl">
                    <a:srgbClr val="000000">
                      <a:alpha val="43137"/>
                    </a:srgbClr>
                  </a:outerShdw>
                </a:effectLst>
                <a:latin typeface="Bodoni MT" panose="02070603080606020203" pitchFamily="18" charset="0"/>
                <a:cs typeface="Vijaya" panose="020B0604020202020204" pitchFamily="34" charset="0"/>
              </a:rPr>
              <a:t>Mante orchidée</a:t>
            </a:r>
            <a:endParaRPr lang="fr-FR" sz="2800" dirty="0">
              <a:solidFill>
                <a:srgbClr val="FF66CC"/>
              </a:solidFill>
              <a:effectLst>
                <a:outerShdw blurRad="38100" dist="38100" dir="2700000" algn="tl">
                  <a:srgbClr val="000000">
                    <a:alpha val="43137"/>
                  </a:srgbClr>
                </a:outerShdw>
              </a:effectLst>
              <a:latin typeface="Bodoni MT" panose="02070603080606020203" pitchFamily="18" charset="0"/>
              <a:cs typeface="Vijaya" panose="020B0604020202020204" pitchFamily="34" charset="0"/>
            </a:endParaRPr>
          </a:p>
        </p:txBody>
      </p:sp>
      <p:sp>
        <p:nvSpPr>
          <p:cNvPr id="22531" name="Rectangle 2"/>
          <p:cNvSpPr>
            <a:spLocks noChangeArrowheads="1"/>
          </p:cNvSpPr>
          <p:nvPr/>
        </p:nvSpPr>
        <p:spPr bwMode="auto">
          <a:xfrm>
            <a:off x="5538788" y="1276350"/>
            <a:ext cx="3421062" cy="2554288"/>
          </a:xfrm>
          <a:prstGeom prst="rect">
            <a:avLst/>
          </a:prstGeom>
          <a:noFill/>
          <a:ln w="9525">
            <a:noFill/>
            <a:miter lim="800000"/>
            <a:headEnd/>
            <a:tailEnd/>
          </a:ln>
        </p:spPr>
        <p:txBody>
          <a:bodyPr>
            <a:spAutoFit/>
          </a:bodyPr>
          <a:lstStyle/>
          <a:p>
            <a:r>
              <a:rPr lang="fr-FR" sz="2000">
                <a:latin typeface="Bodoni MT" pitchFamily="18" charset="0"/>
                <a:ea typeface="Vijaya"/>
                <a:cs typeface="Vijaya"/>
              </a:rPr>
              <a:t>Cette espèce se caractérise par l’éclat de ses couleurs et une structure finement adaptée pour le camouflage. </a:t>
            </a:r>
          </a:p>
          <a:p>
            <a:endParaRPr lang="fr-FR" sz="2000">
              <a:latin typeface="Bodoni MT" pitchFamily="18" charset="0"/>
              <a:ea typeface="Vijaya"/>
              <a:cs typeface="Vijaya"/>
            </a:endParaRPr>
          </a:p>
          <a:p>
            <a:r>
              <a:rPr lang="fr-FR" sz="2000">
                <a:latin typeface="Bodoni MT" pitchFamily="18" charset="0"/>
                <a:ea typeface="Vijaya"/>
                <a:cs typeface="Vijaya"/>
              </a:rPr>
              <a:t>Sa couleur peut varier entre le rose et le brun en fonction de la couleur de l’arrière-plan.</a:t>
            </a:r>
          </a:p>
        </p:txBody>
      </p:sp>
      <p:pic>
        <p:nvPicPr>
          <p:cNvPr id="22532" name="Picture 2"/>
          <p:cNvPicPr>
            <a:picLocks noChangeAspect="1" noChangeArrowheads="1"/>
          </p:cNvPicPr>
          <p:nvPr/>
        </p:nvPicPr>
        <p:blipFill>
          <a:blip r:embed="rId3"/>
          <a:srcRect/>
          <a:stretch>
            <a:fillRect/>
          </a:stretch>
        </p:blipFill>
        <p:spPr bwMode="auto">
          <a:xfrm>
            <a:off x="33338" y="539750"/>
            <a:ext cx="5394325" cy="4144963"/>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3" name="Picture 2" descr="L:\Session Admistrateur\Desktop\vraies-couleurs-insolites---tranges-animaux-9.jpg"/>
          <p:cNvPicPr>
            <a:picLocks noChangeAspect="1" noChangeArrowheads="1"/>
          </p:cNvPicPr>
          <p:nvPr/>
        </p:nvPicPr>
        <p:blipFill>
          <a:blip r:embed="rId2"/>
          <a:srcRect/>
          <a:stretch>
            <a:fillRect/>
          </a:stretch>
        </p:blipFill>
        <p:spPr bwMode="auto">
          <a:xfrm>
            <a:off x="1588" y="469900"/>
            <a:ext cx="6261100" cy="4176713"/>
          </a:xfrm>
          <a:prstGeom prst="rect">
            <a:avLst/>
          </a:prstGeom>
          <a:noFill/>
          <a:ln w="9525">
            <a:noFill/>
            <a:miter lim="800000"/>
            <a:headEnd/>
            <a:tailEnd/>
          </a:ln>
        </p:spPr>
      </p:pic>
      <p:sp>
        <p:nvSpPr>
          <p:cNvPr id="2" name="Rectangle 1"/>
          <p:cNvSpPr/>
          <p:nvPr/>
        </p:nvSpPr>
        <p:spPr>
          <a:xfrm>
            <a:off x="6262688" y="1535113"/>
            <a:ext cx="2689225" cy="368300"/>
          </a:xfrm>
          <a:prstGeom prst="rect">
            <a:avLst/>
          </a:prstGeom>
        </p:spPr>
        <p:txBody>
          <a:bodyPr wrap="none">
            <a:spAutoFit/>
          </a:bodyPr>
          <a:lstStyle/>
          <a:p>
            <a:pPr fontAlgn="auto">
              <a:spcBef>
                <a:spcPts val="0"/>
              </a:spcBef>
              <a:spcAft>
                <a:spcPts val="0"/>
              </a:spcAft>
              <a:defRPr/>
            </a:pPr>
            <a:r>
              <a:rPr lang="fr-FR" dirty="0">
                <a:solidFill>
                  <a:schemeClr val="tx2">
                    <a:lumMod val="60000"/>
                    <a:lumOff val="40000"/>
                  </a:schemeClr>
                </a:solidFill>
                <a:effectLst>
                  <a:outerShdw blurRad="38100" dist="38100" dir="2700000" algn="tl">
                    <a:srgbClr val="000000">
                      <a:alpha val="43137"/>
                    </a:srgbClr>
                  </a:outerShdw>
                </a:effectLst>
                <a:latin typeface="Bodoni MT" panose="02070603080606020203" pitchFamily="18" charset="0"/>
                <a:cs typeface="Vijaya" panose="020B0604020202020204" pitchFamily="34" charset="0"/>
              </a:rPr>
              <a:t>Grenouille-taureau d’Inde</a:t>
            </a:r>
            <a:endParaRPr lang="fr-FR" dirty="0">
              <a:solidFill>
                <a:schemeClr val="tx2">
                  <a:lumMod val="60000"/>
                  <a:lumOff val="40000"/>
                </a:schemeClr>
              </a:solidFill>
              <a:effectLst>
                <a:outerShdw blurRad="38100" dist="38100" dir="2700000" algn="tl">
                  <a:srgbClr val="000000">
                    <a:alpha val="43137"/>
                  </a:srgbClr>
                </a:outerShdw>
              </a:effectLst>
              <a:latin typeface="Bodoni MT" panose="02070603080606020203" pitchFamily="18" charset="0"/>
              <a:cs typeface="Vijaya" panose="020B0604020202020204" pitchFamily="34" charset="0"/>
            </a:endParaRPr>
          </a:p>
        </p:txBody>
      </p:sp>
      <p:pic>
        <p:nvPicPr>
          <p:cNvPr id="23555" name="Picture 2"/>
          <p:cNvPicPr>
            <a:picLocks noChangeAspect="1" noChangeArrowheads="1"/>
          </p:cNvPicPr>
          <p:nvPr/>
        </p:nvPicPr>
        <p:blipFill>
          <a:blip r:embed="rId3"/>
          <a:srcRect/>
          <a:stretch>
            <a:fillRect/>
          </a:stretch>
        </p:blipFill>
        <p:spPr bwMode="auto">
          <a:xfrm>
            <a:off x="36513" y="469900"/>
            <a:ext cx="6226175" cy="4176713"/>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7" name="Picture 2" descr="L:\Session Admistrateur\Desktop\vraies-couleurs-insolites---tranges-animaux-10.jpg"/>
          <p:cNvPicPr>
            <a:picLocks noChangeAspect="1" noChangeArrowheads="1"/>
          </p:cNvPicPr>
          <p:nvPr/>
        </p:nvPicPr>
        <p:blipFill>
          <a:blip r:embed="rId2"/>
          <a:srcRect/>
          <a:stretch>
            <a:fillRect/>
          </a:stretch>
        </p:blipFill>
        <p:spPr bwMode="auto">
          <a:xfrm>
            <a:off x="0" y="0"/>
            <a:ext cx="9144000" cy="5380038"/>
          </a:xfrm>
          <a:prstGeom prst="rect">
            <a:avLst/>
          </a:prstGeom>
          <a:noFill/>
          <a:ln w="9525">
            <a:noFill/>
            <a:miter lim="800000"/>
            <a:headEnd/>
            <a:tailEnd/>
          </a:ln>
        </p:spPr>
      </p:pic>
      <p:sp>
        <p:nvSpPr>
          <p:cNvPr id="24578" name="Rectangle 1"/>
          <p:cNvSpPr>
            <a:spLocks noChangeArrowheads="1"/>
          </p:cNvSpPr>
          <p:nvPr/>
        </p:nvSpPr>
        <p:spPr bwMode="auto">
          <a:xfrm>
            <a:off x="3276600" y="268288"/>
            <a:ext cx="1884363" cy="368300"/>
          </a:xfrm>
          <a:prstGeom prst="rect">
            <a:avLst/>
          </a:prstGeom>
          <a:noFill/>
          <a:ln w="9525">
            <a:noFill/>
            <a:miter lim="800000"/>
            <a:headEnd/>
            <a:tailEnd/>
          </a:ln>
        </p:spPr>
        <p:txBody>
          <a:bodyPr wrap="none">
            <a:spAutoFit/>
          </a:bodyPr>
          <a:lstStyle/>
          <a:p>
            <a:r>
              <a:rPr lang="fr-FR">
                <a:solidFill>
                  <a:schemeClr val="bg1"/>
                </a:solidFill>
                <a:latin typeface="Bodoni MT" pitchFamily="18" charset="0"/>
                <a:ea typeface="Vijaya"/>
                <a:cs typeface="Vijaya"/>
              </a:rPr>
              <a:t>Cricket arc en ciel</a:t>
            </a:r>
          </a:p>
        </p:txBody>
      </p:sp>
    </p:spTree>
  </p:cSld>
  <p:clrMapOvr>
    <a:masterClrMapping/>
  </p:clrMapOvr>
  <p:transition spd="slow">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1" name="Picture 2" descr="L:\Session Admistrateur\Desktop\vraies-couleurs-insolites---tranges-animaux-11.jpg"/>
          <p:cNvPicPr>
            <a:picLocks noChangeAspect="1" noChangeArrowheads="1"/>
          </p:cNvPicPr>
          <p:nvPr/>
        </p:nvPicPr>
        <p:blipFill>
          <a:blip r:embed="rId2"/>
          <a:srcRect/>
          <a:stretch>
            <a:fillRect/>
          </a:stretch>
        </p:blipFill>
        <p:spPr bwMode="auto">
          <a:xfrm>
            <a:off x="0" y="411163"/>
            <a:ext cx="6667500" cy="4419600"/>
          </a:xfrm>
          <a:prstGeom prst="rect">
            <a:avLst/>
          </a:prstGeom>
          <a:noFill/>
          <a:ln w="9525">
            <a:noFill/>
            <a:miter lim="800000"/>
            <a:headEnd/>
            <a:tailEnd/>
          </a:ln>
        </p:spPr>
      </p:pic>
      <p:sp>
        <p:nvSpPr>
          <p:cNvPr id="25602" name="Rectangle 1"/>
          <p:cNvSpPr>
            <a:spLocks noChangeArrowheads="1"/>
          </p:cNvSpPr>
          <p:nvPr/>
        </p:nvSpPr>
        <p:spPr bwMode="auto">
          <a:xfrm>
            <a:off x="7092950" y="627063"/>
            <a:ext cx="1263650" cy="461962"/>
          </a:xfrm>
          <a:prstGeom prst="rect">
            <a:avLst/>
          </a:prstGeom>
          <a:noFill/>
          <a:ln w="9525">
            <a:noFill/>
            <a:miter lim="800000"/>
            <a:headEnd/>
            <a:tailEnd/>
          </a:ln>
        </p:spPr>
        <p:txBody>
          <a:bodyPr wrap="none">
            <a:spAutoFit/>
          </a:bodyPr>
          <a:lstStyle/>
          <a:p>
            <a:r>
              <a:rPr lang="fr-FR" sz="2400">
                <a:latin typeface="Bodoni MT" pitchFamily="18" charset="0"/>
                <a:ea typeface="Vijaya"/>
                <a:cs typeface="Vijaya"/>
              </a:rPr>
              <a:t>Homard</a:t>
            </a:r>
          </a:p>
        </p:txBody>
      </p:sp>
      <p:pic>
        <p:nvPicPr>
          <p:cNvPr id="25603" name="Picture 2"/>
          <p:cNvPicPr>
            <a:picLocks noChangeAspect="1" noChangeArrowheads="1"/>
          </p:cNvPicPr>
          <p:nvPr/>
        </p:nvPicPr>
        <p:blipFill>
          <a:blip r:embed="rId3"/>
          <a:srcRect/>
          <a:stretch>
            <a:fillRect/>
          </a:stretch>
        </p:blipFill>
        <p:spPr bwMode="auto">
          <a:xfrm>
            <a:off x="0" y="400050"/>
            <a:ext cx="6667500" cy="4430713"/>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5" name="Picture 2" descr="L:\Session Admistrateur\Desktop\vraies-couleurs-insolites---tranges-animaux-12.jpg"/>
          <p:cNvPicPr>
            <a:picLocks noChangeAspect="1" noChangeArrowheads="1"/>
          </p:cNvPicPr>
          <p:nvPr/>
        </p:nvPicPr>
        <p:blipFill>
          <a:blip r:embed="rId2"/>
          <a:srcRect/>
          <a:stretch>
            <a:fillRect/>
          </a:stretch>
        </p:blipFill>
        <p:spPr bwMode="auto">
          <a:xfrm>
            <a:off x="0" y="-95250"/>
            <a:ext cx="6516688" cy="5238750"/>
          </a:xfrm>
          <a:prstGeom prst="rect">
            <a:avLst/>
          </a:prstGeom>
          <a:noFill/>
          <a:ln w="9525">
            <a:noFill/>
            <a:miter lim="800000"/>
            <a:headEnd/>
            <a:tailEnd/>
          </a:ln>
        </p:spPr>
      </p:pic>
      <p:sp>
        <p:nvSpPr>
          <p:cNvPr id="26626" name="Rectangle 1"/>
          <p:cNvSpPr>
            <a:spLocks noChangeArrowheads="1"/>
          </p:cNvSpPr>
          <p:nvPr/>
        </p:nvSpPr>
        <p:spPr bwMode="auto">
          <a:xfrm>
            <a:off x="6516688" y="987425"/>
            <a:ext cx="2298700" cy="400050"/>
          </a:xfrm>
          <a:prstGeom prst="rect">
            <a:avLst/>
          </a:prstGeom>
          <a:noFill/>
          <a:ln w="9525">
            <a:noFill/>
            <a:miter lim="800000"/>
            <a:headEnd/>
            <a:tailEnd/>
          </a:ln>
        </p:spPr>
        <p:txBody>
          <a:bodyPr>
            <a:spAutoFit/>
          </a:bodyPr>
          <a:lstStyle/>
          <a:p>
            <a:r>
              <a:rPr lang="fr-FR" sz="2000">
                <a:latin typeface="Bodoni MT" pitchFamily="18" charset="0"/>
                <a:ea typeface="Vijaya"/>
                <a:cs typeface="Vijaya"/>
              </a:rPr>
              <a:t>Crabe Halloween</a:t>
            </a:r>
          </a:p>
        </p:txBody>
      </p:sp>
      <p:pic>
        <p:nvPicPr>
          <p:cNvPr id="26627" name="Picture 2"/>
          <p:cNvPicPr>
            <a:picLocks noChangeAspect="1" noChangeArrowheads="1"/>
          </p:cNvPicPr>
          <p:nvPr/>
        </p:nvPicPr>
        <p:blipFill>
          <a:blip r:embed="rId3"/>
          <a:srcRect/>
          <a:stretch>
            <a:fillRect/>
          </a:stretch>
        </p:blipFill>
        <p:spPr bwMode="auto">
          <a:xfrm>
            <a:off x="22225" y="0"/>
            <a:ext cx="6494463" cy="51435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49" name="Picture 2" descr="L:\Session Admistrateur\Desktop\vraies-couleurs-insolites---tranges-animaux-13.jpg"/>
          <p:cNvPicPr>
            <a:picLocks noChangeAspect="1" noChangeArrowheads="1"/>
          </p:cNvPicPr>
          <p:nvPr/>
        </p:nvPicPr>
        <p:blipFill>
          <a:blip r:embed="rId2"/>
          <a:srcRect/>
          <a:stretch>
            <a:fillRect/>
          </a:stretch>
        </p:blipFill>
        <p:spPr bwMode="auto">
          <a:xfrm>
            <a:off x="0" y="339725"/>
            <a:ext cx="6667500" cy="4448175"/>
          </a:xfrm>
          <a:prstGeom prst="rect">
            <a:avLst/>
          </a:prstGeom>
          <a:noFill/>
          <a:ln w="9525">
            <a:noFill/>
            <a:miter lim="800000"/>
            <a:headEnd/>
            <a:tailEnd/>
          </a:ln>
        </p:spPr>
      </p:pic>
      <p:sp>
        <p:nvSpPr>
          <p:cNvPr id="2" name="Rectangle 1"/>
          <p:cNvSpPr/>
          <p:nvPr/>
        </p:nvSpPr>
        <p:spPr>
          <a:xfrm>
            <a:off x="6804025" y="842963"/>
            <a:ext cx="2065338" cy="400050"/>
          </a:xfrm>
          <a:prstGeom prst="rect">
            <a:avLst/>
          </a:prstGeom>
        </p:spPr>
        <p:txBody>
          <a:bodyPr>
            <a:spAutoFit/>
          </a:bodyPr>
          <a:lstStyle/>
          <a:p>
            <a:pPr fontAlgn="auto">
              <a:spcBef>
                <a:spcPts val="0"/>
              </a:spcBef>
              <a:spcAft>
                <a:spcPts val="0"/>
              </a:spcAft>
              <a:defRPr/>
            </a:pPr>
            <a:r>
              <a:rPr lang="fr-FR" sz="2000" dirty="0">
                <a:solidFill>
                  <a:schemeClr val="bg1"/>
                </a:solidFill>
                <a:effectLst>
                  <a:outerShdw blurRad="38100" dist="38100" dir="2700000" algn="tl">
                    <a:srgbClr val="000000">
                      <a:alpha val="43137"/>
                    </a:srgbClr>
                  </a:outerShdw>
                </a:effectLst>
                <a:latin typeface="Bodoni MT" panose="02070603080606020203" pitchFamily="18" charset="0"/>
                <a:cs typeface="Vijaya" panose="020B0604020202020204" pitchFamily="34" charset="0"/>
              </a:rPr>
              <a:t>Écureuil albinos</a:t>
            </a:r>
            <a:endParaRPr lang="fr-FR" sz="2000" dirty="0">
              <a:solidFill>
                <a:schemeClr val="bg1"/>
              </a:solidFill>
              <a:effectLst>
                <a:outerShdw blurRad="38100" dist="38100" dir="2700000" algn="tl">
                  <a:srgbClr val="000000">
                    <a:alpha val="43137"/>
                  </a:srgbClr>
                </a:outerShdw>
              </a:effectLst>
              <a:latin typeface="Bodoni MT" panose="02070603080606020203" pitchFamily="18" charset="0"/>
              <a:cs typeface="Vijaya" panose="020B0604020202020204" pitchFamily="34" charset="0"/>
            </a:endParaRPr>
          </a:p>
        </p:txBody>
      </p:sp>
      <p:sp>
        <p:nvSpPr>
          <p:cNvPr id="27651" name="Rectangle 2"/>
          <p:cNvSpPr>
            <a:spLocks noChangeArrowheads="1"/>
          </p:cNvSpPr>
          <p:nvPr/>
        </p:nvSpPr>
        <p:spPr bwMode="auto">
          <a:xfrm>
            <a:off x="6804025" y="1851025"/>
            <a:ext cx="2089150" cy="647700"/>
          </a:xfrm>
          <a:prstGeom prst="rect">
            <a:avLst/>
          </a:prstGeom>
          <a:noFill/>
          <a:ln w="9525">
            <a:noFill/>
            <a:miter lim="800000"/>
            <a:headEnd/>
            <a:tailEnd/>
          </a:ln>
        </p:spPr>
        <p:txBody>
          <a:bodyPr>
            <a:spAutoFit/>
          </a:bodyPr>
          <a:lstStyle/>
          <a:p>
            <a:r>
              <a:rPr lang="fr-FR">
                <a:latin typeface="Bodoni MT" pitchFamily="18" charset="0"/>
                <a:ea typeface="Vijaya"/>
                <a:cs typeface="Vijaya"/>
              </a:rPr>
              <a:t>il existe aussi des écureuils albinos.</a:t>
            </a:r>
          </a:p>
        </p:txBody>
      </p:sp>
      <p:pic>
        <p:nvPicPr>
          <p:cNvPr id="27652" name="Picture 2"/>
          <p:cNvPicPr>
            <a:picLocks noChangeAspect="1" noChangeArrowheads="1"/>
          </p:cNvPicPr>
          <p:nvPr/>
        </p:nvPicPr>
        <p:blipFill>
          <a:blip r:embed="rId3"/>
          <a:srcRect/>
          <a:stretch>
            <a:fillRect/>
          </a:stretch>
        </p:blipFill>
        <p:spPr bwMode="auto">
          <a:xfrm>
            <a:off x="0" y="339725"/>
            <a:ext cx="6667500" cy="4448175"/>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3" name="Picture 2" descr="L:\Session Admistrateur\Desktop\vraies-couleurs-insolites---tranges-animaux-14.jpg"/>
          <p:cNvPicPr>
            <a:picLocks noChangeAspect="1" noChangeArrowheads="1"/>
          </p:cNvPicPr>
          <p:nvPr/>
        </p:nvPicPr>
        <p:blipFill>
          <a:blip r:embed="rId2"/>
          <a:srcRect/>
          <a:stretch>
            <a:fillRect/>
          </a:stretch>
        </p:blipFill>
        <p:spPr bwMode="auto">
          <a:xfrm>
            <a:off x="-973138" y="0"/>
            <a:ext cx="6667501" cy="5143500"/>
          </a:xfrm>
          <a:prstGeom prst="rect">
            <a:avLst/>
          </a:prstGeom>
          <a:noFill/>
          <a:ln w="9525">
            <a:noFill/>
            <a:miter lim="800000"/>
            <a:headEnd/>
            <a:tailEnd/>
          </a:ln>
        </p:spPr>
      </p:pic>
      <p:sp>
        <p:nvSpPr>
          <p:cNvPr id="28674" name="Rectangle 1"/>
          <p:cNvSpPr>
            <a:spLocks noChangeArrowheads="1"/>
          </p:cNvSpPr>
          <p:nvPr/>
        </p:nvSpPr>
        <p:spPr bwMode="auto">
          <a:xfrm>
            <a:off x="6659563" y="195263"/>
            <a:ext cx="1600200" cy="369887"/>
          </a:xfrm>
          <a:prstGeom prst="rect">
            <a:avLst/>
          </a:prstGeom>
          <a:noFill/>
          <a:ln w="9525">
            <a:noFill/>
            <a:miter lim="800000"/>
            <a:headEnd/>
            <a:tailEnd/>
          </a:ln>
        </p:spPr>
        <p:txBody>
          <a:bodyPr wrap="none">
            <a:spAutoFit/>
          </a:bodyPr>
          <a:lstStyle/>
          <a:p>
            <a:r>
              <a:rPr lang="fr-FR">
                <a:solidFill>
                  <a:srgbClr val="FF0000"/>
                </a:solidFill>
                <a:latin typeface="Bodoni MT" pitchFamily="18" charset="0"/>
                <a:ea typeface="Vijaya"/>
                <a:cs typeface="Vijaya"/>
              </a:rPr>
              <a:t>Cardinal rouge</a:t>
            </a:r>
          </a:p>
        </p:txBody>
      </p:sp>
      <p:sp>
        <p:nvSpPr>
          <p:cNvPr id="28675" name="Rectangle 2"/>
          <p:cNvSpPr>
            <a:spLocks noChangeArrowheads="1"/>
          </p:cNvSpPr>
          <p:nvPr/>
        </p:nvSpPr>
        <p:spPr bwMode="auto">
          <a:xfrm>
            <a:off x="5857875" y="771525"/>
            <a:ext cx="3270250" cy="2308225"/>
          </a:xfrm>
          <a:prstGeom prst="rect">
            <a:avLst/>
          </a:prstGeom>
          <a:noFill/>
          <a:ln w="9525">
            <a:noFill/>
            <a:miter lim="800000"/>
            <a:headEnd/>
            <a:tailEnd/>
          </a:ln>
        </p:spPr>
        <p:txBody>
          <a:bodyPr>
            <a:spAutoFit/>
          </a:bodyPr>
          <a:lstStyle/>
          <a:p>
            <a:pPr algn="just"/>
            <a:r>
              <a:rPr lang="fr-FR">
                <a:latin typeface="Bodoni MT" pitchFamily="18" charset="0"/>
                <a:ea typeface="Vijaya"/>
                <a:cs typeface="Vijaya"/>
              </a:rPr>
              <a:t>Ce passereaux doit son nom à la couleur rouge du plumage du mâle qui rappelle les vêtements rouges des cardinaux catholiques. Il est présent au sud du Canada, dans l’est des États-Unis, au Mexique, et au nord du Guatemala et du Belize.</a:t>
            </a:r>
          </a:p>
        </p:txBody>
      </p:sp>
      <p:pic>
        <p:nvPicPr>
          <p:cNvPr id="28676" name="Picture 2"/>
          <p:cNvPicPr>
            <a:picLocks noChangeAspect="1" noChangeArrowheads="1"/>
          </p:cNvPicPr>
          <p:nvPr/>
        </p:nvPicPr>
        <p:blipFill>
          <a:blip r:embed="rId3"/>
          <a:srcRect/>
          <a:stretch>
            <a:fillRect/>
          </a:stretch>
        </p:blipFill>
        <p:spPr bwMode="auto">
          <a:xfrm>
            <a:off x="0" y="0"/>
            <a:ext cx="5694363" cy="51435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7" name="Picture 2" descr="L:\Session Admistrateur\Desktop\vraies-couleurs-insolites---tranges-animaux-15.jpg"/>
          <p:cNvPicPr>
            <a:picLocks noChangeAspect="1" noChangeArrowheads="1"/>
          </p:cNvPicPr>
          <p:nvPr/>
        </p:nvPicPr>
        <p:blipFill>
          <a:blip r:embed="rId2"/>
          <a:srcRect/>
          <a:stretch>
            <a:fillRect/>
          </a:stretch>
        </p:blipFill>
        <p:spPr bwMode="auto">
          <a:xfrm>
            <a:off x="120650" y="627063"/>
            <a:ext cx="6667500" cy="3971925"/>
          </a:xfrm>
          <a:prstGeom prst="rect">
            <a:avLst/>
          </a:prstGeom>
          <a:noFill/>
          <a:ln w="9525">
            <a:noFill/>
            <a:miter lim="800000"/>
            <a:headEnd/>
            <a:tailEnd/>
          </a:ln>
        </p:spPr>
      </p:pic>
      <p:sp>
        <p:nvSpPr>
          <p:cNvPr id="29698" name="Rectangle 1"/>
          <p:cNvSpPr>
            <a:spLocks noChangeArrowheads="1"/>
          </p:cNvSpPr>
          <p:nvPr/>
        </p:nvSpPr>
        <p:spPr bwMode="auto">
          <a:xfrm>
            <a:off x="6805613" y="1058863"/>
            <a:ext cx="2241550" cy="461962"/>
          </a:xfrm>
          <a:prstGeom prst="rect">
            <a:avLst/>
          </a:prstGeom>
          <a:noFill/>
          <a:ln w="9525">
            <a:noFill/>
            <a:miter lim="800000"/>
            <a:headEnd/>
            <a:tailEnd/>
          </a:ln>
        </p:spPr>
        <p:txBody>
          <a:bodyPr wrap="none">
            <a:spAutoFit/>
          </a:bodyPr>
          <a:lstStyle/>
          <a:p>
            <a:r>
              <a:rPr lang="fr-FR" sz="2400">
                <a:latin typeface="Bodoni MT" pitchFamily="18" charset="0"/>
                <a:ea typeface="Vijaya"/>
                <a:cs typeface="Vijaya"/>
              </a:rPr>
              <a:t>Corbeau albinos</a:t>
            </a:r>
          </a:p>
        </p:txBody>
      </p:sp>
      <p:pic>
        <p:nvPicPr>
          <p:cNvPr id="29699" name="Picture 2"/>
          <p:cNvPicPr>
            <a:picLocks noChangeAspect="1" noChangeArrowheads="1"/>
          </p:cNvPicPr>
          <p:nvPr/>
        </p:nvPicPr>
        <p:blipFill>
          <a:blip r:embed="rId3"/>
          <a:srcRect/>
          <a:stretch>
            <a:fillRect/>
          </a:stretch>
        </p:blipFill>
        <p:spPr bwMode="auto">
          <a:xfrm>
            <a:off x="128588" y="627063"/>
            <a:ext cx="6659562" cy="3971925"/>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1" name="Picture 2" descr="L:\Session Admistrateur\Desktop\vraies-couleurs-insolites---tranges-animaux-16.jpg"/>
          <p:cNvPicPr>
            <a:picLocks noChangeAspect="1" noChangeArrowheads="1"/>
          </p:cNvPicPr>
          <p:nvPr/>
        </p:nvPicPr>
        <p:blipFill>
          <a:blip r:embed="rId2"/>
          <a:srcRect/>
          <a:stretch>
            <a:fillRect/>
          </a:stretch>
        </p:blipFill>
        <p:spPr bwMode="auto">
          <a:xfrm>
            <a:off x="0" y="0"/>
            <a:ext cx="2916238" cy="5143500"/>
          </a:xfrm>
          <a:prstGeom prst="rect">
            <a:avLst/>
          </a:prstGeom>
          <a:noFill/>
          <a:ln w="9525">
            <a:noFill/>
            <a:miter lim="800000"/>
            <a:headEnd/>
            <a:tailEnd/>
          </a:ln>
        </p:spPr>
      </p:pic>
      <p:sp>
        <p:nvSpPr>
          <p:cNvPr id="30722" name="Rectangle 1"/>
          <p:cNvSpPr>
            <a:spLocks noChangeArrowheads="1"/>
          </p:cNvSpPr>
          <p:nvPr/>
        </p:nvSpPr>
        <p:spPr bwMode="auto">
          <a:xfrm>
            <a:off x="3851275" y="411163"/>
            <a:ext cx="3273425" cy="585787"/>
          </a:xfrm>
          <a:prstGeom prst="rect">
            <a:avLst/>
          </a:prstGeom>
          <a:noFill/>
          <a:ln w="9525">
            <a:noFill/>
            <a:miter lim="800000"/>
            <a:headEnd/>
            <a:tailEnd/>
          </a:ln>
        </p:spPr>
        <p:txBody>
          <a:bodyPr wrap="none">
            <a:spAutoFit/>
          </a:bodyPr>
          <a:lstStyle/>
          <a:p>
            <a:r>
              <a:rPr lang="fr-FR" sz="3200">
                <a:solidFill>
                  <a:srgbClr val="FF0000"/>
                </a:solidFill>
                <a:latin typeface="Bodoni MT" pitchFamily="18" charset="0"/>
                <a:ea typeface="Vijaya"/>
                <a:cs typeface="Vijaya"/>
              </a:rPr>
              <a:t>Fourmi de velours</a:t>
            </a:r>
          </a:p>
        </p:txBody>
      </p:sp>
      <p:sp>
        <p:nvSpPr>
          <p:cNvPr id="30723" name="Rectangle 2"/>
          <p:cNvSpPr>
            <a:spLocks noChangeArrowheads="1"/>
          </p:cNvSpPr>
          <p:nvPr/>
        </p:nvSpPr>
        <p:spPr bwMode="auto">
          <a:xfrm>
            <a:off x="3563938" y="1492250"/>
            <a:ext cx="5040312" cy="1200150"/>
          </a:xfrm>
          <a:prstGeom prst="rect">
            <a:avLst/>
          </a:prstGeom>
          <a:noFill/>
          <a:ln w="9525">
            <a:noFill/>
            <a:miter lim="800000"/>
            <a:headEnd/>
            <a:tailEnd/>
          </a:ln>
        </p:spPr>
        <p:txBody>
          <a:bodyPr>
            <a:spAutoFit/>
          </a:bodyPr>
          <a:lstStyle/>
          <a:p>
            <a:r>
              <a:rPr lang="fr-FR">
                <a:latin typeface="Bodoni MT" pitchFamily="18" charset="0"/>
                <a:ea typeface="Vijaya"/>
                <a:cs typeface="Vijaya"/>
              </a:rPr>
              <a:t>Les mutillidés sont communément appelés « fourmi de velours » en raison de leur apparence intermédiaire entre les fourmis (par leur forme allongée) et les guêpes (par leur pilosité).</a:t>
            </a:r>
          </a:p>
        </p:txBody>
      </p:sp>
      <p:pic>
        <p:nvPicPr>
          <p:cNvPr id="30724" name="Picture 2"/>
          <p:cNvPicPr>
            <a:picLocks noChangeAspect="1" noChangeArrowheads="1"/>
          </p:cNvPicPr>
          <p:nvPr/>
        </p:nvPicPr>
        <p:blipFill>
          <a:blip r:embed="rId3"/>
          <a:srcRect/>
          <a:stretch>
            <a:fillRect/>
          </a:stretch>
        </p:blipFill>
        <p:spPr bwMode="auto">
          <a:xfrm>
            <a:off x="0" y="-38100"/>
            <a:ext cx="2916238" cy="51816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5" name="Picture 2" descr="L:\Session Admistrateur\Desktop\vraies-couleurs-insolites---tranges-animaux-17.jpg"/>
          <p:cNvPicPr>
            <a:picLocks noChangeAspect="1" noChangeArrowheads="1"/>
          </p:cNvPicPr>
          <p:nvPr/>
        </p:nvPicPr>
        <p:blipFill>
          <a:blip r:embed="rId2"/>
          <a:srcRect/>
          <a:stretch>
            <a:fillRect/>
          </a:stretch>
        </p:blipFill>
        <p:spPr bwMode="auto">
          <a:xfrm>
            <a:off x="-731838" y="-165100"/>
            <a:ext cx="6408738" cy="5473700"/>
          </a:xfrm>
          <a:prstGeom prst="rect">
            <a:avLst/>
          </a:prstGeom>
          <a:noFill/>
          <a:ln w="9525">
            <a:noFill/>
            <a:miter lim="800000"/>
            <a:headEnd/>
            <a:tailEnd/>
          </a:ln>
        </p:spPr>
      </p:pic>
      <p:sp>
        <p:nvSpPr>
          <p:cNvPr id="2" name="Rectangle 1"/>
          <p:cNvSpPr/>
          <p:nvPr/>
        </p:nvSpPr>
        <p:spPr>
          <a:xfrm>
            <a:off x="5795963" y="484188"/>
            <a:ext cx="3348037" cy="830262"/>
          </a:xfrm>
          <a:prstGeom prst="rect">
            <a:avLst/>
          </a:prstGeom>
        </p:spPr>
        <p:txBody>
          <a:bodyPr>
            <a:spAutoFit/>
          </a:bodyPr>
          <a:lstStyle/>
          <a:p>
            <a:pPr algn="ctr" fontAlgn="auto">
              <a:spcBef>
                <a:spcPts val="0"/>
              </a:spcBef>
              <a:spcAft>
                <a:spcPts val="0"/>
              </a:spcAft>
              <a:defRPr/>
            </a:pPr>
            <a:r>
              <a:rPr lang="fr-FR" sz="2400" dirty="0">
                <a:solidFill>
                  <a:schemeClr val="accent6">
                    <a:lumMod val="75000"/>
                  </a:schemeClr>
                </a:solidFill>
                <a:latin typeface="Bodoni MT" panose="02070603080606020203" pitchFamily="18" charset="0"/>
                <a:cs typeface="Vijaya" panose="020B0604020202020204" pitchFamily="34" charset="0"/>
              </a:rPr>
              <a:t>Couleuvre à collier américaine</a:t>
            </a:r>
            <a:endParaRPr lang="fr-FR" sz="2400" dirty="0">
              <a:solidFill>
                <a:schemeClr val="accent6">
                  <a:lumMod val="75000"/>
                </a:schemeClr>
              </a:solidFill>
              <a:latin typeface="Bodoni MT" panose="02070603080606020203" pitchFamily="18" charset="0"/>
              <a:cs typeface="Vijaya" panose="020B0604020202020204" pitchFamily="34" charset="0"/>
            </a:endParaRPr>
          </a:p>
        </p:txBody>
      </p:sp>
      <p:sp>
        <p:nvSpPr>
          <p:cNvPr id="31747" name="Rectangle 2"/>
          <p:cNvSpPr>
            <a:spLocks noChangeArrowheads="1"/>
          </p:cNvSpPr>
          <p:nvPr/>
        </p:nvSpPr>
        <p:spPr bwMode="auto">
          <a:xfrm>
            <a:off x="5676900" y="1851025"/>
            <a:ext cx="3287713" cy="1323975"/>
          </a:xfrm>
          <a:prstGeom prst="rect">
            <a:avLst/>
          </a:prstGeom>
          <a:noFill/>
          <a:ln w="9525">
            <a:noFill/>
            <a:miter lim="800000"/>
            <a:headEnd/>
            <a:tailEnd/>
          </a:ln>
        </p:spPr>
        <p:txBody>
          <a:bodyPr>
            <a:spAutoFit/>
          </a:bodyPr>
          <a:lstStyle/>
          <a:p>
            <a:r>
              <a:rPr lang="fr-FR" sz="2000">
                <a:latin typeface="Bodoni MT" pitchFamily="18" charset="0"/>
                <a:ea typeface="Vijaya"/>
                <a:cs typeface="Vijaya"/>
              </a:rPr>
              <a:t>gris au noir, avec un collier jaune vif qui lui donne son nom. Son ventre est jaune ou orange.</a:t>
            </a:r>
          </a:p>
        </p:txBody>
      </p:sp>
      <p:pic>
        <p:nvPicPr>
          <p:cNvPr id="31748" name="Picture 2"/>
          <p:cNvPicPr>
            <a:picLocks noChangeAspect="1" noChangeArrowheads="1"/>
          </p:cNvPicPr>
          <p:nvPr/>
        </p:nvPicPr>
        <p:blipFill>
          <a:blip r:embed="rId3"/>
          <a:srcRect/>
          <a:stretch>
            <a:fillRect/>
          </a:stretch>
        </p:blipFill>
        <p:spPr bwMode="auto">
          <a:xfrm>
            <a:off x="0" y="-26988"/>
            <a:ext cx="5676900" cy="5170488"/>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69" name="Picture 2" descr="L:\Session Admistrateur\Desktop\vraies-couleurs-insolites---tranges-animaux-18.jpg"/>
          <p:cNvPicPr>
            <a:picLocks noChangeAspect="1" noChangeArrowheads="1"/>
          </p:cNvPicPr>
          <p:nvPr/>
        </p:nvPicPr>
        <p:blipFill>
          <a:blip r:embed="rId2"/>
          <a:srcRect/>
          <a:stretch>
            <a:fillRect/>
          </a:stretch>
        </p:blipFill>
        <p:spPr bwMode="auto">
          <a:xfrm>
            <a:off x="-757238" y="339725"/>
            <a:ext cx="6667501" cy="4448175"/>
          </a:xfrm>
          <a:prstGeom prst="rect">
            <a:avLst/>
          </a:prstGeom>
          <a:noFill/>
          <a:ln w="9525">
            <a:noFill/>
            <a:miter lim="800000"/>
            <a:headEnd/>
            <a:tailEnd/>
          </a:ln>
        </p:spPr>
      </p:pic>
      <p:sp>
        <p:nvSpPr>
          <p:cNvPr id="2" name="Rectangle 1"/>
          <p:cNvSpPr/>
          <p:nvPr/>
        </p:nvSpPr>
        <p:spPr>
          <a:xfrm>
            <a:off x="6084888" y="1635125"/>
            <a:ext cx="2606675" cy="400050"/>
          </a:xfrm>
          <a:prstGeom prst="rect">
            <a:avLst/>
          </a:prstGeom>
        </p:spPr>
        <p:txBody>
          <a:bodyPr>
            <a:spAutoFit/>
          </a:bodyPr>
          <a:lstStyle/>
          <a:p>
            <a:pPr fontAlgn="auto">
              <a:spcBef>
                <a:spcPts val="0"/>
              </a:spcBef>
              <a:spcAft>
                <a:spcPts val="0"/>
              </a:spcAft>
              <a:defRPr/>
            </a:pPr>
            <a:r>
              <a:rPr lang="fr-FR" sz="2000" dirty="0">
                <a:solidFill>
                  <a:srgbClr val="00B0F0"/>
                </a:solidFill>
                <a:effectLst>
                  <a:outerShdw blurRad="38100" dist="38100" dir="2700000" algn="tl">
                    <a:srgbClr val="000000">
                      <a:alpha val="43137"/>
                    </a:srgbClr>
                  </a:outerShdw>
                </a:effectLst>
                <a:latin typeface="Bodoni MT" panose="02070603080606020203" pitchFamily="18" charset="0"/>
                <a:cs typeface="Vijaya" panose="020B0604020202020204" pitchFamily="34" charset="0"/>
              </a:rPr>
              <a:t>Homard bleu</a:t>
            </a:r>
            <a:endParaRPr lang="fr-FR" sz="2000" dirty="0">
              <a:solidFill>
                <a:srgbClr val="00B0F0"/>
              </a:solidFill>
              <a:effectLst>
                <a:outerShdw blurRad="38100" dist="38100" dir="2700000" algn="tl">
                  <a:srgbClr val="000000">
                    <a:alpha val="43137"/>
                  </a:srgbClr>
                </a:outerShdw>
              </a:effectLst>
              <a:latin typeface="Bodoni MT" panose="02070603080606020203" pitchFamily="18" charset="0"/>
              <a:cs typeface="Vijaya" panose="020B0604020202020204" pitchFamily="34" charset="0"/>
            </a:endParaRPr>
          </a:p>
        </p:txBody>
      </p:sp>
      <p:pic>
        <p:nvPicPr>
          <p:cNvPr id="32771" name="Picture 2"/>
          <p:cNvPicPr>
            <a:picLocks noChangeAspect="1" noChangeArrowheads="1"/>
          </p:cNvPicPr>
          <p:nvPr/>
        </p:nvPicPr>
        <p:blipFill>
          <a:blip r:embed="rId3"/>
          <a:srcRect/>
          <a:stretch>
            <a:fillRect/>
          </a:stretch>
        </p:blipFill>
        <p:spPr bwMode="auto">
          <a:xfrm>
            <a:off x="0" y="327025"/>
            <a:ext cx="5910263" cy="4460875"/>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3" name="Picture 2" descr="L:\Session Admistrateur\Desktop\vraies-couleurs-insolites---tranges-animaux-19.jpg"/>
          <p:cNvPicPr>
            <a:picLocks noChangeAspect="1" noChangeArrowheads="1"/>
          </p:cNvPicPr>
          <p:nvPr/>
        </p:nvPicPr>
        <p:blipFill>
          <a:blip r:embed="rId2"/>
          <a:srcRect/>
          <a:stretch>
            <a:fillRect/>
          </a:stretch>
        </p:blipFill>
        <p:spPr bwMode="auto">
          <a:xfrm>
            <a:off x="-88900" y="0"/>
            <a:ext cx="6667500" cy="5160963"/>
          </a:xfrm>
          <a:prstGeom prst="rect">
            <a:avLst/>
          </a:prstGeom>
          <a:noFill/>
          <a:ln w="9525">
            <a:noFill/>
            <a:miter lim="800000"/>
            <a:headEnd/>
            <a:tailEnd/>
          </a:ln>
        </p:spPr>
      </p:pic>
      <p:sp>
        <p:nvSpPr>
          <p:cNvPr id="33794" name="Rectangle 1"/>
          <p:cNvSpPr>
            <a:spLocks noChangeArrowheads="1"/>
          </p:cNvSpPr>
          <p:nvPr/>
        </p:nvSpPr>
        <p:spPr bwMode="auto">
          <a:xfrm>
            <a:off x="6804025" y="627063"/>
            <a:ext cx="1941513" cy="400050"/>
          </a:xfrm>
          <a:prstGeom prst="rect">
            <a:avLst/>
          </a:prstGeom>
          <a:noFill/>
          <a:ln w="9525">
            <a:noFill/>
            <a:miter lim="800000"/>
            <a:headEnd/>
            <a:tailEnd/>
          </a:ln>
        </p:spPr>
        <p:txBody>
          <a:bodyPr>
            <a:spAutoFit/>
          </a:bodyPr>
          <a:lstStyle/>
          <a:p>
            <a:r>
              <a:rPr lang="fr-FR" sz="2000">
                <a:solidFill>
                  <a:srgbClr val="FF00FF"/>
                </a:solidFill>
                <a:latin typeface="Bodoni MT" pitchFamily="18" charset="0"/>
                <a:ea typeface="Vijaya"/>
                <a:cs typeface="Vijaya"/>
              </a:rPr>
              <a:t>Miro incarnat</a:t>
            </a:r>
          </a:p>
        </p:txBody>
      </p:sp>
      <p:pic>
        <p:nvPicPr>
          <p:cNvPr id="33795" name="Picture 2"/>
          <p:cNvPicPr>
            <a:picLocks noChangeAspect="1" noChangeArrowheads="1"/>
          </p:cNvPicPr>
          <p:nvPr/>
        </p:nvPicPr>
        <p:blipFill>
          <a:blip r:embed="rId3"/>
          <a:srcRect/>
          <a:stretch>
            <a:fillRect/>
          </a:stretch>
        </p:blipFill>
        <p:spPr bwMode="auto">
          <a:xfrm>
            <a:off x="0" y="-41275"/>
            <a:ext cx="6578600" cy="5184775"/>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7" name="Picture 2" descr="L:\Session Admistrateur\Desktop\vraies-couleurs-insolites---tranges-animaux-20.jpg"/>
          <p:cNvPicPr>
            <a:picLocks noChangeAspect="1" noChangeArrowheads="1"/>
          </p:cNvPicPr>
          <p:nvPr/>
        </p:nvPicPr>
        <p:blipFill>
          <a:blip r:embed="rId2"/>
          <a:srcRect/>
          <a:stretch>
            <a:fillRect/>
          </a:stretch>
        </p:blipFill>
        <p:spPr bwMode="auto">
          <a:xfrm>
            <a:off x="19050" y="0"/>
            <a:ext cx="3429000" cy="5143500"/>
          </a:xfrm>
          <a:prstGeom prst="rect">
            <a:avLst/>
          </a:prstGeom>
          <a:noFill/>
          <a:ln w="9525">
            <a:noFill/>
            <a:miter lim="800000"/>
            <a:headEnd/>
            <a:tailEnd/>
          </a:ln>
        </p:spPr>
      </p:pic>
      <p:sp>
        <p:nvSpPr>
          <p:cNvPr id="34818" name="Rectangle 1"/>
          <p:cNvSpPr>
            <a:spLocks noChangeArrowheads="1"/>
          </p:cNvSpPr>
          <p:nvPr/>
        </p:nvSpPr>
        <p:spPr bwMode="auto">
          <a:xfrm>
            <a:off x="5295900" y="339725"/>
            <a:ext cx="2497138" cy="584200"/>
          </a:xfrm>
          <a:prstGeom prst="rect">
            <a:avLst/>
          </a:prstGeom>
          <a:noFill/>
          <a:ln w="9525">
            <a:noFill/>
            <a:miter lim="800000"/>
            <a:headEnd/>
            <a:tailEnd/>
          </a:ln>
        </p:spPr>
        <p:txBody>
          <a:bodyPr wrap="none">
            <a:spAutoFit/>
          </a:bodyPr>
          <a:lstStyle/>
          <a:p>
            <a:r>
              <a:rPr lang="fr-FR" sz="3200">
                <a:solidFill>
                  <a:srgbClr val="FF0000"/>
                </a:solidFill>
                <a:latin typeface="Bodoni MT" pitchFamily="18" charset="0"/>
                <a:ea typeface="Vijaya"/>
                <a:cs typeface="Vijaya"/>
              </a:rPr>
              <a:t>Limace rouge</a:t>
            </a:r>
          </a:p>
        </p:txBody>
      </p:sp>
      <p:sp>
        <p:nvSpPr>
          <p:cNvPr id="34819" name="Rectangle 2"/>
          <p:cNvSpPr>
            <a:spLocks noChangeArrowheads="1"/>
          </p:cNvSpPr>
          <p:nvPr/>
        </p:nvSpPr>
        <p:spPr bwMode="auto">
          <a:xfrm>
            <a:off x="4067175" y="1371600"/>
            <a:ext cx="4572000" cy="1938338"/>
          </a:xfrm>
          <a:prstGeom prst="rect">
            <a:avLst/>
          </a:prstGeom>
          <a:noFill/>
          <a:ln w="9525">
            <a:noFill/>
            <a:miter lim="800000"/>
            <a:headEnd/>
            <a:tailEnd/>
          </a:ln>
        </p:spPr>
        <p:txBody>
          <a:bodyPr>
            <a:spAutoFit/>
          </a:bodyPr>
          <a:lstStyle/>
          <a:p>
            <a:pPr algn="just"/>
            <a:r>
              <a:rPr lang="fr-FR" sz="2000">
                <a:latin typeface="Bodoni MT" pitchFamily="18" charset="0"/>
                <a:ea typeface="Vijaya"/>
                <a:cs typeface="Vijaya"/>
              </a:rPr>
              <a:t>La Limace rouge est une espèce de mollusque. </a:t>
            </a:r>
          </a:p>
          <a:p>
            <a:pPr algn="just"/>
            <a:endParaRPr lang="fr-FR" sz="2000">
              <a:latin typeface="Bodoni MT" pitchFamily="18" charset="0"/>
              <a:ea typeface="Vijaya"/>
              <a:cs typeface="Vijaya"/>
            </a:endParaRPr>
          </a:p>
          <a:p>
            <a:pPr algn="just"/>
            <a:r>
              <a:rPr lang="fr-FR" sz="2000">
                <a:latin typeface="Bodoni MT" pitchFamily="18" charset="0"/>
                <a:ea typeface="Vijaya"/>
                <a:cs typeface="Vijaya"/>
              </a:rPr>
              <a:t>Elle est aussi appelée communément, Grande limace rouge et Arion rouge ou plus populairement Loche rouge.</a:t>
            </a:r>
          </a:p>
        </p:txBody>
      </p:sp>
      <p:pic>
        <p:nvPicPr>
          <p:cNvPr id="34820" name="Picture 2"/>
          <p:cNvPicPr>
            <a:picLocks noChangeAspect="1" noChangeArrowheads="1"/>
          </p:cNvPicPr>
          <p:nvPr/>
        </p:nvPicPr>
        <p:blipFill>
          <a:blip r:embed="rId3"/>
          <a:srcRect/>
          <a:stretch>
            <a:fillRect/>
          </a:stretch>
        </p:blipFill>
        <p:spPr bwMode="auto">
          <a:xfrm>
            <a:off x="0" y="4763"/>
            <a:ext cx="3448050" cy="5138737"/>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1" name="Picture 2" descr="L:\Session Admistrateur\Desktop\vraies-couleurs-insolites---tranges-animaux-21.jpg"/>
          <p:cNvPicPr>
            <a:picLocks noChangeAspect="1" noChangeArrowheads="1"/>
          </p:cNvPicPr>
          <p:nvPr/>
        </p:nvPicPr>
        <p:blipFill>
          <a:blip r:embed="rId2"/>
          <a:srcRect/>
          <a:stretch>
            <a:fillRect/>
          </a:stretch>
        </p:blipFill>
        <p:spPr bwMode="auto">
          <a:xfrm>
            <a:off x="-107950" y="0"/>
            <a:ext cx="5327650" cy="5205413"/>
          </a:xfrm>
          <a:prstGeom prst="rect">
            <a:avLst/>
          </a:prstGeom>
          <a:noFill/>
          <a:ln w="9525">
            <a:noFill/>
            <a:miter lim="800000"/>
            <a:headEnd/>
            <a:tailEnd/>
          </a:ln>
        </p:spPr>
      </p:pic>
      <p:sp>
        <p:nvSpPr>
          <p:cNvPr id="35842" name="Rectangle 1"/>
          <p:cNvSpPr>
            <a:spLocks noChangeArrowheads="1"/>
          </p:cNvSpPr>
          <p:nvPr/>
        </p:nvSpPr>
        <p:spPr bwMode="auto">
          <a:xfrm>
            <a:off x="6516688" y="339725"/>
            <a:ext cx="1430337" cy="461963"/>
          </a:xfrm>
          <a:prstGeom prst="rect">
            <a:avLst/>
          </a:prstGeom>
          <a:noFill/>
          <a:ln w="9525">
            <a:noFill/>
            <a:miter lim="800000"/>
            <a:headEnd/>
            <a:tailEnd/>
          </a:ln>
        </p:spPr>
        <p:txBody>
          <a:bodyPr>
            <a:spAutoFit/>
          </a:bodyPr>
          <a:lstStyle/>
          <a:p>
            <a:r>
              <a:rPr lang="fr-FR" sz="2400">
                <a:solidFill>
                  <a:srgbClr val="00B0F0"/>
                </a:solidFill>
                <a:latin typeface="Bodoni MT" pitchFamily="18" charset="0"/>
                <a:ea typeface="Vijaya"/>
                <a:cs typeface="Vijaya"/>
              </a:rPr>
              <a:t>Squille</a:t>
            </a:r>
          </a:p>
        </p:txBody>
      </p:sp>
      <p:sp>
        <p:nvSpPr>
          <p:cNvPr id="35843" name="Rectangle 2"/>
          <p:cNvSpPr>
            <a:spLocks noChangeArrowheads="1"/>
          </p:cNvSpPr>
          <p:nvPr/>
        </p:nvSpPr>
        <p:spPr bwMode="auto">
          <a:xfrm>
            <a:off x="5437188" y="1131888"/>
            <a:ext cx="3384550" cy="2062162"/>
          </a:xfrm>
          <a:prstGeom prst="rect">
            <a:avLst/>
          </a:prstGeom>
          <a:noFill/>
          <a:ln w="9525">
            <a:noFill/>
            <a:miter lim="800000"/>
            <a:headEnd/>
            <a:tailEnd/>
          </a:ln>
        </p:spPr>
        <p:txBody>
          <a:bodyPr>
            <a:spAutoFit/>
          </a:bodyPr>
          <a:lstStyle/>
          <a:p>
            <a:pPr algn="just"/>
            <a:r>
              <a:rPr lang="fr-FR" sz="1600">
                <a:latin typeface="Bodoni MT" pitchFamily="18" charset="0"/>
                <a:ea typeface="Vijaya"/>
                <a:cs typeface="Vijaya"/>
              </a:rPr>
              <a:t>Ce crustacé possède des pattes ravisseuses typiques comparables à celles de la mante religieuse d’où leur nom anglophone de crevette-mante bien qu’elles ne soient ni des crevettes, ni des mantes. Celles-ci, d’une très grande force et rapidité, peuvent être massives.</a:t>
            </a:r>
          </a:p>
        </p:txBody>
      </p:sp>
      <p:pic>
        <p:nvPicPr>
          <p:cNvPr id="35844" name="Picture 2"/>
          <p:cNvPicPr>
            <a:picLocks noChangeAspect="1" noChangeArrowheads="1"/>
          </p:cNvPicPr>
          <p:nvPr/>
        </p:nvPicPr>
        <p:blipFill>
          <a:blip r:embed="rId3"/>
          <a:srcRect/>
          <a:stretch>
            <a:fillRect/>
          </a:stretch>
        </p:blipFill>
        <p:spPr bwMode="auto">
          <a:xfrm>
            <a:off x="0" y="-11113"/>
            <a:ext cx="5219700" cy="5154613"/>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5" name="Picture 2" descr="L:\Session Admistrateur\Desktop\vraies-couleurs-insolites---tranges-animaux-22.jpg"/>
          <p:cNvPicPr>
            <a:picLocks noChangeAspect="1" noChangeArrowheads="1"/>
          </p:cNvPicPr>
          <p:nvPr/>
        </p:nvPicPr>
        <p:blipFill>
          <a:blip r:embed="rId2"/>
          <a:srcRect/>
          <a:stretch>
            <a:fillRect/>
          </a:stretch>
        </p:blipFill>
        <p:spPr bwMode="auto">
          <a:xfrm>
            <a:off x="-612775" y="0"/>
            <a:ext cx="6272213" cy="5143500"/>
          </a:xfrm>
          <a:prstGeom prst="rect">
            <a:avLst/>
          </a:prstGeom>
          <a:noFill/>
          <a:ln w="9525">
            <a:noFill/>
            <a:miter lim="800000"/>
            <a:headEnd/>
            <a:tailEnd/>
          </a:ln>
        </p:spPr>
      </p:pic>
      <p:sp>
        <p:nvSpPr>
          <p:cNvPr id="36866" name="Rectangle 1"/>
          <p:cNvSpPr>
            <a:spLocks noChangeArrowheads="1"/>
          </p:cNvSpPr>
          <p:nvPr/>
        </p:nvSpPr>
        <p:spPr bwMode="auto">
          <a:xfrm>
            <a:off x="5767388" y="1419225"/>
            <a:ext cx="3376612" cy="2554288"/>
          </a:xfrm>
          <a:prstGeom prst="rect">
            <a:avLst/>
          </a:prstGeom>
          <a:noFill/>
          <a:ln w="9525">
            <a:noFill/>
            <a:miter lim="800000"/>
            <a:headEnd/>
            <a:tailEnd/>
          </a:ln>
        </p:spPr>
        <p:txBody>
          <a:bodyPr>
            <a:spAutoFit/>
          </a:bodyPr>
          <a:lstStyle/>
          <a:p>
            <a:r>
              <a:rPr lang="fr-FR" sz="1600">
                <a:latin typeface="Bodoni MT" pitchFamily="18" charset="0"/>
                <a:ea typeface="Vijaya"/>
                <a:cs typeface="Vijaya"/>
              </a:rPr>
              <a:t>Les chrysididae sont des insectes de l’ordre des hyménoptères.</a:t>
            </a:r>
          </a:p>
          <a:p>
            <a:endParaRPr lang="fr-FR" sz="1600">
              <a:latin typeface="Bodoni MT" pitchFamily="18" charset="0"/>
              <a:ea typeface="Vijaya"/>
              <a:cs typeface="Vijaya"/>
            </a:endParaRPr>
          </a:p>
          <a:p>
            <a:r>
              <a:rPr lang="fr-FR" sz="1600">
                <a:latin typeface="Bodoni MT" pitchFamily="18" charset="0"/>
                <a:ea typeface="Vijaya"/>
                <a:cs typeface="Vijaya"/>
              </a:rPr>
              <a:t> Souvent brillamment ornementées et colorées avec des reflets métalliques (d’où leurs nombreux noms vernaculaires : guêpe-bijou, guêpe d’or,</a:t>
            </a:r>
          </a:p>
          <a:p>
            <a:endParaRPr lang="fr-FR" sz="1600">
              <a:latin typeface="Bodoni MT" pitchFamily="18" charset="0"/>
              <a:ea typeface="Vijaya"/>
              <a:cs typeface="Vijaya"/>
            </a:endParaRPr>
          </a:p>
          <a:p>
            <a:r>
              <a:rPr lang="fr-FR" sz="1600">
                <a:latin typeface="Bodoni MT" pitchFamily="18" charset="0"/>
                <a:ea typeface="Vijaya"/>
                <a:cs typeface="Vijaya"/>
              </a:rPr>
              <a:t> ou encore guêpe verte).</a:t>
            </a:r>
          </a:p>
        </p:txBody>
      </p:sp>
      <p:sp>
        <p:nvSpPr>
          <p:cNvPr id="36867" name="Rectangle 2"/>
          <p:cNvSpPr>
            <a:spLocks noChangeArrowheads="1"/>
          </p:cNvSpPr>
          <p:nvPr/>
        </p:nvSpPr>
        <p:spPr bwMode="auto">
          <a:xfrm>
            <a:off x="6372225" y="627063"/>
            <a:ext cx="1995488" cy="461962"/>
          </a:xfrm>
          <a:prstGeom prst="rect">
            <a:avLst/>
          </a:prstGeom>
          <a:noFill/>
          <a:ln w="9525">
            <a:noFill/>
            <a:miter lim="800000"/>
            <a:headEnd/>
            <a:tailEnd/>
          </a:ln>
        </p:spPr>
        <p:txBody>
          <a:bodyPr wrap="none">
            <a:spAutoFit/>
          </a:bodyPr>
          <a:lstStyle/>
          <a:p>
            <a:r>
              <a:rPr lang="fr-FR" sz="2400">
                <a:latin typeface="Bodoni MT" pitchFamily="18" charset="0"/>
                <a:ea typeface="Vijaya"/>
                <a:cs typeface="Vijaya"/>
              </a:rPr>
              <a:t>Guêpe-coucou</a:t>
            </a:r>
          </a:p>
        </p:txBody>
      </p:sp>
      <p:pic>
        <p:nvPicPr>
          <p:cNvPr id="36868" name="Picture 2"/>
          <p:cNvPicPr>
            <a:picLocks noChangeAspect="1" noChangeArrowheads="1"/>
          </p:cNvPicPr>
          <p:nvPr/>
        </p:nvPicPr>
        <p:blipFill>
          <a:blip r:embed="rId3"/>
          <a:srcRect/>
          <a:stretch>
            <a:fillRect/>
          </a:stretch>
        </p:blipFill>
        <p:spPr bwMode="auto">
          <a:xfrm>
            <a:off x="0" y="14288"/>
            <a:ext cx="5659438" cy="5129212"/>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89" name="Picture 2" descr="L:\Session Admistrateur\Desktop\vraies-couleurs-insolites---tranges-animaux-23.jpg"/>
          <p:cNvPicPr>
            <a:picLocks noChangeAspect="1" noChangeArrowheads="1"/>
          </p:cNvPicPr>
          <p:nvPr/>
        </p:nvPicPr>
        <p:blipFill>
          <a:blip r:embed="rId2"/>
          <a:srcRect/>
          <a:stretch>
            <a:fillRect/>
          </a:stretch>
        </p:blipFill>
        <p:spPr bwMode="auto">
          <a:xfrm>
            <a:off x="0" y="0"/>
            <a:ext cx="6667500" cy="3257550"/>
          </a:xfrm>
          <a:prstGeom prst="rect">
            <a:avLst/>
          </a:prstGeom>
          <a:noFill/>
          <a:ln w="9525">
            <a:noFill/>
            <a:miter lim="800000"/>
            <a:headEnd/>
            <a:tailEnd/>
          </a:ln>
        </p:spPr>
      </p:pic>
      <p:sp>
        <p:nvSpPr>
          <p:cNvPr id="2" name="Rectangle 1"/>
          <p:cNvSpPr/>
          <p:nvPr/>
        </p:nvSpPr>
        <p:spPr>
          <a:xfrm>
            <a:off x="6875463" y="444500"/>
            <a:ext cx="2120900" cy="368300"/>
          </a:xfrm>
          <a:prstGeom prst="rect">
            <a:avLst/>
          </a:prstGeom>
        </p:spPr>
        <p:txBody>
          <a:bodyPr wrap="none">
            <a:spAutoFit/>
          </a:bodyPr>
          <a:lstStyle/>
          <a:p>
            <a:pPr fontAlgn="auto">
              <a:spcBef>
                <a:spcPts val="0"/>
              </a:spcBef>
              <a:spcAft>
                <a:spcPts val="0"/>
              </a:spcAft>
              <a:defRPr/>
            </a:pPr>
            <a:r>
              <a:rPr lang="fr-FR" dirty="0">
                <a:solidFill>
                  <a:srgbClr val="00B0F0"/>
                </a:solidFill>
                <a:effectLst>
                  <a:outerShdw blurRad="38100" dist="38100" dir="2700000" algn="tl">
                    <a:srgbClr val="000000">
                      <a:alpha val="43137"/>
                    </a:srgbClr>
                  </a:outerShdw>
                </a:effectLst>
                <a:latin typeface="Bodoni MT" panose="02070603080606020203" pitchFamily="18" charset="0"/>
                <a:cs typeface="Vijaya" panose="020B0604020202020204" pitchFamily="34" charset="0"/>
              </a:rPr>
              <a:t>Abeille charpentière</a:t>
            </a:r>
            <a:endParaRPr lang="fr-FR" dirty="0">
              <a:solidFill>
                <a:srgbClr val="00B0F0"/>
              </a:solidFill>
              <a:effectLst>
                <a:outerShdw blurRad="38100" dist="38100" dir="2700000" algn="tl">
                  <a:srgbClr val="000000">
                    <a:alpha val="43137"/>
                  </a:srgbClr>
                </a:outerShdw>
              </a:effectLst>
              <a:latin typeface="Bodoni MT" panose="02070603080606020203" pitchFamily="18" charset="0"/>
              <a:cs typeface="Vijaya" panose="020B0604020202020204" pitchFamily="34" charset="0"/>
            </a:endParaRPr>
          </a:p>
        </p:txBody>
      </p:sp>
      <p:sp>
        <p:nvSpPr>
          <p:cNvPr id="37891" name="Rectangle 2"/>
          <p:cNvSpPr>
            <a:spLocks noChangeArrowheads="1"/>
          </p:cNvSpPr>
          <p:nvPr/>
        </p:nvSpPr>
        <p:spPr bwMode="auto">
          <a:xfrm>
            <a:off x="179388" y="3275013"/>
            <a:ext cx="6488112" cy="1138237"/>
          </a:xfrm>
          <a:prstGeom prst="rect">
            <a:avLst/>
          </a:prstGeom>
          <a:noFill/>
          <a:ln w="9525">
            <a:noFill/>
            <a:miter lim="800000"/>
            <a:headEnd/>
            <a:tailEnd/>
          </a:ln>
        </p:spPr>
        <p:txBody>
          <a:bodyPr>
            <a:spAutoFit/>
          </a:bodyPr>
          <a:lstStyle/>
          <a:p>
            <a:r>
              <a:rPr lang="fr-FR" sz="2000">
                <a:latin typeface="Bodoni MT" pitchFamily="18" charset="0"/>
                <a:ea typeface="Vijaya"/>
                <a:cs typeface="Vijaya"/>
              </a:rPr>
              <a:t>Ces abeilles sont appelées des xylocopes ou parfois des abeilles charpentières car elles creusent leur nid dans le bois. Elles possèdent une superbe robe noire et bleue</a:t>
            </a:r>
            <a:r>
              <a:rPr lang="fr-FR" sz="2800">
                <a:latin typeface="Vijaya"/>
                <a:ea typeface="Vijaya"/>
                <a:cs typeface="Vijaya"/>
              </a:rPr>
              <a:t>.</a:t>
            </a:r>
          </a:p>
        </p:txBody>
      </p:sp>
      <p:pic>
        <p:nvPicPr>
          <p:cNvPr id="37892" name="Picture 2"/>
          <p:cNvPicPr>
            <a:picLocks noChangeAspect="1" noChangeArrowheads="1"/>
          </p:cNvPicPr>
          <p:nvPr/>
        </p:nvPicPr>
        <p:blipFill>
          <a:blip r:embed="rId3"/>
          <a:srcRect/>
          <a:stretch>
            <a:fillRect/>
          </a:stretch>
        </p:blipFill>
        <p:spPr bwMode="auto">
          <a:xfrm>
            <a:off x="0" y="15875"/>
            <a:ext cx="6667500" cy="3259138"/>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3" name="Picture 2" descr="L:\Session Admistrateur\Desktop\vraies-couleurs-insolites---tranges-animaux-24.jpg"/>
          <p:cNvPicPr>
            <a:picLocks noChangeAspect="1" noChangeArrowheads="1"/>
          </p:cNvPicPr>
          <p:nvPr/>
        </p:nvPicPr>
        <p:blipFill>
          <a:blip r:embed="rId2"/>
          <a:srcRect/>
          <a:stretch>
            <a:fillRect/>
          </a:stretch>
        </p:blipFill>
        <p:spPr bwMode="auto">
          <a:xfrm>
            <a:off x="23813" y="0"/>
            <a:ext cx="6518275" cy="5143500"/>
          </a:xfrm>
          <a:prstGeom prst="rect">
            <a:avLst/>
          </a:prstGeom>
          <a:noFill/>
          <a:ln w="9525">
            <a:noFill/>
            <a:miter lim="800000"/>
            <a:headEnd/>
            <a:tailEnd/>
          </a:ln>
        </p:spPr>
      </p:pic>
      <p:pic>
        <p:nvPicPr>
          <p:cNvPr id="38914" name="Picture 2"/>
          <p:cNvPicPr>
            <a:picLocks noChangeAspect="1" noChangeArrowheads="1"/>
          </p:cNvPicPr>
          <p:nvPr/>
        </p:nvPicPr>
        <p:blipFill>
          <a:blip r:embed="rId3"/>
          <a:srcRect/>
          <a:stretch>
            <a:fillRect/>
          </a:stretch>
        </p:blipFill>
        <p:spPr bwMode="auto">
          <a:xfrm>
            <a:off x="23813" y="0"/>
            <a:ext cx="6540500" cy="5143500"/>
          </a:xfrm>
          <a:prstGeom prst="rect">
            <a:avLst/>
          </a:prstGeom>
          <a:noFill/>
          <a:ln w="9525">
            <a:noFill/>
            <a:miter lim="800000"/>
            <a:headEnd/>
            <a:tailEnd/>
          </a:ln>
        </p:spPr>
      </p:pic>
      <p:sp>
        <p:nvSpPr>
          <p:cNvPr id="2" name="Rectangle 1"/>
          <p:cNvSpPr/>
          <p:nvPr/>
        </p:nvSpPr>
        <p:spPr>
          <a:xfrm>
            <a:off x="6727825" y="1419225"/>
            <a:ext cx="1866900" cy="400050"/>
          </a:xfrm>
          <a:prstGeom prst="rect">
            <a:avLst/>
          </a:prstGeom>
        </p:spPr>
        <p:txBody>
          <a:bodyPr wrap="none">
            <a:spAutoFit/>
          </a:bodyPr>
          <a:lstStyle/>
          <a:p>
            <a:pPr fontAlgn="auto">
              <a:spcBef>
                <a:spcPts val="0"/>
              </a:spcBef>
              <a:spcAft>
                <a:spcPts val="0"/>
              </a:spcAft>
              <a:defRPr/>
            </a:pPr>
            <a:r>
              <a:rPr lang="fr-FR" sz="2000" dirty="0">
                <a:solidFill>
                  <a:srgbClr val="00B0F0"/>
                </a:solidFill>
                <a:effectLst>
                  <a:outerShdw blurRad="38100" dist="38100" dir="2700000" algn="tl">
                    <a:srgbClr val="000000">
                      <a:alpha val="43137"/>
                    </a:srgbClr>
                  </a:outerShdw>
                </a:effectLst>
                <a:latin typeface="Bodoni MT" panose="02070603080606020203" pitchFamily="18" charset="0"/>
                <a:cs typeface="Vijaya" panose="020B0604020202020204" pitchFamily="34" charset="0"/>
              </a:rPr>
              <a:t>Sauterelle bleue</a:t>
            </a:r>
            <a:endParaRPr lang="fr-FR" sz="2000" dirty="0">
              <a:solidFill>
                <a:srgbClr val="00B0F0"/>
              </a:solidFill>
              <a:effectLst>
                <a:outerShdw blurRad="38100" dist="38100" dir="2700000" algn="tl">
                  <a:srgbClr val="000000">
                    <a:alpha val="43137"/>
                  </a:srgbClr>
                </a:outerShdw>
              </a:effectLst>
              <a:latin typeface="Bodoni MT" panose="02070603080606020203" pitchFamily="18" charset="0"/>
              <a:cs typeface="Vijaya" panose="020B0604020202020204" pitchFamily="34" charset="0"/>
            </a:endParaRPr>
          </a:p>
        </p:txBody>
      </p:sp>
    </p:spTree>
  </p:cSld>
  <p:clrMapOvr>
    <a:masterClrMapping/>
  </p:clrMapOvr>
  <p:transition spd="slow">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7" name="Picture 2" descr="L:\Session Admistrateur\Desktop\vraies-couleurs-insolites---tranges-animaux-25.jpg"/>
          <p:cNvPicPr>
            <a:picLocks noChangeAspect="1" noChangeArrowheads="1"/>
          </p:cNvPicPr>
          <p:nvPr/>
        </p:nvPicPr>
        <p:blipFill>
          <a:blip r:embed="rId2"/>
          <a:srcRect/>
          <a:stretch>
            <a:fillRect/>
          </a:stretch>
        </p:blipFill>
        <p:spPr bwMode="auto">
          <a:xfrm>
            <a:off x="11113" y="195263"/>
            <a:ext cx="6480175" cy="4710112"/>
          </a:xfrm>
          <a:prstGeom prst="rect">
            <a:avLst/>
          </a:prstGeom>
          <a:noFill/>
          <a:ln w="9525">
            <a:noFill/>
            <a:miter lim="800000"/>
            <a:headEnd/>
            <a:tailEnd/>
          </a:ln>
        </p:spPr>
      </p:pic>
      <p:sp>
        <p:nvSpPr>
          <p:cNvPr id="39938" name="Rectangle 1"/>
          <p:cNvSpPr>
            <a:spLocks noChangeArrowheads="1"/>
          </p:cNvSpPr>
          <p:nvPr/>
        </p:nvSpPr>
        <p:spPr bwMode="auto">
          <a:xfrm>
            <a:off x="6756400" y="195263"/>
            <a:ext cx="2259013" cy="585787"/>
          </a:xfrm>
          <a:prstGeom prst="rect">
            <a:avLst/>
          </a:prstGeom>
          <a:noFill/>
          <a:ln w="9525">
            <a:noFill/>
            <a:miter lim="800000"/>
            <a:headEnd/>
            <a:tailEnd/>
          </a:ln>
        </p:spPr>
        <p:txBody>
          <a:bodyPr>
            <a:spAutoFit/>
          </a:bodyPr>
          <a:lstStyle/>
          <a:p>
            <a:r>
              <a:rPr lang="fr-FR" sz="3200">
                <a:latin typeface="Bodoni MT" pitchFamily="18" charset="0"/>
                <a:ea typeface="Vijaya"/>
                <a:cs typeface="Vijaya"/>
              </a:rPr>
              <a:t>Lion blanc</a:t>
            </a:r>
          </a:p>
        </p:txBody>
      </p:sp>
      <p:sp>
        <p:nvSpPr>
          <p:cNvPr id="39939" name="Rectangle 2"/>
          <p:cNvSpPr>
            <a:spLocks noChangeArrowheads="1"/>
          </p:cNvSpPr>
          <p:nvPr/>
        </p:nvSpPr>
        <p:spPr bwMode="auto">
          <a:xfrm>
            <a:off x="6756400" y="1058863"/>
            <a:ext cx="2286000" cy="2862262"/>
          </a:xfrm>
          <a:prstGeom prst="rect">
            <a:avLst/>
          </a:prstGeom>
          <a:noFill/>
          <a:ln w="9525">
            <a:noFill/>
            <a:miter lim="800000"/>
            <a:headEnd/>
            <a:tailEnd/>
          </a:ln>
        </p:spPr>
        <p:txBody>
          <a:bodyPr>
            <a:spAutoFit/>
          </a:bodyPr>
          <a:lstStyle/>
          <a:p>
            <a:r>
              <a:rPr lang="fr-FR">
                <a:latin typeface="Bodoni MT" pitchFamily="18" charset="0"/>
                <a:ea typeface="Vijaya"/>
                <a:cs typeface="Vijaya"/>
              </a:rPr>
              <a:t>Le lion blanc est une forme mutante du lion. On le croise occasionnellement dans les réserves naturelles d’Afrique du Sud, et il fait l’objet d’élevages sélectifs dans des zoos du monde entier.</a:t>
            </a:r>
          </a:p>
        </p:txBody>
      </p:sp>
      <p:sp>
        <p:nvSpPr>
          <p:cNvPr id="39940" name="Rectangle 3"/>
          <p:cNvSpPr>
            <a:spLocks noChangeArrowheads="1"/>
          </p:cNvSpPr>
          <p:nvPr/>
        </p:nvSpPr>
        <p:spPr bwMode="auto">
          <a:xfrm>
            <a:off x="6659563" y="4156075"/>
            <a:ext cx="2306637" cy="584200"/>
          </a:xfrm>
          <a:prstGeom prst="rect">
            <a:avLst/>
          </a:prstGeom>
          <a:noFill/>
          <a:ln w="9525">
            <a:noFill/>
            <a:miter lim="800000"/>
            <a:headEnd/>
            <a:tailEnd/>
          </a:ln>
        </p:spPr>
        <p:txBody>
          <a:bodyPr>
            <a:spAutoFit/>
          </a:bodyPr>
          <a:lstStyle/>
          <a:p>
            <a:pPr algn="ctr"/>
            <a:r>
              <a:rPr lang="fr-FR" sz="1600">
                <a:solidFill>
                  <a:srgbClr val="C00000"/>
                </a:solidFill>
                <a:latin typeface="Bodoni MT" pitchFamily="18" charset="0"/>
                <a:ea typeface="Vijaya"/>
                <a:cs typeface="Vijaya"/>
              </a:rPr>
              <a:t>Source photos: Bored Panda</a:t>
            </a:r>
          </a:p>
        </p:txBody>
      </p:sp>
      <p:pic>
        <p:nvPicPr>
          <p:cNvPr id="39941" name="Picture 2"/>
          <p:cNvPicPr>
            <a:picLocks noChangeAspect="1" noChangeArrowheads="1"/>
          </p:cNvPicPr>
          <p:nvPr/>
        </p:nvPicPr>
        <p:blipFill>
          <a:blip r:embed="rId3"/>
          <a:srcRect/>
          <a:stretch>
            <a:fillRect/>
          </a:stretch>
        </p:blipFill>
        <p:spPr bwMode="auto">
          <a:xfrm>
            <a:off x="34925" y="195263"/>
            <a:ext cx="6456363" cy="4710112"/>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1" name="Picture 2" descr="C:\Users\Administrator\Desktop\Présentation1 (3).jpg"/>
          <p:cNvPicPr>
            <a:picLocks noChangeAspect="1" noChangeArrowheads="1"/>
          </p:cNvPicPr>
          <p:nvPr/>
        </p:nvPicPr>
        <p:blipFill>
          <a:blip r:embed="rId2"/>
          <a:srcRect/>
          <a:stretch>
            <a:fillRect/>
          </a:stretch>
        </p:blipFill>
        <p:spPr bwMode="auto">
          <a:xfrm>
            <a:off x="684213" y="573088"/>
            <a:ext cx="1008062" cy="1066800"/>
          </a:xfrm>
          <a:prstGeom prst="rect">
            <a:avLst/>
          </a:prstGeom>
          <a:noFill/>
          <a:ln w="9525">
            <a:noFill/>
            <a:miter lim="800000"/>
            <a:headEnd/>
            <a:tailEnd/>
          </a:ln>
        </p:spPr>
      </p:pic>
      <p:sp>
        <p:nvSpPr>
          <p:cNvPr id="2" name="Rectangle 1"/>
          <p:cNvSpPr/>
          <p:nvPr/>
        </p:nvSpPr>
        <p:spPr>
          <a:xfrm>
            <a:off x="413844" y="1639491"/>
            <a:ext cx="1515158" cy="307777"/>
          </a:xfrm>
          <a:prstGeom prst="rect">
            <a:avLst/>
          </a:prstGeom>
          <a:noFill/>
        </p:spPr>
        <p:txBody>
          <a:bodyPr wrap="none">
            <a:spAutoFit/>
            <a:scene3d>
              <a:camera prst="orthographicFront"/>
              <a:lightRig rig="balanced" dir="t">
                <a:rot lat="0" lon="0" rev="2100000"/>
              </a:lightRig>
            </a:scene3d>
            <a:sp3d extrusionH="57150" prstMaterial="metal">
              <a:bevelT w="38100" h="25400"/>
              <a:contourClr>
                <a:schemeClr val="bg2"/>
              </a:contourClr>
            </a:sp3d>
          </a:bodyPr>
          <a:lstStyle/>
          <a:p>
            <a:pPr algn="ctr" fontAlgn="auto">
              <a:spcBef>
                <a:spcPts val="0"/>
              </a:spcBef>
              <a:spcAft>
                <a:spcPts val="0"/>
              </a:spcAft>
              <a:defRPr/>
            </a:pPr>
            <a:r>
              <a:rPr lang="fr-FR" sz="1400" b="1" dirty="0">
                <a:ln w="50800"/>
                <a:solidFill>
                  <a:srgbClr val="C00000"/>
                </a:solidFill>
                <a:latin typeface="Old English Text MT" panose="03040902040508030806" pitchFamily="66" charset="0"/>
                <a:cs typeface="+mn-cs"/>
              </a:rPr>
              <a:t>Création Lucienne</a:t>
            </a:r>
            <a:endParaRPr lang="fr-FR" sz="1400" b="1" dirty="0">
              <a:ln w="50800"/>
              <a:solidFill>
                <a:srgbClr val="C00000"/>
              </a:solidFill>
              <a:latin typeface="Old English Text MT" panose="03040902040508030806" pitchFamily="66" charset="0"/>
              <a:cs typeface="+mn-cs"/>
            </a:endParaRPr>
          </a:p>
        </p:txBody>
      </p:sp>
      <p:sp>
        <p:nvSpPr>
          <p:cNvPr id="40963" name="Rectangle 3"/>
          <p:cNvSpPr>
            <a:spLocks noChangeArrowheads="1"/>
          </p:cNvSpPr>
          <p:nvPr/>
        </p:nvSpPr>
        <p:spPr bwMode="auto">
          <a:xfrm>
            <a:off x="2051050" y="741363"/>
            <a:ext cx="4572000" cy="1168400"/>
          </a:xfrm>
          <a:prstGeom prst="rect">
            <a:avLst/>
          </a:prstGeom>
          <a:noFill/>
          <a:ln w="9525">
            <a:noFill/>
            <a:miter lim="800000"/>
            <a:headEnd/>
            <a:tailEnd/>
          </a:ln>
        </p:spPr>
        <p:txBody>
          <a:bodyPr>
            <a:spAutoFit/>
          </a:bodyPr>
          <a:lstStyle/>
          <a:p>
            <a:r>
              <a:rPr lang="fr-FR" sz="1400">
                <a:solidFill>
                  <a:srgbClr val="FF0000"/>
                </a:solidFill>
                <a:latin typeface="Calibri" pitchFamily="34" charset="0"/>
              </a:rPr>
              <a:t>MES CREATIONS - Akia</a:t>
            </a:r>
          </a:p>
          <a:p>
            <a:r>
              <a:rPr lang="fr-FR" sz="1400">
                <a:latin typeface="Calibri" pitchFamily="34" charset="0"/>
                <a:hlinkClick r:id="rId3"/>
              </a:rPr>
              <a:t>http://akia.eklablog.fr/mes-creations-c29242728</a:t>
            </a:r>
            <a:endParaRPr lang="fr-FR" sz="1400">
              <a:latin typeface="Calibri" pitchFamily="34" charset="0"/>
            </a:endParaRPr>
          </a:p>
          <a:p>
            <a:r>
              <a:rPr lang="fr-FR" sz="1400">
                <a:solidFill>
                  <a:srgbClr val="C00000"/>
                </a:solidFill>
                <a:latin typeface="Calibri" pitchFamily="34" charset="0"/>
              </a:rPr>
              <a:t>Akia</a:t>
            </a:r>
          </a:p>
          <a:p>
            <a:r>
              <a:rPr lang="fr-FR" sz="1400">
                <a:latin typeface="Calibri" pitchFamily="34" charset="0"/>
                <a:hlinkClick r:id="rId4"/>
              </a:rPr>
              <a:t>http://www.ppsmania.fr/author/akia</a:t>
            </a:r>
            <a:endParaRPr lang="fr-FR" sz="1400">
              <a:latin typeface="Calibri" pitchFamily="34" charset="0"/>
            </a:endParaRPr>
          </a:p>
          <a:p>
            <a:endParaRPr lang="fr-FR" sz="1400">
              <a:latin typeface="Calibri" pitchFamily="34" charset="0"/>
            </a:endParaRPr>
          </a:p>
        </p:txBody>
      </p:sp>
    </p:spTree>
  </p:cSld>
  <p:clrMapOvr>
    <a:masterClrMapping/>
  </p:clrMapOvr>
  <p:transition spd="slow">
    <p:fade/>
  </p:transition>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180</TotalTime>
  <Words>663</Words>
  <Application>Microsoft Office PowerPoint</Application>
  <PresentationFormat>Affichage à l'écran (16:9)</PresentationFormat>
  <Paragraphs>60</Paragraphs>
  <Slides>28</Slides>
  <Notes>0</Notes>
  <HiddenSlides>0</HiddenSlides>
  <MMClips>0</MMClips>
  <ScaleCrop>false</ScaleCrop>
  <HeadingPairs>
    <vt:vector size="6" baseType="variant">
      <vt:variant>
        <vt:lpstr>Polices utilisées</vt:lpstr>
      </vt:variant>
      <vt:variant>
        <vt:i4>5</vt:i4>
      </vt:variant>
      <vt:variant>
        <vt:lpstr>Modèle de conception</vt:lpstr>
      </vt:variant>
      <vt:variant>
        <vt:i4>1</vt:i4>
      </vt:variant>
      <vt:variant>
        <vt:lpstr>Titres des diapositives</vt:lpstr>
      </vt:variant>
      <vt:variant>
        <vt:i4>28</vt:i4>
      </vt:variant>
    </vt:vector>
  </HeadingPairs>
  <TitlesOfParts>
    <vt:vector size="34" baseType="lpstr">
      <vt:lpstr>Calibri</vt:lpstr>
      <vt:lpstr>Arial</vt:lpstr>
      <vt:lpstr>Vijaya</vt:lpstr>
      <vt:lpstr>Bodoni MT</vt:lpstr>
      <vt:lpstr>Olde English</vt:lpstr>
      <vt:lpstr>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
  <cp:lastModifiedBy/>
  <cp:revision>26</cp:revision>
  <dcterms:created xsi:type="dcterms:W3CDTF">2015-08-02T12:14:18Z</dcterms:created>
  <dcterms:modified xsi:type="dcterms:W3CDTF">2017-06-20T17:47:43Z</dcterms:modified>
</cp:coreProperties>
</file>