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5" r:id="rId1"/>
  </p:sldMasterIdLst>
  <p:notesMasterIdLst>
    <p:notesMasterId r:id="rId12"/>
  </p:notesMasterIdLst>
  <p:sldIdLst>
    <p:sldId id="303" r:id="rId2"/>
    <p:sldId id="309" r:id="rId3"/>
    <p:sldId id="256" r:id="rId4"/>
    <p:sldId id="274" r:id="rId5"/>
    <p:sldId id="276" r:id="rId6"/>
    <p:sldId id="304" r:id="rId7"/>
    <p:sldId id="275" r:id="rId8"/>
    <p:sldId id="277" r:id="rId9"/>
    <p:sldId id="307" r:id="rId10"/>
    <p:sldId id="310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ilippe Echegaray" initials="PE" lastIdx="1" clrIdx="0">
    <p:extLst>
      <p:ext uri="{19B8F6BF-5375-455C-9EA6-DF929625EA0E}">
        <p15:presenceInfo xmlns:p15="http://schemas.microsoft.com/office/powerpoint/2012/main" userId="c510e67afcf79f1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E4F22E"/>
    <a:srgbClr val="00808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AF606853-7671-496A-8E4F-DF71F8EC918B}" styleName="Style foncé 1 - Accentuation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Style foncé 1 - Accentuation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Style foncé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A107856-5554-42FB-B03E-39F5DBC370BA}" styleName="Style moyen 4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0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5BCF95-5CA2-43D4-9585-92570F672134}" type="datetimeFigureOut">
              <a:rPr lang="fr-FR" smtClean="0"/>
              <a:t>02/08/2017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E84331-779A-4147-9BC7-727DE1199C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3931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8409E-D8C5-4DB2-92A0-1110EB49CBC5}" type="datetimeFigureOut">
              <a:rPr lang="fr-FR" smtClean="0"/>
              <a:t>02/08/2017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8FE1-C10C-4C23-8C5C-3924C2B8DC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7364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799"/>
            <a:ext cx="882565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8409E-D8C5-4DB2-92A0-1110EB49CBC5}" type="datetimeFigureOut">
              <a:rPr lang="fr-FR" smtClean="0"/>
              <a:t>02/08/2017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8FE1-C10C-4C23-8C5C-3924C2B8DC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230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8409E-D8C5-4DB2-92A0-1110EB49CBC5}" type="datetimeFigureOut">
              <a:rPr lang="fr-FR" smtClean="0"/>
              <a:t>02/08/2017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8FE1-C10C-4C23-8C5C-3924C2B8DC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7905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8409E-D8C5-4DB2-92A0-1110EB49CBC5}" type="datetimeFigureOut">
              <a:rPr lang="fr-FR" smtClean="0"/>
              <a:t>02/08/2017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8FE1-C10C-4C23-8C5C-3924C2B8DC41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96615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8409E-D8C5-4DB2-92A0-1110EB49CBC5}" type="datetimeFigureOut">
              <a:rPr lang="fr-FR" smtClean="0"/>
              <a:t>02/08/2017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8FE1-C10C-4C23-8C5C-3924C2B8DC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9102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8409E-D8C5-4DB2-92A0-1110EB49CBC5}" type="datetimeFigureOut">
              <a:rPr lang="fr-FR" smtClean="0"/>
              <a:t>02/08/2017</a:t>
            </a:fld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8FE1-C10C-4C23-8C5C-3924C2B8DC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39183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8409E-D8C5-4DB2-92A0-1110EB49CBC5}" type="datetimeFigureOut">
              <a:rPr lang="fr-FR" smtClean="0"/>
              <a:t>02/08/2017</a:t>
            </a:fld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8FE1-C10C-4C23-8C5C-3924C2B8DC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4515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8409E-D8C5-4DB2-92A0-1110EB49CBC5}" type="datetimeFigureOut">
              <a:rPr lang="fr-FR" smtClean="0"/>
              <a:t>02/08/2017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8FE1-C10C-4C23-8C5C-3924C2B8DC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32807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8409E-D8C5-4DB2-92A0-1110EB49CBC5}" type="datetimeFigureOut">
              <a:rPr lang="fr-FR" smtClean="0"/>
              <a:t>02/08/2017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8FE1-C10C-4C23-8C5C-3924C2B8DC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2196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8409E-D8C5-4DB2-92A0-1110EB49CBC5}" type="datetimeFigureOut">
              <a:rPr lang="fr-FR" smtClean="0"/>
              <a:t>02/08/2017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8FE1-C10C-4C23-8C5C-3924C2B8DC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9641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8409E-D8C5-4DB2-92A0-1110EB49CBC5}" type="datetimeFigureOut">
              <a:rPr lang="fr-FR" smtClean="0"/>
              <a:t>02/08/2017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8FE1-C10C-4C23-8C5C-3924C2B8DC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0681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8409E-D8C5-4DB2-92A0-1110EB49CBC5}" type="datetimeFigureOut">
              <a:rPr lang="fr-FR" smtClean="0"/>
              <a:t>02/08/2017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8FE1-C10C-4C23-8C5C-3924C2B8DC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1757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8409E-D8C5-4DB2-92A0-1110EB49CBC5}" type="datetimeFigureOut">
              <a:rPr lang="fr-FR" smtClean="0"/>
              <a:t>02/08/2017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8FE1-C10C-4C23-8C5C-3924C2B8DC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6823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8409E-D8C5-4DB2-92A0-1110EB49CBC5}" type="datetimeFigureOut">
              <a:rPr lang="fr-FR" smtClean="0"/>
              <a:t>02/08/2017</a:t>
            </a:fld>
            <a:endParaRPr lang="fr-F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8FE1-C10C-4C23-8C5C-3924C2B8DC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8035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8409E-D8C5-4DB2-92A0-1110EB49CBC5}" type="datetimeFigureOut">
              <a:rPr lang="fr-FR" smtClean="0"/>
              <a:t>02/08/2017</a:t>
            </a:fld>
            <a:endParaRPr lang="fr-F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8FE1-C10C-4C23-8C5C-3924C2B8DC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4917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3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29280"/>
            <a:ext cx="34010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8409E-D8C5-4DB2-92A0-1110EB49CBC5}" type="datetimeFigureOut">
              <a:rPr lang="fr-FR" smtClean="0"/>
              <a:t>02/08/2017</a:t>
            </a:fld>
            <a:endParaRPr lang="fr-F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8FE1-C10C-4C23-8C5C-3924C2B8DC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3696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8409E-D8C5-4DB2-92A0-1110EB49CBC5}" type="datetimeFigureOut">
              <a:rPr lang="fr-FR" smtClean="0"/>
              <a:t>02/08/2017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8FE1-C10C-4C23-8C5C-3924C2B8DC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3105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87B8409E-D8C5-4DB2-92A0-1110EB49CBC5}" type="datetimeFigureOut">
              <a:rPr lang="fr-FR" smtClean="0"/>
              <a:t>02/08/2017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08FE1-C10C-4C23-8C5C-3924C2B8DC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78008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jpg"/><Relationship Id="rId5" Type="http://schemas.openxmlformats.org/officeDocument/2006/relationships/hyperlink" Target="http://www.armoniaformation.fr/" TargetMode="External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moniaformation.fr/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hyperlink" Target="http://www.armoniaformation.fr/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hyperlink" Target="http://www.armoniaformation.fr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WMV"/><Relationship Id="rId7" Type="http://schemas.openxmlformats.org/officeDocument/2006/relationships/hyperlink" Target="http://www.armoniaformation.fr/" TargetMode="External"/><Relationship Id="rId2" Type="http://schemas.microsoft.com/office/2007/relationships/media" Target="../media/media3.WMV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hyperlink" Target="http://www.armoniaformation.fr/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moniaformation.fr/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7" Type="http://schemas.openxmlformats.org/officeDocument/2006/relationships/hyperlink" Target="http://www.armoniaformation.fr/" TargetMode="External"/><Relationship Id="rId2" Type="http://schemas.microsoft.com/office/2007/relationships/media" Target="../media/media5.wav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7" Type="http://schemas.openxmlformats.org/officeDocument/2006/relationships/image" Target="../media/image9.png"/><Relationship Id="rId2" Type="http://schemas.microsoft.com/office/2007/relationships/media" Target="../media/media6.wav"/><Relationship Id="rId1" Type="http://schemas.openxmlformats.org/officeDocument/2006/relationships/tags" Target="../tags/tag4.xml"/><Relationship Id="rId6" Type="http://schemas.openxmlformats.org/officeDocument/2006/relationships/hyperlink" Target="http://www.armoniaformation.fr/" TargetMode="External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armoniaformation.fr/" TargetMode="Externa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9.png"/><Relationship Id="rId5" Type="http://schemas.openxmlformats.org/officeDocument/2006/relationships/image" Target="../media/image6.jp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2C5D38A-83CC-4065-ABD6-5D0C018AF6C6}"/>
              </a:ext>
            </a:extLst>
          </p:cNvPr>
          <p:cNvSpPr txBox="1"/>
          <p:nvPr/>
        </p:nvSpPr>
        <p:spPr>
          <a:xfrm>
            <a:off x="1513838" y="585105"/>
            <a:ext cx="787851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u="sng" dirty="0">
                <a:solidFill>
                  <a:schemeClr val="accent3"/>
                </a:solidFill>
              </a:rPr>
              <a:t>Modalité de lecture du PowerPoint </a:t>
            </a:r>
            <a:r>
              <a:rPr lang="fr-FR" sz="3200" b="1" dirty="0">
                <a:solidFill>
                  <a:schemeClr val="accent3"/>
                </a:solidFill>
              </a:rPr>
              <a:t>: </a:t>
            </a:r>
          </a:p>
          <a:p>
            <a:endParaRPr lang="fr-FR" sz="3200" b="1" dirty="0">
              <a:solidFill>
                <a:schemeClr val="accent3"/>
              </a:solidFill>
            </a:endParaRPr>
          </a:p>
          <a:p>
            <a:r>
              <a:rPr lang="fr-FR" sz="2400" b="1" dirty="0">
                <a:solidFill>
                  <a:schemeClr val="accent3"/>
                </a:solidFill>
              </a:rPr>
              <a:t>Cliquez à l’aide de votre souris </a:t>
            </a:r>
          </a:p>
          <a:p>
            <a:endParaRPr lang="fr-FR" sz="2400" b="1" dirty="0">
              <a:solidFill>
                <a:schemeClr val="accent3"/>
              </a:solidFill>
            </a:endParaRPr>
          </a:p>
          <a:p>
            <a:r>
              <a:rPr lang="fr-FR" sz="2400" b="1" dirty="0">
                <a:solidFill>
                  <a:schemeClr val="accent3"/>
                </a:solidFill>
              </a:rPr>
              <a:t>ou utilisez une flèche directionnelle de votre clavier.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E736697-CFAD-4EF5-A916-5833DD0E8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2" y="106215"/>
            <a:ext cx="902825" cy="95778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6229D77-11C4-447F-8720-C5B29C272447}"/>
              </a:ext>
            </a:extLst>
          </p:cNvPr>
          <p:cNvSpPr txBox="1"/>
          <p:nvPr/>
        </p:nvSpPr>
        <p:spPr>
          <a:xfrm>
            <a:off x="4646290" y="6255262"/>
            <a:ext cx="3416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© </a:t>
            </a:r>
            <a:r>
              <a:rPr lang="fr-FR" b="1" dirty="0" smtClean="0"/>
              <a:t> </a:t>
            </a:r>
            <a:r>
              <a:rPr lang="fr-FR" b="1" dirty="0" smtClean="0">
                <a:solidFill>
                  <a:srgbClr val="0070C0"/>
                </a:solidFill>
                <a:hlinkClick r:id="rId5"/>
              </a:rPr>
              <a:t>www.armoniaformation.fr</a:t>
            </a:r>
            <a:r>
              <a:rPr lang="fr-FR" b="1" dirty="0" smtClean="0">
                <a:solidFill>
                  <a:srgbClr val="0070C0"/>
                </a:solidFill>
              </a:rPr>
              <a:t> 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38DDB99-8C73-47BD-B527-2F7D4F15D75B}"/>
              </a:ext>
            </a:extLst>
          </p:cNvPr>
          <p:cNvSpPr txBox="1"/>
          <p:nvPr/>
        </p:nvSpPr>
        <p:spPr>
          <a:xfrm>
            <a:off x="208211" y="2992579"/>
            <a:ext cx="1166142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b="1" dirty="0"/>
              <a:t>A la fin de chaque page lue, vous aurez la possibilité d’écouter une version audio de cette même page.</a:t>
            </a:r>
          </a:p>
          <a:p>
            <a:pPr algn="just"/>
            <a:endParaRPr lang="fr-FR" sz="800" b="1" dirty="0"/>
          </a:p>
          <a:p>
            <a:pPr algn="just"/>
            <a:r>
              <a:rPr lang="fr-FR" sz="2000" b="1" dirty="0"/>
              <a:t>Cette modalité vous permettra ainsi, de bénéficier des informations sous les formes visuelles et auditives.</a:t>
            </a:r>
          </a:p>
          <a:p>
            <a:pPr algn="just"/>
            <a:endParaRPr lang="fr-FR" sz="800" b="1" dirty="0"/>
          </a:p>
          <a:p>
            <a:pPr algn="just"/>
            <a:r>
              <a:rPr lang="fr-FR" sz="2000" b="1" dirty="0"/>
              <a:t>Cette proposition des deux formes associées </a:t>
            </a:r>
            <a:r>
              <a:rPr lang="fr-FR" sz="2000" b="1" smtClean="0"/>
              <a:t>augmentera également </a:t>
            </a:r>
            <a:r>
              <a:rPr lang="fr-FR" sz="2000" b="1" dirty="0" smtClean="0"/>
              <a:t>votre </a:t>
            </a:r>
            <a:r>
              <a:rPr lang="fr-FR" sz="2000" b="1" dirty="0"/>
              <a:t>capacité d’apprentissage.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8AF4AB8-4B84-421F-833A-6DE2B803F9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171" y="1477909"/>
            <a:ext cx="785736" cy="62186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84E6DA7-24DD-4A27-8E91-BB584F52A6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639" y="2393243"/>
            <a:ext cx="988392" cy="34995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C96BA88-DBEE-4274-A936-C72147568A09}"/>
              </a:ext>
            </a:extLst>
          </p:cNvPr>
          <p:cNvSpPr txBox="1"/>
          <p:nvPr/>
        </p:nvSpPr>
        <p:spPr>
          <a:xfrm>
            <a:off x="8207729" y="5092276"/>
            <a:ext cx="3661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FFFF00"/>
                </a:solidFill>
              </a:rPr>
              <a:t>Ecouter la version audio de cette page</a:t>
            </a:r>
          </a:p>
          <a:p>
            <a:pPr algn="ctr"/>
            <a:r>
              <a:rPr lang="fr-FR" sz="1400" b="1" dirty="0">
                <a:solidFill>
                  <a:srgbClr val="FFFF00"/>
                </a:solidFill>
              </a:rPr>
              <a:t>disponible au prochain clic</a:t>
            </a:r>
          </a:p>
        </p:txBody>
      </p:sp>
      <p:pic>
        <p:nvPicPr>
          <p:cNvPr id="6" name="Diap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57677" y="5645662"/>
            <a:ext cx="569353" cy="487509"/>
          </a:xfrm>
          <a:prstGeom prst="rect">
            <a:avLst/>
          </a:prstGeom>
          <a:effectLst>
            <a:glow rad="127000">
              <a:schemeClr val="accent4"/>
            </a:glow>
          </a:effectLst>
        </p:spPr>
      </p:pic>
    </p:spTree>
    <p:extLst>
      <p:ext uri="{BB962C8B-B14F-4D97-AF65-F5344CB8AC3E}">
        <p14:creationId xmlns:p14="http://schemas.microsoft.com/office/powerpoint/2010/main" val="342713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93A5579-A2BE-465D-987B-5ADA7EFA34E6}"/>
              </a:ext>
            </a:extLst>
          </p:cNvPr>
          <p:cNvSpPr txBox="1"/>
          <p:nvPr/>
        </p:nvSpPr>
        <p:spPr>
          <a:xfrm>
            <a:off x="742764" y="3229536"/>
            <a:ext cx="10424081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6000" dirty="0">
                <a:solidFill>
                  <a:srgbClr val="FF0000"/>
                </a:solidFill>
                <a:latin typeface="AR HERMANN" panose="02000000000000000000" pitchFamily="2" charset="0"/>
              </a:rPr>
              <a:t>Fin de votre </a:t>
            </a:r>
            <a:r>
              <a:rPr lang="fr-FR" sz="6000" dirty="0" smtClean="0">
                <a:solidFill>
                  <a:srgbClr val="FF0000"/>
                </a:solidFill>
                <a:latin typeface="AR HERMANN" panose="02000000000000000000" pitchFamily="2" charset="0"/>
              </a:rPr>
              <a:t>Extrait …. </a:t>
            </a:r>
            <a:endParaRPr lang="fr-FR" sz="6000" dirty="0">
              <a:solidFill>
                <a:srgbClr val="FF0000"/>
              </a:solidFill>
              <a:latin typeface="AR HERMANN" panose="02000000000000000000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8C904BA-0D06-417B-9F76-D73CF4CDA8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2" y="106215"/>
            <a:ext cx="902825" cy="95778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6229D77-11C4-447F-8720-C5B29C272447}"/>
              </a:ext>
            </a:extLst>
          </p:cNvPr>
          <p:cNvSpPr txBox="1"/>
          <p:nvPr/>
        </p:nvSpPr>
        <p:spPr>
          <a:xfrm>
            <a:off x="4646290" y="6255262"/>
            <a:ext cx="3416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© </a:t>
            </a:r>
            <a:r>
              <a:rPr lang="fr-FR" b="1" dirty="0" smtClean="0"/>
              <a:t> </a:t>
            </a:r>
            <a:r>
              <a:rPr lang="fr-FR" b="1" dirty="0" smtClean="0">
                <a:solidFill>
                  <a:srgbClr val="0070C0"/>
                </a:solidFill>
                <a:hlinkClick r:id="rId3"/>
              </a:rPr>
              <a:t>www.armoniaformation.fr</a:t>
            </a:r>
            <a:r>
              <a:rPr lang="fr-FR" b="1" dirty="0" smtClean="0">
                <a:solidFill>
                  <a:srgbClr val="0070C0"/>
                </a:solidFill>
              </a:rPr>
              <a:t> </a:t>
            </a:r>
            <a:endParaRPr lang="fr-FR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08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32AF99B-44DF-4ABC-8114-0CC365D0320C}"/>
              </a:ext>
            </a:extLst>
          </p:cNvPr>
          <p:cNvSpPr txBox="1"/>
          <p:nvPr/>
        </p:nvSpPr>
        <p:spPr>
          <a:xfrm>
            <a:off x="273506" y="1057036"/>
            <a:ext cx="11680602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Modalité d’utilisation conseillée </a:t>
            </a:r>
            <a:r>
              <a:rPr lang="fr-FR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: </a:t>
            </a:r>
          </a:p>
          <a:p>
            <a:endParaRPr lang="fr-FR" sz="2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Réalisez un 1</a:t>
            </a:r>
            <a:r>
              <a:rPr lang="fr-FR" sz="2000" b="1" baseline="30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er</a:t>
            </a:r>
            <a:r>
              <a:rPr lang="fr-FR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visionnage… juste en spectateur… sans vous poser trop de questions </a:t>
            </a:r>
          </a:p>
          <a:p>
            <a:r>
              <a:rPr lang="fr-FR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(Puis laissez reposer)</a:t>
            </a:r>
          </a:p>
          <a:p>
            <a:endParaRPr lang="fr-FR" sz="105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Au second visionnage : commencez à établir un lien avec votre activité professionnelle :</a:t>
            </a:r>
          </a:p>
          <a:p>
            <a:r>
              <a:rPr lang="fr-FR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 </a:t>
            </a:r>
            <a:r>
              <a:rPr lang="fr-FR" sz="1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 Posez-vous par exemple la question : </a:t>
            </a:r>
            <a:r>
              <a:rPr lang="fr-FR" sz="1600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Quels </a:t>
            </a:r>
            <a:r>
              <a:rPr lang="fr-FR" sz="16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types d’activités représentatives pourrais-je décrire ?</a:t>
            </a:r>
          </a:p>
          <a:p>
            <a:endParaRPr lang="fr-FR" sz="105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Lors du 3</a:t>
            </a:r>
            <a:r>
              <a:rPr lang="fr-FR" sz="2000" b="1" baseline="30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ème</a:t>
            </a:r>
            <a:r>
              <a:rPr lang="fr-FR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visionnage, vous pourrez prendre des notes et commencer à établir un plan d’écriture en fonction d’une situation professionnelle que vous souhaitez décrire pour alimenter votre livret 2. </a:t>
            </a:r>
            <a:endParaRPr lang="fr-FR" sz="2000" b="1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algn="just"/>
            <a:endParaRPr lang="fr-FR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fr-FR" sz="2000" b="1" dirty="0">
                <a:solidFill>
                  <a:srgbClr val="FFC000"/>
                </a:solidFill>
              </a:rPr>
              <a:t>          Cette </a:t>
            </a:r>
            <a:r>
              <a:rPr lang="fr-FR" sz="1600" b="1" dirty="0" smtClean="0">
                <a:solidFill>
                  <a:srgbClr val="FFC000"/>
                </a:solidFill>
              </a:rPr>
              <a:t>(dernière) </a:t>
            </a:r>
            <a:r>
              <a:rPr lang="fr-FR" sz="2000" b="1" dirty="0" smtClean="0">
                <a:solidFill>
                  <a:srgbClr val="FFC000"/>
                </a:solidFill>
              </a:rPr>
              <a:t>phase </a:t>
            </a:r>
            <a:r>
              <a:rPr lang="fr-FR" sz="2000" b="1" dirty="0">
                <a:solidFill>
                  <a:srgbClr val="FFC000"/>
                </a:solidFill>
              </a:rPr>
              <a:t>correspond à la mise en application de ce web-atelier : </a:t>
            </a:r>
            <a:endParaRPr lang="fr-FR" sz="2000" b="1" dirty="0" smtClean="0">
              <a:solidFill>
                <a:srgbClr val="FFC000"/>
              </a:solidFill>
            </a:endParaRPr>
          </a:p>
          <a:p>
            <a:pPr algn="ctr"/>
            <a:endParaRPr lang="fr-FR" sz="800" b="1" dirty="0">
              <a:solidFill>
                <a:srgbClr val="FFC000"/>
              </a:solidFill>
            </a:endParaRPr>
          </a:p>
          <a:p>
            <a:pPr algn="ctr"/>
            <a:r>
              <a:rPr lang="fr-FR" sz="2000" b="1" dirty="0" smtClean="0">
                <a:solidFill>
                  <a:srgbClr val="FFC000"/>
                </a:solidFill>
              </a:rPr>
              <a:t>Investissez-là </a:t>
            </a:r>
            <a:r>
              <a:rPr lang="fr-FR" sz="2000" b="1" dirty="0">
                <a:solidFill>
                  <a:srgbClr val="FFC000"/>
                </a:solidFill>
              </a:rPr>
              <a:t>!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84EA125-61E3-4DAE-9574-7F8542C7D3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2" y="106215"/>
            <a:ext cx="902825" cy="95778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5ECEAA3-447E-4C9E-8AF9-CDCF2461C1E5}"/>
              </a:ext>
            </a:extLst>
          </p:cNvPr>
          <p:cNvSpPr txBox="1"/>
          <p:nvPr/>
        </p:nvSpPr>
        <p:spPr>
          <a:xfrm>
            <a:off x="8207729" y="5017434"/>
            <a:ext cx="3661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FFFF00"/>
                </a:solidFill>
              </a:rPr>
              <a:t>Ecouter la version audio de cette page</a:t>
            </a:r>
          </a:p>
          <a:p>
            <a:pPr algn="ctr"/>
            <a:r>
              <a:rPr lang="fr-FR" sz="1400" b="1" dirty="0">
                <a:solidFill>
                  <a:srgbClr val="FFFF00"/>
                </a:solidFill>
              </a:rPr>
              <a:t>disponible au prochain clic</a:t>
            </a:r>
          </a:p>
        </p:txBody>
      </p:sp>
      <p:pic>
        <p:nvPicPr>
          <p:cNvPr id="3" name="Diap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76694" y="5540654"/>
            <a:ext cx="609600" cy="609600"/>
          </a:xfrm>
          <a:prstGeom prst="rect">
            <a:avLst/>
          </a:prstGeom>
          <a:effectLst>
            <a:glow rad="127000">
              <a:schemeClr val="accent4"/>
            </a:glow>
          </a:effec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6229D77-11C4-447F-8720-C5B29C272447}"/>
              </a:ext>
            </a:extLst>
          </p:cNvPr>
          <p:cNvSpPr txBox="1"/>
          <p:nvPr/>
        </p:nvSpPr>
        <p:spPr>
          <a:xfrm>
            <a:off x="4646290" y="6255262"/>
            <a:ext cx="3416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© </a:t>
            </a:r>
            <a:r>
              <a:rPr lang="fr-FR" b="1" dirty="0" smtClean="0"/>
              <a:t> </a:t>
            </a:r>
            <a:r>
              <a:rPr lang="fr-FR" b="1" dirty="0" smtClean="0">
                <a:solidFill>
                  <a:srgbClr val="0070C0"/>
                </a:solidFill>
                <a:hlinkClick r:id="rId6"/>
              </a:rPr>
              <a:t>www.armoniaformation.fr</a:t>
            </a:r>
            <a:r>
              <a:rPr lang="fr-FR" b="1" dirty="0" smtClean="0">
                <a:solidFill>
                  <a:srgbClr val="0070C0"/>
                </a:solidFill>
              </a:rPr>
              <a:t> </a:t>
            </a:r>
            <a:endParaRPr lang="fr-FR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53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54004D-74CA-4C41-A5D5-63C28BFFD2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6679" y="358588"/>
            <a:ext cx="9144000" cy="4380747"/>
          </a:xfrm>
        </p:spPr>
        <p:txBody>
          <a:bodyPr>
            <a:noAutofit/>
          </a:bodyPr>
          <a:lstStyle/>
          <a:p>
            <a:pPr algn="ctr"/>
            <a:r>
              <a:rPr lang="fr-FR" sz="4400" b="1" dirty="0"/>
              <a:t/>
            </a:r>
            <a:br>
              <a:rPr lang="fr-FR" sz="4400" b="1" dirty="0"/>
            </a:br>
            <a:r>
              <a:rPr lang="fr-FR" sz="4400" b="1" dirty="0"/>
              <a:t/>
            </a:r>
            <a:br>
              <a:rPr lang="fr-FR" sz="4400" b="1" dirty="0"/>
            </a:br>
            <a:r>
              <a:rPr lang="fr-FR" sz="6000" b="1" dirty="0"/>
              <a:t>Validation des Acquis</a:t>
            </a:r>
            <a:br>
              <a:rPr lang="fr-FR" sz="6000" b="1" dirty="0"/>
            </a:br>
            <a:r>
              <a:rPr lang="fr-FR" sz="6000" b="1" dirty="0"/>
              <a:t> de l’Expérience </a:t>
            </a:r>
            <a:r>
              <a:rPr lang="fr-FR" sz="4400" b="1" dirty="0"/>
              <a:t/>
            </a:r>
            <a:br>
              <a:rPr lang="fr-FR" sz="4400" b="1" dirty="0"/>
            </a:br>
            <a:r>
              <a:rPr lang="fr-FR" sz="4400" b="1" dirty="0"/>
              <a:t/>
            </a:r>
            <a:br>
              <a:rPr lang="fr-FR" sz="4400" b="1" dirty="0"/>
            </a:br>
            <a:r>
              <a:rPr lang="fr-FR" sz="4000" b="1" i="1" dirty="0"/>
              <a:t>Comment rédiger </a:t>
            </a:r>
            <a:br>
              <a:rPr lang="fr-FR" sz="4000" b="1" i="1" dirty="0"/>
            </a:br>
            <a:r>
              <a:rPr lang="fr-FR" sz="4000" b="1" i="1" dirty="0"/>
              <a:t>efficacement son Livret 2</a:t>
            </a:r>
            <a:r>
              <a:rPr lang="fr-FR" sz="4000" i="1" dirty="0"/>
              <a:t/>
            </a:r>
            <a:br>
              <a:rPr lang="fr-FR" sz="4000" i="1" dirty="0"/>
            </a:br>
            <a:endParaRPr lang="fr-FR" sz="4000" i="1" dirty="0"/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2A7A20E3-3E30-4158-8BA8-83CA02D385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42342" y="4739335"/>
            <a:ext cx="8825658" cy="512250"/>
          </a:xfrm>
        </p:spPr>
        <p:txBody>
          <a:bodyPr/>
          <a:lstStyle/>
          <a:p>
            <a:r>
              <a:rPr lang="fr-FR" b="1" i="1" dirty="0">
                <a:solidFill>
                  <a:srgbClr val="FFFF00"/>
                </a:solidFill>
              </a:rPr>
              <a:t> En  s’appuyant  sur  la  technique  de  l’écriture  d’explicitation</a:t>
            </a:r>
            <a:endParaRPr lang="fr-FR" b="1" dirty="0">
              <a:solidFill>
                <a:srgbClr val="FFFF0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1239650-0573-4B51-9D6B-1ADA7F8D56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2" y="106215"/>
            <a:ext cx="902825" cy="95778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FF9268C-A6E0-4EBE-B76B-57572157A4D6}"/>
              </a:ext>
            </a:extLst>
          </p:cNvPr>
          <p:cNvSpPr txBox="1"/>
          <p:nvPr/>
        </p:nvSpPr>
        <p:spPr>
          <a:xfrm>
            <a:off x="4646290" y="6255262"/>
            <a:ext cx="3217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  <a:hlinkClick r:id="rId4"/>
              </a:rPr>
              <a:t>www.armoniaformation.fr</a:t>
            </a:r>
            <a:r>
              <a:rPr lang="fr-FR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02C12BD-BA8F-45D2-8BFA-41C173FB8371}"/>
              </a:ext>
            </a:extLst>
          </p:cNvPr>
          <p:cNvSpPr txBox="1"/>
          <p:nvPr/>
        </p:nvSpPr>
        <p:spPr>
          <a:xfrm>
            <a:off x="4743761" y="5947485"/>
            <a:ext cx="26278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© Armonia Formation - 2017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060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01"/>
    </mc:Choice>
    <mc:Fallback xmlns="">
      <p:transition spd="slow" advTm="8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68F62D1-20BD-4D43-AC4F-544A75FE1B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2" y="106215"/>
            <a:ext cx="902825" cy="95778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28E6424-15FC-40EE-985B-16517816C096}"/>
              </a:ext>
            </a:extLst>
          </p:cNvPr>
          <p:cNvSpPr txBox="1"/>
          <p:nvPr/>
        </p:nvSpPr>
        <p:spPr>
          <a:xfrm>
            <a:off x="1863523" y="356109"/>
            <a:ext cx="7592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Quelques mots de bienvenue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EE53132-C220-45B6-BC50-8CEC7A48B901}"/>
              </a:ext>
            </a:extLst>
          </p:cNvPr>
          <p:cNvSpPr txBox="1"/>
          <p:nvPr/>
        </p:nvSpPr>
        <p:spPr>
          <a:xfrm>
            <a:off x="291794" y="4981360"/>
            <a:ext cx="11030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 dirty="0"/>
              <a:t>L’objectif de ce web-atelier</a:t>
            </a:r>
            <a:r>
              <a:rPr lang="fr-FR" dirty="0"/>
              <a:t>, vise à vous familiariser avec la démarche dite de l’écriture d’EXPLICITATION, afin que vous puissiez l’appliquer à votre activité professionnelle et dans le cadre de l’écriture de votre Livret 2.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7F2ECD1-5F90-45F4-921E-BF47C152AC21}"/>
              </a:ext>
            </a:extLst>
          </p:cNvPr>
          <p:cNvSpPr txBox="1"/>
          <p:nvPr/>
        </p:nvSpPr>
        <p:spPr>
          <a:xfrm>
            <a:off x="2557783" y="5947645"/>
            <a:ext cx="7083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… et sans plus attendre, voici le sommaire de votre atelier :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24E646D-7FF4-46AF-ABC2-D563654ECE8B}"/>
              </a:ext>
            </a:extLst>
          </p:cNvPr>
          <p:cNvSpPr txBox="1"/>
          <p:nvPr/>
        </p:nvSpPr>
        <p:spPr>
          <a:xfrm>
            <a:off x="395111" y="2111022"/>
            <a:ext cx="29689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Lecture vidéo</a:t>
            </a:r>
          </a:p>
          <a:p>
            <a:r>
              <a:rPr lang="fr-FR" sz="1400" i="1" dirty="0"/>
              <a:t>Passez le curseur sur la photo</a:t>
            </a:r>
          </a:p>
          <a:p>
            <a:r>
              <a:rPr lang="fr-FR" sz="1400" i="1" dirty="0"/>
              <a:t>Puis cliquez sur le bouton </a:t>
            </a:r>
            <a:r>
              <a:rPr lang="fr-FR" sz="14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Start</a:t>
            </a:r>
            <a:r>
              <a:rPr lang="fr-FR" sz="1400" i="1" dirty="0"/>
              <a:t> pour déclencher la lecture   </a:t>
            </a:r>
          </a:p>
        </p:txBody>
      </p:sp>
      <p:sp>
        <p:nvSpPr>
          <p:cNvPr id="13" name="Flèche : droite 12">
            <a:extLst>
              <a:ext uri="{FF2B5EF4-FFF2-40B4-BE49-F238E27FC236}">
                <a16:creationId xmlns:a16="http://schemas.microsoft.com/office/drawing/2014/main" id="{EEE707C0-41B2-4987-AAD5-7E7559B17D93}"/>
              </a:ext>
            </a:extLst>
          </p:cNvPr>
          <p:cNvSpPr/>
          <p:nvPr/>
        </p:nvSpPr>
        <p:spPr>
          <a:xfrm>
            <a:off x="291794" y="3126685"/>
            <a:ext cx="3298646" cy="1047027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smtClean="0">
                <a:solidFill>
                  <a:schemeClr val="accent5">
                    <a:lumMod val="50000"/>
                  </a:schemeClr>
                </a:solidFill>
              </a:rPr>
              <a:t>Start</a:t>
            </a:r>
          </a:p>
          <a:p>
            <a:pPr algn="ctr"/>
            <a:r>
              <a:rPr lang="fr-FR" sz="1600" b="1" i="1" dirty="0" smtClean="0">
                <a:solidFill>
                  <a:schemeClr val="accent5">
                    <a:lumMod val="50000"/>
                  </a:schemeClr>
                </a:solidFill>
              </a:rPr>
              <a:t>Passez le curseur sur l’écran</a:t>
            </a:r>
            <a:endParaRPr lang="fr-FR" sz="1600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Intro au PowerPoint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02313" y="1180319"/>
            <a:ext cx="5772521" cy="324704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6229D77-11C4-447F-8720-C5B29C272447}"/>
              </a:ext>
            </a:extLst>
          </p:cNvPr>
          <p:cNvSpPr txBox="1"/>
          <p:nvPr/>
        </p:nvSpPr>
        <p:spPr>
          <a:xfrm>
            <a:off x="4646290" y="6255262"/>
            <a:ext cx="3416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© </a:t>
            </a:r>
            <a:r>
              <a:rPr lang="fr-FR" b="1" dirty="0" smtClean="0"/>
              <a:t> </a:t>
            </a:r>
            <a:r>
              <a:rPr lang="fr-FR" b="1" dirty="0" smtClean="0">
                <a:solidFill>
                  <a:srgbClr val="0070C0"/>
                </a:solidFill>
                <a:hlinkClick r:id="rId7"/>
              </a:rPr>
              <a:t>www.armoniaformation.fr</a:t>
            </a:r>
            <a:r>
              <a:rPr lang="fr-FR" b="1" dirty="0" smtClean="0">
                <a:solidFill>
                  <a:srgbClr val="0070C0"/>
                </a:solidFill>
              </a:rPr>
              <a:t> </a:t>
            </a:r>
            <a:endParaRPr lang="fr-FR" b="1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533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267"/>
    </mc:Choice>
    <mc:Fallback xmlns="">
      <p:transition spd="slow" advTm="80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3904F56-8613-4E9C-B516-5E49E4987A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2" y="106215"/>
            <a:ext cx="902825" cy="95778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EC9B528-D731-4D39-8248-7051C8B9C877}"/>
              </a:ext>
            </a:extLst>
          </p:cNvPr>
          <p:cNvSpPr txBox="1"/>
          <p:nvPr/>
        </p:nvSpPr>
        <p:spPr>
          <a:xfrm>
            <a:off x="2199190" y="312516"/>
            <a:ext cx="7025833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u="sng" dirty="0"/>
              <a:t>Sommaire de ce web-atelier</a:t>
            </a:r>
          </a:p>
          <a:p>
            <a:r>
              <a:rPr lang="fr-FR" sz="2400" b="1" dirty="0" smtClean="0">
                <a:solidFill>
                  <a:srgbClr val="009900"/>
                </a:solidFill>
              </a:rPr>
              <a:t>☺</a:t>
            </a:r>
            <a:r>
              <a:rPr lang="fr-FR" sz="2000" dirty="0"/>
              <a:t>1. Quelques mots de bienvenue</a:t>
            </a:r>
          </a:p>
          <a:p>
            <a:r>
              <a:rPr lang="fr-FR" sz="2000" dirty="0"/>
              <a:t>      * Présentation de l’animateur de cet atelier</a:t>
            </a:r>
          </a:p>
          <a:p>
            <a:r>
              <a:rPr lang="fr-FR" sz="2000" dirty="0"/>
              <a:t>      * Présentation de l’objectif</a:t>
            </a:r>
          </a:p>
          <a:p>
            <a:r>
              <a:rPr lang="fr-FR" sz="4000" dirty="0" smtClean="0"/>
              <a:t>○</a:t>
            </a:r>
            <a:r>
              <a:rPr lang="fr-FR" sz="2000" dirty="0" smtClean="0"/>
              <a:t> </a:t>
            </a:r>
            <a:r>
              <a:rPr lang="fr-FR" sz="2000" dirty="0"/>
              <a:t>2.  Les enjeux de l’écriture en </a:t>
            </a:r>
            <a:r>
              <a:rPr lang="fr-FR" sz="2000" dirty="0" smtClean="0"/>
              <a:t>VAE</a:t>
            </a:r>
          </a:p>
          <a:p>
            <a:r>
              <a:rPr lang="fr-FR" sz="2000" dirty="0"/>
              <a:t> </a:t>
            </a:r>
            <a:r>
              <a:rPr lang="fr-FR" sz="2000" dirty="0" smtClean="0"/>
              <a:t>      * Pourquoi rédiger son Livret 2 ?</a:t>
            </a:r>
          </a:p>
          <a:p>
            <a:r>
              <a:rPr lang="fr-FR" sz="2000" dirty="0"/>
              <a:t> </a:t>
            </a:r>
            <a:r>
              <a:rPr lang="fr-FR" sz="2000" dirty="0" smtClean="0"/>
              <a:t>      * Comment rédiger son Livret 2 ? </a:t>
            </a:r>
            <a:endParaRPr lang="fr-FR" sz="2000" dirty="0"/>
          </a:p>
          <a:p>
            <a:pPr lvl="0"/>
            <a:r>
              <a:rPr lang="fr-FR" sz="4000" dirty="0" smtClean="0"/>
              <a:t>○</a:t>
            </a:r>
            <a:r>
              <a:rPr lang="fr-FR" sz="2000" dirty="0" smtClean="0"/>
              <a:t> </a:t>
            </a:r>
            <a:r>
              <a:rPr lang="fr-FR" sz="2000" dirty="0"/>
              <a:t>3</a:t>
            </a:r>
            <a:r>
              <a:rPr lang="fr-FR" sz="2000" b="1" dirty="0"/>
              <a:t>. Approfondissement de la notion d’explicitation</a:t>
            </a:r>
          </a:p>
          <a:p>
            <a:pPr lvl="0"/>
            <a:r>
              <a:rPr lang="fr-FR" sz="2000" b="1" dirty="0"/>
              <a:t>          </a:t>
            </a:r>
            <a:r>
              <a:rPr lang="fr-FR" sz="1600" b="1" dirty="0"/>
              <a:t>(Les différents aspects de l’écriture d’explicitation)</a:t>
            </a:r>
          </a:p>
          <a:p>
            <a:pPr lvl="0"/>
            <a:r>
              <a:rPr lang="fr-FR" dirty="0" smtClean="0"/>
              <a:t>         a) * Les 5 aspects de l’écriture d’explicitation</a:t>
            </a:r>
          </a:p>
          <a:p>
            <a:pPr lvl="0"/>
            <a:r>
              <a:rPr lang="fr-FR" dirty="0"/>
              <a:t> </a:t>
            </a:r>
            <a:r>
              <a:rPr lang="fr-FR" dirty="0" smtClean="0"/>
              <a:t>        b) * Analogie (exemple de construction d’un puzzle)</a:t>
            </a:r>
          </a:p>
          <a:p>
            <a:pPr lvl="0"/>
            <a:r>
              <a:rPr lang="fr-FR" dirty="0"/>
              <a:t> </a:t>
            </a:r>
            <a:r>
              <a:rPr lang="fr-FR" dirty="0" smtClean="0"/>
              <a:t>        c) * Exemple d’application avec la « Réunion de projet »</a:t>
            </a:r>
          </a:p>
          <a:p>
            <a:pPr lvl="0"/>
            <a:r>
              <a:rPr lang="fr-FR" dirty="0"/>
              <a:t> </a:t>
            </a:r>
            <a:r>
              <a:rPr lang="fr-FR" dirty="0" smtClean="0"/>
              <a:t>        d) * Les informations périphériques </a:t>
            </a:r>
          </a:p>
          <a:p>
            <a:pPr lvl="0"/>
            <a:r>
              <a:rPr lang="fr-FR" dirty="0"/>
              <a:t> </a:t>
            </a:r>
            <a:r>
              <a:rPr lang="fr-FR" dirty="0" smtClean="0"/>
              <a:t>        e) * Plan d’écriture possible</a:t>
            </a:r>
            <a:endParaRPr lang="fr-FR" dirty="0"/>
          </a:p>
          <a:p>
            <a:pPr lvl="0"/>
            <a:r>
              <a:rPr lang="fr-FR" sz="4000" dirty="0"/>
              <a:t>○ </a:t>
            </a:r>
            <a:r>
              <a:rPr lang="fr-FR" sz="2000" dirty="0"/>
              <a:t>4. Conclusion du web-atelier</a:t>
            </a:r>
          </a:p>
        </p:txBody>
      </p:sp>
      <p:pic>
        <p:nvPicPr>
          <p:cNvPr id="3" name="Diap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27219" y="5521712"/>
            <a:ext cx="609600" cy="609600"/>
          </a:xfrm>
          <a:prstGeom prst="rect">
            <a:avLst/>
          </a:prstGeom>
          <a:effectLst>
            <a:glow rad="127000">
              <a:srgbClr val="009900"/>
            </a:glow>
          </a:effec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0D8EAE4-02B7-49EC-9303-E662CFD3775A}"/>
              </a:ext>
            </a:extLst>
          </p:cNvPr>
          <p:cNvSpPr txBox="1"/>
          <p:nvPr/>
        </p:nvSpPr>
        <p:spPr>
          <a:xfrm>
            <a:off x="8405867" y="4949667"/>
            <a:ext cx="3661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FFFF00"/>
                </a:solidFill>
              </a:rPr>
              <a:t>Ecouter la version audio de cette page</a:t>
            </a:r>
          </a:p>
          <a:p>
            <a:pPr algn="ctr"/>
            <a:r>
              <a:rPr lang="fr-FR" sz="1400" b="1" dirty="0">
                <a:solidFill>
                  <a:srgbClr val="FFFF00"/>
                </a:solidFill>
              </a:rPr>
              <a:t>disponible au prochain clic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6229D77-11C4-447F-8720-C5B29C272447}"/>
              </a:ext>
            </a:extLst>
          </p:cNvPr>
          <p:cNvSpPr txBox="1"/>
          <p:nvPr/>
        </p:nvSpPr>
        <p:spPr>
          <a:xfrm>
            <a:off x="4646290" y="6255262"/>
            <a:ext cx="3416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© </a:t>
            </a:r>
            <a:r>
              <a:rPr lang="fr-FR" b="1" dirty="0" smtClean="0"/>
              <a:t> </a:t>
            </a:r>
            <a:r>
              <a:rPr lang="fr-FR" b="1" dirty="0" smtClean="0">
                <a:solidFill>
                  <a:srgbClr val="0070C0"/>
                </a:solidFill>
                <a:hlinkClick r:id="rId6"/>
              </a:rPr>
              <a:t>www.armoniaformation.fr</a:t>
            </a:r>
            <a:r>
              <a:rPr lang="fr-FR" b="1" dirty="0" smtClean="0">
                <a:solidFill>
                  <a:srgbClr val="0070C0"/>
                </a:solidFill>
              </a:rPr>
              <a:t> </a:t>
            </a:r>
            <a:endParaRPr lang="fr-FR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6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94"/>
    </mc:Choice>
    <mc:Fallback xmlns="">
      <p:transition spd="slow" advTm="36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3904F56-8613-4E9C-B516-5E49E4987A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2" y="106215"/>
            <a:ext cx="902825" cy="95778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EC9B528-D731-4D39-8248-7051C8B9C877}"/>
              </a:ext>
            </a:extLst>
          </p:cNvPr>
          <p:cNvSpPr txBox="1"/>
          <p:nvPr/>
        </p:nvSpPr>
        <p:spPr>
          <a:xfrm>
            <a:off x="2199190" y="312516"/>
            <a:ext cx="7025833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u="sng" dirty="0"/>
              <a:t>Sommaire de ce </a:t>
            </a:r>
            <a:r>
              <a:rPr lang="fr-FR" sz="2400" b="1" u="sng" dirty="0" smtClean="0"/>
              <a:t>web-atelier</a:t>
            </a:r>
          </a:p>
          <a:p>
            <a:pPr algn="ctr"/>
            <a:endParaRPr lang="fr-FR" sz="2400" b="1" u="sng" dirty="0"/>
          </a:p>
          <a:p>
            <a:r>
              <a:rPr lang="fr-FR" sz="2400" b="1" dirty="0">
                <a:solidFill>
                  <a:srgbClr val="009900"/>
                </a:solidFill>
              </a:rPr>
              <a:t>☺</a:t>
            </a:r>
            <a:r>
              <a:rPr lang="fr-FR" dirty="0"/>
              <a:t>1. Quelques mots de bienvenue</a:t>
            </a:r>
          </a:p>
          <a:p>
            <a:r>
              <a:rPr lang="fr-FR" dirty="0"/>
              <a:t>      * Présentation de l’animateur de cet atelier</a:t>
            </a:r>
          </a:p>
          <a:p>
            <a:r>
              <a:rPr lang="fr-FR" dirty="0"/>
              <a:t>      * Présentation de l’objectif</a:t>
            </a:r>
          </a:p>
          <a:p>
            <a:endParaRPr lang="fr-FR" dirty="0" smtClean="0"/>
          </a:p>
          <a:p>
            <a:r>
              <a:rPr lang="fr-FR" dirty="0" smtClean="0"/>
              <a:t>○ </a:t>
            </a:r>
            <a:r>
              <a:rPr lang="fr-FR" dirty="0"/>
              <a:t>2.  Les enjeux de l’écriture en VAE</a:t>
            </a:r>
          </a:p>
          <a:p>
            <a:r>
              <a:rPr lang="fr-FR" dirty="0"/>
              <a:t>       * Pourquoi rédiger son Livret 2 ?</a:t>
            </a:r>
          </a:p>
          <a:p>
            <a:r>
              <a:rPr lang="fr-FR" dirty="0"/>
              <a:t>       * Comment rédiger son Livret </a:t>
            </a:r>
            <a:r>
              <a:rPr lang="fr-FR" dirty="0" smtClean="0"/>
              <a:t>2 ? </a:t>
            </a:r>
            <a:endParaRPr lang="fr-FR" dirty="0"/>
          </a:p>
          <a:p>
            <a:pPr lvl="0"/>
            <a:endParaRPr lang="fr-FR" dirty="0" smtClean="0"/>
          </a:p>
          <a:p>
            <a:pPr lvl="0"/>
            <a:r>
              <a:rPr lang="fr-FR" dirty="0" smtClean="0"/>
              <a:t>○ </a:t>
            </a:r>
            <a:r>
              <a:rPr lang="fr-FR" dirty="0"/>
              <a:t>3</a:t>
            </a:r>
            <a:r>
              <a:rPr lang="fr-FR" b="1" dirty="0"/>
              <a:t>. Approfondissement de la notion d’explicitation</a:t>
            </a:r>
          </a:p>
          <a:p>
            <a:pPr lvl="0"/>
            <a:r>
              <a:rPr lang="fr-FR" b="1" dirty="0"/>
              <a:t>          (Les différents aspects de l’écriture d’explicitation)</a:t>
            </a:r>
          </a:p>
          <a:p>
            <a:pPr lvl="0"/>
            <a:r>
              <a:rPr lang="fr-FR" dirty="0"/>
              <a:t>       </a:t>
            </a:r>
            <a:r>
              <a:rPr lang="fr-FR" dirty="0" smtClean="0"/>
              <a:t>a) * </a:t>
            </a:r>
            <a:r>
              <a:rPr lang="fr-FR" dirty="0"/>
              <a:t>Les 5 aspects de l’écriture d’explicitation</a:t>
            </a:r>
          </a:p>
          <a:p>
            <a:pPr lvl="0"/>
            <a:r>
              <a:rPr lang="fr-FR" dirty="0" smtClean="0"/>
              <a:t>       b) * </a:t>
            </a:r>
            <a:r>
              <a:rPr lang="fr-FR" dirty="0"/>
              <a:t>Analogie (exemple de construction d’un puzzle)</a:t>
            </a:r>
          </a:p>
          <a:p>
            <a:pPr lvl="0"/>
            <a:r>
              <a:rPr lang="fr-FR" dirty="0"/>
              <a:t>       </a:t>
            </a:r>
            <a:r>
              <a:rPr lang="fr-FR" dirty="0" smtClean="0"/>
              <a:t>c) * </a:t>
            </a:r>
            <a:r>
              <a:rPr lang="fr-FR" dirty="0"/>
              <a:t>Exemple d’application avec la « Réunion de </a:t>
            </a:r>
            <a:r>
              <a:rPr lang="fr-FR" dirty="0" smtClean="0"/>
              <a:t>projet »</a:t>
            </a:r>
            <a:endParaRPr lang="fr-FR" dirty="0"/>
          </a:p>
          <a:p>
            <a:pPr lvl="0"/>
            <a:r>
              <a:rPr lang="fr-FR" dirty="0"/>
              <a:t>       </a:t>
            </a:r>
            <a:r>
              <a:rPr lang="fr-FR" dirty="0" smtClean="0"/>
              <a:t>d) * </a:t>
            </a:r>
            <a:r>
              <a:rPr lang="fr-FR" dirty="0"/>
              <a:t>Les informations périphériques </a:t>
            </a:r>
          </a:p>
          <a:p>
            <a:pPr lvl="0"/>
            <a:r>
              <a:rPr lang="fr-FR" dirty="0"/>
              <a:t>       </a:t>
            </a:r>
            <a:r>
              <a:rPr lang="fr-FR" dirty="0" smtClean="0"/>
              <a:t>e) * </a:t>
            </a:r>
            <a:r>
              <a:rPr lang="fr-FR" dirty="0"/>
              <a:t>Plan d’écriture possible</a:t>
            </a:r>
          </a:p>
          <a:p>
            <a:pPr lvl="0"/>
            <a:endParaRPr lang="fr-FR" dirty="0" smtClean="0"/>
          </a:p>
          <a:p>
            <a:pPr lvl="0"/>
            <a:r>
              <a:rPr lang="fr-FR" dirty="0" smtClean="0"/>
              <a:t>○ </a:t>
            </a:r>
            <a:r>
              <a:rPr lang="fr-FR" dirty="0"/>
              <a:t>4. Conclusion du web-atelier</a:t>
            </a:r>
          </a:p>
          <a:p>
            <a:endParaRPr lang="fr-FR" sz="1000" b="1" u="sng" dirty="0"/>
          </a:p>
        </p:txBody>
      </p:sp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53600B29-4290-4846-9F23-3D3C76CBAE5C}"/>
              </a:ext>
            </a:extLst>
          </p:cNvPr>
          <p:cNvSpPr/>
          <p:nvPr/>
        </p:nvSpPr>
        <p:spPr>
          <a:xfrm>
            <a:off x="954628" y="2195871"/>
            <a:ext cx="1192193" cy="349955"/>
          </a:xfrm>
          <a:prstGeom prst="rightArrow">
            <a:avLst/>
          </a:prstGeom>
          <a:solidFill>
            <a:srgbClr val="009900"/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6229D77-11C4-447F-8720-C5B29C272447}"/>
              </a:ext>
            </a:extLst>
          </p:cNvPr>
          <p:cNvSpPr txBox="1"/>
          <p:nvPr/>
        </p:nvSpPr>
        <p:spPr>
          <a:xfrm>
            <a:off x="4646290" y="6255262"/>
            <a:ext cx="3416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© </a:t>
            </a:r>
            <a:r>
              <a:rPr lang="fr-FR" b="1" dirty="0" smtClean="0"/>
              <a:t> </a:t>
            </a:r>
            <a:r>
              <a:rPr lang="fr-FR" b="1" dirty="0" smtClean="0">
                <a:solidFill>
                  <a:srgbClr val="0070C0"/>
                </a:solidFill>
                <a:hlinkClick r:id="rId3"/>
              </a:rPr>
              <a:t>www.armoniaformation.fr</a:t>
            </a:r>
            <a:r>
              <a:rPr lang="fr-FR" b="1" dirty="0" smtClean="0">
                <a:solidFill>
                  <a:srgbClr val="0070C0"/>
                </a:solidFill>
              </a:rPr>
              <a:t> </a:t>
            </a:r>
            <a:endParaRPr lang="fr-FR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65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6994">
        <p14:doors dir="vert"/>
      </p:transition>
    </mc:Choice>
    <mc:Fallback xmlns="">
      <p:transition spd="slow" advTm="3699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9FB4B3D-F99A-493A-9958-C026F531AF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2" y="106215"/>
            <a:ext cx="902825" cy="9577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8E89B71-EBF7-4E23-99D0-973CFA09706F}"/>
              </a:ext>
            </a:extLst>
          </p:cNvPr>
          <p:cNvSpPr/>
          <p:nvPr/>
        </p:nvSpPr>
        <p:spPr>
          <a:xfrm>
            <a:off x="1560485" y="385629"/>
            <a:ext cx="85459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/>
              <a:t>2.  Les enjeux de l’écriture en VAE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BBA0C9A-D820-40E5-8DFB-675BB846EA2C}"/>
              </a:ext>
            </a:extLst>
          </p:cNvPr>
          <p:cNvSpPr txBox="1"/>
          <p:nvPr/>
        </p:nvSpPr>
        <p:spPr>
          <a:xfrm>
            <a:off x="555584" y="1423686"/>
            <a:ext cx="9550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Pourquoi rédiger son Livret 2 ?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4ABA08E-EAE2-492A-A99E-110ABFFB24E6}"/>
              </a:ext>
            </a:extLst>
          </p:cNvPr>
          <p:cNvSpPr txBox="1"/>
          <p:nvPr/>
        </p:nvSpPr>
        <p:spPr>
          <a:xfrm>
            <a:off x="457200" y="2222339"/>
            <a:ext cx="1094386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dirty="0"/>
              <a:t>La question liée au </a:t>
            </a:r>
            <a:r>
              <a:rPr lang="fr-FR" sz="2400" i="1" dirty="0"/>
              <a:t>POURQUOI</a:t>
            </a:r>
            <a:r>
              <a:rPr lang="fr-FR" sz="2400" dirty="0"/>
              <a:t> pourra vous paraître secondaire, et pourtant elle reste l’une des 2 questions clés que tout(e) candidat(e) en VAE devrait se poser : </a:t>
            </a:r>
          </a:p>
          <a:p>
            <a:pPr algn="ctr"/>
            <a:endParaRPr lang="fr-FR" sz="2400" dirty="0"/>
          </a:p>
          <a:p>
            <a:pPr algn="ctr"/>
            <a:r>
              <a:rPr lang="fr-FR" sz="2400" dirty="0"/>
              <a:t> </a:t>
            </a:r>
            <a:r>
              <a:rPr lang="fr-FR" sz="2400" b="1" dirty="0"/>
              <a:t>Pourquoi dois-je écrire ?</a:t>
            </a:r>
          </a:p>
          <a:p>
            <a:pPr algn="ctr"/>
            <a:r>
              <a:rPr lang="fr-FR" b="1" dirty="0"/>
              <a:t>et</a:t>
            </a:r>
          </a:p>
          <a:p>
            <a:pPr algn="ctr"/>
            <a:r>
              <a:rPr lang="fr-FR" sz="2000" b="1" dirty="0"/>
              <a:t>Comment j’écris ?</a:t>
            </a:r>
          </a:p>
          <a:p>
            <a:pPr algn="ctr"/>
            <a:endParaRPr lang="fr-FR" sz="2400" b="1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0D8EAE4-02B7-49EC-9303-E662CFD3775A}"/>
              </a:ext>
            </a:extLst>
          </p:cNvPr>
          <p:cNvSpPr txBox="1"/>
          <p:nvPr/>
        </p:nvSpPr>
        <p:spPr>
          <a:xfrm>
            <a:off x="8275462" y="4373226"/>
            <a:ext cx="3661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FFFF00"/>
                </a:solidFill>
              </a:rPr>
              <a:t>Ecouter la version audio de cette page</a:t>
            </a:r>
          </a:p>
          <a:p>
            <a:pPr algn="ctr"/>
            <a:r>
              <a:rPr lang="fr-FR" sz="1400" b="1" dirty="0">
                <a:solidFill>
                  <a:srgbClr val="FFFF00"/>
                </a:solidFill>
              </a:rPr>
              <a:t>disponible au prochain clic</a:t>
            </a:r>
          </a:p>
        </p:txBody>
      </p:sp>
      <p:pic>
        <p:nvPicPr>
          <p:cNvPr id="9" name="Diap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96814" y="5024517"/>
            <a:ext cx="609600" cy="609600"/>
          </a:xfrm>
          <a:prstGeom prst="rect">
            <a:avLst/>
          </a:prstGeom>
          <a:effectLst>
            <a:glow rad="127000">
              <a:srgbClr val="FFC000"/>
            </a:glow>
          </a:effec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56229D77-11C4-447F-8720-C5B29C272447}"/>
              </a:ext>
            </a:extLst>
          </p:cNvPr>
          <p:cNvSpPr txBox="1"/>
          <p:nvPr/>
        </p:nvSpPr>
        <p:spPr>
          <a:xfrm>
            <a:off x="4646290" y="6255262"/>
            <a:ext cx="3416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© </a:t>
            </a:r>
            <a:r>
              <a:rPr lang="fr-FR" b="1" dirty="0" smtClean="0"/>
              <a:t> </a:t>
            </a:r>
            <a:r>
              <a:rPr lang="fr-FR" b="1" dirty="0" smtClean="0">
                <a:solidFill>
                  <a:srgbClr val="0070C0"/>
                </a:solidFill>
                <a:hlinkClick r:id="rId7"/>
              </a:rPr>
              <a:t>www.armoniaformation.fr</a:t>
            </a:r>
            <a:r>
              <a:rPr lang="fr-FR" b="1" dirty="0" smtClean="0">
                <a:solidFill>
                  <a:srgbClr val="0070C0"/>
                </a:solidFill>
              </a:rPr>
              <a:t> </a:t>
            </a:r>
            <a:endParaRPr lang="fr-FR" b="1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128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02"/>
    </mc:Choice>
    <mc:Fallback xmlns="">
      <p:transition spd="slow" advTm="24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DF195281-2C33-476C-9721-930ABB54F68A}"/>
              </a:ext>
            </a:extLst>
          </p:cNvPr>
          <p:cNvSpPr txBox="1"/>
          <p:nvPr/>
        </p:nvSpPr>
        <p:spPr>
          <a:xfrm>
            <a:off x="231494" y="1240917"/>
            <a:ext cx="112158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dirty="0"/>
              <a:t>Mon expérience d’accompagnateur m’a </a:t>
            </a:r>
            <a:r>
              <a:rPr lang="fr-FR" sz="2400" dirty="0" smtClean="0"/>
              <a:t>révélée </a:t>
            </a:r>
            <a:r>
              <a:rPr lang="fr-FR" sz="2400" dirty="0"/>
              <a:t>que cette 1</a:t>
            </a:r>
            <a:r>
              <a:rPr lang="fr-FR" sz="2400" baseline="30000" dirty="0"/>
              <a:t>ère</a:t>
            </a:r>
            <a:r>
              <a:rPr lang="fr-FR" sz="2400" dirty="0"/>
              <a:t> question emporte avec elle, l’idée du SENS de la démarche d’écriture en VAE ; et qu’il importe pour le (la) candidat(e) d’être au clair avec ce </a:t>
            </a:r>
            <a:r>
              <a:rPr lang="fr-FR" sz="2400" b="1" i="1" dirty="0"/>
              <a:t>Pourquoi je dois écrire</a:t>
            </a:r>
            <a:r>
              <a:rPr lang="fr-FR" sz="2400" dirty="0"/>
              <a:t> …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D10F9FE-B99D-4934-99DB-E5D2468856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2" y="106215"/>
            <a:ext cx="902825" cy="95778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3058CC9-C3BA-4F9C-8695-7B4D7AF8ECC3}"/>
              </a:ext>
            </a:extLst>
          </p:cNvPr>
          <p:cNvSpPr txBox="1"/>
          <p:nvPr/>
        </p:nvSpPr>
        <p:spPr>
          <a:xfrm>
            <a:off x="231494" y="2925577"/>
            <a:ext cx="118293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/>
              <a:t>La réponse à cette question comporte 2 aspects</a:t>
            </a:r>
            <a:r>
              <a:rPr lang="fr-FR" sz="2000" b="1" dirty="0"/>
              <a:t> </a:t>
            </a:r>
            <a:r>
              <a:rPr lang="fr-FR" sz="2000" dirty="0"/>
              <a:t>:</a:t>
            </a:r>
          </a:p>
          <a:p>
            <a:endParaRPr lang="fr-FR" sz="2000" dirty="0"/>
          </a:p>
          <a:p>
            <a:r>
              <a:rPr lang="fr-FR" sz="2000" dirty="0"/>
              <a:t>1/ J’écris (tout d’abord) pour </a:t>
            </a:r>
            <a:r>
              <a:rPr lang="fr-FR" sz="2000" dirty="0" smtClean="0"/>
              <a:t>être lu par un jury qui s’appuiera sur mon Livret 2 pour...</a:t>
            </a:r>
            <a:endParaRPr lang="fr-FR" sz="20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D8C5DBB-6FD5-4807-B941-09C2EE28309D}"/>
              </a:ext>
            </a:extLst>
          </p:cNvPr>
          <p:cNvSpPr txBox="1"/>
          <p:nvPr/>
        </p:nvSpPr>
        <p:spPr>
          <a:xfrm>
            <a:off x="4940009" y="5065949"/>
            <a:ext cx="3661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FFFF00"/>
                </a:solidFill>
              </a:rPr>
              <a:t>Ecouter la version audio de cette page</a:t>
            </a:r>
          </a:p>
          <a:p>
            <a:pPr algn="ctr"/>
            <a:r>
              <a:rPr lang="fr-FR" sz="1400" b="1" dirty="0">
                <a:solidFill>
                  <a:srgbClr val="FFFF00"/>
                </a:solidFill>
              </a:rPr>
              <a:t>disponible au prochain clic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6229D77-11C4-447F-8720-C5B29C272447}"/>
              </a:ext>
            </a:extLst>
          </p:cNvPr>
          <p:cNvSpPr txBox="1"/>
          <p:nvPr/>
        </p:nvSpPr>
        <p:spPr>
          <a:xfrm>
            <a:off x="4646290" y="6255262"/>
            <a:ext cx="3416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© </a:t>
            </a:r>
            <a:r>
              <a:rPr lang="fr-FR" b="1" dirty="0" smtClean="0"/>
              <a:t> </a:t>
            </a:r>
            <a:r>
              <a:rPr lang="fr-FR" b="1" dirty="0" smtClean="0">
                <a:solidFill>
                  <a:srgbClr val="0070C0"/>
                </a:solidFill>
                <a:hlinkClick r:id="rId6"/>
              </a:rPr>
              <a:t>www.armoniaformation.fr</a:t>
            </a:r>
            <a:r>
              <a:rPr lang="fr-FR" b="1" dirty="0" smtClean="0">
                <a:solidFill>
                  <a:srgbClr val="0070C0"/>
                </a:solidFill>
              </a:rPr>
              <a:t> </a:t>
            </a:r>
            <a:endParaRPr lang="fr-FR" b="1" dirty="0">
              <a:solidFill>
                <a:srgbClr val="0070C0"/>
              </a:solidFill>
            </a:endParaRPr>
          </a:p>
        </p:txBody>
      </p:sp>
      <p:pic>
        <p:nvPicPr>
          <p:cNvPr id="5" name="Diapo 8 bi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7882" y="4771803"/>
            <a:ext cx="609600" cy="652896"/>
          </a:xfrm>
          <a:prstGeom prst="rect">
            <a:avLst/>
          </a:prstGeom>
          <a:effectLst>
            <a:glow rad="127000">
              <a:schemeClr val="accent4"/>
            </a:glo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367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900"/>
    </mc:Choice>
    <mc:Fallback xmlns="">
      <p:transition spd="slow" advTm="84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04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 amt="7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DB38889-2C92-4B23-8016-8599515C09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2" y="106215"/>
            <a:ext cx="902825" cy="95778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2536110-E748-496D-94E8-B2A077DAED16}"/>
              </a:ext>
            </a:extLst>
          </p:cNvPr>
          <p:cNvSpPr txBox="1"/>
          <p:nvPr/>
        </p:nvSpPr>
        <p:spPr>
          <a:xfrm>
            <a:off x="1456268" y="405381"/>
            <a:ext cx="75960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chemeClr val="bg1"/>
                </a:solidFill>
              </a:rPr>
              <a:t>Modalités contractuelles </a:t>
            </a:r>
          </a:p>
          <a:p>
            <a:pPr algn="ctr"/>
            <a:r>
              <a:rPr lang="fr-FR" sz="3200" b="1" i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Les 2 suites possibles à cet atelier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9689049-F5B2-4F23-924F-01583C29ABE2}"/>
              </a:ext>
            </a:extLst>
          </p:cNvPr>
          <p:cNvSpPr txBox="1"/>
          <p:nvPr/>
        </p:nvSpPr>
        <p:spPr>
          <a:xfrm>
            <a:off x="-192485" y="1671519"/>
            <a:ext cx="59230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</a:rPr>
              <a:t>Acquisition de ce web-atelier</a:t>
            </a:r>
          </a:p>
          <a:p>
            <a:pPr algn="ctr"/>
            <a:r>
              <a:rPr lang="fr-FR" sz="2000" b="1" dirty="0">
                <a:solidFill>
                  <a:schemeClr val="bg1"/>
                </a:solidFill>
              </a:rPr>
              <a:t> via votre accompagnement contractualisé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06830B0-51D7-4F6C-A7F9-0BACA6DA81D7}"/>
              </a:ext>
            </a:extLst>
          </p:cNvPr>
          <p:cNvSpPr txBox="1"/>
          <p:nvPr/>
        </p:nvSpPr>
        <p:spPr>
          <a:xfrm>
            <a:off x="104172" y="2521493"/>
            <a:ext cx="5764193" cy="302390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fr-FR" sz="2000" b="1" dirty="0">
                <a:solidFill>
                  <a:schemeClr val="bg1"/>
                </a:solidFill>
              </a:rPr>
              <a:t>Nous vérifierons la mise en application de cette technique d’explicitation au cours de nos différents échanges </a:t>
            </a:r>
            <a:r>
              <a:rPr lang="fr-FR" sz="2000" dirty="0">
                <a:solidFill>
                  <a:schemeClr val="bg1"/>
                </a:solidFill>
              </a:rPr>
              <a:t>:</a:t>
            </a:r>
          </a:p>
          <a:p>
            <a:pPr algn="just"/>
            <a:endParaRPr lang="fr-FR" sz="2000" dirty="0">
              <a:solidFill>
                <a:schemeClr val="bg1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fr-FR" sz="2000" dirty="0">
                <a:solidFill>
                  <a:schemeClr val="bg1"/>
                </a:solidFill>
              </a:rPr>
              <a:t>Entretien en présentiel ou à distance (Webcam) </a:t>
            </a:r>
          </a:p>
          <a:p>
            <a:pPr algn="just"/>
            <a:endParaRPr lang="fr-FR" sz="1050" dirty="0">
              <a:solidFill>
                <a:schemeClr val="bg1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fr-FR" sz="2000" dirty="0">
                <a:solidFill>
                  <a:schemeClr val="bg1"/>
                </a:solidFill>
              </a:rPr>
              <a:t>Annotations de vos écrits sur lesquels nous vous préciserons les points manquants ou  à développer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B958D5E-9BE3-4E5E-8E59-0B9A72737A6A}"/>
              </a:ext>
            </a:extLst>
          </p:cNvPr>
          <p:cNvSpPr txBox="1"/>
          <p:nvPr/>
        </p:nvSpPr>
        <p:spPr>
          <a:xfrm>
            <a:off x="6411930" y="1482599"/>
            <a:ext cx="52807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</a:rPr>
              <a:t>Acquisition de ce web-atelier</a:t>
            </a:r>
          </a:p>
          <a:p>
            <a:pPr algn="ctr"/>
            <a:r>
              <a:rPr lang="fr-FR" sz="2000" b="1" dirty="0">
                <a:solidFill>
                  <a:schemeClr val="bg1"/>
                </a:solidFill>
              </a:rPr>
              <a:t>Suite à la signature d’un contrat de vente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F63746E-B2FE-4FFF-990B-B30BBAE40A40}"/>
              </a:ext>
            </a:extLst>
          </p:cNvPr>
          <p:cNvSpPr txBox="1"/>
          <p:nvPr/>
        </p:nvSpPr>
        <p:spPr>
          <a:xfrm>
            <a:off x="6204720" y="2232878"/>
            <a:ext cx="5695190" cy="341632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fr-FR" sz="2000" b="1" dirty="0">
                <a:solidFill>
                  <a:schemeClr val="bg2"/>
                </a:solidFill>
              </a:rPr>
              <a:t>Ce contrat vous donne droit jusqu’à 3 relectures annotées </a:t>
            </a:r>
            <a:r>
              <a:rPr lang="fr-FR" sz="2000" b="1" dirty="0" smtClean="0">
                <a:solidFill>
                  <a:schemeClr val="bg2"/>
                </a:solidFill>
              </a:rPr>
              <a:t>d’une même </a:t>
            </a:r>
            <a:r>
              <a:rPr lang="fr-FR" sz="2000" b="1" dirty="0">
                <a:solidFill>
                  <a:schemeClr val="bg2"/>
                </a:solidFill>
              </a:rPr>
              <a:t>situation de travail</a:t>
            </a:r>
            <a:r>
              <a:rPr lang="fr-FR" sz="2000" dirty="0">
                <a:solidFill>
                  <a:schemeClr val="bg2"/>
                </a:solidFill>
              </a:rPr>
              <a:t>.</a:t>
            </a:r>
          </a:p>
          <a:p>
            <a:pPr algn="just"/>
            <a:endParaRPr lang="fr-FR" sz="800" dirty="0">
              <a:solidFill>
                <a:schemeClr val="bg2"/>
              </a:solidFill>
            </a:endParaRPr>
          </a:p>
          <a:p>
            <a:pPr algn="just"/>
            <a:r>
              <a:rPr lang="fr-FR" sz="2000" u="sng" dirty="0">
                <a:solidFill>
                  <a:schemeClr val="bg2"/>
                </a:solidFill>
              </a:rPr>
              <a:t>Ces relectures prennent en compte </a:t>
            </a:r>
            <a:r>
              <a:rPr lang="fr-FR" sz="2000" dirty="0">
                <a:solidFill>
                  <a:schemeClr val="bg2"/>
                </a:solidFill>
              </a:rPr>
              <a:t>:</a:t>
            </a:r>
          </a:p>
          <a:p>
            <a:pPr algn="just"/>
            <a:endParaRPr lang="fr-FR" sz="800" dirty="0">
              <a:solidFill>
                <a:schemeClr val="bg2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fr-FR" sz="2000" dirty="0">
                <a:solidFill>
                  <a:schemeClr val="bg2"/>
                </a:solidFill>
              </a:rPr>
              <a:t>La maîtrise de la technique d’explicitation</a:t>
            </a:r>
          </a:p>
          <a:p>
            <a:pPr marL="285750" indent="-285750" algn="just">
              <a:buFontTx/>
              <a:buChar char="-"/>
            </a:pPr>
            <a:r>
              <a:rPr lang="fr-FR" sz="2000" dirty="0" smtClean="0">
                <a:solidFill>
                  <a:schemeClr val="bg2"/>
                </a:solidFill>
              </a:rPr>
              <a:t>Précisent </a:t>
            </a:r>
            <a:r>
              <a:rPr lang="fr-FR" sz="2000" dirty="0">
                <a:solidFill>
                  <a:schemeClr val="bg2"/>
                </a:solidFill>
              </a:rPr>
              <a:t>les points manquants ou à développer</a:t>
            </a:r>
          </a:p>
          <a:p>
            <a:pPr marL="285750" indent="-285750" algn="just">
              <a:buFontTx/>
              <a:buChar char="-"/>
            </a:pPr>
            <a:r>
              <a:rPr lang="fr-FR" sz="2000" dirty="0" smtClean="0">
                <a:solidFill>
                  <a:schemeClr val="bg2"/>
                </a:solidFill>
              </a:rPr>
              <a:t>Proposent </a:t>
            </a:r>
            <a:r>
              <a:rPr lang="fr-FR" sz="2000" dirty="0">
                <a:solidFill>
                  <a:schemeClr val="bg2"/>
                </a:solidFill>
              </a:rPr>
              <a:t>une correction orthographique</a:t>
            </a:r>
          </a:p>
          <a:p>
            <a:pPr marL="285750" indent="-285750" algn="just">
              <a:buFontTx/>
              <a:buChar char="-"/>
            </a:pPr>
            <a:r>
              <a:rPr lang="fr-FR" sz="2000" dirty="0" smtClean="0">
                <a:solidFill>
                  <a:schemeClr val="bg2"/>
                </a:solidFill>
              </a:rPr>
              <a:t>Suggèrent </a:t>
            </a:r>
            <a:r>
              <a:rPr lang="fr-FR" sz="2000" dirty="0">
                <a:solidFill>
                  <a:schemeClr val="bg2"/>
                </a:solidFill>
              </a:rPr>
              <a:t>un travail autour de la syntaxe (formulation des idées)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A5A75F0-0AE4-4C66-9E2B-AA1AB7C0BF54}"/>
              </a:ext>
            </a:extLst>
          </p:cNvPr>
          <p:cNvSpPr txBox="1"/>
          <p:nvPr/>
        </p:nvSpPr>
        <p:spPr>
          <a:xfrm>
            <a:off x="5793130" y="5711817"/>
            <a:ext cx="3661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002060"/>
                </a:solidFill>
              </a:rPr>
              <a:t>Ecouter la version audio de cette page</a:t>
            </a:r>
          </a:p>
          <a:p>
            <a:pPr algn="ctr"/>
            <a:r>
              <a:rPr lang="fr-FR" sz="1400" b="1" dirty="0">
                <a:solidFill>
                  <a:srgbClr val="002060"/>
                </a:solidFill>
              </a:rPr>
              <a:t>disponible au prochain clic</a:t>
            </a:r>
          </a:p>
        </p:txBody>
      </p:sp>
      <p:pic>
        <p:nvPicPr>
          <p:cNvPr id="10" name="Diapo 4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18225" y="5607424"/>
            <a:ext cx="609600" cy="627613"/>
          </a:xfrm>
          <a:prstGeom prst="rect">
            <a:avLst/>
          </a:prstGeom>
          <a:effectLst>
            <a:glow rad="127000">
              <a:schemeClr val="accent1">
                <a:lumMod val="50000"/>
              </a:schemeClr>
            </a:glow>
          </a:effec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6229D77-11C4-447F-8720-C5B29C272447}"/>
              </a:ext>
            </a:extLst>
          </p:cNvPr>
          <p:cNvSpPr txBox="1"/>
          <p:nvPr/>
        </p:nvSpPr>
        <p:spPr>
          <a:xfrm>
            <a:off x="4646290" y="6255262"/>
            <a:ext cx="3416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© </a:t>
            </a:r>
            <a:r>
              <a:rPr lang="fr-FR" b="1" dirty="0" smtClean="0"/>
              <a:t> </a:t>
            </a:r>
            <a:r>
              <a:rPr lang="fr-FR" b="1" dirty="0" smtClean="0">
                <a:solidFill>
                  <a:srgbClr val="0070C0"/>
                </a:solidFill>
                <a:hlinkClick r:id="rId7"/>
              </a:rPr>
              <a:t>www.armoniaformation.fr</a:t>
            </a:r>
            <a:r>
              <a:rPr lang="fr-FR" b="1" dirty="0" smtClean="0">
                <a:solidFill>
                  <a:srgbClr val="0070C0"/>
                </a:solidFill>
              </a:rPr>
              <a:t> </a:t>
            </a:r>
            <a:endParaRPr lang="fr-FR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57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6" grpId="0" animBg="1"/>
      <p:bldP spid="7" grpId="0"/>
      <p:bldP spid="8" grpId="0" animBg="1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4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5.2|14|17|25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5.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A207AED3-9ABC-4A18-9978-A59B65688B15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797</Words>
  <Application>Microsoft Office PowerPoint</Application>
  <PresentationFormat>Grand écran</PresentationFormat>
  <Paragraphs>121</Paragraphs>
  <Slides>10</Slides>
  <Notes>0</Notes>
  <HiddenSlides>0</HiddenSlides>
  <MMClips>7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6" baseType="lpstr">
      <vt:lpstr>AR HERMANN</vt:lpstr>
      <vt:lpstr>Arial</vt:lpstr>
      <vt:lpstr>Calibri</vt:lpstr>
      <vt:lpstr>Century Gothic</vt:lpstr>
      <vt:lpstr>Wingdings 3</vt:lpstr>
      <vt:lpstr>Ion</vt:lpstr>
      <vt:lpstr>Présentation PowerPoint</vt:lpstr>
      <vt:lpstr>Présentation PowerPoint</vt:lpstr>
      <vt:lpstr>  Validation des Acquis  de l’Expérience   Comment rédiger  efficacement son Livret 2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Savoir rédiger efficacement  son Livret 2</dc:title>
  <dc:creator>Philippe Echegaray</dc:creator>
  <cp:lastModifiedBy>Philippe Echegaray</cp:lastModifiedBy>
  <cp:revision>189</cp:revision>
  <dcterms:created xsi:type="dcterms:W3CDTF">2017-07-10T14:43:20Z</dcterms:created>
  <dcterms:modified xsi:type="dcterms:W3CDTF">2017-08-02T08:33:39Z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