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91"/>
  </p:notesMasterIdLst>
  <p:handoutMasterIdLst>
    <p:handoutMasterId r:id="rId92"/>
  </p:handoutMasterIdLst>
  <p:sldIdLst>
    <p:sldId id="375" r:id="rId5"/>
    <p:sldId id="330" r:id="rId6"/>
    <p:sldId id="328" r:id="rId7"/>
    <p:sldId id="329" r:id="rId8"/>
    <p:sldId id="338" r:id="rId9"/>
    <p:sldId id="321" r:id="rId10"/>
    <p:sldId id="333" r:id="rId11"/>
    <p:sldId id="331" r:id="rId12"/>
    <p:sldId id="327" r:id="rId13"/>
    <p:sldId id="307" r:id="rId14"/>
    <p:sldId id="308" r:id="rId15"/>
    <p:sldId id="322" r:id="rId16"/>
    <p:sldId id="323" r:id="rId17"/>
    <p:sldId id="324" r:id="rId18"/>
    <p:sldId id="332" r:id="rId19"/>
    <p:sldId id="262" r:id="rId20"/>
    <p:sldId id="314" r:id="rId21"/>
    <p:sldId id="320" r:id="rId22"/>
    <p:sldId id="339" r:id="rId23"/>
    <p:sldId id="340" r:id="rId24"/>
    <p:sldId id="325" r:id="rId25"/>
    <p:sldId id="281" r:id="rId26"/>
    <p:sldId id="274" r:id="rId27"/>
    <p:sldId id="283" r:id="rId28"/>
    <p:sldId id="278" r:id="rId29"/>
    <p:sldId id="290" r:id="rId30"/>
    <p:sldId id="276" r:id="rId31"/>
    <p:sldId id="289" r:id="rId32"/>
    <p:sldId id="257" r:id="rId33"/>
    <p:sldId id="273" r:id="rId34"/>
    <p:sldId id="275" r:id="rId35"/>
    <p:sldId id="282" r:id="rId36"/>
    <p:sldId id="285" r:id="rId37"/>
    <p:sldId id="336" r:id="rId38"/>
    <p:sldId id="337" r:id="rId39"/>
    <p:sldId id="279" r:id="rId40"/>
    <p:sldId id="362" r:id="rId41"/>
    <p:sldId id="263" r:id="rId42"/>
    <p:sldId id="298" r:id="rId43"/>
    <p:sldId id="297" r:id="rId44"/>
    <p:sldId id="361" r:id="rId45"/>
    <p:sldId id="295" r:id="rId46"/>
    <p:sldId id="306" r:id="rId47"/>
    <p:sldId id="293" r:id="rId48"/>
    <p:sldId id="302" r:id="rId49"/>
    <p:sldId id="280" r:id="rId50"/>
    <p:sldId id="300" r:id="rId51"/>
    <p:sldId id="301" r:id="rId52"/>
    <p:sldId id="299" r:id="rId53"/>
    <p:sldId id="309" r:id="rId54"/>
    <p:sldId id="313" r:id="rId55"/>
    <p:sldId id="349" r:id="rId56"/>
    <p:sldId id="310" r:id="rId57"/>
    <p:sldId id="366" r:id="rId58"/>
    <p:sldId id="344" r:id="rId59"/>
    <p:sldId id="291" r:id="rId60"/>
    <p:sldId id="365" r:id="rId61"/>
    <p:sldId id="345" r:id="rId62"/>
    <p:sldId id="319" r:id="rId63"/>
    <p:sldId id="341" r:id="rId64"/>
    <p:sldId id="352" r:id="rId65"/>
    <p:sldId id="355" r:id="rId66"/>
    <p:sldId id="304" r:id="rId67"/>
    <p:sldId id="312" r:id="rId68"/>
    <p:sldId id="316" r:id="rId69"/>
    <p:sldId id="342" r:id="rId70"/>
    <p:sldId id="351" r:id="rId71"/>
    <p:sldId id="354" r:id="rId72"/>
    <p:sldId id="353" r:id="rId73"/>
    <p:sldId id="347" r:id="rId74"/>
    <p:sldId id="346" r:id="rId75"/>
    <p:sldId id="356" r:id="rId76"/>
    <p:sldId id="357" r:id="rId77"/>
    <p:sldId id="359" r:id="rId78"/>
    <p:sldId id="360" r:id="rId79"/>
    <p:sldId id="350" r:id="rId80"/>
    <p:sldId id="358" r:id="rId81"/>
    <p:sldId id="265" r:id="rId82"/>
    <p:sldId id="335" r:id="rId83"/>
    <p:sldId id="326" r:id="rId84"/>
    <p:sldId id="363" r:id="rId85"/>
    <p:sldId id="372" r:id="rId86"/>
    <p:sldId id="373" r:id="rId87"/>
    <p:sldId id="367" r:id="rId88"/>
    <p:sldId id="369" r:id="rId89"/>
    <p:sldId id="374" r:id="rId9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Pi2qik30R2ojVGj4s2RlQ==" hashData="l7mQVFj6KGDw6micAoIn9IMDiErwZ7K3hryTf6lJy12ouLbTmMSzH53zlCHp9EyUjpI0qQkdr2NmceKmRgBR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84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slide" Target="slides/slide83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90" Type="http://schemas.openxmlformats.org/officeDocument/2006/relationships/slide" Target="slides/slide86.xml"/><Relationship Id="rId95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93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notesMaster" Target="notesMasters/notesMaster1.xml"/><Relationship Id="rId9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43DEC388-69C3-41CE-836D-8CADE66F758F}" type="datetime1">
              <a:rPr lang="fr-FR" smtClean="0"/>
              <a:pPr algn="r" rtl="0"/>
              <a:t>08/12/2016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/>
            <a:fld id="{E31375A4-56A4-47D6-9801-1991572033F7}" type="slidenum">
              <a:rPr lang="fr-FR"/>
              <a:pPr algn="r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3CF334A0-7817-44BF-BE74-0C1D60A40209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4" name="Espace réservé de l’image des diapositives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 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8" name="Rectangle 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2" name="Titre 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A93682C-1666-439C-B1F6-2324BA8BDEE9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1" name="Image 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1DB54D6-28DC-40C0-8824-32CC37999B83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apositive de titre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e 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Connecteur droit 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 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e 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Connecteur droit 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 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8" name="Rectangle 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 dirty="0"/>
          </a:p>
        </p:txBody>
      </p:sp>
      <p:pic>
        <p:nvPicPr>
          <p:cNvPr id="10" name="Image 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Espace réservé d’image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19" name="Texte d’instructions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fr-FR" sz="1200" b="1" i="1" noProof="0" dirty="0" smtClean="0">
                <a:latin typeface="Arial" pitchFamily="34" charset="0"/>
                <a:cs typeface="Arial" pitchFamily="34" charset="0"/>
              </a:rPr>
              <a:t>REMARQUE :</a:t>
            </a:r>
          </a:p>
          <a:p>
            <a:pPr rtl="0"/>
            <a:r>
              <a:rPr lang="fr-FR" sz="1200" i="1" noProof="0" dirty="0" smtClean="0">
                <a:latin typeface="Arial" pitchFamily="34" charset="0"/>
                <a:cs typeface="Arial" pitchFamily="34" charset="0"/>
              </a:rPr>
              <a:t>Pour remplacer l’image sur cette diapositive, sélectionnez-la et supprimez-la. Cliquez ensuite sur l’icône Images dans l’espace réservé pour insérer votre image.</a:t>
            </a:r>
            <a:endParaRPr lang="fr-FR" sz="1200" i="1" noProof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 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e 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Connecteur droit 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Connecteur droit 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 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 dirty="0"/>
            </a:p>
          </p:txBody>
        </p:sp>
        <p:grpSp>
          <p:nvGrpSpPr>
            <p:cNvPr id="11" name="Groupe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Connecteur droit 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Connecteur droit 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fr-FR" dirty="0" smtClean="0"/>
              <a:t>​</a:t>
            </a:r>
            <a:fld id="{FF5F1CE1-2D83-4710-B005-E03A94773F54}" type="datetime1">
              <a:rPr lang="fr-FR" smtClean="0"/>
              <a:pPr/>
              <a:t>08/12/2016</a:t>
            </a:fld>
            <a:r>
              <a:rPr lang="fr-FR" dirty="0" smtClean="0"/>
              <a:t>​</a:t>
            </a:r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7" name="Image 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3CC60CA-F5F0-431E-AD16-DA84336EFE3A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7571E30-3F8C-45A0-A97D-32FEE21AD3FE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53E571F-D862-4C44-826E-B0273097C3EE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A5EA7CD-A54C-4044-94F4-AD92C5338D2B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3" name="Espace réservé du pied de page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6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 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214D363-38EB-4EFE-A4CB-9D469BC54DCB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5AC62B6-9765-4D0D-A062-B6261D408591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5560E40-E96F-4F90-B177-9CA529868AE7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95D8A20-D5AA-4EBF-82E0-3620BEFE5662}" type="datetime1">
              <a:rPr lang="fr-FR" smtClean="0"/>
              <a:pPr/>
              <a:t>08/12/2016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7" name="Groupe 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Connecteur droit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 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</a:p>
          <a:p>
            <a:pPr lvl="5" rtl="0"/>
            <a:r>
              <a:rPr lang="fr-FR" noProof="0" dirty="0" smtClean="0"/>
              <a:t>Sixième niveau</a:t>
            </a:r>
          </a:p>
          <a:p>
            <a:pPr lvl="6" rtl="0"/>
            <a:r>
              <a:rPr lang="fr-FR" noProof="0" dirty="0" smtClean="0"/>
              <a:t>Septième niveau</a:t>
            </a:r>
          </a:p>
          <a:p>
            <a:pPr lvl="7" rtl="0"/>
            <a:r>
              <a:rPr lang="fr-FR" noProof="0" dirty="0" smtClean="0"/>
              <a:t>Huitième niveau</a:t>
            </a:r>
          </a:p>
          <a:p>
            <a:pPr lvl="8" rtl="0"/>
            <a:r>
              <a:rPr lang="fr-FR" noProof="0" dirty="0" smtClean="0"/>
              <a:t>Neuvième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fr-FR" dirty="0" smtClean="0"/>
              <a:t>​</a:t>
            </a:r>
            <a:fld id="{B4D55279-C06B-4789-90C7-CDBF3CF07A5D}" type="datetime1">
              <a:rPr lang="fr-FR" smtClean="0"/>
              <a:pPr/>
              <a:t>08/12/2016</a:t>
            </a:fld>
            <a:r>
              <a:rPr lang="fr-FR" dirty="0" smtClean="0"/>
              <a:t>​</a:t>
            </a:r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E31375A4-56A4-47D6-9801-1991572033F7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15" name="Groupe 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Connecteur droit 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 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hyperlink" Target="http://www.pps-images-photos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9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9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9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9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9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9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9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9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296" y="1139825"/>
            <a:ext cx="6865408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614991" y="3730749"/>
            <a:ext cx="6962764" cy="2616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105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05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951988" y="2636912"/>
            <a:ext cx="10281079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53016" y="2151515"/>
            <a:ext cx="2046017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814097" y="1022179"/>
            <a:ext cx="4561498" cy="5023093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262" y="1019175"/>
            <a:ext cx="35083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1921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306" y="5453895"/>
            <a:ext cx="517792" cy="5669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mazing and beautiful As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6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290"/>
            <a:ext cx="1424634" cy="162175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4001">
            <a:off x="37235" y="1849604"/>
            <a:ext cx="1384670" cy="15762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3980" y="5949654"/>
            <a:ext cx="448019" cy="5669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708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415" y="1311275"/>
            <a:ext cx="3951843" cy="4208462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fr-FR" sz="2000" b="1" dirty="0">
                <a:solidFill>
                  <a:schemeClr val="tx2"/>
                </a:solidFill>
              </a:rPr>
              <a:t>Sur cette carte colorisée, on aperçoit de dos des statues de Bretonnes, épouses fouillant du regard l'horizon dans l'attente du retour de leurs maris marins ; les deux femmes représentées en pied et peintes en blanc (l'abbé on le sait peignait ses statues) ont aujourd'hui disparu, sans qu'on sache exactement à quelle époque ; on notera cependant leurs emplacements, en hauteur, disposées qu'elles sont sur des sortes de socles de roches faisant </a:t>
            </a:r>
            <a:r>
              <a:rPr lang="fr-FR" sz="2000" b="1" dirty="0" smtClean="0">
                <a:solidFill>
                  <a:schemeClr val="tx2"/>
                </a:solidFill>
              </a:rPr>
              <a:t>piédestal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7" name="Espace réservé pour une image  6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5" r="4155"/>
          <a:stretch>
            <a:fillRect/>
          </a:stretch>
        </p:blipFill>
        <p:spPr>
          <a:xfrm>
            <a:off x="4186238" y="1311275"/>
            <a:ext cx="8005762" cy="4208463"/>
          </a:xfr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9016" y="5034707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006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26265" y="5908321"/>
            <a:ext cx="10388906" cy="955565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Dans le village de Carnoët, des sculpteurs réalisent des statues en granit de 4 mètres de haut de ces saints et les placent sur une motte féodale d'où la vue s'étend jusqu'aux Monts d'Arrée (</a:t>
            </a:r>
            <a:r>
              <a:rPr lang="fr-FR" b="1" dirty="0" err="1">
                <a:solidFill>
                  <a:schemeClr val="bg1"/>
                </a:solidFill>
              </a:rPr>
              <a:t>Roc'h</a:t>
            </a:r>
            <a:r>
              <a:rPr lang="fr-FR" b="1" dirty="0">
                <a:solidFill>
                  <a:schemeClr val="bg1"/>
                </a:solidFill>
              </a:rPr>
              <a:t> Ruz).</a:t>
            </a:r>
          </a:p>
          <a:p>
            <a:endParaRPr lang="fr-FR" b="1" dirty="0">
              <a:solidFill>
                <a:schemeClr val="tx2"/>
              </a:solidFill>
            </a:endParaRPr>
          </a:p>
          <a:p>
            <a:endParaRPr lang="fr-FR" b="1" dirty="0">
              <a:solidFill>
                <a:schemeClr val="tx2"/>
              </a:solidFill>
            </a:endParaRPr>
          </a:p>
        </p:txBody>
      </p:sp>
      <p:sp>
        <p:nvSpPr>
          <p:cNvPr id="5" name="Titre 5"/>
          <p:cNvSpPr>
            <a:spLocks noGrp="1"/>
          </p:cNvSpPr>
          <p:nvPr>
            <p:ph type="ctrTitle"/>
          </p:nvPr>
        </p:nvSpPr>
        <p:spPr/>
        <p:txBody>
          <a:bodyPr rtlCol="0" anchor="ctr">
            <a:normAutofit/>
          </a:bodyPr>
          <a:lstStyle/>
          <a:p>
            <a:pPr rtl="0"/>
            <a:r>
              <a:rPr lang="fr-FR" sz="4800" cap="none" dirty="0" smtClean="0">
                <a:solidFill>
                  <a:schemeClr val="tx2"/>
                </a:solidFill>
              </a:rPr>
              <a:t>LA VALLÉE DES SAINTS A CARNOËT </a:t>
            </a:r>
            <a:endParaRPr lang="fr-FR" sz="4800" cap="none" dirty="0">
              <a:solidFill>
                <a:schemeClr val="tx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208" y="5068305"/>
            <a:ext cx="517792" cy="5669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675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18641" y="5946503"/>
            <a:ext cx="11303306" cy="696669"/>
          </a:xfrm>
          <a:noFill/>
        </p:spPr>
        <p:txBody>
          <a:bodyPr/>
          <a:lstStyle/>
          <a:p>
            <a:r>
              <a:rPr lang="fr-FR" b="1" dirty="0">
                <a:solidFill>
                  <a:schemeClr val="bg2"/>
                </a:solidFill>
              </a:rPr>
              <a:t>Le </a:t>
            </a:r>
            <a:r>
              <a:rPr lang="fr-FR" b="1" dirty="0" err="1">
                <a:solidFill>
                  <a:schemeClr val="bg2"/>
                </a:solidFill>
              </a:rPr>
              <a:t>Roc'h</a:t>
            </a:r>
            <a:r>
              <a:rPr lang="fr-FR" b="1" dirty="0">
                <a:solidFill>
                  <a:schemeClr val="bg2"/>
                </a:solidFill>
              </a:rPr>
              <a:t> Ruz (nom breton signifiant « roc rouge »), point culminant de la Bretagne, fait partie de l'ancien </a:t>
            </a:r>
            <a:r>
              <a:rPr lang="fr-FR" b="1" dirty="0" smtClean="0">
                <a:solidFill>
                  <a:schemeClr val="bg2"/>
                </a:solidFill>
              </a:rPr>
              <a:t>                                massif </a:t>
            </a:r>
            <a:r>
              <a:rPr lang="fr-FR" b="1" dirty="0">
                <a:solidFill>
                  <a:schemeClr val="bg2"/>
                </a:solidFill>
              </a:rPr>
              <a:t>montagneux armoricain : les monts d'Arrée</a:t>
            </a:r>
            <a:r>
              <a:rPr lang="fr-FR" b="1" dirty="0" smtClean="0">
                <a:solidFill>
                  <a:schemeClr val="bg2"/>
                </a:solidFill>
              </a:rPr>
              <a:t>. </a:t>
            </a:r>
            <a:endParaRPr lang="fr-FR" b="1" dirty="0">
              <a:solidFill>
                <a:schemeClr val="bg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3109" y="5343180"/>
            <a:ext cx="427733" cy="4683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854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t="-18000" r="-8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274" y="5224834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821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pour une image  3"/>
          <p:cNvSpPr>
            <a:spLocks noGrp="1"/>
          </p:cNvSpPr>
          <p:nvPr>
            <p:ph type="pic" sz="quarter" idx="13"/>
          </p:nvPr>
        </p:nvSpPr>
        <p:spPr>
          <a:noFill/>
        </p:spPr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048" y="197201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84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38950" y="1344057"/>
            <a:ext cx="3786589" cy="3167727"/>
          </a:xfrm>
        </p:spPr>
        <p:txBody>
          <a:bodyPr>
            <a:noAutofit/>
          </a:bodyPr>
          <a:lstStyle/>
          <a:p>
            <a:r>
              <a:rPr lang="fr-FR" sz="2000" b="1" dirty="0"/>
              <a:t>En 1197, Richard Cœur de Lion, roi d'Angleterre, envahit la Bretagne avec son armée. Il subit une terrible </a:t>
            </a:r>
            <a:r>
              <a:rPr lang="fr-FR" sz="2000" b="1" dirty="0" smtClean="0"/>
              <a:t>défaite, </a:t>
            </a:r>
            <a:r>
              <a:rPr lang="fr-FR" sz="2000" b="1" dirty="0"/>
              <a:t>face aux troupes bretonnes et il dut s’enfuir en pleine nuit.</a:t>
            </a:r>
            <a:br>
              <a:rPr lang="fr-FR" sz="2000" b="1" dirty="0"/>
            </a:br>
            <a:endParaRPr lang="fr-FR" sz="2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977" y="3789801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564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89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049816" y="-38693"/>
            <a:ext cx="9980682" cy="1096962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344736" y="1751682"/>
            <a:ext cx="5306917" cy="3528152"/>
          </a:xfrm>
        </p:spPr>
        <p:txBody>
          <a:bodyPr/>
          <a:lstStyle/>
          <a:p>
            <a:r>
              <a:rPr lang="fr-FR" b="1" dirty="0">
                <a:solidFill>
                  <a:schemeClr val="bg1"/>
                </a:solidFill>
              </a:rPr>
              <a:t>Cette photo </a:t>
            </a:r>
            <a:r>
              <a:rPr lang="fr-FR" b="1" dirty="0" smtClean="0">
                <a:solidFill>
                  <a:schemeClr val="bg1"/>
                </a:solidFill>
              </a:rPr>
              <a:t>permet </a:t>
            </a:r>
            <a:r>
              <a:rPr lang="fr-FR" b="1" dirty="0">
                <a:solidFill>
                  <a:schemeClr val="bg1"/>
                </a:solidFill>
              </a:rPr>
              <a:t>de découvrir le site de la Vallée des saints. En bas, à droite, la chapelle St Gildas</a:t>
            </a:r>
            <a:r>
              <a:rPr lang="fr-FR" b="1" dirty="0" smtClean="0">
                <a:solidFill>
                  <a:schemeClr val="bg1"/>
                </a:solidFill>
              </a:rPr>
              <a:t>. Photo prise </a:t>
            </a:r>
            <a:r>
              <a:rPr lang="fr-FR" b="1" dirty="0">
                <a:solidFill>
                  <a:schemeClr val="bg1"/>
                </a:solidFill>
              </a:rPr>
              <a:t>au tout début des implantations ,</a:t>
            </a:r>
            <a:r>
              <a:rPr lang="fr-FR" b="1" dirty="0" smtClean="0">
                <a:solidFill>
                  <a:schemeClr val="bg1"/>
                </a:solidFill>
              </a:rPr>
              <a:t>on </a:t>
            </a:r>
            <a:r>
              <a:rPr lang="fr-FR" b="1" dirty="0">
                <a:solidFill>
                  <a:schemeClr val="bg1"/>
                </a:solidFill>
              </a:rPr>
              <a:t>ne remarque autour de la butte que quelques statues. Toutes les statues sont pour le moment installées dans la partie haute, au-dessus de la butte...</a:t>
            </a:r>
          </a:p>
          <a:p>
            <a:r>
              <a:rPr lang="fr-FR" b="1" dirty="0">
                <a:solidFill>
                  <a:schemeClr val="bg1"/>
                </a:solidFill>
              </a:rPr>
              <a:t> 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9017" y="5651652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19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864" y="6372971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928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43" y="6372971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060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9017" y="6172200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348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9017" y="6172200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234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0105" y="103091"/>
            <a:ext cx="5567987" cy="1847811"/>
          </a:xfrm>
        </p:spPr>
        <p:txBody>
          <a:bodyPr rtlCol="0">
            <a:normAutofit/>
          </a:bodyPr>
          <a:lstStyle/>
          <a:p>
            <a:r>
              <a:rPr lang="fr-FR" sz="2400" b="1" dirty="0" smtClean="0"/>
              <a:t>La Chapelle St Gildas </a:t>
            </a:r>
            <a:r>
              <a:rPr lang="fr-FR" sz="2400" b="1" dirty="0" smtClean="0">
                <a:solidFill>
                  <a:schemeClr val="tx2"/>
                </a:solidFill>
              </a:rPr>
              <a:t>, classée </a:t>
            </a:r>
            <a:r>
              <a:rPr lang="fr-FR" sz="2400" b="1" dirty="0">
                <a:solidFill>
                  <a:schemeClr val="tx2"/>
                </a:solidFill>
              </a:rPr>
              <a:t>monument historique de style gothique et datant du XVe siècle </a:t>
            </a:r>
            <a:r>
              <a:rPr lang="fr-FR" sz="2400" b="1" dirty="0" smtClean="0">
                <a:solidFill>
                  <a:schemeClr val="tx2"/>
                </a:solidFill>
              </a:rPr>
              <a:t>.</a:t>
            </a:r>
            <a:r>
              <a:rPr lang="fr-FR" sz="2400" b="1" dirty="0">
                <a:solidFill>
                  <a:schemeClr val="tx2"/>
                </a:solidFill>
              </a:rPr>
              <a:t/>
            </a:r>
            <a:br>
              <a:rPr lang="fr-FR" sz="2400" b="1" dirty="0">
                <a:solidFill>
                  <a:schemeClr val="tx2"/>
                </a:solidFill>
              </a:rPr>
            </a:br>
            <a:endParaRPr lang="fr-FR" sz="2400" b="1" dirty="0">
              <a:solidFill>
                <a:schemeClr val="tx2"/>
              </a:solidFill>
            </a:endParaRP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endParaRPr lang="fr-FR" dirty="0">
              <a:solidFill>
                <a:schemeClr val="tx2"/>
              </a:solidFill>
            </a:endParaRP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6110" y="2851150"/>
            <a:ext cx="4919472" cy="3321050"/>
          </a:xfrm>
        </p:spPr>
        <p:txBody>
          <a:bodyPr rtlCol="0">
            <a:normAutofit/>
          </a:bodyPr>
          <a:lstStyle/>
          <a:p>
            <a:pPr rtl="0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780" y="6172200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449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983098" y="0"/>
            <a:ext cx="5069962" cy="40011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               </a:t>
            </a:r>
            <a:r>
              <a:rPr lang="fr-FR" sz="2000" b="1" dirty="0" smtClean="0">
                <a:solidFill>
                  <a:schemeClr val="tx2"/>
                </a:solidFill>
              </a:rPr>
              <a:t>Le Calvaire</a:t>
            </a:r>
            <a:r>
              <a:rPr lang="fr-FR" sz="2000" b="1" dirty="0" smtClean="0"/>
              <a:t>...</a:t>
            </a:r>
            <a:endParaRPr lang="fr-FR" sz="20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749" y="492453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246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028967" y="6174821"/>
            <a:ext cx="278307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Intérieur de la Chapelle...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247" y="5365213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166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874" y="6464302"/>
            <a:ext cx="359569" cy="3936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222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62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Statuts Menhirs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40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961498" y="1790108"/>
            <a:ext cx="3569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chemeClr val="tx2"/>
                </a:solidFill>
              </a:rPr>
              <a:t>St </a:t>
            </a:r>
            <a:r>
              <a:rPr lang="fr-FR" sz="2000" b="1" dirty="0" smtClean="0">
                <a:solidFill>
                  <a:schemeClr val="tx2"/>
                </a:solidFill>
              </a:rPr>
              <a:t>Corentin et St –Rion 2009 </a:t>
            </a:r>
            <a:endParaRPr lang="fr-FR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304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104900" y="1600200"/>
            <a:ext cx="2178127" cy="2564176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tx2"/>
                </a:solidFill>
              </a:rPr>
              <a:t>St Samson, Evêque </a:t>
            </a:r>
            <a:r>
              <a:rPr lang="fr-FR" b="1" dirty="0" smtClean="0">
                <a:solidFill>
                  <a:schemeClr val="tx2"/>
                </a:solidFill>
              </a:rPr>
              <a:t>par </a:t>
            </a:r>
            <a:r>
              <a:rPr lang="fr-FR" b="1" dirty="0">
                <a:solidFill>
                  <a:schemeClr val="tx2"/>
                </a:solidFill>
              </a:rPr>
              <a:t>Jacques Dumas (2009</a:t>
            </a:r>
            <a:r>
              <a:rPr lang="fr-FR" b="1" dirty="0" smtClean="0">
                <a:solidFill>
                  <a:schemeClr val="tx2"/>
                </a:solidFill>
              </a:rPr>
              <a:t>).</a:t>
            </a:r>
            <a:endParaRPr lang="fr-FR" b="1" dirty="0">
              <a:solidFill>
                <a:schemeClr val="tx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317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3710" y="76200"/>
            <a:ext cx="8661871" cy="1096962"/>
          </a:xfrm>
        </p:spPr>
        <p:txBody>
          <a:bodyPr/>
          <a:lstStyle/>
          <a:p>
            <a:r>
              <a:rPr lang="fr-FR" dirty="0"/>
              <a:t>  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32144" y="1600200"/>
            <a:ext cx="3154955" cy="1870113"/>
          </a:xfrm>
        </p:spPr>
        <p:txBody>
          <a:bodyPr/>
          <a:lstStyle/>
          <a:p>
            <a:r>
              <a:rPr lang="fr-FR" b="1" dirty="0" smtClean="0">
                <a:solidFill>
                  <a:schemeClr val="tx2"/>
                </a:solidFill>
              </a:rPr>
              <a:t>Saint-Malo</a:t>
            </a:r>
            <a:r>
              <a:rPr lang="fr-FR" dirty="0" smtClean="0">
                <a:solidFill>
                  <a:schemeClr val="tx2"/>
                </a:solidFill>
              </a:rPr>
              <a:t> </a:t>
            </a:r>
            <a:r>
              <a:rPr lang="fr-FR" b="1" dirty="0" smtClean="0">
                <a:solidFill>
                  <a:schemeClr val="tx2"/>
                </a:solidFill>
              </a:rPr>
              <a:t>par </a:t>
            </a:r>
            <a:r>
              <a:rPr lang="fr-FR" b="1" dirty="0">
                <a:solidFill>
                  <a:schemeClr val="tx2"/>
                </a:solidFill>
              </a:rPr>
              <a:t>Patrice Le Guen (2009</a:t>
            </a:r>
            <a:r>
              <a:rPr lang="fr-FR" b="1" dirty="0" smtClean="0">
                <a:solidFill>
                  <a:schemeClr val="tx2"/>
                </a:solidFill>
              </a:rPr>
              <a:t>).</a:t>
            </a:r>
            <a:endParaRPr lang="fr-FR" b="1" dirty="0">
              <a:solidFill>
                <a:schemeClr val="tx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663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69446" y="1600200"/>
            <a:ext cx="4917654" cy="845545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tx2"/>
                </a:solidFill>
              </a:rPr>
              <a:t>St Pol </a:t>
            </a:r>
            <a:r>
              <a:rPr lang="fr-FR" b="1" dirty="0" smtClean="0">
                <a:solidFill>
                  <a:schemeClr val="tx2"/>
                </a:solidFill>
              </a:rPr>
              <a:t>(Paul) par </a:t>
            </a:r>
            <a:r>
              <a:rPr lang="fr-FR" b="1" dirty="0">
                <a:solidFill>
                  <a:schemeClr val="tx2"/>
                </a:solidFill>
              </a:rPr>
              <a:t>David Puech  (2009).</a:t>
            </a:r>
          </a:p>
          <a:p>
            <a:endParaRPr lang="fr-FR" sz="2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139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39721" y="820624"/>
            <a:ext cx="3836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 err="1" smtClean="0">
                <a:solidFill>
                  <a:schemeClr val="tx2"/>
                </a:solidFill>
              </a:rPr>
              <a:t>St.Telo</a:t>
            </a:r>
            <a:r>
              <a:rPr lang="fr-FR" sz="2000" b="1" dirty="0" smtClean="0">
                <a:solidFill>
                  <a:schemeClr val="tx2"/>
                </a:solidFill>
              </a:rPr>
              <a:t> </a:t>
            </a:r>
            <a:r>
              <a:rPr lang="fr-FR" sz="2000" b="1" dirty="0">
                <a:solidFill>
                  <a:schemeClr val="tx2"/>
                </a:solidFill>
              </a:rPr>
              <a:t>par Bruno Panas (2011).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635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27743" y="1346812"/>
            <a:ext cx="5174715" cy="614190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St Conogan </a:t>
            </a:r>
            <a:r>
              <a:rPr lang="fr-FR" b="1" dirty="0">
                <a:solidFill>
                  <a:schemeClr val="tx2"/>
                </a:solidFill>
              </a:rPr>
              <a:t>par Olivier Lévêque (2012).</a:t>
            </a:r>
          </a:p>
          <a:p>
            <a:endParaRPr lang="fr-FR" sz="2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304" y="5332163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19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012079" y="1845192"/>
            <a:ext cx="28819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St Derrien </a:t>
            </a:r>
            <a:r>
              <a:rPr lang="fr-FR" b="1" dirty="0">
                <a:solidFill>
                  <a:schemeClr val="tx2"/>
                </a:solidFill>
              </a:rPr>
              <a:t>par Inès Ferreira et Goulven Jaouen (2012)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903" y="605927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041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952323" y="426377"/>
            <a:ext cx="2222194" cy="1060900"/>
          </a:xfrm>
          <a:noFill/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Saint Trémeur </a:t>
            </a:r>
            <a:r>
              <a:rPr lang="fr-FR" b="1" dirty="0">
                <a:solidFill>
                  <a:schemeClr val="tx2"/>
                </a:solidFill>
              </a:rPr>
              <a:t>par David Puech (2012)</a:t>
            </a:r>
          </a:p>
          <a:p>
            <a:endParaRPr lang="fr-FR" dirty="0">
              <a:solidFill>
                <a:schemeClr val="tx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19450" y="1600200"/>
            <a:ext cx="5567649" cy="4572000"/>
          </a:xfrm>
        </p:spPr>
        <p:txBody>
          <a:bodyPr/>
          <a:lstStyle/>
          <a:p>
            <a:r>
              <a:rPr lang="fr-FR" b="1" dirty="0">
                <a:solidFill>
                  <a:schemeClr val="tx2"/>
                </a:solidFill>
              </a:rPr>
              <a:t>Saint-</a:t>
            </a:r>
            <a:r>
              <a:rPr lang="fr-FR" b="1" dirty="0" err="1">
                <a:solidFill>
                  <a:schemeClr val="tx2"/>
                </a:solidFill>
              </a:rPr>
              <a:t>Winoc</a:t>
            </a:r>
            <a:r>
              <a:rPr lang="fr-FR" b="1" dirty="0">
                <a:solidFill>
                  <a:schemeClr val="tx2"/>
                </a:solidFill>
              </a:rPr>
              <a:t> (2014)</a:t>
            </a:r>
          </a:p>
          <a:p>
            <a:endParaRPr lang="fr-FR" b="1" dirty="0">
              <a:solidFill>
                <a:schemeClr val="tx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398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18031" y="126560"/>
            <a:ext cx="4722511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Saint-</a:t>
            </a:r>
            <a:r>
              <a:rPr lang="fr-FR" sz="2000" b="1" dirty="0" err="1" smtClean="0">
                <a:solidFill>
                  <a:schemeClr val="tx2"/>
                </a:solidFill>
              </a:rPr>
              <a:t>Tudy</a:t>
            </a:r>
            <a:r>
              <a:rPr lang="fr-FR" sz="2000" b="1" dirty="0" smtClean="0">
                <a:solidFill>
                  <a:schemeClr val="tx2"/>
                </a:solidFill>
              </a:rPr>
              <a:t> (2014</a:t>
            </a:r>
            <a:r>
              <a:rPr lang="fr-FR" sz="2000" b="1" dirty="0">
                <a:solidFill>
                  <a:schemeClr val="tx2"/>
                </a:solidFill>
              </a:rPr>
              <a:t>) par Goulven Jaouen.</a:t>
            </a:r>
          </a:p>
        </p:txBody>
      </p:sp>
      <p:sp>
        <p:nvSpPr>
          <p:cNvPr id="5" name="Rectangle 4"/>
          <p:cNvSpPr/>
          <p:nvPr/>
        </p:nvSpPr>
        <p:spPr>
          <a:xfrm>
            <a:off x="7605771" y="126560"/>
            <a:ext cx="426616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St Caduan </a:t>
            </a:r>
            <a:r>
              <a:rPr lang="fr-FR" sz="2000" b="1" dirty="0">
                <a:solidFill>
                  <a:schemeClr val="tx2"/>
                </a:solidFill>
              </a:rPr>
              <a:t>par Seenu Shanmugam.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573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26086" y="1578166"/>
            <a:ext cx="3599302" cy="999781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tx2"/>
                </a:solidFill>
              </a:rPr>
              <a:t>St Ronan par Philippe Leost sur du granit de </a:t>
            </a:r>
            <a:r>
              <a:rPr lang="fr-FR" b="1" dirty="0" smtClean="0">
                <a:solidFill>
                  <a:schemeClr val="tx2"/>
                </a:solidFill>
              </a:rPr>
              <a:t>lanhelin 2013 </a:t>
            </a:r>
            <a:endParaRPr lang="fr-FR" b="1" dirty="0">
              <a:solidFill>
                <a:schemeClr val="tx2"/>
              </a:solidFill>
            </a:endParaRPr>
          </a:p>
          <a:p>
            <a:endParaRPr lang="fr-FR" sz="2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782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45700" y="1966377"/>
            <a:ext cx="24873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Saint </a:t>
            </a:r>
            <a:r>
              <a:rPr lang="fr-FR" sz="2000" b="1" dirty="0">
                <a:solidFill>
                  <a:schemeClr val="tx2"/>
                </a:solidFill>
              </a:rPr>
              <a:t>Ronan sculpté par Philippe </a:t>
            </a:r>
            <a:r>
              <a:rPr lang="fr-FR" sz="2000" b="1" dirty="0" smtClean="0">
                <a:solidFill>
                  <a:schemeClr val="tx2"/>
                </a:solidFill>
              </a:rPr>
              <a:t>Leost 2013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77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629420" y="2191439"/>
            <a:ext cx="2222194" cy="562778"/>
          </a:xfrm>
        </p:spPr>
        <p:txBody>
          <a:bodyPr>
            <a:normAutofit fontScale="90000"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 </a:t>
            </a:r>
            <a:r>
              <a:rPr lang="fr-FR" sz="2200" b="1" dirty="0" smtClean="0">
                <a:solidFill>
                  <a:schemeClr val="tx2"/>
                </a:solidFill>
              </a:rPr>
              <a:t>St Mael par Jaques Dumas 2016</a:t>
            </a:r>
            <a:r>
              <a:rPr lang="fr-FR" sz="2200" b="1" dirty="0">
                <a:solidFill>
                  <a:schemeClr val="tx2"/>
                </a:solidFill>
              </a:rPr>
              <a:t>)</a:t>
            </a:r>
          </a:p>
        </p:txBody>
      </p:sp>
      <p:sp>
        <p:nvSpPr>
          <p:cNvPr id="3" name="Rectangle 2"/>
          <p:cNvSpPr/>
          <p:nvPr/>
        </p:nvSpPr>
        <p:spPr>
          <a:xfrm>
            <a:off x="3306432" y="908758"/>
            <a:ext cx="23240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Ste Brigitte par </a:t>
            </a:r>
          </a:p>
          <a:p>
            <a:r>
              <a:rPr lang="fr-FR" b="1" dirty="0" smtClean="0">
                <a:solidFill>
                  <a:schemeClr val="tx2"/>
                </a:solidFill>
              </a:rPr>
              <a:t>Jaques Dumas 2012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576" y="5999724"/>
            <a:ext cx="437002" cy="478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703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804726" y="1470618"/>
            <a:ext cx="3446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tx2"/>
                </a:solidFill>
              </a:rPr>
              <a:t>St </a:t>
            </a:r>
            <a:r>
              <a:rPr lang="fr-FR" sz="2000" b="1" dirty="0" err="1" smtClean="0">
                <a:solidFill>
                  <a:schemeClr val="tx2"/>
                </a:solidFill>
              </a:rPr>
              <a:t>Moé</a:t>
            </a:r>
            <a:r>
              <a:rPr lang="fr-FR" sz="2000" b="1" dirty="0" smtClean="0">
                <a:solidFill>
                  <a:schemeClr val="tx2"/>
                </a:solidFill>
              </a:rPr>
              <a:t> par </a:t>
            </a:r>
          </a:p>
          <a:p>
            <a:r>
              <a:rPr lang="fr-FR" sz="2000" b="1" dirty="0" smtClean="0">
                <a:solidFill>
                  <a:schemeClr val="tx2"/>
                </a:solidFill>
              </a:rPr>
              <a:t>Kito et Kévin 2016</a:t>
            </a:r>
            <a:endParaRPr lang="fr-FR" sz="2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831" y="623554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076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583" y="562961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087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752" y="577283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64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717754" y="0"/>
            <a:ext cx="605928" cy="61804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00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752" y="577283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3446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331" y="5871990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152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583" y="5883007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082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583" y="5883007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017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583" y="5883007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2277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47544" y="6230388"/>
            <a:ext cx="4479274" cy="40011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it-IT" sz="2000" b="1" dirty="0" smtClean="0">
                <a:solidFill>
                  <a:schemeClr val="tx2"/>
                </a:solidFill>
              </a:rPr>
              <a:t> </a:t>
            </a:r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62646" y="6045803"/>
            <a:ext cx="5418565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     St Idi </a:t>
            </a:r>
            <a:r>
              <a:rPr lang="fr-FR" sz="2000" b="1" dirty="0">
                <a:solidFill>
                  <a:schemeClr val="tx2"/>
                </a:solidFill>
              </a:rPr>
              <a:t>par Patrice Le Guen </a:t>
            </a:r>
            <a:r>
              <a:rPr lang="fr-FR" sz="2000" b="1" dirty="0" smtClean="0">
                <a:solidFill>
                  <a:schemeClr val="tx2"/>
                </a:solidFill>
              </a:rPr>
              <a:t>2011.</a:t>
            </a:r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47544" y="6045803"/>
            <a:ext cx="5309181" cy="70788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tx2"/>
                </a:solidFill>
              </a:rPr>
              <a:t>St Guirec par Seenu Shanmugam </a:t>
            </a:r>
            <a:endParaRPr lang="fr-FR" sz="2000" b="1" dirty="0" smtClean="0">
              <a:solidFill>
                <a:schemeClr val="tx2"/>
              </a:solidFill>
            </a:endParaRPr>
          </a:p>
          <a:p>
            <a:r>
              <a:rPr lang="fr-FR" sz="2000" b="1" dirty="0" smtClean="0">
                <a:solidFill>
                  <a:schemeClr val="tx2"/>
                </a:solidFill>
              </a:rPr>
              <a:t>sur </a:t>
            </a:r>
            <a:r>
              <a:rPr lang="fr-FR" sz="2000" b="1" dirty="0">
                <a:solidFill>
                  <a:schemeClr val="tx2"/>
                </a:solidFill>
              </a:rPr>
              <a:t>du granit de Perros Guirec </a:t>
            </a:r>
            <a:r>
              <a:rPr lang="fr-FR" sz="2000" b="1" dirty="0" smtClean="0">
                <a:solidFill>
                  <a:schemeClr val="tx2"/>
                </a:solidFill>
              </a:rPr>
              <a:t>2011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090" y="5560774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0286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7566" y="5949845"/>
            <a:ext cx="402063" cy="4402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522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583" y="5883007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994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633" y="5574534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0050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6" y="560758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43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-9456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fr-FR" alt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970" y="567368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698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514569" y="9215554"/>
            <a:ext cx="6080134" cy="36933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       </a:t>
            </a:r>
            <a:endParaRPr lang="en-US" b="1" dirty="0">
              <a:solidFill>
                <a:schemeClr val="tx2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9257" y="5826034"/>
            <a:ext cx="484954" cy="530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0611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684" y="5640635"/>
            <a:ext cx="432921" cy="4740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837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6308" y="5905040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9236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1543" y="5952831"/>
            <a:ext cx="499955" cy="547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335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0206" y="5684703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48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5623768"/>
            <a:ext cx="496335" cy="5434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072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330" y="5838939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369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701" y="5794871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109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25608" y="6504057"/>
            <a:ext cx="4990839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   St Tadec par : Xavier Tanguy 2014</a:t>
            </a:r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41875" y="6504057"/>
            <a:ext cx="5214941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  Saint </a:t>
            </a:r>
            <a:r>
              <a:rPr lang="fr-FR" sz="2000" b="1" dirty="0">
                <a:solidFill>
                  <a:schemeClr val="tx2"/>
                </a:solidFill>
              </a:rPr>
              <a:t>Tudy</a:t>
            </a:r>
            <a:r>
              <a:rPr lang="fr-FR" sz="2000" b="1" dirty="0" smtClean="0">
                <a:solidFill>
                  <a:schemeClr val="tx2"/>
                </a:solidFill>
              </a:rPr>
              <a:t>.</a:t>
            </a:r>
            <a:r>
              <a:rPr lang="fr-FR" altLang="fr-FR" sz="2000" b="1" dirty="0">
                <a:solidFill>
                  <a:schemeClr val="tx2"/>
                </a:solidFill>
              </a:rPr>
              <a:t> Par : Goulven Jaouen 2014 </a:t>
            </a:r>
          </a:p>
          <a:p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56816" y="0"/>
            <a:ext cx="368792" cy="65040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464" y="601902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089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6" y="560758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865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110" y="5827922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283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596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257109" y="6103631"/>
            <a:ext cx="5107577" cy="7543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2"/>
                </a:solidFill>
              </a:rPr>
              <a:t>Sant Mewenn</a:t>
            </a:r>
            <a:r>
              <a:rPr lang="fr-FR" sz="2000" b="1" dirty="0">
                <a:solidFill>
                  <a:schemeClr val="tx2"/>
                </a:solidFill>
              </a:rPr>
              <a:t> </a:t>
            </a:r>
            <a:r>
              <a:rPr lang="fr-FR" sz="2000" b="1" dirty="0" smtClean="0">
                <a:solidFill>
                  <a:schemeClr val="tx2"/>
                </a:solidFill>
              </a:rPr>
              <a:t>– Saint Méen par </a:t>
            </a:r>
          </a:p>
          <a:p>
            <a:pPr algn="ctr"/>
            <a:r>
              <a:rPr lang="fr-FR" sz="2000" b="1" dirty="0" smtClean="0">
                <a:solidFill>
                  <a:schemeClr val="tx2"/>
                </a:solidFill>
              </a:rPr>
              <a:t>Seenu Shanmugam 2014 </a:t>
            </a:r>
            <a:endParaRPr lang="fr-FR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05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title"/>
          </p:nvPr>
        </p:nvSpPr>
        <p:spPr>
          <a:xfrm>
            <a:off x="1104900" y="683028"/>
            <a:ext cx="94578" cy="490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 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120" y="5892532"/>
            <a:ext cx="394036" cy="431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233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3763" y="4825387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7396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202" y="5826034"/>
            <a:ext cx="394398" cy="4318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337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603" y="5617029"/>
            <a:ext cx="444421" cy="4866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477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14623" y="6488668"/>
            <a:ext cx="699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2015</a:t>
            </a:r>
            <a:endParaRPr lang="fr-FR" b="1" dirty="0">
              <a:solidFill>
                <a:schemeClr val="tx2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122" y="588300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679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5802" y="5629618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482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06776" y="6467224"/>
            <a:ext cx="4556980" cy="40011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</a:rPr>
              <a:t>        Jacques Dumas 2015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920" y="5574534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550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4443" y="5827923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413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6" y="560758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515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262" y="5883006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265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8346" y="5938091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735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296" y="5894023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2495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3430" y="5651652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474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189" y="5640636"/>
            <a:ext cx="442983" cy="4519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913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398" y="578385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733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1561" y="4560983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702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71973" y="76200"/>
            <a:ext cx="4243228" cy="1096962"/>
          </a:xfrm>
        </p:spPr>
        <p:txBody>
          <a:bodyPr/>
          <a:lstStyle/>
          <a:p>
            <a:r>
              <a:rPr lang="fr-FR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lt"/>
              </a:rPr>
              <a:t>TRAVAUX EN COURS </a:t>
            </a:r>
            <a:endParaRPr lang="fr-FR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lt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6" y="560758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856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52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6" y="560758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253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865" y="5894024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329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6" y="5607585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017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1898" y="2137271"/>
            <a:ext cx="442983" cy="485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7469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179318" y="5209167"/>
            <a:ext cx="3173680" cy="91416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4634" y="5492197"/>
            <a:ext cx="3677930" cy="34810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1662" dirty="0">
                <a:solidFill>
                  <a:schemeClr val="bg2"/>
                </a:solidFill>
              </a:rPr>
              <a:t>http://angelmessager.vip-blog.com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7218" y="5949281"/>
            <a:ext cx="1856277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350524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ttérature académique 16: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11671_TF03431380_TF03431380.potx" id="{3EB80C2F-3DBD-42BA-8FFE-45D13301C271}" vid="{18AA12EE-0616-4C76-8CBB-BEAD487DA71A}"/>
    </a:ext>
  </a:extLst>
</a:theme>
</file>

<file path=ppt/theme/theme2.xml><?xml version="1.0" encoding="utf-8"?>
<a:theme xmlns:a="http://schemas.openxmlformats.org/drawingml/2006/main" name="Thème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www.w3.org/XML/1998/namespace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4873beb7-5857-4685-be1f-d57550cc96c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 académique avec rayures et ruban (grand écran)</Template>
  <TotalTime>0</TotalTime>
  <Words>481</Words>
  <Application>Microsoft Office PowerPoint</Application>
  <PresentationFormat>Grand écran</PresentationFormat>
  <Paragraphs>51</Paragraphs>
  <Slides>86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86</vt:i4>
      </vt:variant>
    </vt:vector>
  </HeadingPairs>
  <TitlesOfParts>
    <vt:vector size="94" baseType="lpstr">
      <vt:lpstr>Andalus</vt:lpstr>
      <vt:lpstr>AR DARLING</vt:lpstr>
      <vt:lpstr>Arial</vt:lpstr>
      <vt:lpstr>Euphemia</vt:lpstr>
      <vt:lpstr>Plantagenet Cherokee</vt:lpstr>
      <vt:lpstr>Thickhead</vt:lpstr>
      <vt:lpstr>Wingdings</vt:lpstr>
      <vt:lpstr>Littérature académique 16:9</vt:lpstr>
      <vt:lpstr>Présentation PowerPoint</vt:lpstr>
      <vt:lpstr>Présentation PowerPoint</vt:lpstr>
      <vt:lpstr>Présentation PowerPoint</vt:lpstr>
      <vt:lpstr>Présentation PowerPoint</vt:lpstr>
      <vt:lpstr>LA VALLÉE DES SAINTS A CARNOËT </vt:lpstr>
      <vt:lpstr>Présentation PowerPoint</vt:lpstr>
      <vt:lpstr>Présentation PowerPoint</vt:lpstr>
      <vt:lpstr>Présentation PowerPoint</vt:lpstr>
      <vt:lpstr>En 1197, Richard Cœur de Lion, roi d'Angleterre, envahit la Bretagne avec son armée. Il subit une terrible défaite, face aux troupes bretonnes et il dut s’enfuir en pleine nuit.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Chapelle St Gildas , classée monument historique de style gothique et datant du XVe siècle . </vt:lpstr>
      <vt:lpstr>Présentation PowerPoint</vt:lpstr>
      <vt:lpstr>Présentation PowerPoint</vt:lpstr>
      <vt:lpstr>Présentation PowerPoint</vt:lpstr>
      <vt:lpstr>Présentation PowerPoint</vt:lpstr>
      <vt:lpstr>Les Statuts Menhirs</vt:lpstr>
      <vt:lpstr>Présentation PowerPoint</vt:lpstr>
      <vt:lpstr>Présentation PowerPoint</vt:lpstr>
      <vt:lpstr>  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St Mael par Jaques Dumas 2016)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 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TRAVAUX EN COURS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2016-11-27T16:28:49Z</dcterms:created>
  <dcterms:modified xsi:type="dcterms:W3CDTF">2016-12-08T17:13:00Z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