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1" d="100"/>
          <a:sy n="71" d="100"/>
        </p:scale>
        <p:origin x="-1500"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pPr>
              <a:defRPr/>
            </a:pPr>
            <a:fld id="{C0756C6B-48B4-4B52-ADBA-D6946BE9EF63}" type="datetimeFigureOut">
              <a:rPr lang="fr-FR"/>
              <a:pPr>
                <a:defRPr/>
              </a:pPr>
              <a:t>11/04/2016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B94C72B2-ACF8-4390-9591-5EA4C695D25A}" type="slidenum">
              <a:rPr lang="fr-FR"/>
              <a:pPr>
                <a:defRP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CA6D8028-32BF-48D6-B9E0-6D456F6B1BBA}" type="datetimeFigureOut">
              <a:rPr lang="fr-FR"/>
              <a:pPr>
                <a:defRPr/>
              </a:pPr>
              <a:t>11/04/2016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976D3232-81DE-4030-AA4F-4BAA3E7EB5AF}" type="slidenum">
              <a:rPr lang="fr-FR"/>
              <a:pPr>
                <a:defRP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BDB6CC87-B0AC-4600-852A-F2182A209002}" type="datetimeFigureOut">
              <a:rPr lang="fr-FR"/>
              <a:pPr>
                <a:defRPr/>
              </a:pPr>
              <a:t>11/04/2016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5E075703-629F-4A24-B422-8AA365009F9C}" type="slidenum">
              <a:rPr lang="fr-FR"/>
              <a:pPr>
                <a:defRP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3"/>
          <p:cNvSpPr>
            <a:spLocks noGrp="1"/>
          </p:cNvSpPr>
          <p:nvPr>
            <p:ph type="dt" sz="half" idx="10"/>
          </p:nvPr>
        </p:nvSpPr>
        <p:spPr/>
        <p:txBody>
          <a:bodyPr/>
          <a:lstStyle>
            <a:lvl1pPr>
              <a:defRPr/>
            </a:lvl1pPr>
          </a:lstStyle>
          <a:p>
            <a:pPr>
              <a:defRPr/>
            </a:pPr>
            <a:fld id="{D665D01D-4D32-4624-A2CB-09B246710E5D}" type="datetimeFigureOut">
              <a:rPr lang="fr-FR"/>
              <a:pPr>
                <a:defRPr/>
              </a:pPr>
              <a:t>11/04/2016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2FFD5C49-B90E-4539-A3E2-5AD5315D71D5}" type="slidenum">
              <a:rPr lang="fr-FR"/>
              <a:pPr>
                <a:defRP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3"/>
          <p:cNvSpPr>
            <a:spLocks noGrp="1"/>
          </p:cNvSpPr>
          <p:nvPr>
            <p:ph type="dt" sz="half" idx="10"/>
          </p:nvPr>
        </p:nvSpPr>
        <p:spPr/>
        <p:txBody>
          <a:bodyPr/>
          <a:lstStyle>
            <a:lvl1pPr>
              <a:defRPr/>
            </a:lvl1pPr>
          </a:lstStyle>
          <a:p>
            <a:pPr>
              <a:defRPr/>
            </a:pPr>
            <a:fld id="{74FF1AEA-768F-49A5-B953-F72B95D229B6}" type="datetimeFigureOut">
              <a:rPr lang="fr-FR"/>
              <a:pPr>
                <a:defRPr/>
              </a:pPr>
              <a:t>11/04/2016</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96AB3148-7EE0-4C69-B4D1-7495DF41B11F}" type="slidenum">
              <a:rPr lang="fr-FR"/>
              <a:pPr>
                <a:defRP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3"/>
          <p:cNvSpPr>
            <a:spLocks noGrp="1"/>
          </p:cNvSpPr>
          <p:nvPr>
            <p:ph type="dt" sz="half" idx="10"/>
          </p:nvPr>
        </p:nvSpPr>
        <p:spPr/>
        <p:txBody>
          <a:bodyPr/>
          <a:lstStyle>
            <a:lvl1pPr>
              <a:defRPr/>
            </a:lvl1pPr>
          </a:lstStyle>
          <a:p>
            <a:pPr>
              <a:defRPr/>
            </a:pPr>
            <a:fld id="{8CA904A3-DB62-42CB-8E87-87C726E29352}" type="datetimeFigureOut">
              <a:rPr lang="fr-FR"/>
              <a:pPr>
                <a:defRPr/>
              </a:pPr>
              <a:t>11/04/2016</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8B62F2A2-C12E-4F1D-B69E-209E4B5C4D8E}" type="slidenum">
              <a:rPr lang="fr-FR"/>
              <a:pPr>
                <a:defRP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2051A71A-841B-4D82-A75A-53D3266BE771}" type="datetimeFigureOut">
              <a:rPr lang="fr-FR"/>
              <a:pPr>
                <a:defRPr/>
              </a:pPr>
              <a:t>11/04/2016</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204E27F5-D720-42E2-BFD4-964CED303B23}" type="slidenum">
              <a:rPr lang="fr-FR"/>
              <a:pPr>
                <a:defRP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F14AC4EA-434D-47C0-9DAD-E4104B00B08F}" type="datetimeFigureOut">
              <a:rPr lang="fr-FR"/>
              <a:pPr>
                <a:defRPr/>
              </a:pPr>
              <a:t>11/04/2016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9EB62677-C7D2-49FF-B338-FAA7821EADE5}" type="slidenum">
              <a:rPr lang="fr-FR"/>
              <a:pPr>
                <a:defRP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73CEB2E4-6140-4AB3-9E85-7E23EE7F0E17}" type="datetimeFigureOut">
              <a:rPr lang="fr-FR"/>
              <a:pPr>
                <a:defRPr/>
              </a:pPr>
              <a:t>11/04/2016</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C4C35B58-BDB1-48B4-B2C0-DD838E500EFA}" type="slidenum">
              <a:rPr lang="fr-FR"/>
              <a:pPr>
                <a:defRP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B80F9742-6432-480D-805D-A553330AF214}" type="datetimeFigureOut">
              <a:rPr lang="fr-FR"/>
              <a:pPr>
                <a:defRPr/>
              </a:pPr>
              <a:t>11/04/2016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32FE73D0-0BCC-4FC5-A784-684F436FCEFF}" type="slidenum">
              <a:rPr lang="fr-FR"/>
              <a:pPr>
                <a:defRP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pPr>
              <a:defRPr/>
            </a:pPr>
            <a:fld id="{88DACFCE-2160-4B61-BFDA-8B684D0D93F4}" type="datetimeFigureOut">
              <a:rPr lang="fr-FR"/>
              <a:pPr>
                <a:defRPr/>
              </a:pPr>
              <a:t>11/04/2016</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9EDDC27-C573-4324-BF30-1CA173F1536F}" type="slidenum">
              <a:rPr lang="fr-FR"/>
              <a:pPr>
                <a:defRP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585FA08-961E-4B24-AFAD-92EE7109E2BA}" type="datetimeFigureOut">
              <a:rPr lang="fr-FR"/>
              <a:pPr>
                <a:defRPr/>
              </a:pPr>
              <a:t>11/04/2016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3BCA0E8B-BC99-4354-83C2-011040678A3B}" type="slidenum">
              <a:rPr lang="fr-FR"/>
              <a:pPr>
                <a:defRPr/>
              </a:pPr>
              <a:t>‹N°›</a:t>
            </a:fld>
            <a:endParaRPr lang="fr-FR"/>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gif"/><Relationship Id="rId1" Type="http://schemas.openxmlformats.org/officeDocument/2006/relationships/slideLayout" Target="../slideLayouts/slideLayout1.xml"/><Relationship Id="rId5" Type="http://schemas.openxmlformats.org/officeDocument/2006/relationships/hyperlink" Target="http://www.alain-griot.fr/" TargetMode="External"/><Relationship Id="rId4" Type="http://schemas.openxmlformats.org/officeDocument/2006/relationships/image" Target="../media/image23.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836613"/>
            <a:ext cx="7772400" cy="2763837"/>
          </a:xfrm>
        </p:spPr>
        <p:txBody>
          <a:bodyPr/>
          <a:lstStyle/>
          <a:p>
            <a:pPr eaLnBrk="1" hangingPunct="1"/>
            <a:r>
              <a:rPr lang="fr-FR" smtClean="0"/>
              <a:t>Ces ponts extraordinaires qui font ou on fait l’Histoire</a:t>
            </a:r>
          </a:p>
        </p:txBody>
      </p:sp>
      <p:sp>
        <p:nvSpPr>
          <p:cNvPr id="2051" name="Rectangle 3"/>
          <p:cNvSpPr>
            <a:spLocks noGrp="1" noChangeArrowheads="1"/>
          </p:cNvSpPr>
          <p:nvPr>
            <p:ph type="subTitle" idx="1"/>
          </p:nvPr>
        </p:nvSpPr>
        <p:spPr/>
        <p:txBody>
          <a:bodyPr rtlCol="0">
            <a:normAutofit/>
          </a:bodyPr>
          <a:lstStyle/>
          <a:p>
            <a:pPr eaLnBrk="1" fontAlgn="auto" hangingPunct="1">
              <a:spcAft>
                <a:spcPts val="0"/>
              </a:spcAft>
              <a:buFont typeface="Arial" pitchFamily="34" charset="0"/>
              <a:buNone/>
              <a:defRPr/>
            </a:pPr>
            <a:endParaRPr lang="fr-FR" smtClean="0"/>
          </a:p>
        </p:txBody>
      </p:sp>
      <p:sp>
        <p:nvSpPr>
          <p:cNvPr id="2052" name="Rectangle 5"/>
          <p:cNvSpPr>
            <a:spLocks noChangeArrowheads="1"/>
          </p:cNvSpPr>
          <p:nvPr/>
        </p:nvSpPr>
        <p:spPr bwMode="auto">
          <a:xfrm>
            <a:off x="5076825" y="6021388"/>
            <a:ext cx="1762125" cy="369887"/>
          </a:xfrm>
          <a:prstGeom prst="rect">
            <a:avLst/>
          </a:prstGeom>
          <a:noFill/>
          <a:ln w="9525">
            <a:noFill/>
            <a:miter lim="800000"/>
            <a:headEnd/>
            <a:tailEnd/>
          </a:ln>
        </p:spPr>
        <p:txBody>
          <a:bodyPr wrap="none">
            <a:spAutoFit/>
          </a:bodyPr>
          <a:lstStyle/>
          <a:p>
            <a:pPr fontAlgn="auto">
              <a:spcBef>
                <a:spcPts val="0"/>
              </a:spcBef>
              <a:spcAft>
                <a:spcPts val="0"/>
              </a:spcAft>
              <a:defRPr/>
            </a:pPr>
            <a:r>
              <a:rPr lang="fr-FR" dirty="0">
                <a:solidFill>
                  <a:schemeClr val="tx1">
                    <a:lumMod val="65000"/>
                    <a:lumOff val="35000"/>
                  </a:schemeClr>
                </a:solidFill>
                <a:latin typeface="+mn-lt"/>
                <a:cs typeface="+mn-cs"/>
              </a:rPr>
              <a:t>linternaute.com</a:t>
            </a:r>
          </a:p>
        </p:txBody>
      </p:sp>
      <p:sp>
        <p:nvSpPr>
          <p:cNvPr id="5" name="ZoneTexte 4"/>
          <p:cNvSpPr txBox="1"/>
          <p:nvPr/>
        </p:nvSpPr>
        <p:spPr>
          <a:xfrm>
            <a:off x="971550" y="5876925"/>
            <a:ext cx="2447925" cy="646113"/>
          </a:xfrm>
          <a:prstGeom prst="rect">
            <a:avLst/>
          </a:prstGeom>
          <a:solidFill>
            <a:schemeClr val="bg2">
              <a:lumMod val="40000"/>
              <a:lumOff val="60000"/>
            </a:schemeClr>
          </a:solidFill>
        </p:spPr>
        <p:txBody>
          <a:bodyPr>
            <a:spAutoFit/>
          </a:bodyPr>
          <a:lstStyle/>
          <a:p>
            <a:pPr algn="ctr" fontAlgn="auto">
              <a:spcBef>
                <a:spcPts val="0"/>
              </a:spcBef>
              <a:spcAft>
                <a:spcPts val="0"/>
              </a:spcAft>
              <a:defRPr/>
            </a:pPr>
            <a:r>
              <a:rPr lang="fr-FR" dirty="0">
                <a:latin typeface="+mn-lt"/>
                <a:cs typeface="+mn-cs"/>
              </a:rPr>
              <a:t>Proposé par</a:t>
            </a:r>
          </a:p>
          <a:p>
            <a:pPr algn="ctr" fontAlgn="auto">
              <a:spcBef>
                <a:spcPts val="0"/>
              </a:spcBef>
              <a:spcAft>
                <a:spcPts val="0"/>
              </a:spcAft>
              <a:defRPr/>
            </a:pPr>
            <a:r>
              <a:rPr lang="fr-FR" dirty="0">
                <a:latin typeface="+mn-lt"/>
                <a:cs typeface="+mn-cs"/>
              </a:rPr>
              <a:t>Paulajo</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4"/>
          <p:cNvSpPr>
            <a:spLocks noGrp="1" noChangeArrowheads="1"/>
          </p:cNvSpPr>
          <p:nvPr>
            <p:ph type="title"/>
          </p:nvPr>
        </p:nvSpPr>
        <p:spPr>
          <a:xfrm>
            <a:off x="0" y="0"/>
            <a:ext cx="9144000" cy="765175"/>
          </a:xfrm>
        </p:spPr>
        <p:txBody>
          <a:bodyPr/>
          <a:lstStyle/>
          <a:p>
            <a:pPr eaLnBrk="1" hangingPunct="1"/>
            <a:r>
              <a:rPr lang="fr-FR" sz="1600" b="1" smtClean="0"/>
              <a:t>Le pont des Epiciers en Allemagne </a:t>
            </a:r>
            <a:r>
              <a:rPr lang="fr-FR" sz="1600" smtClean="0"/>
              <a:t/>
            </a:r>
            <a:br>
              <a:rPr lang="fr-FR" sz="1600" smtClean="0"/>
            </a:br>
            <a:r>
              <a:rPr lang="fr-FR" sz="1400" smtClean="0"/>
              <a:t>Construit en 1110, ce pont de la ville d’Erfurt est toujours habité ! </a:t>
            </a:r>
            <a:br>
              <a:rPr lang="fr-FR" sz="1400" smtClean="0"/>
            </a:br>
            <a:r>
              <a:rPr lang="fr-FR" sz="1400" smtClean="0"/>
              <a:t>Sous les maisons à colombages, passe désormais un tout petit ruisseau qui traverse un îlot de verdure.</a:t>
            </a:r>
          </a:p>
        </p:txBody>
      </p:sp>
      <p:pic>
        <p:nvPicPr>
          <p:cNvPr id="4099" name="Picture 2" descr="Le pont des Epiciers en Allemagne"/>
          <p:cNvPicPr>
            <a:picLocks noChangeAspect="1" noChangeArrowheads="1"/>
          </p:cNvPicPr>
          <p:nvPr/>
        </p:nvPicPr>
        <p:blipFill>
          <a:blip r:embed="rId2" cstate="print"/>
          <a:srcRect/>
          <a:stretch>
            <a:fillRect/>
          </a:stretch>
        </p:blipFill>
        <p:spPr bwMode="auto">
          <a:xfrm>
            <a:off x="0" y="908050"/>
            <a:ext cx="9144000" cy="59499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a:xfrm>
            <a:off x="0" y="0"/>
            <a:ext cx="9144000" cy="765175"/>
          </a:xfrm>
        </p:spPr>
        <p:txBody>
          <a:bodyPr/>
          <a:lstStyle/>
          <a:p>
            <a:pPr eaLnBrk="1" hangingPunct="1"/>
            <a:r>
              <a:rPr lang="fr-FR" sz="1400" b="1" smtClean="0"/>
              <a:t/>
            </a:r>
            <a:br>
              <a:rPr lang="fr-FR" sz="1400" b="1" smtClean="0"/>
            </a:br>
            <a:r>
              <a:rPr lang="fr-FR" sz="1400" b="1" smtClean="0"/>
              <a:t/>
            </a:r>
            <a:br>
              <a:rPr lang="fr-FR" sz="1400" b="1" smtClean="0"/>
            </a:br>
            <a:r>
              <a:rPr lang="fr-FR" sz="1400" b="1" smtClean="0"/>
              <a:t/>
            </a:r>
            <a:br>
              <a:rPr lang="fr-FR" sz="1400" b="1" smtClean="0"/>
            </a:br>
            <a:r>
              <a:rPr lang="fr-FR" sz="1400" b="1" smtClean="0"/>
              <a:t/>
            </a:r>
            <a:br>
              <a:rPr lang="fr-FR" sz="1400" b="1" smtClean="0"/>
            </a:br>
            <a:r>
              <a:rPr lang="fr-FR" sz="1400" b="1" smtClean="0"/>
              <a:t/>
            </a:r>
            <a:br>
              <a:rPr lang="fr-FR" sz="1400" b="1" smtClean="0"/>
            </a:br>
            <a:r>
              <a:rPr lang="fr-FR" sz="1600" b="1" smtClean="0"/>
              <a:t>Le pont d’Avignon.</a:t>
            </a:r>
            <a:r>
              <a:rPr lang="fr-FR" sz="1400" b="1" smtClean="0"/>
              <a:t> </a:t>
            </a:r>
            <a:r>
              <a:rPr lang="fr-FR" sz="1400" smtClean="0"/>
              <a:t>D’après la légende le pont d’Avignon aurait été construit par Bénezet, un berger d’Ardèche, au </a:t>
            </a:r>
            <a:br>
              <a:rPr lang="fr-FR" sz="1400" smtClean="0"/>
            </a:br>
            <a:r>
              <a:rPr lang="fr-FR" sz="1400" smtClean="0"/>
              <a:t>XIIe siècle. Il aurait entendu des voix et se serait rendu, à leur instigation, jusqu’en Avignon pour y bâtir le pont. </a:t>
            </a:r>
            <a:br>
              <a:rPr lang="fr-FR" sz="1400" smtClean="0"/>
            </a:br>
            <a:r>
              <a:rPr lang="fr-FR" sz="1400" smtClean="0"/>
              <a:t>A la fin de son édification, en 1185, le pont Saint-Bénezet comptait 22 arches. Emporté plusieurs fois par le Rhône, il est abandonné au XVIIe siècle et s’arrête désormais au beau milieu du fleuve. Il est connu grâce à la fameuse chanson </a:t>
            </a:r>
            <a:br>
              <a:rPr lang="fr-FR" sz="1400" smtClean="0"/>
            </a:br>
            <a:r>
              <a:rPr lang="fr-FR" sz="1400" smtClean="0"/>
              <a:t>" Sur le pont d’Avignon ". Cette dernière a été rendue célèbre par une opérette créée pour l’Opéra-Comique de Paris en 1853. Il n’était en fait pas possible de " danser tous en rond " sur le pont, bien trop étroit pour cela.</a:t>
            </a:r>
          </a:p>
        </p:txBody>
      </p:sp>
      <p:pic>
        <p:nvPicPr>
          <p:cNvPr id="5123" name="Picture 2" descr="Le pont d’Avignon"/>
          <p:cNvPicPr>
            <a:picLocks noChangeAspect="1" noChangeArrowheads="1"/>
          </p:cNvPicPr>
          <p:nvPr/>
        </p:nvPicPr>
        <p:blipFill>
          <a:blip r:embed="rId2" cstate="print"/>
          <a:srcRect/>
          <a:stretch>
            <a:fillRect/>
          </a:stretch>
        </p:blipFill>
        <p:spPr bwMode="auto">
          <a:xfrm>
            <a:off x="0" y="1557338"/>
            <a:ext cx="9144000" cy="530066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
          <p:cNvSpPr>
            <a:spLocks noGrp="1" noChangeArrowheads="1"/>
          </p:cNvSpPr>
          <p:nvPr>
            <p:ph type="title"/>
          </p:nvPr>
        </p:nvSpPr>
        <p:spPr>
          <a:xfrm>
            <a:off x="0" y="0"/>
            <a:ext cx="9144000" cy="765175"/>
          </a:xfrm>
        </p:spPr>
        <p:txBody>
          <a:bodyPr>
            <a:normAutofit fontScale="90000"/>
          </a:bodyPr>
          <a:lstStyle/>
          <a:p>
            <a:pPr eaLnBrk="1" hangingPunct="1"/>
            <a:r>
              <a:rPr lang="fr-FR" sz="1400" b="1" smtClean="0"/>
              <a:t/>
            </a:r>
            <a:br>
              <a:rPr lang="fr-FR" sz="1400" b="1" smtClean="0"/>
            </a:br>
            <a:r>
              <a:rPr lang="fr-FR" sz="1400" b="1" smtClean="0"/>
              <a:t/>
            </a:r>
            <a:br>
              <a:rPr lang="fr-FR" sz="1400" b="1" smtClean="0"/>
            </a:br>
            <a:r>
              <a:rPr lang="fr-FR" sz="1400" b="1" smtClean="0"/>
              <a:t/>
            </a:r>
            <a:br>
              <a:rPr lang="fr-FR" sz="1400" b="1" smtClean="0"/>
            </a:br>
            <a:r>
              <a:rPr lang="fr-FR" sz="1400" b="1" smtClean="0"/>
              <a:t/>
            </a:r>
            <a:br>
              <a:rPr lang="fr-FR" sz="1400" b="1" smtClean="0"/>
            </a:br>
            <a:r>
              <a:rPr lang="fr-FR" sz="1400" b="1" smtClean="0"/>
              <a:t/>
            </a:r>
            <a:br>
              <a:rPr lang="fr-FR" sz="1400" b="1" smtClean="0"/>
            </a:br>
            <a:r>
              <a:rPr lang="fr-FR" sz="1600" b="1" smtClean="0"/>
              <a:t>Le pont du Gard.</a:t>
            </a:r>
            <a:r>
              <a:rPr lang="fr-FR" sz="1400" b="1" smtClean="0"/>
              <a:t>  </a:t>
            </a:r>
            <a:r>
              <a:rPr lang="fr-FR" sz="1400" smtClean="0"/>
              <a:t>Le pont du Gard n’est qu’une partie de l’aqueduc construit par les Romains au Ier siècle avant JC. </a:t>
            </a:r>
            <a:br>
              <a:rPr lang="fr-FR" sz="1400" smtClean="0"/>
            </a:br>
            <a:r>
              <a:rPr lang="fr-FR" sz="1400" smtClean="0"/>
              <a:t>Cet aqueduc s’étendait sur 50 kilomètres. Il est l’un des vestiges les plus importants de la prouesse technique dont les Romains savaient faire preuve. Une légende raconte qu’à la suite d’un pari raté, le diable aurait jeté contre le mur un lièvre. Cela expliquerait la présence d’une forme animale sur l’un des bas-reliefs du pont. En réalité, cette dernière est un hommage au dieu romain Priape.</a:t>
            </a:r>
          </a:p>
        </p:txBody>
      </p:sp>
      <p:pic>
        <p:nvPicPr>
          <p:cNvPr id="6148" name="Picture 2" descr="Le pont du Gard"/>
          <p:cNvPicPr>
            <a:picLocks noChangeAspect="1" noChangeArrowheads="1"/>
          </p:cNvPicPr>
          <p:nvPr/>
        </p:nvPicPr>
        <p:blipFill>
          <a:blip r:embed="rId2" cstate="print"/>
          <a:srcRect/>
          <a:stretch>
            <a:fillRect/>
          </a:stretch>
        </p:blipFill>
        <p:spPr bwMode="auto">
          <a:xfrm>
            <a:off x="0" y="1484313"/>
            <a:ext cx="9144000" cy="537368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
          <p:cNvSpPr>
            <a:spLocks noGrp="1" noChangeArrowheads="1"/>
          </p:cNvSpPr>
          <p:nvPr>
            <p:ph type="title"/>
          </p:nvPr>
        </p:nvSpPr>
        <p:spPr>
          <a:xfrm>
            <a:off x="0" y="0"/>
            <a:ext cx="9144000" cy="1700213"/>
          </a:xfrm>
        </p:spPr>
        <p:txBody>
          <a:bodyPr/>
          <a:lstStyle/>
          <a:p>
            <a:pPr eaLnBrk="1" hangingPunct="1"/>
            <a:r>
              <a:rPr lang="fr-FR" sz="1600" b="1" smtClean="0"/>
              <a:t>Le pont des Trous à Tournai </a:t>
            </a:r>
            <a:r>
              <a:rPr lang="fr-FR" sz="1600" smtClean="0"/>
              <a:t/>
            </a:r>
            <a:br>
              <a:rPr lang="fr-FR" sz="1600" smtClean="0"/>
            </a:br>
            <a:r>
              <a:rPr lang="fr-FR" sz="1400" smtClean="0"/>
              <a:t>Le pont des Trous est un pont militaire fluvial inscrit au patrimoine militaire et civil. </a:t>
            </a:r>
            <a:br>
              <a:rPr lang="fr-FR" sz="1400" smtClean="0"/>
            </a:br>
            <a:r>
              <a:rPr lang="fr-FR" sz="1400" smtClean="0"/>
              <a:t>Malgré son nom, il rendait difficile tout accès aux envahisseurs de la ville de Tournai. Situé sur l’Escaut, il fallut environ 50 ans pour achever sa construction, qui débuta à la fin du XIIIe siècle.</a:t>
            </a:r>
          </a:p>
        </p:txBody>
      </p:sp>
      <p:pic>
        <p:nvPicPr>
          <p:cNvPr id="7171" name="Picture 2" descr="Le pont des Trous à Tournai"/>
          <p:cNvPicPr>
            <a:picLocks noChangeAspect="1" noChangeArrowheads="1"/>
          </p:cNvPicPr>
          <p:nvPr/>
        </p:nvPicPr>
        <p:blipFill>
          <a:blip r:embed="rId2" cstate="print"/>
          <a:srcRect/>
          <a:stretch>
            <a:fillRect/>
          </a:stretch>
        </p:blipFill>
        <p:spPr bwMode="auto">
          <a:xfrm>
            <a:off x="0" y="1700213"/>
            <a:ext cx="9151938" cy="515778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title"/>
          </p:nvPr>
        </p:nvSpPr>
        <p:spPr>
          <a:xfrm>
            <a:off x="0" y="0"/>
            <a:ext cx="9144000" cy="620713"/>
          </a:xfrm>
        </p:spPr>
        <p:txBody>
          <a:bodyPr>
            <a:normAutofit fontScale="90000"/>
          </a:bodyPr>
          <a:lstStyle/>
          <a:p>
            <a:pPr eaLnBrk="1" hangingPunct="1"/>
            <a:r>
              <a:rPr lang="fr-FR" sz="1400" b="1" smtClean="0"/>
              <a:t/>
            </a:r>
            <a:br>
              <a:rPr lang="fr-FR" sz="1400" b="1" smtClean="0"/>
            </a:br>
            <a:r>
              <a:rPr lang="fr-FR" sz="1400" b="1" smtClean="0"/>
              <a:t/>
            </a:r>
            <a:br>
              <a:rPr lang="fr-FR" sz="1400" b="1" smtClean="0"/>
            </a:br>
            <a:r>
              <a:rPr lang="fr-FR" sz="1400" b="1" smtClean="0"/>
              <a:t/>
            </a:r>
            <a:br>
              <a:rPr lang="fr-FR" sz="1400" b="1" smtClean="0"/>
            </a:br>
            <a:r>
              <a:rPr lang="fr-FR" sz="1600" b="1" smtClean="0"/>
              <a:t>La passerelle des Trois Pays.</a:t>
            </a:r>
            <a:r>
              <a:rPr lang="fr-FR" sz="1400" b="1" smtClean="0"/>
              <a:t>  </a:t>
            </a:r>
            <a:r>
              <a:rPr lang="fr-FR" sz="1400" smtClean="0"/>
              <a:t>Entre l’Allemagne et la France, et à quelques centaines de mètres de la Suisse, la passerelle des Trois Pays détient le record de la plus longue portée libre au monde (238 mètres). </a:t>
            </a:r>
            <a:br>
              <a:rPr lang="fr-FR" sz="1400" smtClean="0"/>
            </a:br>
            <a:r>
              <a:rPr lang="fr-FR" sz="1400" smtClean="0"/>
              <a:t>Elle est l’œuvre conjointe de l’Union Européenne, de l’Allemagne et de la France. </a:t>
            </a:r>
            <a:br>
              <a:rPr lang="fr-FR" sz="1400" smtClean="0"/>
            </a:br>
            <a:r>
              <a:rPr lang="fr-FR" sz="1400" smtClean="0"/>
              <a:t>Elle traverse le Rhin et relie la ville de Huningue, en France, à Weil am Rhein en Allemagne.</a:t>
            </a:r>
          </a:p>
        </p:txBody>
      </p:sp>
      <p:pic>
        <p:nvPicPr>
          <p:cNvPr id="8195" name="Picture 2" descr="La passerelle des Trois Pays"/>
          <p:cNvPicPr>
            <a:picLocks noChangeAspect="1" noChangeArrowheads="1"/>
          </p:cNvPicPr>
          <p:nvPr/>
        </p:nvPicPr>
        <p:blipFill>
          <a:blip r:embed="rId2" cstate="print"/>
          <a:srcRect/>
          <a:stretch>
            <a:fillRect/>
          </a:stretch>
        </p:blipFill>
        <p:spPr bwMode="auto">
          <a:xfrm>
            <a:off x="6350" y="1125538"/>
            <a:ext cx="9137650" cy="573246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title"/>
          </p:nvPr>
        </p:nvSpPr>
        <p:spPr>
          <a:xfrm>
            <a:off x="0" y="0"/>
            <a:ext cx="9144000" cy="765175"/>
          </a:xfrm>
        </p:spPr>
        <p:txBody>
          <a:bodyPr/>
          <a:lstStyle/>
          <a:p>
            <a:pPr eaLnBrk="1" hangingPunct="1"/>
            <a:r>
              <a:rPr lang="fr-FR" sz="1600" b="1" smtClean="0"/>
              <a:t>Le viaduc de Garabit </a:t>
            </a:r>
            <a:r>
              <a:rPr lang="fr-FR" sz="1600" smtClean="0"/>
              <a:t/>
            </a:r>
            <a:br>
              <a:rPr lang="fr-FR" sz="1600" smtClean="0"/>
            </a:br>
            <a:r>
              <a:rPr lang="fr-FR" sz="1400" smtClean="0"/>
              <a:t>Dans le Cantal, à une heure environ de Clermont-Ferrand, le viaduc de Garabit enjambe la Truyère. Il a été construit par Léon Boyer et Gustave Eiffel et il servit d’étude pour la préparation de la Tour Eiffel.</a:t>
            </a:r>
          </a:p>
        </p:txBody>
      </p:sp>
      <p:pic>
        <p:nvPicPr>
          <p:cNvPr id="9219" name="Picture 2" descr="Le viaduc de Garabit"/>
          <p:cNvPicPr>
            <a:picLocks noChangeAspect="1" noChangeArrowheads="1"/>
          </p:cNvPicPr>
          <p:nvPr/>
        </p:nvPicPr>
        <p:blipFill>
          <a:blip r:embed="rId2" cstate="print"/>
          <a:srcRect/>
          <a:stretch>
            <a:fillRect/>
          </a:stretch>
        </p:blipFill>
        <p:spPr bwMode="auto">
          <a:xfrm>
            <a:off x="0" y="765175"/>
            <a:ext cx="9144000" cy="60928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Grp="1" noChangeArrowheads="1"/>
          </p:cNvSpPr>
          <p:nvPr>
            <p:ph type="title"/>
          </p:nvPr>
        </p:nvSpPr>
        <p:spPr>
          <a:xfrm>
            <a:off x="0" y="0"/>
            <a:ext cx="9144000" cy="765175"/>
          </a:xfrm>
        </p:spPr>
        <p:txBody>
          <a:bodyPr/>
          <a:lstStyle/>
          <a:p>
            <a:pPr eaLnBrk="1" hangingPunct="1"/>
            <a:r>
              <a:rPr lang="fr-FR" sz="1400" b="1" smtClean="0"/>
              <a:t/>
            </a:r>
            <a:br>
              <a:rPr lang="fr-FR" sz="1400" b="1" smtClean="0"/>
            </a:br>
            <a:r>
              <a:rPr lang="fr-FR" sz="1400" b="1" smtClean="0"/>
              <a:t/>
            </a:r>
            <a:br>
              <a:rPr lang="fr-FR" sz="1400" b="1" smtClean="0"/>
            </a:br>
            <a:r>
              <a:rPr lang="fr-FR" sz="1600" b="1" smtClean="0"/>
              <a:t>Le pont   Oberbaum à Berlin</a:t>
            </a:r>
            <a:r>
              <a:rPr lang="fr-FR" sz="1400" b="1" smtClean="0"/>
              <a:t> </a:t>
            </a:r>
            <a:r>
              <a:rPr lang="fr-FR" sz="1400" smtClean="0"/>
              <a:t/>
            </a:r>
            <a:br>
              <a:rPr lang="fr-FR" sz="1400" smtClean="0"/>
            </a:br>
            <a:r>
              <a:rPr lang="fr-FR" sz="1400" smtClean="0"/>
              <a:t>L’un des symboles de l’unité retrouvée de Berlin, il relie les arrondissements de Friedrichshain et de Kreuzberg, </a:t>
            </a:r>
            <a:br>
              <a:rPr lang="fr-FR" sz="1400" smtClean="0"/>
            </a:br>
            <a:r>
              <a:rPr lang="fr-FR" sz="1400" smtClean="0"/>
              <a:t>autrefois séparés.</a:t>
            </a:r>
          </a:p>
        </p:txBody>
      </p:sp>
      <p:pic>
        <p:nvPicPr>
          <p:cNvPr id="10243" name="Picture 2" descr="Le pont Oberbaum à Berlin"/>
          <p:cNvPicPr>
            <a:picLocks noChangeAspect="1" noChangeArrowheads="1"/>
          </p:cNvPicPr>
          <p:nvPr/>
        </p:nvPicPr>
        <p:blipFill>
          <a:blip r:embed="rId2" cstate="print"/>
          <a:srcRect/>
          <a:stretch>
            <a:fillRect/>
          </a:stretch>
        </p:blipFill>
        <p:spPr bwMode="auto">
          <a:xfrm>
            <a:off x="0" y="1125538"/>
            <a:ext cx="9144000" cy="55340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title"/>
          </p:nvPr>
        </p:nvSpPr>
        <p:spPr>
          <a:xfrm>
            <a:off x="0" y="0"/>
            <a:ext cx="9144000" cy="765175"/>
          </a:xfrm>
        </p:spPr>
        <p:txBody>
          <a:bodyPr>
            <a:normAutofit/>
          </a:bodyPr>
          <a:lstStyle/>
          <a:p>
            <a:pPr eaLnBrk="1" hangingPunct="1"/>
            <a:r>
              <a:rPr lang="fr-FR" sz="1400" b="1" smtClean="0"/>
              <a:t/>
            </a:r>
            <a:br>
              <a:rPr lang="fr-FR" sz="1400" b="1" smtClean="0"/>
            </a:br>
            <a:r>
              <a:rPr lang="fr-FR" sz="1400" b="1" smtClean="0"/>
              <a:t/>
            </a:r>
            <a:br>
              <a:rPr lang="fr-FR" sz="1400" b="1" smtClean="0"/>
            </a:br>
            <a:r>
              <a:rPr lang="fr-FR" sz="1600" b="1" smtClean="0"/>
              <a:t/>
            </a:r>
            <a:br>
              <a:rPr lang="fr-FR" sz="1600" b="1" smtClean="0"/>
            </a:br>
            <a:r>
              <a:rPr lang="fr-FR" sz="1600" b="1" smtClean="0"/>
              <a:t>Le pont des espions de Postdam </a:t>
            </a:r>
            <a:r>
              <a:rPr lang="fr-FR" sz="1600" smtClean="0"/>
              <a:t/>
            </a:r>
            <a:br>
              <a:rPr lang="fr-FR" sz="1600" smtClean="0"/>
            </a:br>
            <a:r>
              <a:rPr lang="fr-FR" sz="1400" smtClean="0"/>
              <a:t>Sur la rivière de la Havel, entre Postdam et Berlin-Ouest, le pont de Glienicke étend ses lignes sévères en acier. </a:t>
            </a:r>
            <a:br>
              <a:rPr lang="fr-FR" sz="1400" smtClean="0"/>
            </a:br>
            <a:r>
              <a:rPr lang="fr-FR" sz="1400" smtClean="0"/>
              <a:t>C’est là que Soviétiques et Américains s’échangeaient leurs espions. 38 personnes passèrent ainsi </a:t>
            </a:r>
            <a:br>
              <a:rPr lang="fr-FR" sz="1400" smtClean="0"/>
            </a:br>
            <a:r>
              <a:rPr lang="fr-FR" sz="1400" smtClean="0"/>
              <a:t>d’une rive à l’autre en 1962, 1985 et 1986. </a:t>
            </a:r>
            <a:br>
              <a:rPr lang="fr-FR" sz="1400" smtClean="0"/>
            </a:br>
            <a:r>
              <a:rPr lang="fr-FR" sz="1400" smtClean="0"/>
              <a:t>Ce pont était l’un des seuls endroits au monde où les Etats-Unis et l’URSS se retrouvaient directement </a:t>
            </a:r>
            <a:br>
              <a:rPr lang="fr-FR" sz="1400" smtClean="0"/>
            </a:br>
            <a:r>
              <a:rPr lang="fr-FR" sz="1400" smtClean="0"/>
              <a:t>en face l’un de l’autre.  </a:t>
            </a:r>
          </a:p>
        </p:txBody>
      </p:sp>
      <p:pic>
        <p:nvPicPr>
          <p:cNvPr id="11267" name="Picture 2" descr="Le pont des espions de Postdam"/>
          <p:cNvPicPr>
            <a:picLocks noChangeAspect="1" noChangeArrowheads="1"/>
          </p:cNvPicPr>
          <p:nvPr/>
        </p:nvPicPr>
        <p:blipFill>
          <a:blip r:embed="rId2" cstate="print"/>
          <a:srcRect/>
          <a:stretch>
            <a:fillRect/>
          </a:stretch>
        </p:blipFill>
        <p:spPr bwMode="auto">
          <a:xfrm>
            <a:off x="0" y="1412875"/>
            <a:ext cx="9144000" cy="54451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a:spLocks noGrp="1" noChangeArrowheads="1"/>
          </p:cNvSpPr>
          <p:nvPr>
            <p:ph type="title"/>
          </p:nvPr>
        </p:nvSpPr>
        <p:spPr>
          <a:xfrm>
            <a:off x="0" y="0"/>
            <a:ext cx="9144000" cy="836613"/>
          </a:xfrm>
        </p:spPr>
        <p:txBody>
          <a:bodyPr/>
          <a:lstStyle/>
          <a:p>
            <a:pPr eaLnBrk="1" hangingPunct="1"/>
            <a:r>
              <a:rPr lang="fr-FR" sz="1600" b="1" smtClean="0"/>
              <a:t/>
            </a:r>
            <a:br>
              <a:rPr lang="fr-FR" sz="1600" b="1" smtClean="0"/>
            </a:br>
            <a:r>
              <a:rPr lang="fr-FR" sz="1600" b="1" smtClean="0"/>
              <a:t/>
            </a:r>
            <a:br>
              <a:rPr lang="fr-FR" sz="1600" b="1" smtClean="0"/>
            </a:br>
            <a:r>
              <a:rPr lang="fr-FR" sz="1600" b="1" smtClean="0"/>
              <a:t>Le Magere brug à Amsterdam </a:t>
            </a:r>
            <a:br>
              <a:rPr lang="fr-FR" sz="1600" b="1" smtClean="0"/>
            </a:br>
            <a:r>
              <a:rPr lang="fr-FR" sz="1400" smtClean="0"/>
              <a:t/>
            </a:r>
            <a:br>
              <a:rPr lang="fr-FR" sz="1400" smtClean="0"/>
            </a:br>
            <a:r>
              <a:rPr lang="fr-FR" sz="1400" smtClean="0"/>
              <a:t>Le " pont Maigre " d’Amsterdam est l’un des plus célèbres de la ville aux canaux. </a:t>
            </a:r>
            <a:br>
              <a:rPr lang="fr-FR" sz="1400" smtClean="0"/>
            </a:br>
            <a:r>
              <a:rPr lang="fr-FR" sz="1400" smtClean="0"/>
              <a:t>De nombreux films y ont été tournés, notamment le James Bond, </a:t>
            </a:r>
            <a:r>
              <a:rPr lang="fr-FR" sz="1400" i="1" smtClean="0"/>
              <a:t>Les Diamants sont éternels</a:t>
            </a:r>
            <a:r>
              <a:rPr lang="fr-FR" sz="1400" smtClean="0"/>
              <a:t> (1971).</a:t>
            </a:r>
          </a:p>
        </p:txBody>
      </p:sp>
      <p:pic>
        <p:nvPicPr>
          <p:cNvPr id="12291" name="Picture 2" descr="Le Magere brug à Amsterdam"/>
          <p:cNvPicPr>
            <a:picLocks noChangeAspect="1" noChangeArrowheads="1"/>
          </p:cNvPicPr>
          <p:nvPr/>
        </p:nvPicPr>
        <p:blipFill>
          <a:blip r:embed="rId2" cstate="print"/>
          <a:srcRect/>
          <a:stretch>
            <a:fillRect/>
          </a:stretch>
        </p:blipFill>
        <p:spPr bwMode="auto">
          <a:xfrm>
            <a:off x="0" y="1196975"/>
            <a:ext cx="9144000" cy="56610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p:nvPr>
        </p:nvSpPr>
        <p:spPr>
          <a:xfrm>
            <a:off x="0" y="0"/>
            <a:ext cx="9144000" cy="981075"/>
          </a:xfrm>
        </p:spPr>
        <p:txBody>
          <a:bodyPr>
            <a:normAutofit/>
          </a:bodyPr>
          <a:lstStyle/>
          <a:p>
            <a:pPr eaLnBrk="1" hangingPunct="1"/>
            <a:r>
              <a:rPr lang="fr-FR" sz="1600" b="1" smtClean="0"/>
              <a:t/>
            </a:r>
            <a:br>
              <a:rPr lang="fr-FR" sz="1600" b="1" smtClean="0"/>
            </a:br>
            <a:r>
              <a:rPr lang="fr-FR" sz="1600" b="1" smtClean="0"/>
              <a:t/>
            </a:r>
            <a:br>
              <a:rPr lang="fr-FR" sz="1600" b="1" smtClean="0"/>
            </a:br>
            <a:r>
              <a:rPr lang="fr-FR" sz="1600" b="1" smtClean="0"/>
              <a:t>Le pont Rohan dans le Finistère</a:t>
            </a:r>
            <a:r>
              <a:rPr lang="fr-FR" sz="1400" b="1" smtClean="0"/>
              <a:t>  </a:t>
            </a:r>
            <a:r>
              <a:rPr lang="fr-FR" sz="1400" smtClean="0"/>
              <a:t>Un autre pont habité. Entre les deux anciens comtés bretons, le Léon et la Cornouaille, le pont Rohan dans la petite ville de Landernau était un lieu de passage stratégique de la rivière l’Elorn. </a:t>
            </a:r>
            <a:br>
              <a:rPr lang="fr-FR" sz="1400" smtClean="0"/>
            </a:br>
            <a:r>
              <a:rPr lang="fr-FR" sz="1400" smtClean="0"/>
              <a:t>La famille des Rohan comprit très vite l’intérêt de taxer le passage et d’y installer des commerces et marchands. On raconte qu’au XVIe siècle, une prison fut installée rive droite, considérée comme la " plus grande passoire de l’Europe de l’Ouest ". </a:t>
            </a:r>
            <a:br>
              <a:rPr lang="fr-FR" sz="1400" smtClean="0"/>
            </a:br>
            <a:r>
              <a:rPr lang="fr-FR" sz="1400" smtClean="0"/>
              <a:t>Il était aisé pour les prisonniers de s’évader en sautant dans l’Elorn car le bruit de la rivière couvrait leur fuite !</a:t>
            </a:r>
          </a:p>
        </p:txBody>
      </p:sp>
      <p:pic>
        <p:nvPicPr>
          <p:cNvPr id="13316" name="Picture 2" descr="Le pont Rohan dans le Finistère"/>
          <p:cNvPicPr>
            <a:picLocks noChangeAspect="1" noChangeArrowheads="1"/>
          </p:cNvPicPr>
          <p:nvPr/>
        </p:nvPicPr>
        <p:blipFill>
          <a:blip r:embed="rId2" cstate="print"/>
          <a:srcRect/>
          <a:stretch>
            <a:fillRect/>
          </a:stretch>
        </p:blipFill>
        <p:spPr bwMode="auto">
          <a:xfrm>
            <a:off x="0" y="1412875"/>
            <a:ext cx="9144000" cy="567848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p:nvPr>
        </p:nvSpPr>
        <p:spPr>
          <a:xfrm>
            <a:off x="0" y="0"/>
            <a:ext cx="9144000" cy="836613"/>
          </a:xfrm>
        </p:spPr>
        <p:txBody>
          <a:bodyPr>
            <a:normAutofit/>
          </a:bodyPr>
          <a:lstStyle/>
          <a:p>
            <a:pPr eaLnBrk="1" hangingPunct="1"/>
            <a:r>
              <a:rPr lang="fr-FR" sz="1600" b="1" smtClean="0"/>
              <a:t/>
            </a:r>
            <a:br>
              <a:rPr lang="fr-FR" sz="1600" b="1" smtClean="0"/>
            </a:br>
            <a:r>
              <a:rPr lang="fr-FR" sz="1600" b="1" smtClean="0"/>
              <a:t/>
            </a:r>
            <a:br>
              <a:rPr lang="fr-FR" sz="1600" b="1" smtClean="0"/>
            </a:br>
            <a:r>
              <a:rPr lang="fr-FR" sz="1600" b="1" smtClean="0"/>
              <a:t>Le Kapellbrücke en Suisse </a:t>
            </a:r>
            <a:r>
              <a:rPr lang="fr-FR" sz="1600" smtClean="0"/>
              <a:t/>
            </a:r>
            <a:br>
              <a:rPr lang="fr-FR" sz="1600" smtClean="0"/>
            </a:br>
            <a:r>
              <a:rPr lang="fr-FR" sz="1400" smtClean="0"/>
              <a:t>C’est l’un des plus longs ponts couverts en bois d’Europe, avec celui de Bad Säckingen qui relie l’Allemagne à la Suisse. Construit à Lucerne, en Suisse, il date du XIVe siècle. </a:t>
            </a:r>
            <a:br>
              <a:rPr lang="fr-FR" sz="1400" smtClean="0"/>
            </a:br>
            <a:r>
              <a:rPr lang="fr-FR" sz="1400" smtClean="0"/>
              <a:t>La chapelle attenante au pont lui a donné son autre nom, le Pont de la Chapelle. </a:t>
            </a:r>
          </a:p>
        </p:txBody>
      </p:sp>
      <p:pic>
        <p:nvPicPr>
          <p:cNvPr id="14339" name="Picture 2" descr="Le Kapellbrücke en Suisse"/>
          <p:cNvPicPr>
            <a:picLocks noChangeAspect="1" noChangeArrowheads="1"/>
          </p:cNvPicPr>
          <p:nvPr/>
        </p:nvPicPr>
        <p:blipFill>
          <a:blip r:embed="rId2" cstate="print"/>
          <a:srcRect/>
          <a:stretch>
            <a:fillRect/>
          </a:stretch>
        </p:blipFill>
        <p:spPr bwMode="auto">
          <a:xfrm>
            <a:off x="0" y="1125538"/>
            <a:ext cx="9144000" cy="573246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Grp="1" noChangeArrowheads="1"/>
          </p:cNvSpPr>
          <p:nvPr>
            <p:ph type="title"/>
          </p:nvPr>
        </p:nvSpPr>
        <p:spPr>
          <a:xfrm>
            <a:off x="0" y="0"/>
            <a:ext cx="9144000" cy="765175"/>
          </a:xfrm>
        </p:spPr>
        <p:txBody>
          <a:bodyPr>
            <a:normAutofit/>
          </a:bodyPr>
          <a:lstStyle/>
          <a:p>
            <a:pPr eaLnBrk="1" hangingPunct="1"/>
            <a:r>
              <a:rPr lang="fr-FR" sz="1600" b="1" smtClean="0"/>
              <a:t/>
            </a:r>
            <a:br>
              <a:rPr lang="fr-FR" sz="1600" b="1" smtClean="0"/>
            </a:br>
            <a:r>
              <a:rPr lang="fr-FR" sz="1600" b="1" smtClean="0"/>
              <a:t/>
            </a:r>
            <a:br>
              <a:rPr lang="fr-FR" sz="1600" b="1" smtClean="0"/>
            </a:br>
            <a:r>
              <a:rPr lang="fr-FR" sz="1600" b="1" smtClean="0"/>
              <a:t>Le Pegasus Bridge en Normandie </a:t>
            </a:r>
            <a:r>
              <a:rPr lang="fr-FR" sz="1600" smtClean="0"/>
              <a:t/>
            </a:r>
            <a:br>
              <a:rPr lang="fr-FR" sz="1600" smtClean="0"/>
            </a:br>
            <a:r>
              <a:rPr lang="fr-FR" sz="1400" smtClean="0"/>
              <a:t>C’était l’un des points stratégiques à contrôler pour le débarquement allié. </a:t>
            </a:r>
            <a:br>
              <a:rPr lang="fr-FR" sz="1400" smtClean="0"/>
            </a:br>
            <a:r>
              <a:rPr lang="fr-FR" sz="1400" smtClean="0"/>
              <a:t>Il a été rebaptisé " Pegasus Bridge " en hommage à l’insigne des soldats britanniques sur leurs uniformes. </a:t>
            </a:r>
            <a:br>
              <a:rPr lang="fr-FR" sz="1400" smtClean="0"/>
            </a:br>
            <a:r>
              <a:rPr lang="fr-FR" sz="1400" smtClean="0"/>
              <a:t>Ce dernier avait été choisi par la romancière Daphné du Maurier, la femme du Général Frederick Brownin, commandant des troupes britanniques.</a:t>
            </a:r>
          </a:p>
        </p:txBody>
      </p:sp>
      <p:pic>
        <p:nvPicPr>
          <p:cNvPr id="15363" name="Picture 2" descr="Le Pegasus Bridge en Normandie"/>
          <p:cNvPicPr>
            <a:picLocks noChangeAspect="1" noChangeArrowheads="1"/>
          </p:cNvPicPr>
          <p:nvPr/>
        </p:nvPicPr>
        <p:blipFill>
          <a:blip r:embed="rId2" cstate="print"/>
          <a:srcRect/>
          <a:stretch>
            <a:fillRect/>
          </a:stretch>
        </p:blipFill>
        <p:spPr bwMode="auto">
          <a:xfrm>
            <a:off x="0" y="1268413"/>
            <a:ext cx="9144000" cy="558958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Grp="1" noChangeArrowheads="1"/>
          </p:cNvSpPr>
          <p:nvPr>
            <p:ph type="title"/>
          </p:nvPr>
        </p:nvSpPr>
        <p:spPr>
          <a:xfrm>
            <a:off x="0" y="0"/>
            <a:ext cx="9144000" cy="765175"/>
          </a:xfrm>
        </p:spPr>
        <p:txBody>
          <a:bodyPr>
            <a:normAutofit/>
          </a:bodyPr>
          <a:lstStyle/>
          <a:p>
            <a:pPr eaLnBrk="1" hangingPunct="1"/>
            <a:r>
              <a:rPr lang="fr-FR" sz="1400" b="1" smtClean="0"/>
              <a:t/>
            </a:r>
            <a:br>
              <a:rPr lang="fr-FR" sz="1400" b="1" smtClean="0"/>
            </a:br>
            <a:r>
              <a:rPr lang="fr-FR" sz="1400" b="1" smtClean="0"/>
              <a:t/>
            </a:r>
            <a:br>
              <a:rPr lang="fr-FR" sz="1400" b="1" smtClean="0"/>
            </a:br>
            <a:r>
              <a:rPr lang="fr-FR" sz="1600" b="1" smtClean="0"/>
              <a:t/>
            </a:r>
            <a:br>
              <a:rPr lang="fr-FR" sz="1600" b="1" smtClean="0"/>
            </a:br>
            <a:r>
              <a:rPr lang="fr-FR" sz="1600" b="1" smtClean="0"/>
              <a:t>Le pont Valentré à Cahors </a:t>
            </a:r>
            <a:r>
              <a:rPr lang="fr-FR" sz="1600" smtClean="0"/>
              <a:t/>
            </a:r>
            <a:br>
              <a:rPr lang="fr-FR" sz="1600" smtClean="0"/>
            </a:br>
            <a:r>
              <a:rPr lang="fr-FR" sz="1400" smtClean="0"/>
              <a:t>L’un des nombreux " ponts du diable " qui parsèment la France. Il fut construit en 1306 et  se trouve sur le chemin de Compostelle. Ses travaux durèrent 70 ans et la légende veut que l’architecte du pont aurait pactisé avec le diable et </a:t>
            </a:r>
            <a:br>
              <a:rPr lang="fr-FR" sz="1400" smtClean="0"/>
            </a:br>
            <a:r>
              <a:rPr lang="fr-FR" sz="1400" smtClean="0"/>
              <a:t>réussi à le berner. Lors des travaux de restauration, l’architecte Paul Gout ajouta un petit diable tentant d’arracher une pierre du pont, en souvenir de cette légende.</a:t>
            </a:r>
          </a:p>
        </p:txBody>
      </p:sp>
      <p:pic>
        <p:nvPicPr>
          <p:cNvPr id="16387" name="Picture 2" descr="Le pont Valentré à Cahors"/>
          <p:cNvPicPr>
            <a:picLocks noChangeAspect="1" noChangeArrowheads="1"/>
          </p:cNvPicPr>
          <p:nvPr/>
        </p:nvPicPr>
        <p:blipFill>
          <a:blip r:embed="rId2" cstate="print"/>
          <a:srcRect/>
          <a:stretch>
            <a:fillRect/>
          </a:stretch>
        </p:blipFill>
        <p:spPr bwMode="auto">
          <a:xfrm>
            <a:off x="0" y="1484313"/>
            <a:ext cx="9144000" cy="525621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Grp="1" noChangeArrowheads="1"/>
          </p:cNvSpPr>
          <p:nvPr>
            <p:ph type="title"/>
          </p:nvPr>
        </p:nvSpPr>
        <p:spPr>
          <a:xfrm>
            <a:off x="0" y="0"/>
            <a:ext cx="9144000" cy="1143000"/>
          </a:xfrm>
        </p:spPr>
        <p:txBody>
          <a:bodyPr/>
          <a:lstStyle/>
          <a:p>
            <a:pPr eaLnBrk="1" hangingPunct="1"/>
            <a:endParaRPr lang="fr-FR" sz="1400" smtClean="0"/>
          </a:p>
        </p:txBody>
      </p:sp>
      <p:pic>
        <p:nvPicPr>
          <p:cNvPr id="17411" name="Picture 2" descr="Le Pont-Neuf à Paris"/>
          <p:cNvPicPr>
            <a:picLocks noChangeAspect="1" noChangeArrowheads="1"/>
          </p:cNvPicPr>
          <p:nvPr/>
        </p:nvPicPr>
        <p:blipFill>
          <a:blip r:embed="rId2" cstate="print"/>
          <a:srcRect/>
          <a:stretch>
            <a:fillRect/>
          </a:stretch>
        </p:blipFill>
        <p:spPr bwMode="auto">
          <a:xfrm>
            <a:off x="9525" y="0"/>
            <a:ext cx="9134475" cy="6858000"/>
          </a:xfrm>
          <a:prstGeom prst="rect">
            <a:avLst/>
          </a:prstGeom>
          <a:noFill/>
          <a:ln w="9525">
            <a:noFill/>
            <a:miter lim="800000"/>
            <a:headEnd/>
            <a:tailEnd/>
          </a:ln>
        </p:spPr>
      </p:pic>
      <p:sp>
        <p:nvSpPr>
          <p:cNvPr id="17412" name="Rectangle 3"/>
          <p:cNvSpPr>
            <a:spLocks noChangeArrowheads="1"/>
          </p:cNvSpPr>
          <p:nvPr/>
        </p:nvSpPr>
        <p:spPr bwMode="auto">
          <a:xfrm>
            <a:off x="0" y="0"/>
            <a:ext cx="9144000" cy="1187450"/>
          </a:xfrm>
          <a:prstGeom prst="rect">
            <a:avLst/>
          </a:prstGeom>
          <a:noFill/>
          <a:ln w="9525">
            <a:noFill/>
            <a:miter lim="800000"/>
            <a:headEnd/>
            <a:tailEnd/>
          </a:ln>
        </p:spPr>
        <p:txBody>
          <a:bodyPr>
            <a:spAutoFit/>
          </a:bodyPr>
          <a:lstStyle/>
          <a:p>
            <a:pPr algn="ctr"/>
            <a:endParaRPr lang="fr-FR" sz="1400" b="1">
              <a:solidFill>
                <a:schemeClr val="bg1"/>
              </a:solidFill>
              <a:latin typeface="Calibri" pitchFamily="34" charset="0"/>
            </a:endParaRPr>
          </a:p>
          <a:p>
            <a:pPr algn="ctr"/>
            <a:r>
              <a:rPr lang="fr-FR" sz="1600" b="1">
                <a:solidFill>
                  <a:schemeClr val="bg1"/>
                </a:solidFill>
                <a:latin typeface="Calibri" pitchFamily="34" charset="0"/>
              </a:rPr>
              <a:t>Le Pont-Neuf à Paris </a:t>
            </a:r>
            <a:r>
              <a:rPr lang="fr-FR" sz="1600">
                <a:solidFill>
                  <a:schemeClr val="bg1"/>
                </a:solidFill>
                <a:latin typeface="Calibri" pitchFamily="34" charset="0"/>
              </a:rPr>
              <a:t/>
            </a:r>
            <a:br>
              <a:rPr lang="fr-FR" sz="1600">
                <a:solidFill>
                  <a:schemeClr val="bg1"/>
                </a:solidFill>
                <a:latin typeface="Calibri" pitchFamily="34" charset="0"/>
              </a:rPr>
            </a:br>
            <a:r>
              <a:rPr lang="fr-FR" sz="1400">
                <a:solidFill>
                  <a:schemeClr val="bg1"/>
                </a:solidFill>
                <a:latin typeface="Calibri" pitchFamily="34" charset="0"/>
              </a:rPr>
              <a:t>Ne pas se fier au nom du Pont-Neuf car il est en réalité le plus vieux pont parisien.</a:t>
            </a:r>
          </a:p>
          <a:p>
            <a:pPr algn="ctr"/>
            <a:r>
              <a:rPr lang="fr-FR" sz="1400">
                <a:solidFill>
                  <a:schemeClr val="bg1"/>
                </a:solidFill>
                <a:latin typeface="Calibri" pitchFamily="34" charset="0"/>
              </a:rPr>
              <a:t> Il a toujours été nommé ainsi et possède douze arches. </a:t>
            </a:r>
          </a:p>
          <a:p>
            <a:pPr algn="ctr"/>
            <a:r>
              <a:rPr lang="fr-FR" sz="1400">
                <a:solidFill>
                  <a:schemeClr val="bg1"/>
                </a:solidFill>
                <a:latin typeface="Calibri" pitchFamily="34" charset="0"/>
              </a:rPr>
              <a:t>Sa construction débute en 1578 et il devint très vite un lieu très populaire de Paris.</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Grp="1" noChangeArrowheads="1"/>
          </p:cNvSpPr>
          <p:nvPr>
            <p:ph type="title"/>
          </p:nvPr>
        </p:nvSpPr>
        <p:spPr>
          <a:xfrm>
            <a:off x="0" y="0"/>
            <a:ext cx="9144000" cy="765175"/>
          </a:xfrm>
        </p:spPr>
        <p:txBody>
          <a:bodyPr/>
          <a:lstStyle/>
          <a:p>
            <a:pPr eaLnBrk="1" hangingPunct="1"/>
            <a:r>
              <a:rPr lang="fr-FR" sz="1600" b="1" smtClean="0"/>
              <a:t/>
            </a:r>
            <a:br>
              <a:rPr lang="fr-FR" sz="1600" b="1" smtClean="0"/>
            </a:br>
            <a:r>
              <a:rPr lang="fr-FR" sz="1600" b="1" smtClean="0"/>
              <a:t>Le viaduc de Millau </a:t>
            </a:r>
            <a:r>
              <a:rPr lang="fr-FR" sz="1600" smtClean="0"/>
              <a:t/>
            </a:r>
            <a:br>
              <a:rPr lang="fr-FR" sz="1600" smtClean="0"/>
            </a:br>
            <a:r>
              <a:rPr lang="fr-FR" sz="1400" smtClean="0"/>
              <a:t>La portion la plus impressionnante de La Méridienne, l’autoroute A75, qui relie Clermont-Ferrand à Narbonne. </a:t>
            </a:r>
            <a:br>
              <a:rPr lang="fr-FR" sz="1400" smtClean="0"/>
            </a:br>
            <a:r>
              <a:rPr lang="fr-FR" sz="1400" smtClean="0"/>
              <a:t>Il culmine à 343 mètres et s’étend sur une longueur de 2460 mètres.</a:t>
            </a:r>
          </a:p>
        </p:txBody>
      </p:sp>
      <p:pic>
        <p:nvPicPr>
          <p:cNvPr id="18435" name="Picture 2" descr="Le viaduc de Millau"/>
          <p:cNvPicPr>
            <a:picLocks noChangeAspect="1" noChangeArrowheads="1"/>
          </p:cNvPicPr>
          <p:nvPr/>
        </p:nvPicPr>
        <p:blipFill>
          <a:blip r:embed="rId2" cstate="print"/>
          <a:srcRect/>
          <a:stretch>
            <a:fillRect/>
          </a:stretch>
        </p:blipFill>
        <p:spPr bwMode="auto">
          <a:xfrm>
            <a:off x="0" y="1052513"/>
            <a:ext cx="9139238" cy="580548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p:cNvSpPr>
            <a:spLocks noGrp="1" noChangeArrowheads="1"/>
          </p:cNvSpPr>
          <p:nvPr>
            <p:ph type="title"/>
          </p:nvPr>
        </p:nvSpPr>
        <p:spPr>
          <a:xfrm>
            <a:off x="0" y="0"/>
            <a:ext cx="9144000" cy="1143000"/>
          </a:xfrm>
        </p:spPr>
        <p:txBody>
          <a:bodyPr/>
          <a:lstStyle/>
          <a:p>
            <a:pPr eaLnBrk="1" hangingPunct="1"/>
            <a:r>
              <a:rPr lang="fr-FR" sz="1600" b="1" smtClean="0"/>
              <a:t>Les Ponts Couverts de Strasbourg </a:t>
            </a:r>
            <a:r>
              <a:rPr lang="fr-FR" sz="1600" smtClean="0"/>
              <a:t/>
            </a:r>
            <a:br>
              <a:rPr lang="fr-FR" sz="1600" smtClean="0"/>
            </a:br>
            <a:r>
              <a:rPr lang="fr-FR" sz="1400" smtClean="0"/>
              <a:t>Les ponts couverts de Strasbourg sont les derniers vestiges des remparts de l’ancienne fortification de la ville. </a:t>
            </a:r>
            <a:br>
              <a:rPr lang="fr-FR" sz="1400" smtClean="0"/>
            </a:br>
            <a:r>
              <a:rPr lang="fr-FR" sz="1400" smtClean="0"/>
              <a:t>Lorsque Louis XIV rattacha Strasbourg à la France, Vauban fit construire de nouvelles enceintes.</a:t>
            </a:r>
          </a:p>
        </p:txBody>
      </p:sp>
      <p:pic>
        <p:nvPicPr>
          <p:cNvPr id="19459" name="Picture 2" descr="Les Ponts Couverts de Strasbourg"/>
          <p:cNvPicPr>
            <a:picLocks noChangeAspect="1" noChangeArrowheads="1"/>
          </p:cNvPicPr>
          <p:nvPr/>
        </p:nvPicPr>
        <p:blipFill>
          <a:blip r:embed="rId2" cstate="print"/>
          <a:srcRect/>
          <a:stretch>
            <a:fillRect/>
          </a:stretch>
        </p:blipFill>
        <p:spPr bwMode="auto">
          <a:xfrm>
            <a:off x="0" y="1196975"/>
            <a:ext cx="9144000" cy="56610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type="title"/>
          </p:nvPr>
        </p:nvSpPr>
        <p:spPr>
          <a:xfrm>
            <a:off x="0" y="0"/>
            <a:ext cx="9144000" cy="765175"/>
          </a:xfrm>
        </p:spPr>
        <p:txBody>
          <a:bodyPr/>
          <a:lstStyle/>
          <a:p>
            <a:pPr eaLnBrk="1" hangingPunct="1"/>
            <a:r>
              <a:rPr lang="fr-FR" sz="1600" b="1" smtClean="0"/>
              <a:t/>
            </a:r>
            <a:br>
              <a:rPr lang="fr-FR" sz="1600" b="1" smtClean="0"/>
            </a:br>
            <a:r>
              <a:rPr lang="fr-FR" sz="1600" b="1" smtClean="0"/>
              <a:t>Le pont Van Gogh.</a:t>
            </a:r>
            <a:r>
              <a:rPr lang="fr-FR" sz="1400" b="1" smtClean="0"/>
              <a:t>  </a:t>
            </a:r>
            <a:r>
              <a:rPr lang="fr-FR" sz="1400" smtClean="0"/>
              <a:t>Aux environs d’Arles, le " pont de Langlois ", du nom de l’employé qui en avait la garde, est devenu célèbre grâce aux tableaux du peintre. Devenu " pont de Van Gogh ", ce n’est pourtant pas l’exemplaire original peint par l’artiste que l’on peut voir aujourd’hui. C’est un autre pont-levis en bois, racheté par le syndicat d’initiative d’Arles, qui a été remonté à proximité du lieu où Van Gogh avait pu voir son modèle.</a:t>
            </a:r>
          </a:p>
        </p:txBody>
      </p:sp>
      <p:pic>
        <p:nvPicPr>
          <p:cNvPr id="20483" name="Picture 2" descr="Le pont Van Gogh"/>
          <p:cNvPicPr>
            <a:picLocks noChangeAspect="1" noChangeArrowheads="1"/>
          </p:cNvPicPr>
          <p:nvPr/>
        </p:nvPicPr>
        <p:blipFill>
          <a:blip r:embed="rId2" cstate="print"/>
          <a:srcRect/>
          <a:stretch>
            <a:fillRect/>
          </a:stretch>
        </p:blipFill>
        <p:spPr bwMode="auto">
          <a:xfrm>
            <a:off x="0" y="1268413"/>
            <a:ext cx="9144000" cy="558958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4"/>
          <p:cNvSpPr>
            <a:spLocks noGrp="1" noChangeArrowheads="1"/>
          </p:cNvSpPr>
          <p:nvPr>
            <p:ph type="title"/>
          </p:nvPr>
        </p:nvSpPr>
        <p:spPr>
          <a:xfrm>
            <a:off x="0" y="0"/>
            <a:ext cx="9144000" cy="1143000"/>
          </a:xfrm>
        </p:spPr>
        <p:txBody>
          <a:bodyPr/>
          <a:lstStyle/>
          <a:p>
            <a:pPr eaLnBrk="1" hangingPunct="1"/>
            <a:r>
              <a:rPr lang="fr-FR" sz="1600" b="1" smtClean="0"/>
              <a:t>Le pont Grande-Duchesse Charlotte au Luxembourg</a:t>
            </a:r>
            <a:r>
              <a:rPr lang="fr-FR" sz="1400" b="1" smtClean="0"/>
              <a:t> </a:t>
            </a:r>
            <a:br>
              <a:rPr lang="fr-FR" sz="1400" b="1" smtClean="0"/>
            </a:br>
            <a:r>
              <a:rPr lang="fr-FR" sz="1400" smtClean="0"/>
              <a:t/>
            </a:r>
            <a:br>
              <a:rPr lang="fr-FR" sz="1400" smtClean="0"/>
            </a:br>
            <a:r>
              <a:rPr lang="fr-FR" sz="1400" smtClean="0"/>
              <a:t>Inauguré en 1966, le pont Grande-Duchesse Charlotte symbolise la CECA (Communauté européenne du charbon et de l’acier). Il a été fabriqué en acier de teinte rouge.</a:t>
            </a:r>
          </a:p>
        </p:txBody>
      </p:sp>
      <p:pic>
        <p:nvPicPr>
          <p:cNvPr id="21507" name="Picture 2" descr="Le pont Grande-Duchesse Charlotte au Luxembourg"/>
          <p:cNvPicPr>
            <a:picLocks noChangeAspect="1" noChangeArrowheads="1"/>
          </p:cNvPicPr>
          <p:nvPr/>
        </p:nvPicPr>
        <p:blipFill>
          <a:blip r:embed="rId2" cstate="print"/>
          <a:srcRect/>
          <a:stretch>
            <a:fillRect/>
          </a:stretch>
        </p:blipFill>
        <p:spPr bwMode="auto">
          <a:xfrm>
            <a:off x="0" y="1125538"/>
            <a:ext cx="9121775" cy="573246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Grp="1" noChangeArrowheads="1"/>
          </p:cNvSpPr>
          <p:nvPr>
            <p:ph type="title"/>
          </p:nvPr>
        </p:nvSpPr>
        <p:spPr>
          <a:xfrm>
            <a:off x="0" y="0"/>
            <a:ext cx="9144000" cy="1143000"/>
          </a:xfrm>
        </p:spPr>
        <p:txBody>
          <a:bodyPr/>
          <a:lstStyle/>
          <a:p>
            <a:pPr eaLnBrk="1" hangingPunct="1"/>
            <a:r>
              <a:rPr lang="fr-FR" sz="1600" b="1" smtClean="0"/>
              <a:t>Le Pont Mirabeau </a:t>
            </a:r>
            <a:r>
              <a:rPr lang="fr-FR" sz="1600" smtClean="0"/>
              <a:t/>
            </a:r>
            <a:br>
              <a:rPr lang="fr-FR" sz="1600" smtClean="0"/>
            </a:br>
            <a:r>
              <a:rPr lang="fr-FR" sz="1400" smtClean="0"/>
              <a:t>L’un des ponts les plus célèbres de Paris, il a été immortalisé par le poème d’Apollinaire, dans son recueil </a:t>
            </a:r>
            <a:r>
              <a:rPr lang="fr-FR" sz="1400" i="1" smtClean="0"/>
              <a:t>Alcools </a:t>
            </a:r>
            <a:r>
              <a:rPr lang="fr-FR" sz="1400" smtClean="0"/>
              <a:t>: </a:t>
            </a:r>
            <a:br>
              <a:rPr lang="fr-FR" sz="1400" smtClean="0"/>
            </a:br>
            <a:r>
              <a:rPr lang="fr-FR" sz="1400" smtClean="0"/>
              <a:t>" Sous le pont Mirabeau coule la Seine/Et nos amours/Faut-il qu’il m’en souvienne ". </a:t>
            </a:r>
            <a:br>
              <a:rPr lang="fr-FR" sz="1400" smtClean="0"/>
            </a:br>
            <a:r>
              <a:rPr lang="fr-FR" sz="1400" smtClean="0"/>
              <a:t>Il est situé dans le 15</a:t>
            </a:r>
            <a:r>
              <a:rPr lang="fr-FR" sz="1400" baseline="30000" smtClean="0"/>
              <a:t>e</a:t>
            </a:r>
            <a:r>
              <a:rPr lang="fr-FR" sz="1400" smtClean="0"/>
              <a:t> arrondissement de Paris.</a:t>
            </a:r>
          </a:p>
        </p:txBody>
      </p:sp>
      <p:pic>
        <p:nvPicPr>
          <p:cNvPr id="22531" name="Picture 2" descr="Le Pont Mirabeau"/>
          <p:cNvPicPr>
            <a:picLocks noChangeAspect="1" noChangeArrowheads="1"/>
          </p:cNvPicPr>
          <p:nvPr/>
        </p:nvPicPr>
        <p:blipFill>
          <a:blip r:embed="rId2" cstate="print"/>
          <a:srcRect/>
          <a:stretch>
            <a:fillRect/>
          </a:stretch>
        </p:blipFill>
        <p:spPr bwMode="auto">
          <a:xfrm>
            <a:off x="0" y="1125538"/>
            <a:ext cx="9205913" cy="508476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4"/>
          <p:cNvSpPr>
            <a:spLocks noGrp="1" noChangeArrowheads="1"/>
          </p:cNvSpPr>
          <p:nvPr>
            <p:ph type="title"/>
          </p:nvPr>
        </p:nvSpPr>
        <p:spPr>
          <a:xfrm>
            <a:off x="0" y="0"/>
            <a:ext cx="9144000" cy="1143000"/>
          </a:xfrm>
        </p:spPr>
        <p:txBody>
          <a:bodyPr>
            <a:normAutofit fontScale="90000"/>
          </a:bodyPr>
          <a:lstStyle/>
          <a:p>
            <a:pPr eaLnBrk="1" hangingPunct="1"/>
            <a:r>
              <a:rPr lang="fr-FR" sz="1600" b="1" smtClean="0"/>
              <a:t/>
            </a:r>
            <a:br>
              <a:rPr lang="fr-FR" sz="1600" b="1" smtClean="0"/>
            </a:br>
            <a:r>
              <a:rPr lang="fr-FR" sz="1600" b="1" smtClean="0"/>
              <a:t/>
            </a:r>
            <a:br>
              <a:rPr lang="fr-FR" sz="1600" b="1" smtClean="0"/>
            </a:br>
            <a:r>
              <a:rPr lang="fr-FR" sz="1600" b="1" smtClean="0"/>
              <a:t>Le château de Chenonceau </a:t>
            </a:r>
            <a:r>
              <a:rPr lang="fr-FR" sz="1600" smtClean="0"/>
              <a:t/>
            </a:r>
            <a:br>
              <a:rPr lang="fr-FR" sz="1600" smtClean="0"/>
            </a:br>
            <a:r>
              <a:rPr lang="fr-FR" sz="1400" smtClean="0"/>
              <a:t>La palme du pont le plus original revient sans conteste au pont du château de Chenonceau. </a:t>
            </a:r>
            <a:br>
              <a:rPr lang="fr-FR" sz="1400" smtClean="0"/>
            </a:br>
            <a:r>
              <a:rPr lang="fr-FR" sz="1400" smtClean="0"/>
              <a:t>Diane de Poitiers, maîtresse du roi et propriétaire du château, fit construire le pont pour relier le château aux </a:t>
            </a:r>
            <a:br>
              <a:rPr lang="fr-FR" sz="1400" smtClean="0"/>
            </a:br>
            <a:r>
              <a:rPr lang="fr-FR" sz="1400" smtClean="0"/>
              <a:t>nouveaux jardins qu’elle avait installé sur l’autre rive. </a:t>
            </a:r>
            <a:br>
              <a:rPr lang="fr-FR" sz="1400" smtClean="0"/>
            </a:br>
            <a:r>
              <a:rPr lang="fr-FR" sz="1400" smtClean="0"/>
              <a:t>A la mort du roi, Catherine de Médicis, épouse du roi, reprend le château et fait édifier au-dessus du " pont de Diane " </a:t>
            </a:r>
            <a:br>
              <a:rPr lang="fr-FR" sz="1400" smtClean="0"/>
            </a:br>
            <a:r>
              <a:rPr lang="fr-FR" sz="1400" smtClean="0"/>
              <a:t>les galeries où l’on peut déambuler aujourd’hui.</a:t>
            </a:r>
          </a:p>
        </p:txBody>
      </p:sp>
      <p:pic>
        <p:nvPicPr>
          <p:cNvPr id="23555" name="Picture 2" descr="Le château de Chenonceau"/>
          <p:cNvPicPr>
            <a:picLocks noChangeAspect="1" noChangeArrowheads="1"/>
          </p:cNvPicPr>
          <p:nvPr/>
        </p:nvPicPr>
        <p:blipFill>
          <a:blip r:embed="rId2" cstate="print"/>
          <a:srcRect/>
          <a:stretch>
            <a:fillRect/>
          </a:stretch>
        </p:blipFill>
        <p:spPr bwMode="auto">
          <a:xfrm>
            <a:off x="250825" y="1484313"/>
            <a:ext cx="8580438" cy="537368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4" descr="arr"/>
          <p:cNvPicPr>
            <a:picLocks noChangeAspect="1" noChangeArrowheads="1" noCrop="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71683" name="Picture 5" descr="Titre"/>
          <p:cNvPicPr>
            <a:picLocks noChangeAspect="1" noChangeArrowheads="1"/>
          </p:cNvPicPr>
          <p:nvPr/>
        </p:nvPicPr>
        <p:blipFill>
          <a:blip r:embed="rId3" cstate="print"/>
          <a:srcRect/>
          <a:stretch>
            <a:fillRect/>
          </a:stretch>
        </p:blipFill>
        <p:spPr bwMode="auto">
          <a:xfrm>
            <a:off x="2424113" y="1481138"/>
            <a:ext cx="4837112" cy="4476750"/>
          </a:xfrm>
          <a:prstGeom prst="rect">
            <a:avLst/>
          </a:prstGeom>
          <a:noFill/>
          <a:ln w="9525">
            <a:noFill/>
            <a:miter lim="800000"/>
            <a:headEnd/>
            <a:tailEnd/>
          </a:ln>
        </p:spPr>
      </p:pic>
      <p:pic>
        <p:nvPicPr>
          <p:cNvPr id="71684" name="Picture 6" descr="étoile sintille"/>
          <p:cNvPicPr>
            <a:picLocks noChangeAspect="1" noChangeArrowheads="1" noCrop="1"/>
          </p:cNvPicPr>
          <p:nvPr/>
        </p:nvPicPr>
        <p:blipFill>
          <a:blip r:embed="rId4" cstate="print"/>
          <a:srcRect/>
          <a:stretch>
            <a:fillRect/>
          </a:stretch>
        </p:blipFill>
        <p:spPr bwMode="auto">
          <a:xfrm>
            <a:off x="5756275" y="2351088"/>
            <a:ext cx="350838" cy="350837"/>
          </a:xfrm>
          <a:prstGeom prst="rect">
            <a:avLst/>
          </a:prstGeom>
          <a:noFill/>
          <a:ln w="9525">
            <a:noFill/>
            <a:miter lim="800000"/>
            <a:headEnd/>
            <a:tailEnd/>
          </a:ln>
        </p:spPr>
      </p:pic>
      <p:sp>
        <p:nvSpPr>
          <p:cNvPr id="71685" name="WordArt 7"/>
          <p:cNvSpPr>
            <a:spLocks noChangeArrowheads="1" noChangeShapeType="1" noTextEdit="1"/>
          </p:cNvSpPr>
          <p:nvPr/>
        </p:nvSpPr>
        <p:spPr bwMode="auto">
          <a:xfrm>
            <a:off x="3208338" y="773113"/>
            <a:ext cx="3203575" cy="641350"/>
          </a:xfrm>
          <a:prstGeom prst="rect">
            <a:avLst/>
          </a:prstGeom>
        </p:spPr>
        <p:txBody>
          <a:bodyPr wrap="none" fromWordArt="1">
            <a:prstTxWarp prst="textPlain">
              <a:avLst>
                <a:gd name="adj" fmla="val 50000"/>
              </a:avLst>
            </a:prstTxWarp>
          </a:bodyPr>
          <a:lstStyle/>
          <a:p>
            <a:pPr algn="ctr"/>
            <a:r>
              <a:rPr lang="fr-FR" sz="3600" kern="10">
                <a:ln w="9525">
                  <a:solidFill>
                    <a:srgbClr val="000000"/>
                  </a:solidFill>
                  <a:round/>
                  <a:headEnd/>
                  <a:tailEnd/>
                </a:ln>
                <a:solidFill>
                  <a:srgbClr val="FFFFFF"/>
                </a:solidFill>
                <a:effectLst>
                  <a:outerShdw dist="35921" dir="2700000" algn="ctr" rotWithShape="0">
                    <a:srgbClr val="808080">
                      <a:alpha val="79999"/>
                    </a:srgbClr>
                  </a:outerShdw>
                </a:effectLst>
                <a:latin typeface="Monotype Corsiva"/>
              </a:rPr>
              <a:t>Visionné chez</a:t>
            </a:r>
          </a:p>
        </p:txBody>
      </p:sp>
      <p:sp>
        <p:nvSpPr>
          <p:cNvPr id="71686" name="ZoneTexte 6"/>
          <p:cNvSpPr txBox="1">
            <a:spLocks noChangeArrowheads="1"/>
          </p:cNvSpPr>
          <p:nvPr/>
        </p:nvSpPr>
        <p:spPr bwMode="auto">
          <a:xfrm>
            <a:off x="3286125" y="3645024"/>
            <a:ext cx="3734147" cy="400110"/>
          </a:xfrm>
          <a:prstGeom prst="rect">
            <a:avLst/>
          </a:prstGeom>
          <a:noFill/>
          <a:ln w="9525">
            <a:noFill/>
            <a:miter lim="800000"/>
            <a:headEnd/>
            <a:tailEnd/>
          </a:ln>
        </p:spPr>
        <p:txBody>
          <a:bodyPr wrap="square">
            <a:spAutoFit/>
          </a:bodyPr>
          <a:lstStyle/>
          <a:p>
            <a:r>
              <a:rPr lang="fr-FR" sz="2000" dirty="0">
                <a:solidFill>
                  <a:srgbClr val="FFCC66"/>
                </a:solidFill>
                <a:hlinkClick r:id="rId5"/>
              </a:rPr>
              <a:t>Pour en voir plus cliquez ici</a:t>
            </a:r>
            <a:endParaRPr lang="fr-FR" sz="2000" dirty="0">
              <a:solidFill>
                <a:srgbClr val="FFCC66"/>
              </a:solidFill>
            </a:endParaRPr>
          </a:p>
        </p:txBody>
      </p:sp>
    </p:spTree>
  </p:cSld>
  <p:clrMapOvr>
    <a:masterClrMapping/>
  </p:clrMapOvr>
  <p:transition advTm="4000"/>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TotalTime>
  <Words>55</Words>
  <Application>Microsoft Office PowerPoint</Application>
  <PresentationFormat>Affichage à l'écran (4:3)</PresentationFormat>
  <Paragraphs>29</Paragraphs>
  <Slides>22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22</vt:i4>
      </vt:variant>
    </vt:vector>
  </HeadingPairs>
  <TitlesOfParts>
    <vt:vector size="26" baseType="lpstr">
      <vt:lpstr>Arial</vt:lpstr>
      <vt:lpstr>Calibri</vt:lpstr>
      <vt:lpstr>Tahoma</vt:lpstr>
      <vt:lpstr>Thème Office</vt:lpstr>
      <vt:lpstr>Ces ponts extraordinaires qui font ou on fait l’Histoire</vt:lpstr>
      <vt:lpstr>Le pont des Epiciers en Allemagne  Construit en 1110, ce pont de la ville d’Erfurt est toujours habité !  Sous les maisons à colombages, passe désormais un tout petit ruisseau qui traverse un îlot de verdure.</vt:lpstr>
      <vt:lpstr>     Le pont d’Avignon. D’après la légende le pont d’Avignon aurait été construit par Bénezet, un berger d’Ardèche, au  XIIe siècle. Il aurait entendu des voix et se serait rendu, à leur instigation, jusqu’en Avignon pour y bâtir le pont.  A la fin de son édification, en 1185, le pont Saint-Bénezet comptait 22 arches. Emporté plusieurs fois par le Rhône, il est abandonné au XVIIe siècle et s’arrête désormais au beau milieu du fleuve. Il est connu grâce à la fameuse chanson  " Sur le pont d’Avignon ". Cette dernière a été rendue célèbre par une opérette créée pour l’Opéra-Comique de Paris en 1853. Il n’était en fait pas possible de " danser tous en rond " sur le pont, bien trop étroit pour cela.</vt:lpstr>
      <vt:lpstr>     Le pont du Gard.  Le pont du Gard n’est qu’une partie de l’aqueduc construit par les Romains au Ier siècle avant JC.  Cet aqueduc s’étendait sur 50 kilomètres. Il est l’un des vestiges les plus importants de la prouesse technique dont les Romains savaient faire preuve. Une légende raconte qu’à la suite d’un pari raté, le diable aurait jeté contre le mur un lièvre. Cela expliquerait la présence d’une forme animale sur l’un des bas-reliefs du pont. En réalité, cette dernière est un hommage au dieu romain Priape.</vt:lpstr>
      <vt:lpstr>Le pont des Trous à Tournai  Le pont des Trous est un pont militaire fluvial inscrit au patrimoine militaire et civil.  Malgré son nom, il rendait difficile tout accès aux envahisseurs de la ville de Tournai. Situé sur l’Escaut, il fallut environ 50 ans pour achever sa construction, qui débuta à la fin du XIIIe siècle.</vt:lpstr>
      <vt:lpstr>   La passerelle des Trois Pays.  Entre l’Allemagne et la France, et à quelques centaines de mètres de la Suisse, la passerelle des Trois Pays détient le record de la plus longue portée libre au monde (238 mètres).  Elle est l’œuvre conjointe de l’Union Européenne, de l’Allemagne et de la France.  Elle traverse le Rhin et relie la ville de Huningue, en France, à Weil am Rhein en Allemagne.</vt:lpstr>
      <vt:lpstr>Le viaduc de Garabit  Dans le Cantal, à une heure environ de Clermont-Ferrand, le viaduc de Garabit enjambe la Truyère. Il a été construit par Léon Boyer et Gustave Eiffel et il servit d’étude pour la préparation de la Tour Eiffel.</vt:lpstr>
      <vt:lpstr>  Le pont   Oberbaum à Berlin  L’un des symboles de l’unité retrouvée de Berlin, il relie les arrondissements de Friedrichshain et de Kreuzberg,  autrefois séparés.</vt:lpstr>
      <vt:lpstr>   Le pont des espions de Postdam  Sur la rivière de la Havel, entre Postdam et Berlin-Ouest, le pont de Glienicke étend ses lignes sévères en acier.  C’est là que Soviétiques et Américains s’échangeaient leurs espions. 38 personnes passèrent ainsi  d’une rive à l’autre en 1962, 1985 et 1986.  Ce pont était l’un des seuls endroits au monde où les Etats-Unis et l’URSS se retrouvaient directement  en face l’un de l’autre.  </vt:lpstr>
      <vt:lpstr>  Le Magere brug à Amsterdam   Le " pont Maigre " d’Amsterdam est l’un des plus célèbres de la ville aux canaux.  De nombreux films y ont été tournés, notamment le James Bond, Les Diamants sont éternels (1971).</vt:lpstr>
      <vt:lpstr>  Le pont Rohan dans le Finistère  Un autre pont habité. Entre les deux anciens comtés bretons, le Léon et la Cornouaille, le pont Rohan dans la petite ville de Landernau était un lieu de passage stratégique de la rivière l’Elorn.  La famille des Rohan comprit très vite l’intérêt de taxer le passage et d’y installer des commerces et marchands. On raconte qu’au XVIe siècle, une prison fut installée rive droite, considérée comme la " plus grande passoire de l’Europe de l’Ouest ".  Il était aisé pour les prisonniers de s’évader en sautant dans l’Elorn car le bruit de la rivière couvrait leur fuite !</vt:lpstr>
      <vt:lpstr>  Le Kapellbrücke en Suisse  C’est l’un des plus longs ponts couverts en bois d’Europe, avec celui de Bad Säckingen qui relie l’Allemagne à la Suisse. Construit à Lucerne, en Suisse, il date du XIVe siècle.  La chapelle attenante au pont lui a donné son autre nom, le Pont de la Chapelle. </vt:lpstr>
      <vt:lpstr>  Le Pegasus Bridge en Normandie  C’était l’un des points stratégiques à contrôler pour le débarquement allié.  Il a été rebaptisé " Pegasus Bridge " en hommage à l’insigne des soldats britanniques sur leurs uniformes.  Ce dernier avait été choisi par la romancière Daphné du Maurier, la femme du Général Frederick Brownin, commandant des troupes britanniques.</vt:lpstr>
      <vt:lpstr>   Le pont Valentré à Cahors  L’un des nombreux " ponts du diable " qui parsèment la France. Il fut construit en 1306 et  se trouve sur le chemin de Compostelle. Ses travaux durèrent 70 ans et la légende veut que l’architecte du pont aurait pactisé avec le diable et  réussi à le berner. Lors des travaux de restauration, l’architecte Paul Gout ajouta un petit diable tentant d’arracher une pierre du pont, en souvenir de cette légende.</vt:lpstr>
      <vt:lpstr>Diapositive 15</vt:lpstr>
      <vt:lpstr> Le viaduc de Millau  La portion la plus impressionnante de La Méridienne, l’autoroute A75, qui relie Clermont-Ferrand à Narbonne.  Il culmine à 343 mètres et s’étend sur une longueur de 2460 mètres.</vt:lpstr>
      <vt:lpstr>Les Ponts Couverts de Strasbourg  Les ponts couverts de Strasbourg sont les derniers vestiges des remparts de l’ancienne fortification de la ville.  Lorsque Louis XIV rattacha Strasbourg à la France, Vauban fit construire de nouvelles enceintes.</vt:lpstr>
      <vt:lpstr> Le pont Van Gogh.  Aux environs d’Arles, le " pont de Langlois ", du nom de l’employé qui en avait la garde, est devenu célèbre grâce aux tableaux du peintre. Devenu " pont de Van Gogh ", ce n’est pourtant pas l’exemplaire original peint par l’artiste que l’on peut voir aujourd’hui. C’est un autre pont-levis en bois, racheté par le syndicat d’initiative d’Arles, qui a été remonté à proximité du lieu où Van Gogh avait pu voir son modèle.</vt:lpstr>
      <vt:lpstr>Le pont Grande-Duchesse Charlotte au Luxembourg   Inauguré en 1966, le pont Grande-Duchesse Charlotte symbolise la CECA (Communauté européenne du charbon et de l’acier). Il a été fabriqué en acier de teinte rouge.</vt:lpstr>
      <vt:lpstr>Le Pont Mirabeau  L’un des ponts les plus célèbres de Paris, il a été immortalisé par le poème d’Apollinaire, dans son recueil Alcools :  " Sous le pont Mirabeau coule la Seine/Et nos amours/Faut-il qu’il m’en souvienne ".  Il est situé dans le 15e arrondissement de Paris.</vt:lpstr>
      <vt:lpstr>  Le château de Chenonceau  La palme du pont le plus original revient sans conteste au pont du château de Chenonceau.  Diane de Poitiers, maîtresse du roi et propriétaire du château, fit construire le pont pour relier le château aux  nouveaux jardins qu’elle avait installé sur l’autre rive.  A la mort du roi, Catherine de Médicis, épouse du roi, reprend le château et fait édifier au-dessus du " pont de Diane "  les galeries où l’on peut déambuler aujourd’hui.</vt:lpstr>
      <vt:lpstr>Diapositive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Ces ponts extraordinaires qui ont fait l’Histoire</dc:title>
  <dc:creator>JOSEPH</dc:creator>
  <cp:lastModifiedBy>alain griot</cp:lastModifiedBy>
  <cp:revision>5</cp:revision>
  <dcterms:created xsi:type="dcterms:W3CDTF">2015-10-09T06:16:59Z</dcterms:created>
  <dcterms:modified xsi:type="dcterms:W3CDTF">2016-04-11T08:10:05Z</dcterms:modified>
</cp:coreProperties>
</file>