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4"/>
  </p:notesMasterIdLst>
  <p:sldIdLst>
    <p:sldId id="5880" r:id="rId2"/>
    <p:sldId id="5863" r:id="rId3"/>
    <p:sldId id="5633" r:id="rId4"/>
    <p:sldId id="5630" r:id="rId5"/>
    <p:sldId id="5627" r:id="rId6"/>
    <p:sldId id="5869" r:id="rId7"/>
    <p:sldId id="5766" r:id="rId8"/>
    <p:sldId id="5682" r:id="rId9"/>
    <p:sldId id="5683" r:id="rId10"/>
    <p:sldId id="5764" r:id="rId11"/>
    <p:sldId id="5763" r:id="rId12"/>
    <p:sldId id="5659" r:id="rId13"/>
    <p:sldId id="5660" r:id="rId14"/>
    <p:sldId id="5661" r:id="rId15"/>
    <p:sldId id="5698" r:id="rId16"/>
    <p:sldId id="5762" r:id="rId17"/>
    <p:sldId id="5699" r:id="rId18"/>
    <p:sldId id="5700" r:id="rId19"/>
    <p:sldId id="5701" r:id="rId20"/>
    <p:sldId id="5703" r:id="rId21"/>
    <p:sldId id="5704" r:id="rId22"/>
    <p:sldId id="5705" r:id="rId23"/>
    <p:sldId id="5883" r:id="rId24"/>
    <p:sldId id="5707" r:id="rId25"/>
    <p:sldId id="5708" r:id="rId26"/>
    <p:sldId id="5709" r:id="rId27"/>
    <p:sldId id="5711" r:id="rId28"/>
    <p:sldId id="5713" r:id="rId29"/>
    <p:sldId id="5714" r:id="rId30"/>
    <p:sldId id="5884" r:id="rId31"/>
    <p:sldId id="5888" r:id="rId32"/>
    <p:sldId id="5889" r:id="rId33"/>
    <p:sldId id="5890" r:id="rId34"/>
    <p:sldId id="5725" r:id="rId35"/>
    <p:sldId id="5727" r:id="rId36"/>
    <p:sldId id="5885" r:id="rId37"/>
    <p:sldId id="5728" r:id="rId38"/>
    <p:sldId id="5864" r:id="rId39"/>
    <p:sldId id="5721" r:id="rId40"/>
    <p:sldId id="5723" r:id="rId41"/>
    <p:sldId id="5724" r:id="rId42"/>
    <p:sldId id="5886" r:id="rId43"/>
    <p:sldId id="5689" r:id="rId44"/>
    <p:sldId id="5866" r:id="rId45"/>
    <p:sldId id="5865" r:id="rId46"/>
    <p:sldId id="5691" r:id="rId47"/>
    <p:sldId id="5692" r:id="rId48"/>
    <p:sldId id="5693" r:id="rId49"/>
    <p:sldId id="5694" r:id="rId50"/>
    <p:sldId id="5695" r:id="rId51"/>
    <p:sldId id="5696" r:id="rId52"/>
    <p:sldId id="5830" r:id="rId53"/>
    <p:sldId id="5892" r:id="rId54"/>
    <p:sldId id="5825" r:id="rId55"/>
    <p:sldId id="5893" r:id="rId56"/>
    <p:sldId id="5733" r:id="rId57"/>
    <p:sldId id="5658" r:id="rId58"/>
    <p:sldId id="5850" r:id="rId59"/>
    <p:sldId id="5859" r:id="rId60"/>
    <p:sldId id="5871" r:id="rId61"/>
    <p:sldId id="5656" r:id="rId62"/>
    <p:sldId id="5899" r:id="rId63"/>
    <p:sldId id="5657" r:id="rId64"/>
    <p:sldId id="5857" r:id="rId65"/>
    <p:sldId id="5668" r:id="rId66"/>
    <p:sldId id="5670" r:id="rId67"/>
    <p:sldId id="5677" r:id="rId68"/>
    <p:sldId id="5678" r:id="rId69"/>
    <p:sldId id="5673" r:id="rId70"/>
    <p:sldId id="5674" r:id="rId71"/>
    <p:sldId id="5676" r:id="rId72"/>
    <p:sldId id="5642" r:id="rId73"/>
    <p:sldId id="5640" r:id="rId74"/>
    <p:sldId id="5856" r:id="rId75"/>
    <p:sldId id="5902" r:id="rId76"/>
    <p:sldId id="5904" r:id="rId77"/>
    <p:sldId id="5783" r:id="rId78"/>
    <p:sldId id="5854" r:id="rId79"/>
    <p:sldId id="5635" r:id="rId80"/>
    <p:sldId id="5851" r:id="rId81"/>
    <p:sldId id="5905" r:id="rId82"/>
    <p:sldId id="5862" r:id="rId83"/>
    <p:sldId id="5861" r:id="rId84"/>
    <p:sldId id="5855" r:id="rId85"/>
    <p:sldId id="5655" r:id="rId86"/>
    <p:sldId id="5908" r:id="rId87"/>
    <p:sldId id="5852" r:id="rId88"/>
    <p:sldId id="5650" r:id="rId89"/>
    <p:sldId id="5647" r:id="rId90"/>
    <p:sldId id="5648" r:id="rId91"/>
    <p:sldId id="5828" r:id="rId92"/>
    <p:sldId id="5649" r:id="rId93"/>
    <p:sldId id="5827" r:id="rId94"/>
    <p:sldId id="5882" r:id="rId95"/>
    <p:sldId id="5832" r:id="rId96"/>
    <p:sldId id="5835" r:id="rId97"/>
    <p:sldId id="5875" r:id="rId98"/>
    <p:sldId id="5874" r:id="rId99"/>
    <p:sldId id="5679" r:id="rId100"/>
    <p:sldId id="5868" r:id="rId101"/>
    <p:sldId id="5664" r:id="rId102"/>
    <p:sldId id="5666" r:id="rId103"/>
    <p:sldId id="5747" r:id="rId104"/>
    <p:sldId id="5748" r:id="rId105"/>
    <p:sldId id="5734" r:id="rId106"/>
    <p:sldId id="5735" r:id="rId107"/>
    <p:sldId id="5736" r:id="rId108"/>
    <p:sldId id="5737" r:id="rId109"/>
    <p:sldId id="5839" r:id="rId110"/>
    <p:sldId id="5740" r:id="rId111"/>
    <p:sldId id="5837" r:id="rId112"/>
    <p:sldId id="5803" r:id="rId113"/>
    <p:sldId id="5806" r:id="rId114"/>
    <p:sldId id="5841" r:id="rId115"/>
    <p:sldId id="5739" r:id="rId116"/>
    <p:sldId id="5742" r:id="rId117"/>
    <p:sldId id="5743" r:id="rId118"/>
    <p:sldId id="5817" r:id="rId119"/>
    <p:sldId id="5807" r:id="rId120"/>
    <p:sldId id="5820" r:id="rId121"/>
    <p:sldId id="5818" r:id="rId122"/>
    <p:sldId id="5801" r:id="rId123"/>
  </p:sldIdLst>
  <p:sldSz cx="8280400" cy="4679950"/>
  <p:notesSz cx="6858000" cy="9144000"/>
  <p:defaultTextStyle>
    <a:defPPr>
      <a:defRPr lang="fr-FR"/>
    </a:defPPr>
    <a:lvl1pPr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69888" indent="8731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39775" indent="174625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09663" indent="261938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481138" indent="347663" algn="l" defTabSz="739775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zizrYgHotnrH2QxUejh3g==" hashData="hULEpUAYLlonCSbKeVZ2j4LQ0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23" autoAdjust="0"/>
    <p:restoredTop sz="97254" autoAdjust="0"/>
  </p:normalViewPr>
  <p:slideViewPr>
    <p:cSldViewPr>
      <p:cViewPr>
        <p:scale>
          <a:sx n="155" d="100"/>
          <a:sy n="155" d="100"/>
        </p:scale>
        <p:origin x="-72" y="-264"/>
      </p:cViewPr>
      <p:guideLst>
        <p:guide orient="horz" pos="1474"/>
        <p:guide pos="2608"/>
      </p:guideLst>
    </p:cSldViewPr>
  </p:slideViewPr>
  <p:outlineViewPr>
    <p:cViewPr>
      <p:scale>
        <a:sx n="33" d="100"/>
        <a:sy n="33" d="100"/>
      </p:scale>
      <p:origin x="0" y="17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02"/>
    </p:cViewPr>
  </p:sorterViewPr>
  <p:notesViewPr>
    <p:cSldViewPr>
      <p:cViewPr varScale="1">
        <p:scale>
          <a:sx n="88" d="100"/>
          <a:sy n="88" d="100"/>
        </p:scale>
        <p:origin x="-3786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C211E6-2727-46DF-8541-D418BE6685FA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51DE8FE-A5FB-4CD0-B35E-8EDD5F026C0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1598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1DE8FE-A5FB-4CD0-B35E-8EDD5F026C0B}" type="slidenum">
              <a:rPr lang="fr-FR" smtClean="0"/>
              <a:pPr>
                <a:defRPr/>
              </a:pPr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0900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F05D5-4D05-477F-976A-1B2DDF209822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8695-29DF-4276-B5CA-497BD3E36AD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43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9820-A8C8-41C4-AC37-B1DEE642A27A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8E63-EE6E-4DBD-9EE9-95FBD24B548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50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2588-2EDB-4F07-909F-DF23B091A68D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860FB-19A3-42A2-8777-7C77D518FD6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13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1D0A5-B83A-4609-993F-ECC33250F5D3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BF79-D443-45E5-AA66-B57FAD4D822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5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DBB8-7760-4C1A-9310-C336101A9FDA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2CB95-1B37-48DB-B5C3-0B7DB08634E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27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3651A-5B72-4609-858C-E4C6F6189BA9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7AB4-0336-467D-A7FC-211E12F0B63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263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8F12F-4B53-485A-91B8-9317F46A82B8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F2FB-25E4-4B83-BE2F-2AC820D0843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51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76CBF-A84B-431D-AC8D-8D0D752F371A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B9DF-B6A5-4DDF-A8A1-379CA674EB3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099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 rtlCol="0">
            <a:normAutofit/>
          </a:bodyPr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E2D-9C91-4FA3-B1B3-F852697677EE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D344-B381-4A06-A467-E7380DBBE14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1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F1950-8567-4875-B6BD-7DA21299B94E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B9AC-3591-417F-B661-7889319CA12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7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19D1-B98F-438C-AA3F-9DEBA7FF5C3B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E358-1668-47BD-9D33-E8CED7EE823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8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14338" y="187325"/>
            <a:ext cx="74517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14338" y="1092200"/>
            <a:ext cx="74517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057" tIns="37029" rIns="74057" bIns="370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338" y="4337050"/>
            <a:ext cx="1931987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679F8E-F926-4BE6-BAD5-A04CCED852EB}" type="datetimeFigureOut">
              <a:rPr lang="fr-FR"/>
              <a:pPr>
                <a:defRPr/>
              </a:pPr>
              <a:t>17/04/2017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8925" y="4337050"/>
            <a:ext cx="2622550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 defTabSz="740573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075" y="4337050"/>
            <a:ext cx="1931988" cy="249238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 defTabSz="740573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438912-AF97-4BA4-AB33-D366290E229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739775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defTabSz="739775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276225" indent="-276225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663" indent="-230188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5288" indent="-184150" algn="l" defTabSz="739775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280400" cy="47162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88" y="-42415"/>
            <a:ext cx="2376264" cy="62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 loop="1">
            <p:snd r:embed="rId2" name="Musique Dans le Port d Amsterdam Jacques Brel  .wav"/>
          </p:stSnd>
        </p:sndAc>
      </p:transition>
    </mc:Choice>
    <mc:Fallback xmlns="">
      <p:transition spd="slow" advTm="8000">
        <p:sndAc>
          <p:stSnd loop="1">
            <p:snd r:embed="rId5" name="Musique Dans le Port d Amsterdam Jacques Brel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84015" y="323751"/>
            <a:ext cx="579638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Les Pays-Bas (</a:t>
            </a:r>
            <a:r>
              <a:rPr lang="fr-FR" sz="800" b="1" i="1" dirty="0">
                <a:solidFill>
                  <a:srgbClr val="C00000"/>
                </a:solidFill>
              </a:rPr>
              <a:t>Nederland</a:t>
            </a:r>
            <a:r>
              <a:rPr lang="fr-FR" sz="800" b="1" dirty="0">
                <a:solidFill>
                  <a:srgbClr val="C00000"/>
                </a:solidFill>
              </a:rPr>
              <a:t>) est un pays d’Europe de l’Ouest, frontalier avec la Belgique au sud et l’Allemagne à l'est.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Le pays possède l'une des altitudes moyennes les plus faibles au monde,</a:t>
            </a:r>
          </a:p>
          <a:p>
            <a:pPr algn="ctr"/>
            <a:r>
              <a:rPr lang="fr-FR" sz="800" b="1" dirty="0">
                <a:solidFill>
                  <a:srgbClr val="C00000"/>
                </a:solidFill>
              </a:rPr>
              <a:t>un quart du territoire </a:t>
            </a:r>
            <a:r>
              <a:rPr lang="fr-FR" sz="800" b="1" dirty="0" err="1">
                <a:solidFill>
                  <a:srgbClr val="C00000"/>
                </a:solidFill>
              </a:rPr>
              <a:t>ètant</a:t>
            </a:r>
            <a:r>
              <a:rPr lang="fr-FR" sz="800" b="1" dirty="0">
                <a:solidFill>
                  <a:srgbClr val="C00000"/>
                </a:solidFill>
              </a:rPr>
              <a:t> situé sous le niveau de la mer du Nord qui le baigne à l'ouest et au nord.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629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://www.ciee.org/study-abroad/images/programs/0012/headers/desktop/study-abroad-amsterdam-netherlands-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" y="-30862"/>
            <a:ext cx="8278037" cy="471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www.viajejet.com/wp-content/viajes/Escudo-Holan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160" y="467767"/>
            <a:ext cx="1397047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59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4/4e/Amsterdam_Airport_Schiphol_Fro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166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744" y="179735"/>
            <a:ext cx="59046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 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3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825" y="179735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Amsterdam est la commune la plus peuplée et </a:t>
            </a:r>
            <a:r>
              <a:rPr lang="fr-FR" sz="800" b="1" dirty="0" smtClean="0">
                <a:solidFill>
                  <a:srgbClr val="C00000"/>
                </a:solidFill>
              </a:rPr>
              <a:t>la capitale du royaume des Pays-Bas,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bien </a:t>
            </a:r>
            <a:r>
              <a:rPr lang="fr-FR" sz="800" b="1" dirty="0">
                <a:solidFill>
                  <a:srgbClr val="C00000"/>
                </a:solidFill>
              </a:rPr>
              <a:t>que le siège du </a:t>
            </a:r>
            <a:r>
              <a:rPr lang="fr-FR" sz="800" b="1" dirty="0" smtClean="0">
                <a:solidFill>
                  <a:srgbClr val="C00000"/>
                </a:solidFill>
              </a:rPr>
              <a:t>gouvernement </a:t>
            </a:r>
            <a:r>
              <a:rPr lang="fr-FR" sz="800" b="1" dirty="0">
                <a:solidFill>
                  <a:srgbClr val="C00000"/>
                </a:solidFill>
              </a:rPr>
              <a:t>ainsi que la plupart des institutions du pays se trouvent </a:t>
            </a:r>
            <a:r>
              <a:rPr lang="fr-FR" sz="800" b="1" dirty="0" smtClean="0">
                <a:solidFill>
                  <a:srgbClr val="C00000"/>
                </a:solidFill>
              </a:rPr>
              <a:t>à La Haye.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C’est le pays des canaux, du vélo et de l’érotisme.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51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8032" y="1115839"/>
            <a:ext cx="8210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Hôtel de ville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13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56" y="584344"/>
            <a:ext cx="1596912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rgbClr val="FFFF00"/>
                </a:solidFill>
              </a:rPr>
              <a:t>Basilique Saint-Nicolas</a:t>
            </a:r>
          </a:p>
          <a:p>
            <a:endParaRPr lang="fr-FR" sz="1000" dirty="0">
              <a:solidFill>
                <a:srgbClr val="FFFF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248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5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photos.foter.com/136/organ-grinder-2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05"/>
            <a:ext cx="8280400" cy="466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29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92" y="0"/>
            <a:ext cx="7344816" cy="478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38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16"/>
            <a:ext cx="8280400" cy="467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48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hivietnam.net/vi/docs/2013/08/Amsterdam_0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89"/>
            <a:ext cx="8280400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6224" y="108140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Palais royal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sur la place Dam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6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eartravel.ru/uploads/posts/2013-01/1359115624_6dd4d8dd37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36289"/>
            <a:ext cx="8388672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13334" y="525065"/>
            <a:ext cx="107273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Intérieur du palais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8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4.bp.blogspot.com/-Df6TGEdod58/UfpqjUk_lBI/AAAAAAAAJks/SHGKES4_SwI/s1600/936298_568689539830600_6730905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76"/>
            <a:ext cx="8280400" cy="468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19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royalhaskoningdhv.com/%7E/media/royalhaskoningdhvcorporate/images/projects/buildings/renovatie-rijksmuseum.jpg?h=348&amp;w=619&amp;la=en-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132088" y="113243"/>
            <a:ext cx="26516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Quelques musées à </a:t>
            </a:r>
            <a:r>
              <a:rPr lang="fr-FR" sz="1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amsterdam</a:t>
            </a:r>
            <a:endParaRPr lang="fr-FR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6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90"/>
            <a:ext cx="8280400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32375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err="1">
                <a:solidFill>
                  <a:srgbClr val="C00000"/>
                </a:solidFill>
              </a:rPr>
              <a:t>Rijks</a:t>
            </a:r>
            <a:r>
              <a:rPr lang="fr-FR" sz="800" b="1" dirty="0">
                <a:solidFill>
                  <a:srgbClr val="C00000"/>
                </a:solidFill>
              </a:rPr>
              <a:t> Museum</a:t>
            </a:r>
          </a:p>
          <a:p>
            <a:endParaRPr lang="fr-FR" sz="1000" dirty="0"/>
          </a:p>
        </p:txBody>
      </p:sp>
      <p:pic>
        <p:nvPicPr>
          <p:cNvPr id="5" name="Picture 2" descr="http://img-cdn.hopetrip.com.hk/2013/1219/20131219110030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-36289"/>
            <a:ext cx="8316664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29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morfae.com/content/wp-content/uploads/2013/10/The-New-Rijksmuseum_-Amsterdam_c-John-Lewis-Marsh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12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holland.com/upload_mm/1/f/6/33501_fullimage_Rijksmuseum7-Copyright%20Grafberger_56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9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84016" y="827807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665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upload.wikimedia.org/wikipedia/commons/thumb/3/34/Van_Gogh_Museum.jpg/640px-Van_Gogh_Mus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0" y="0"/>
            <a:ext cx="8392471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652368" y="827807"/>
            <a:ext cx="10198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Musée Van Gogh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74937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media.expedia.com/media/content/shared/images/travelguides/destination/178229/Van-Gogh-Museum-28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319"/>
            <a:ext cx="8280400" cy="469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70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oondu.com/images/art/van-gogh-museum-amsterdam-reopens/museum-van-gogh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7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gb.fotolibra.com/images/previews/939699-van-gogh-museum-shop-amsterdam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00" y="-14814"/>
            <a:ext cx="8288199" cy="469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9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s://pic.triposo.com/ios/kiviak_2/pic/N__2506246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" y="-36290"/>
            <a:ext cx="8279647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72248" y="1475879"/>
            <a:ext cx="145905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Maison Musée Rembrandt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08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cdn2.getyourguide.com/img/tour_img-292518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" y="0"/>
            <a:ext cx="8277761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9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media-cdn.tripadvisor.com/media/photo-s/01/ea/9d/99/rembrandt-s-collec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4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https://pic.triposo.com/ios/kiviak_2/pic/N__976615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748"/>
            <a:ext cx="8280400" cy="470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148312" y="539775"/>
            <a:ext cx="10374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Musée Hermitage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31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tatic.lexpress.fr/medias_757/w_605,h_350,c_fill,g_north/1-the-netherlands-queen-beatrix-and-russia-s-president-dmitry-medvedev-tour-exhibition-at-the-hermitage-museum-in-amsterdam_3880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14600" y="1187847"/>
            <a:ext cx="2135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FFFF00"/>
                </a:solidFill>
              </a:rPr>
              <a:t> </a:t>
            </a:r>
            <a:endParaRPr lang="fr-FR" sz="800" b="1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28032" y="1249402"/>
            <a:ext cx="2135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 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sn.sdn.si/sn/img/13/070/634985808726366064_hermita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" y="18385"/>
            <a:ext cx="8274219" cy="466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06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3" y="-108297"/>
            <a:ext cx="8316664" cy="518457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56" y="539775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899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http://dayevents.ru/uploads/24043c0113c0_F7C7/12890_171549_14017778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84016" y="2195959"/>
            <a:ext cx="1055097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err="1">
                <a:solidFill>
                  <a:srgbClr val="C00000"/>
                </a:solidFill>
              </a:rPr>
              <a:t>Stedelijk</a:t>
            </a:r>
            <a:r>
              <a:rPr lang="fr-FR" sz="800" b="1" dirty="0">
                <a:solidFill>
                  <a:srgbClr val="C00000"/>
                </a:solidFill>
              </a:rPr>
              <a:t> Museum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382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rchdaily.com/wp-content/uploads/2013/04/51527489b3fc4b5fe5000057_stedelijk-museum-amsterdam-benthem-crouwel-architects_jhml1209-99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76" y="0"/>
            <a:ext cx="830507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30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benthemcrouwel.nl/www.benthemcrouwel.nl/portal_presentation/museums/stedelijk-museum/s_stedelijk_museum_amsterdam-07.jpg/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80" y="0"/>
            <a:ext cx="8288079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75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www.vijverborgh.nl/images/content/img_NSA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72248" y="711829"/>
            <a:ext cx="2952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Musée </a:t>
            </a:r>
            <a:r>
              <a:rPr lang="fr-FR" sz="800" b="1" dirty="0" err="1" smtClean="0">
                <a:solidFill>
                  <a:srgbClr val="C00000"/>
                </a:solidFill>
              </a:rPr>
              <a:t>Scheepvaart</a:t>
            </a:r>
            <a:endParaRPr lang="fr-FR" sz="8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le plus grand musée de la marine au monde.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4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erkgroepcaraibischeletteren.nl/wp-content/uploads/2014/07/scheepvaartmuseum-amsterdam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" y="0"/>
            <a:ext cx="8272933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9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ziogiorgio.fr/files/2013/05/philips-rijksmuseum-interieur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80" y="-1"/>
            <a:ext cx="8301580" cy="467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32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static1.trouw.nl/static/photo/2011/2/14/9/album_large_958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732"/>
            <a:ext cx="8280400" cy="469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82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8232" y="986996"/>
            <a:ext cx="14542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Centre scientifique </a:t>
            </a:r>
            <a:r>
              <a:rPr lang="fr-FR" sz="800" b="1" dirty="0" err="1" smtClean="0">
                <a:solidFill>
                  <a:srgbClr val="C00000"/>
                </a:solidFill>
              </a:rPr>
              <a:t>Nemo</a:t>
            </a:r>
            <a:r>
              <a:rPr lang="fr-FR" sz="800" dirty="0" smtClean="0">
                <a:solidFill>
                  <a:srgbClr val="C00000"/>
                </a:solidFill>
              </a:rPr>
              <a:t> </a:t>
            </a:r>
            <a:endParaRPr lang="fr-FR" sz="800" dirty="0">
              <a:solidFill>
                <a:srgbClr val="C00000"/>
              </a:solidFill>
            </a:endParaRPr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57421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muzei-mira.com/uploads/posts/2013-08/1377096175_vid-so-vtorogo-etaz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70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dondalrymple.com/wp-content/uploads/overlycomple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00"/>
            <a:ext cx="8280400" cy="468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54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1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4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936" y="910475"/>
            <a:ext cx="1363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>
                <a:solidFill>
                  <a:srgbClr val="C00000"/>
                </a:solidFill>
              </a:rPr>
              <a:t>Théâtre municipal</a:t>
            </a:r>
          </a:p>
          <a:p>
            <a:pPr algn="ctr"/>
            <a:r>
              <a:rPr lang="fr-FR" sz="800" b="1" dirty="0" err="1">
                <a:solidFill>
                  <a:srgbClr val="C00000"/>
                </a:solidFill>
              </a:rPr>
              <a:t>Stadsschouwburg</a:t>
            </a:r>
            <a:endParaRPr lang="fr-FR" sz="800" b="1" dirty="0">
              <a:solidFill>
                <a:srgbClr val="C00000"/>
              </a:solidFill>
            </a:endParaRPr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8050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64" y="0"/>
            <a:ext cx="831666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33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16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http://upload.wikimedia.org/wikipedia/commons/thumb/0/0b/Amsterdam_Tuschinski.jpg/640px-Amsterdam_Tuschin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12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http://www.custompaintingamsterdam.nl/TuschinskiFoyerRecht_659x6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329"/>
            <a:ext cx="8280400" cy="540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82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130.photobucket.com/albums/p262/Barry1204/Carr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51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://www.coupsdecoeurpourlemonde.com/wp-content/uploads/2009/09/Concertgebou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8280400" cy="500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428232" y="612363"/>
            <a:ext cx="79060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Concert Hall</a:t>
            </a:r>
            <a:endParaRPr lang="fr-FR" sz="800" b="1" dirty="0">
              <a:solidFill>
                <a:srgbClr val="C00000"/>
              </a:solidFill>
            </a:endParaRPr>
          </a:p>
        </p:txBody>
      </p:sp>
      <p:pic>
        <p:nvPicPr>
          <p:cNvPr id="5" name="Picture 2" descr="http://upload.wikimedia.org/wikipedia/commons/thumb/8/81/Concertgebouw_Amsterdam_Night_View.jpg/640px-Concertgebouw_Amsterdam_Night_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53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http://photos.pchome.com.tw/s14/a/l/alisonshan/book41/p1380764356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" y="-1158"/>
            <a:ext cx="8275876" cy="468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09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http://members.quicknet.nl/me.veenendaal/HMConc021004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59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388672" cy="471623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844056" y="1835919"/>
            <a:ext cx="1258678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>
                <a:solidFill>
                  <a:srgbClr val="FFFF00"/>
                </a:solidFill>
              </a:rPr>
              <a:t>Musée de la brasserie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704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photos.travelblog.org/Photos/110116/414179/f/4000245-Heineken-Brewery-Bar-in-Amsterdam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50" y="0"/>
            <a:ext cx="829965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43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87"/>
            <a:ext cx="8280400" cy="466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10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treetplanneur.com/wp-content/uploads/2012/12/Heineken-Bottle-Wall-140-years-3-604x4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92" y="0"/>
            <a:ext cx="8313291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28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http://fottogaleri.net/media/galeri/amsterdam-hakkinda-bilmeniz-gerekenler-231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3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Statue representing peace on the roof of the pal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8280400" cy="467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364336" y="2643020"/>
            <a:ext cx="63831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00" b="1" dirty="0" smtClean="0">
                <a:solidFill>
                  <a:srgbClr val="FFFF00"/>
                </a:solidFill>
              </a:rPr>
              <a:t>Place Dam</a:t>
            </a:r>
            <a:endParaRPr lang="fr-FR" sz="700" b="1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348112" y="3420295"/>
            <a:ext cx="11945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Centre ville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233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470"/>
            <a:ext cx="8280400" cy="470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4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4" y="-180305"/>
            <a:ext cx="8294464" cy="48602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356224" y="1547887"/>
            <a:ext cx="11256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Monument national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35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11.photobucket.com/albums/a195/HankBrackin/Amsterdam/PB110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80"/>
            <a:ext cx="8280400" cy="468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0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assets.kompasiana.com/statics/files/140722593212495095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321"/>
            <a:ext cx="838867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8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guliveriokeliones.lt/load/2014-12/1859_norm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34"/>
            <a:ext cx="8280400" cy="46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47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" y="0"/>
            <a:ext cx="8281361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8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Amsterd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180304"/>
            <a:ext cx="8388672" cy="486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009304" y="251743"/>
            <a:ext cx="17604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Centre commercial Magna Plaza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dans l’ancienne poste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65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lh4.ggpht.com/QRhYxoYtx3rdkT4ufEK5hHHS-RU1iJ1VbhyIzYagGARbePLUutCmtgBlvak93Ng4KZYYVvaOVp8R0wVI1ShYuXyH=s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72" y="-106513"/>
            <a:ext cx="8496944" cy="489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14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mandinevoyage.com/images/p/pon/po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93619" y="611783"/>
            <a:ext cx="340670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fr-FR" sz="10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Le </a:t>
            </a:r>
            <a:r>
              <a:rPr lang="fr-FR" sz="800" b="1" dirty="0" err="1" smtClean="0">
                <a:solidFill>
                  <a:srgbClr val="C00000"/>
                </a:solidFill>
              </a:rPr>
              <a:t>Waag</a:t>
            </a:r>
            <a:endParaRPr lang="fr-FR" sz="8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Monument historique du </a:t>
            </a:r>
            <a:r>
              <a:rPr lang="fr-FR" sz="800" b="1" dirty="0" err="1" smtClean="0">
                <a:solidFill>
                  <a:srgbClr val="C00000"/>
                </a:solidFill>
              </a:rPr>
              <a:t>Xve</a:t>
            </a:r>
            <a:r>
              <a:rPr lang="fr-FR" sz="800" b="1" dirty="0" smtClean="0">
                <a:solidFill>
                  <a:srgbClr val="C00000"/>
                </a:solidFill>
              </a:rPr>
              <a:t> siècle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et le </a:t>
            </a:r>
            <a:r>
              <a:rPr lang="fr-FR" sz="800" b="1" dirty="0">
                <a:solidFill>
                  <a:srgbClr val="C00000"/>
                </a:solidFill>
              </a:rPr>
              <a:t>plus ancien édifice non religieux encore debout dans la </a:t>
            </a:r>
            <a:r>
              <a:rPr lang="fr-FR" sz="800" b="1" dirty="0" smtClean="0">
                <a:solidFill>
                  <a:srgbClr val="C00000"/>
                </a:solidFill>
              </a:rPr>
              <a:t>ville.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25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99"/>
            <a:ext cx="8280400" cy="513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m6.paperblog.com/i/41/412152/happy-womens-day-L-RKRr2_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00"/>
            <a:ext cx="8280400" cy="468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4136" y="770766"/>
            <a:ext cx="10695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Le pays des vélos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95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.imgur.com/kSgROn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63936" y="4267461"/>
            <a:ext cx="47525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b="1" dirty="0">
                <a:solidFill>
                  <a:srgbClr val="C00000"/>
                </a:solidFill>
              </a:rPr>
              <a:t>Aux Pays-Bas, 31 % des habitants utilisent </a:t>
            </a:r>
            <a:r>
              <a:rPr lang="fr-FR" sz="800" b="1" dirty="0" smtClean="0">
                <a:solidFill>
                  <a:srgbClr val="C00000"/>
                </a:solidFill>
              </a:rPr>
              <a:t>le vélo </a:t>
            </a:r>
            <a:r>
              <a:rPr lang="fr-FR" sz="800" b="1" dirty="0">
                <a:solidFill>
                  <a:srgbClr val="C00000"/>
                </a:solidFill>
              </a:rPr>
              <a:t>comme moyen de transport </a:t>
            </a:r>
            <a:r>
              <a:rPr lang="fr-FR" sz="800" b="1" dirty="0" smtClean="0">
                <a:solidFill>
                  <a:srgbClr val="C00000"/>
                </a:solidFill>
              </a:rPr>
              <a:t>principal.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1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holland.com/upload_mm/1/e/d/26964_fullimage_Versierde_fiets_Amsterdam_300dpi_560x350px_J_%282%29_56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1666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38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bestofferz.gr/deals_image/deals/2014/1107/14153751663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8280400" cy="565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924176" y="2411983"/>
            <a:ext cx="1463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Les  Canaux</a:t>
            </a:r>
            <a:endParaRPr lang="fr-FR" sz="16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68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lancelundstrom.com/wp-content/uploads/2010/03/Amsterdam-Clock-Tow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14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572248" y="721748"/>
            <a:ext cx="10246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Tour de l’horloge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00" y="-1"/>
            <a:ext cx="8296099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2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qimages.b0.upaiyun.com/ca04fedcda3edd22c3edb9cb99c0e6cd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62" y="-21757"/>
            <a:ext cx="8293762" cy="470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87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" y="2628007"/>
            <a:ext cx="8280400" cy="205194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91"/>
            <a:ext cx="8280400" cy="255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" y="-1056"/>
            <a:ext cx="827522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7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easyvoyage.com/images/villes/256/570x360/16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62"/>
            <a:ext cx="8280400" cy="5687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02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9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316664" cy="558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80400" cy="514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98" y="0"/>
            <a:ext cx="8287498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billets-avion-vols.com/wp-content/uploads/2013/07/pixabay/8/suffer%20city_1374077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48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6" y="-36289"/>
            <a:ext cx="8283825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9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628032" y="1115839"/>
            <a:ext cx="2135521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rgbClr val="C00000"/>
                </a:solidFill>
              </a:rPr>
              <a:t>Vie nocturne le long des canaux</a:t>
            </a:r>
          </a:p>
          <a:p>
            <a:endParaRPr lang="fr-FR" sz="16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690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3-Amsterd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9"/>
            <a:ext cx="8280400" cy="4676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71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Image 1" descr="Amsterdam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1113"/>
            <a:ext cx="8275637" cy="466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80160" y="1115839"/>
            <a:ext cx="199285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1000" b="1" dirty="0" smtClean="0"/>
          </a:p>
          <a:p>
            <a:pPr algn="ctr"/>
            <a:r>
              <a:rPr lang="fr-FR" sz="800" b="1" dirty="0" smtClean="0">
                <a:solidFill>
                  <a:srgbClr val="FFFF00"/>
                </a:solidFill>
              </a:rPr>
              <a:t>De </a:t>
            </a:r>
            <a:r>
              <a:rPr lang="fr-FR" sz="800" b="1" dirty="0" err="1" smtClean="0">
                <a:solidFill>
                  <a:srgbClr val="FFFF00"/>
                </a:solidFill>
              </a:rPr>
              <a:t>Wallen</a:t>
            </a:r>
            <a:endParaRPr lang="fr-FR" sz="800" b="1" dirty="0" smtClean="0">
              <a:solidFill>
                <a:srgbClr val="FFFF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FFFF00"/>
                </a:solidFill>
              </a:rPr>
              <a:t>« Le quartier rouge » d’Amsterdam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97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6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0345"/>
            <a:ext cx="8316664" cy="521800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92128" y="34084"/>
            <a:ext cx="163034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b="1" dirty="0">
                <a:solidFill>
                  <a:srgbClr val="FFFF00"/>
                </a:solidFill>
              </a:rPr>
              <a:t>« Les vitrines » du quartier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976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2.lemde.fr/image/2010/12/10/534x267/1451957_7_fea5_dans-le-quartier-rouge-d-amsterdam_4a12890625da8eaba31e8166db7d7e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75904" y="755799"/>
            <a:ext cx="2375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1711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8"/>
            <a:ext cx="8280400" cy="46822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864" y="1115839"/>
            <a:ext cx="12346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FFFF00"/>
                </a:solidFill>
              </a:rPr>
              <a:t>Des musées insolites</a:t>
            </a:r>
            <a:endParaRPr lang="fr-FR" sz="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3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3" y="0"/>
            <a:ext cx="8304273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0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6" y="-26434"/>
            <a:ext cx="8281136" cy="470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5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4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80400" cy="48602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746348" y="1311443"/>
            <a:ext cx="11352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Musée du cannabis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74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1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ciee.org/study-abroad/images/cities/0036/headers/desktop/study-amsterdam-netherlands-win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57" y="0"/>
            <a:ext cx="831085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004296" y="3636119"/>
            <a:ext cx="117211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Les canaux en hiver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20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89"/>
            <a:ext cx="8280400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cityzeum.com/images/lieu/bigstock-amsterdam-netherlands--april-452925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29"/>
            <a:ext cx="8280400" cy="4692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80160" y="179735"/>
            <a:ext cx="8451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Gare centrale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71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fr.academic.ru/pictures/frwiki/65/Amsterdam_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9"/>
            <a:ext cx="8280400" cy="467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6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fr.uefa.com/MultimediaFiles/Photo/competitions/Comp_Matches/01/87/48/23/1874823_w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704874" y="683791"/>
            <a:ext cx="1439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800" b="1" dirty="0" err="1">
                <a:solidFill>
                  <a:srgbClr val="C00000"/>
                </a:solidFill>
              </a:rPr>
              <a:t>Arena</a:t>
            </a:r>
            <a:r>
              <a:rPr lang="fr-FR" sz="800" b="1" dirty="0">
                <a:solidFill>
                  <a:srgbClr val="C00000"/>
                </a:solidFill>
              </a:rPr>
              <a:t> </a:t>
            </a:r>
            <a:r>
              <a:rPr lang="fr-FR" sz="800" b="1" dirty="0" smtClean="0">
                <a:solidFill>
                  <a:srgbClr val="C00000"/>
                </a:solidFill>
              </a:rPr>
              <a:t>Amsterdam</a:t>
            </a: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stade du célèbre Ajax F.C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leballonrond.fr/img/estadios/565/81565_ori_amsterdam_are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75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free-attraction-reviews.com/wp-content/themes/freeattractionreviews/images/heros/vondelpark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1"/>
            <a:ext cx="8280400" cy="467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95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media.elpaisviajes.es/blog-holanda-se-viste-de-naranja/galeria/large/vondelp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9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radioscoop.com/imgs/167328_640_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"/>
            <a:ext cx="8280400" cy="468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43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holland.com/upload_mm/3/b/4/40318_fullimage_Statue%20of%20vondel%20with%20tulips_56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" y="0"/>
            <a:ext cx="82716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1768" y="179735"/>
            <a:ext cx="26276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Les tulipes, fleurs emblématiques des Pays-Bas.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288" y="-180305"/>
            <a:ext cx="8712968" cy="496855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6104" y="1084075"/>
            <a:ext cx="12153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rgbClr val="C00000"/>
                </a:solidFill>
              </a:rPr>
              <a:t>Jardin botanique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9287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http://nl.w2life.com/o_shop/data/PIC05-201310111557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64" y="0"/>
            <a:ext cx="8316664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02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2" y="-36290"/>
            <a:ext cx="8292402" cy="47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0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436344" y="395759"/>
            <a:ext cx="9701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rgbClr val="C00000"/>
                </a:solidFill>
              </a:rPr>
              <a:t>Serres du jardin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8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0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750"/>
            <a:ext cx="8280400" cy="403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29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http://www.holland.com/upload_mm/d/a/e/26993_fullimage_hortus-amsterdam_56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290"/>
            <a:ext cx="8280400" cy="471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65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http://cloud.funda.nl/valentina_media/049/200/805_grote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348112" y="250238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Zoo royal </a:t>
            </a:r>
            <a:r>
              <a:rPr lang="fr-FR" sz="800" b="1" dirty="0" err="1" smtClean="0">
                <a:solidFill>
                  <a:srgbClr val="C00000"/>
                </a:solidFill>
              </a:rPr>
              <a:t>Artis</a:t>
            </a:r>
            <a:endParaRPr lang="fr-FR" sz="800" b="1" dirty="0" smtClean="0">
              <a:solidFill>
                <a:srgbClr val="C00000"/>
              </a:solidFill>
            </a:endParaRPr>
          </a:p>
          <a:p>
            <a:pPr algn="ctr"/>
            <a:r>
              <a:rPr lang="fr-FR" sz="800" b="1" dirty="0" smtClean="0">
                <a:solidFill>
                  <a:srgbClr val="C00000"/>
                </a:solidFill>
              </a:rPr>
              <a:t>le plus ancien des Pays-Bas.</a:t>
            </a:r>
            <a:endParaRPr lang="fr-FR" sz="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56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http://upload.wikimedia.org/wikipedia/commons/thumb/c/cf/ARTIS-Zoo-Amsterdam-Photo-by-Persian-Dutch-Network.JPG/640px-ARTIS-Zoo-Amsterdam-Photo-by-Persian-Dutch-Netwo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42"/>
            <a:ext cx="8280400" cy="469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84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64"/>
            <a:ext cx="8280400" cy="468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08152" y="683791"/>
            <a:ext cx="12538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>
                <a:solidFill>
                  <a:srgbClr val="C00000"/>
                </a:solidFill>
              </a:rPr>
              <a:t>Aquarium dans le zoo</a:t>
            </a:r>
          </a:p>
          <a:p>
            <a:endParaRPr lang="fr-FR" sz="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29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6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9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53"/>
            <a:ext cx="82804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9156073-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3" t="8966" r="7149" b="9950"/>
          <a:stretch>
            <a:fillRect/>
          </a:stretch>
        </p:blipFill>
        <p:spPr>
          <a:xfrm>
            <a:off x="-379350" y="-324321"/>
            <a:ext cx="9056054" cy="518457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82984" y="3643688"/>
            <a:ext cx="135165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i="1" kern="10" dirty="0" err="1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FF0000">
                    <a:alpha val="86000"/>
                  </a:srgbClr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andles" panose="00000400000000000000" pitchFamily="2" charset="0"/>
              </a:rPr>
              <a:t>NdP</a:t>
            </a:r>
            <a:endParaRPr lang="fr-FR" sz="4000" b="1" i="1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solidFill>
                <a:srgbClr val="FF0000">
                  <a:alpha val="86000"/>
                </a:srgbClr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Candles" panose="00000400000000000000" pitchFamily="2" charset="0"/>
            </a:endParaRPr>
          </a:p>
          <a:p>
            <a:endParaRPr lang="fr-FR" dirty="0"/>
          </a:p>
        </p:txBody>
      </p:sp>
      <p:pic>
        <p:nvPicPr>
          <p:cNvPr id="5" name="Picture 9" descr="_plaquinhaTHEEND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40" y="3667629"/>
            <a:ext cx="1871261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ttp://t1.ftcdn.net/jpg/00/70/30/20/240_F_70302089_1UI364fZ4RPL43ACglej1nXynD1YKQE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112" y="-23186"/>
            <a:ext cx="2304256" cy="74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17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52683</TotalTime>
  <Words>269</Words>
  <Application>Microsoft Office PowerPoint</Application>
  <PresentationFormat>Personnalisé</PresentationFormat>
  <Paragraphs>62</Paragraphs>
  <Slides>122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122</vt:i4>
      </vt:variant>
    </vt:vector>
  </HeadingPairs>
  <TitlesOfParts>
    <vt:vector size="12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Fiorentino</dc:creator>
  <cp:lastModifiedBy>Pascal</cp:lastModifiedBy>
  <cp:revision>2376</cp:revision>
  <dcterms:created xsi:type="dcterms:W3CDTF">2011-12-17T10:02:59Z</dcterms:created>
  <dcterms:modified xsi:type="dcterms:W3CDTF">2017-04-17T18:25:18Z</dcterms:modified>
</cp:coreProperties>
</file>