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88" r:id="rId3"/>
    <p:sldId id="257" r:id="rId4"/>
    <p:sldId id="292" r:id="rId5"/>
    <p:sldId id="267" r:id="rId6"/>
    <p:sldId id="276" r:id="rId7"/>
    <p:sldId id="271" r:id="rId8"/>
    <p:sldId id="296" r:id="rId9"/>
    <p:sldId id="298" r:id="rId10"/>
    <p:sldId id="272" r:id="rId11"/>
    <p:sldId id="303" r:id="rId12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Harlow Solid Italic" panose="04030604020F02020D02" pitchFamily="82" charset="0"/>
      <p:italic r:id="rId22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bUkPMXwstntIAf9Yp99xA==" hashData="4Xf5leXbWGO3DqPHD+rbcWmyUE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025" autoAdjust="0"/>
  </p:normalViewPr>
  <p:slideViewPr>
    <p:cSldViewPr showGuides="1">
      <p:cViewPr>
        <p:scale>
          <a:sx n="39" d="100"/>
          <a:sy n="39" d="100"/>
        </p:scale>
        <p:origin x="-854" y="-95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BE78CC-0956-4889-8A02-223E14949AA9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CE0209-4E23-4E55-B6B5-ABFECBB7FDF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07889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E0209-4E23-4E55-B6B5-ABFECBB7FDF7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66579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E0209-4E23-4E55-B6B5-ABFECBB7FDF7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14060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35857533"/>
      </p:ext>
    </p:extLst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2326857"/>
      </p:ext>
    </p:extLst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1195988"/>
      </p:ext>
    </p:extLst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27161791"/>
      </p:ext>
    </p:extLst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5628787"/>
      </p:ext>
    </p:extLst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82508219"/>
      </p:ext>
    </p:extLst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1481863"/>
      </p:ext>
    </p:extLst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252520"/>
      </p:ext>
    </p:extLst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16769599"/>
      </p:ext>
    </p:extLst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28697081"/>
      </p:ext>
    </p:extLst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25230387"/>
      </p:ext>
    </p:extLst>
  </p:cSld>
  <p:clrMapOvr>
    <a:masterClrMapping/>
  </p:clrMapOvr>
  <p:transition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883B3-9BE7-44CA-AA3C-5FAA6A1F0C03}" type="datetimeFigureOut">
              <a:rPr lang="nl-NL" smtClean="0"/>
              <a:t>9-4-2017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FA6ED-8ED1-4DE7-96E2-C76FC5D9D8B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96425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7.JP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34.jpg"/><Relationship Id="rId7" Type="http://schemas.openxmlformats.org/officeDocument/2006/relationships/image" Target="../media/image3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g"/><Relationship Id="rId5" Type="http://schemas.microsoft.com/office/2007/relationships/hdphoto" Target="../media/hdphoto1.wdp"/><Relationship Id="rId4" Type="http://schemas.openxmlformats.org/officeDocument/2006/relationships/image" Target="../media/image35.jpeg"/><Relationship Id="rId9" Type="http://schemas.openxmlformats.org/officeDocument/2006/relationships/image" Target="../media/image39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3" Type="http://schemas.openxmlformats.org/officeDocument/2006/relationships/hyperlink" Target="http://blog.seniorennet.be/koeksister/" TargetMode="External"/><Relationship Id="rId7" Type="http://schemas.openxmlformats.org/officeDocument/2006/relationships/image" Target="../media/image43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gif"/><Relationship Id="rId5" Type="http://schemas.openxmlformats.org/officeDocument/2006/relationships/hyperlink" Target="mailto:l.f.vanderlaar@gmail.com?subject=270_Il%20est%20cinq%20heures.%20Paris%20s'&#233;veille." TargetMode="External"/><Relationship Id="rId4" Type="http://schemas.openxmlformats.org/officeDocument/2006/relationships/image" Target="../media/image41.gif"/><Relationship Id="rId9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ep 8"/>
          <p:cNvGrpSpPr/>
          <p:nvPr/>
        </p:nvGrpSpPr>
        <p:grpSpPr>
          <a:xfrm>
            <a:off x="179512" y="0"/>
            <a:ext cx="8964488" cy="6870215"/>
            <a:chOff x="179512" y="0"/>
            <a:chExt cx="8964488" cy="6870215"/>
          </a:xfrm>
        </p:grpSpPr>
        <p:pic>
          <p:nvPicPr>
            <p:cNvPr id="6" name="Afbeelding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3082" y="0"/>
              <a:ext cx="1290918" cy="6870215"/>
            </a:xfrm>
            <a:prstGeom prst="rect">
              <a:avLst/>
            </a:prstGeom>
          </p:spPr>
        </p:pic>
        <p:pic>
          <p:nvPicPr>
            <p:cNvPr id="7" name="Afbeelding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20528"/>
              <a:ext cx="7951694" cy="6849687"/>
            </a:xfrm>
            <a:prstGeom prst="rect">
              <a:avLst/>
            </a:prstGeom>
          </p:spPr>
        </p:pic>
      </p:grpSp>
      <p:sp>
        <p:nvSpPr>
          <p:cNvPr id="10" name="Tekstvak 9"/>
          <p:cNvSpPr txBox="1"/>
          <p:nvPr/>
        </p:nvSpPr>
        <p:spPr>
          <a:xfrm>
            <a:off x="3779912" y="6086547"/>
            <a:ext cx="51667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ea typeface="Calibri"/>
              </a:rPr>
              <a:t>Il est cinq heures, Paris s'éveille</a:t>
            </a:r>
            <a:endParaRPr lang="nl-NL" sz="24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459967"/>
      </p:ext>
    </p:extLst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ep 8"/>
          <p:cNvGrpSpPr/>
          <p:nvPr/>
        </p:nvGrpSpPr>
        <p:grpSpPr>
          <a:xfrm>
            <a:off x="179512" y="0"/>
            <a:ext cx="8964488" cy="6870215"/>
            <a:chOff x="179512" y="0"/>
            <a:chExt cx="8964488" cy="6870215"/>
          </a:xfrm>
        </p:grpSpPr>
        <p:pic>
          <p:nvPicPr>
            <p:cNvPr id="6" name="Afbeelding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53082" y="0"/>
              <a:ext cx="1290918" cy="6870215"/>
            </a:xfrm>
            <a:prstGeom prst="rect">
              <a:avLst/>
            </a:prstGeom>
          </p:spPr>
        </p:pic>
        <p:pic>
          <p:nvPicPr>
            <p:cNvPr id="7" name="Afbeelding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20528"/>
              <a:ext cx="7951694" cy="6849687"/>
            </a:xfrm>
            <a:prstGeom prst="rect">
              <a:avLst/>
            </a:prstGeom>
          </p:spPr>
        </p:pic>
      </p:grpSp>
      <p:pic>
        <p:nvPicPr>
          <p:cNvPr id="11" name="Afbeelding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2" y="0"/>
            <a:ext cx="4551408" cy="6858000"/>
          </a:xfrm>
          <a:prstGeom prst="rect">
            <a:avLst/>
          </a:prstGeom>
        </p:spPr>
      </p:pic>
      <p:pic>
        <p:nvPicPr>
          <p:cNvPr id="12" name="Afbeelding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320" y="0"/>
            <a:ext cx="4569680" cy="6858000"/>
          </a:xfrm>
          <a:prstGeom prst="rect">
            <a:avLst/>
          </a:prstGeom>
        </p:spPr>
      </p:pic>
      <p:sp>
        <p:nvSpPr>
          <p:cNvPr id="13" name="Tekstvak 12"/>
          <p:cNvSpPr txBox="1"/>
          <p:nvPr/>
        </p:nvSpPr>
        <p:spPr>
          <a:xfrm>
            <a:off x="0" y="22302"/>
            <a:ext cx="44983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Ik ben</a:t>
            </a: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de kroonprins van de </a:t>
            </a:r>
            <a:r>
              <a:rPr lang="nl-NL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Place</a:t>
            </a: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Dauphine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Je sui</a:t>
            </a: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s l'dauphin d'la place Dauphine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latin typeface="Arial"/>
                <a:ea typeface="Calibri"/>
                <a:cs typeface="Times New Roman"/>
              </a:rPr>
              <a:t>I am th</a:t>
            </a:r>
            <a:r>
              <a:rPr lang="en-US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e crown prince of the Place Dauphine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Ich bin</a:t>
            </a:r>
            <a:r>
              <a:rPr lang="de-DE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der Kronprinz am Place Dauphine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sp>
        <p:nvSpPr>
          <p:cNvPr id="14" name="Tekstvak 13"/>
          <p:cNvSpPr txBox="1"/>
          <p:nvPr/>
        </p:nvSpPr>
        <p:spPr>
          <a:xfrm>
            <a:off x="4716016" y="22302"/>
            <a:ext cx="390203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en </a:t>
            </a:r>
            <a:r>
              <a:rPr lang="nl-NL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Place</a:t>
            </a: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Blanche ziet er slecht uit.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et la place Blanche a </a:t>
            </a:r>
            <a:r>
              <a:rPr lang="fr-FR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mauvais'mine</a:t>
            </a: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and Place Blanche looks bad.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und Place Blanche sieht schlecht aus.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10" name="Afbeelding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957392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881" y="-61280"/>
            <a:ext cx="4667921" cy="6941145"/>
          </a:xfrm>
          <a:prstGeom prst="rect">
            <a:avLst/>
          </a:prstGeom>
        </p:spPr>
      </p:pic>
      <p:sp>
        <p:nvSpPr>
          <p:cNvPr id="2" name="Tekstvak 1"/>
          <p:cNvSpPr txBox="1"/>
          <p:nvPr/>
        </p:nvSpPr>
        <p:spPr>
          <a:xfrm>
            <a:off x="0" y="5855183"/>
            <a:ext cx="33473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De trucks zitten vol melk.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Les camions sont pleins de lait.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The </a:t>
            </a:r>
            <a:r>
              <a:rPr lang="nl-NL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dairy</a:t>
            </a: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en-US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trucks are full of milk.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Die Lastwagen sind voller Milch.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4574320" y="5837001"/>
            <a:ext cx="405271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De straatvegers zijn druk bezig.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Les balayeurs sont plein d'balais.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latin typeface="Arial"/>
                <a:ea typeface="Calibri"/>
                <a:cs typeface="Times New Roman"/>
              </a:rPr>
              <a:t>The street sweepers are busy.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Die Straßenkehrer sind voll beschäftigt.</a:t>
            </a:r>
            <a:endParaRPr lang="nl-NL" sz="1600" dirty="0">
              <a:ea typeface="Calibri"/>
              <a:cs typeface="Times New Roman"/>
            </a:endParaRPr>
          </a:p>
        </p:txBody>
      </p:sp>
      <p:grpSp>
        <p:nvGrpSpPr>
          <p:cNvPr id="19" name="Groep 18"/>
          <p:cNvGrpSpPr/>
          <p:nvPr/>
        </p:nvGrpSpPr>
        <p:grpSpPr>
          <a:xfrm>
            <a:off x="-252536" y="0"/>
            <a:ext cx="9649071" cy="6858000"/>
            <a:chOff x="-157125" y="0"/>
            <a:chExt cx="9330436" cy="6858000"/>
          </a:xfrm>
        </p:grpSpPr>
        <p:pic>
          <p:nvPicPr>
            <p:cNvPr id="20" name="Afbeelding 19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21" name="Afbeelding 2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7125" y="836712"/>
              <a:ext cx="9330436" cy="5256584"/>
            </a:xfrm>
            <a:prstGeom prst="rect">
              <a:avLst/>
            </a:prstGeom>
          </p:spPr>
        </p:pic>
      </p:grpSp>
      <p:sp>
        <p:nvSpPr>
          <p:cNvPr id="4" name="Tekstvak 3"/>
          <p:cNvSpPr txBox="1"/>
          <p:nvPr/>
        </p:nvSpPr>
        <p:spPr>
          <a:xfrm>
            <a:off x="5580112" y="560911"/>
            <a:ext cx="21339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Het </a:t>
            </a:r>
            <a:r>
              <a:rPr lang="fr-FR" b="1" dirty="0" err="1">
                <a:latin typeface="Arial"/>
                <a:ea typeface="Calibri"/>
                <a:cs typeface="Times New Roman"/>
              </a:rPr>
              <a:t>is</a:t>
            </a:r>
            <a:r>
              <a:rPr lang="fr-FR" b="1" dirty="0">
                <a:latin typeface="Arial"/>
                <a:ea typeface="Calibri"/>
                <a:cs typeface="Times New Roman"/>
              </a:rPr>
              <a:t> 5 </a:t>
            </a:r>
            <a:r>
              <a:rPr lang="fr-FR" b="1" dirty="0" err="1">
                <a:latin typeface="Arial"/>
                <a:ea typeface="Calibri"/>
                <a:cs typeface="Times New Roman"/>
              </a:rPr>
              <a:t>uur</a:t>
            </a:r>
            <a:r>
              <a:rPr lang="fr-FR" b="1" dirty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Il est cinq heures.</a:t>
            </a:r>
            <a:endParaRPr lang="nl-NL" sz="11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 err="1">
                <a:latin typeface="Arial"/>
                <a:ea typeface="Calibri"/>
                <a:cs typeface="Times New Roman"/>
              </a:rPr>
              <a:t>It’s</a:t>
            </a:r>
            <a:r>
              <a:rPr lang="de-DE" b="1" dirty="0">
                <a:latin typeface="Arial"/>
                <a:ea typeface="Calibri"/>
                <a:cs typeface="Times New Roman"/>
              </a:rPr>
              <a:t> 5 AM.</a:t>
            </a:r>
            <a:endParaRPr lang="nl-NL" sz="11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>
                <a:latin typeface="Arial"/>
                <a:ea typeface="Calibri"/>
                <a:cs typeface="Times New Roman"/>
              </a:rPr>
              <a:t>Es ist fünf Uhr.</a:t>
            </a:r>
            <a:endParaRPr lang="nl-NL" sz="1100" dirty="0">
              <a:ea typeface="Calibri"/>
              <a:cs typeface="Times New Roman"/>
            </a:endParaRPr>
          </a:p>
        </p:txBody>
      </p:sp>
      <p:pic>
        <p:nvPicPr>
          <p:cNvPr id="22" name="Afbeelding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25"/>
            <a:ext cx="9144000" cy="6824749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25"/>
            <a:ext cx="9144000" cy="6824749"/>
          </a:xfrm>
          <a:prstGeom prst="rect">
            <a:avLst/>
          </a:prstGeom>
        </p:spPr>
      </p:pic>
      <p:sp>
        <p:nvSpPr>
          <p:cNvPr id="8" name="Tekstvak 7"/>
          <p:cNvSpPr txBox="1"/>
          <p:nvPr/>
        </p:nvSpPr>
        <p:spPr>
          <a:xfrm>
            <a:off x="-58044" y="5766481"/>
            <a:ext cx="74411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Parijs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Paris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Paris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Paris</a:t>
            </a:r>
            <a:endParaRPr lang="nl-NL" sz="1600" dirty="0">
              <a:ea typeface="Calibri"/>
              <a:cs typeface="Times New Roman"/>
            </a:endParaRPr>
          </a:p>
        </p:txBody>
      </p:sp>
      <p:sp>
        <p:nvSpPr>
          <p:cNvPr id="23" name="Tekstvak 22"/>
          <p:cNvSpPr txBox="1"/>
          <p:nvPr/>
        </p:nvSpPr>
        <p:spPr>
          <a:xfrm>
            <a:off x="530195" y="5770861"/>
            <a:ext cx="113204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ontwaakt.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s'éveille.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err="1">
                <a:latin typeface="Arial"/>
                <a:ea typeface="Calibri"/>
                <a:cs typeface="Times New Roman"/>
              </a:rPr>
              <a:t>awakens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err="1">
                <a:latin typeface="Arial"/>
                <a:ea typeface="Calibri"/>
                <a:cs typeface="Times New Roman"/>
              </a:rPr>
              <a:t>erwacht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</p:txBody>
      </p:sp>
      <p:sp>
        <p:nvSpPr>
          <p:cNvPr id="24" name="Tekstvak 23"/>
          <p:cNvSpPr txBox="1"/>
          <p:nvPr/>
        </p:nvSpPr>
        <p:spPr>
          <a:xfrm>
            <a:off x="1528442" y="5770861"/>
            <a:ext cx="74411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Parijs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Paris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Paris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Paris</a:t>
            </a:r>
            <a:endParaRPr lang="nl-NL" sz="1600" dirty="0">
              <a:ea typeface="Calibri"/>
              <a:cs typeface="Times New Roman"/>
            </a:endParaRPr>
          </a:p>
        </p:txBody>
      </p:sp>
      <p:sp>
        <p:nvSpPr>
          <p:cNvPr id="25" name="Tekstvak 24"/>
          <p:cNvSpPr txBox="1"/>
          <p:nvPr/>
        </p:nvSpPr>
        <p:spPr>
          <a:xfrm>
            <a:off x="2123728" y="5792997"/>
            <a:ext cx="113204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ontwaakt.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s'éveille.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err="1">
                <a:latin typeface="Arial"/>
                <a:ea typeface="Calibri"/>
                <a:cs typeface="Times New Roman"/>
              </a:rPr>
              <a:t>awakens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err="1">
                <a:latin typeface="Arial"/>
                <a:ea typeface="Calibri"/>
                <a:cs typeface="Times New Roman"/>
              </a:rPr>
              <a:t>erwacht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04217750"/>
      </p:ext>
    </p:extLst>
  </p:cSld>
  <p:clrMapOvr>
    <a:masterClrMapping/>
  </p:clrMapOvr>
  <p:transition advClick="0" advTm="26000">
    <p:sndAc>
      <p:stSnd>
        <p:snd r:embed="rId3" name="Jacques Dutronc ~ Il est cinq heures, Paris s'Ã©veille (1966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" grpId="0"/>
      <p:bldP spid="3" grpId="0"/>
      <p:bldP spid="8" grpId="0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wlmailhtml:%7b65157489-1DF3-43B3-B9FA-E0ADD7B220CD%7dmid://00000178/!cid:ii_j01zkwod1_15ab1a95e5be71d2"/>
          <p:cNvSpPr>
            <a:spLocks noChangeAspect="1" noChangeArrowheads="1"/>
          </p:cNvSpPr>
          <p:nvPr/>
        </p:nvSpPr>
        <p:spPr bwMode="auto">
          <a:xfrm>
            <a:off x="42863" y="-90488"/>
            <a:ext cx="4152900" cy="277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sp>
        <p:nvSpPr>
          <p:cNvPr id="3" name="AutoShape 4" descr="wlmailhtml:%7b65157489-1DF3-43B3-B9FA-E0ADD7B220CD%7dmid://00000178/!cid:ii_j01zkwod1_15ab1a95e5be71d2"/>
          <p:cNvSpPr>
            <a:spLocks noChangeAspect="1" noChangeArrowheads="1"/>
          </p:cNvSpPr>
          <p:nvPr/>
        </p:nvSpPr>
        <p:spPr bwMode="auto">
          <a:xfrm>
            <a:off x="195263" y="61912"/>
            <a:ext cx="4152900" cy="277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/>
          </a:p>
        </p:txBody>
      </p:sp>
      <p:pic>
        <p:nvPicPr>
          <p:cNvPr id="12" name="Afbeelding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" y="-140952"/>
            <a:ext cx="4569834" cy="5949280"/>
          </a:xfrm>
          <a:prstGeom prst="rect">
            <a:avLst/>
          </a:prstGeom>
        </p:spPr>
      </p:pic>
      <p:pic>
        <p:nvPicPr>
          <p:cNvPr id="18" name="Afbeelding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336648"/>
            <a:ext cx="4572000" cy="6146112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42863" y="5795309"/>
            <a:ext cx="354937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De travestieten gaan zich scheren.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Les travestis vont se raser.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The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transvestites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are off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to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shave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Die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Transvestiten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rasieren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sich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</p:txBody>
      </p:sp>
      <p:pic>
        <p:nvPicPr>
          <p:cNvPr id="21" name="Afbeelding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993" y="-336648"/>
            <a:ext cx="4571999" cy="6146112"/>
          </a:xfrm>
          <a:prstGeom prst="rect">
            <a:avLst/>
          </a:prstGeom>
        </p:spPr>
      </p:pic>
      <p:sp>
        <p:nvSpPr>
          <p:cNvPr id="22" name="Tekstvak 21"/>
          <p:cNvSpPr txBox="1"/>
          <p:nvPr/>
        </p:nvSpPr>
        <p:spPr>
          <a:xfrm>
            <a:off x="4572000" y="5795309"/>
            <a:ext cx="426751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De strippers zijn weer aangekleed.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Les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stripteaseuses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sont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rhabillées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latin typeface="Arial"/>
                <a:ea typeface="Calibri"/>
                <a:cs typeface="Times New Roman"/>
              </a:rPr>
              <a:t>The </a:t>
            </a:r>
            <a:r>
              <a:rPr lang="en-US" sz="1600" b="1" dirty="0" err="1">
                <a:latin typeface="Arial"/>
                <a:ea typeface="Calibri"/>
                <a:cs typeface="Times New Roman"/>
              </a:rPr>
              <a:t>stripperss</a:t>
            </a:r>
            <a:r>
              <a:rPr lang="en-US" sz="1600" b="1" dirty="0">
                <a:latin typeface="Arial"/>
                <a:ea typeface="Calibri"/>
                <a:cs typeface="Times New Roman"/>
              </a:rPr>
              <a:t> are dressed again.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Die Stripperinnen sind wieder angezogen.</a:t>
            </a:r>
            <a:endParaRPr lang="nl-NL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18619684"/>
      </p:ext>
    </p:extLst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13393" cy="566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kstvak 1"/>
          <p:cNvSpPr txBox="1"/>
          <p:nvPr/>
        </p:nvSpPr>
        <p:spPr>
          <a:xfrm>
            <a:off x="1107608" y="5661248"/>
            <a:ext cx="348044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De </a:t>
            </a:r>
            <a:r>
              <a:rPr lang="fr-FR" b="1" dirty="0" err="1">
                <a:latin typeface="Arial"/>
                <a:ea typeface="Calibri"/>
                <a:cs typeface="Times New Roman"/>
              </a:rPr>
              <a:t>kussens</a:t>
            </a:r>
            <a:r>
              <a:rPr lang="fr-FR" b="1" dirty="0">
                <a:latin typeface="Arial"/>
                <a:ea typeface="Calibri"/>
                <a:cs typeface="Times New Roman"/>
              </a:rPr>
              <a:t> </a:t>
            </a:r>
            <a:r>
              <a:rPr lang="fr-FR" b="1" dirty="0" err="1">
                <a:latin typeface="Arial"/>
                <a:ea typeface="Calibri"/>
                <a:cs typeface="Times New Roman"/>
              </a:rPr>
              <a:t>zijn</a:t>
            </a:r>
            <a:r>
              <a:rPr lang="fr-FR" b="1" dirty="0">
                <a:latin typeface="Arial"/>
                <a:ea typeface="Calibri"/>
                <a:cs typeface="Times New Roman"/>
              </a:rPr>
              <a:t> </a:t>
            </a:r>
            <a:r>
              <a:rPr lang="fr-FR" b="1" dirty="0" err="1">
                <a:latin typeface="Arial"/>
                <a:ea typeface="Calibri"/>
                <a:cs typeface="Times New Roman"/>
              </a:rPr>
              <a:t>platgedrukt</a:t>
            </a:r>
            <a:endParaRPr lang="nl-NL" sz="11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Les </a:t>
            </a:r>
            <a:r>
              <a:rPr lang="fr-FR" b="1" dirty="0" smtClean="0">
                <a:latin typeface="Arial"/>
                <a:ea typeface="Calibri"/>
                <a:cs typeface="Times New Roman"/>
              </a:rPr>
              <a:t>traversins </a:t>
            </a:r>
            <a:r>
              <a:rPr lang="fr-FR" b="1" dirty="0">
                <a:latin typeface="Arial"/>
                <a:ea typeface="Calibri"/>
                <a:cs typeface="Times New Roman"/>
              </a:rPr>
              <a:t>sont </a:t>
            </a:r>
            <a:r>
              <a:rPr lang="fr-FR" b="1" dirty="0" err="1" smtClean="0">
                <a:latin typeface="Arial"/>
                <a:ea typeface="Calibri"/>
                <a:cs typeface="Times New Roman"/>
              </a:rPr>
              <a:t>écrassés</a:t>
            </a:r>
            <a:endParaRPr lang="nl-NL" sz="11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en-US" b="1" dirty="0">
                <a:latin typeface="Arial"/>
                <a:ea typeface="Calibri"/>
                <a:cs typeface="Times New Roman"/>
              </a:rPr>
              <a:t>The pillows are crushed</a:t>
            </a:r>
            <a:endParaRPr lang="nl-NL" sz="11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en-US" b="1" dirty="0">
                <a:latin typeface="Arial"/>
                <a:ea typeface="Calibri"/>
                <a:cs typeface="Times New Roman"/>
              </a:rPr>
              <a:t>Die </a:t>
            </a:r>
            <a:r>
              <a:rPr lang="en-US" b="1" dirty="0" err="1">
                <a:latin typeface="Arial"/>
                <a:ea typeface="Calibri"/>
                <a:cs typeface="Times New Roman"/>
              </a:rPr>
              <a:t>Kissen</a:t>
            </a:r>
            <a:r>
              <a:rPr lang="en-US" b="1" dirty="0">
                <a:latin typeface="Arial"/>
                <a:ea typeface="Calibri"/>
                <a:cs typeface="Times New Roman"/>
              </a:rPr>
              <a:t> </a:t>
            </a:r>
            <a:r>
              <a:rPr lang="en-US" b="1" dirty="0" err="1">
                <a:latin typeface="Arial"/>
                <a:ea typeface="Calibri"/>
                <a:cs typeface="Times New Roman"/>
              </a:rPr>
              <a:t>sind</a:t>
            </a:r>
            <a:r>
              <a:rPr lang="en-US" b="1" dirty="0">
                <a:latin typeface="Arial"/>
                <a:ea typeface="Calibri"/>
                <a:cs typeface="Times New Roman"/>
              </a:rPr>
              <a:t> </a:t>
            </a:r>
            <a:r>
              <a:rPr lang="en-US" b="1" dirty="0" err="1">
                <a:latin typeface="Arial"/>
                <a:ea typeface="Calibri"/>
                <a:cs typeface="Times New Roman"/>
              </a:rPr>
              <a:t>gequetscht</a:t>
            </a:r>
            <a:endParaRPr lang="nl-NL" sz="1100" dirty="0">
              <a:ea typeface="Calibri"/>
              <a:cs typeface="Times New Roman"/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4499991" y="5662576"/>
            <a:ext cx="38395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b="1" dirty="0">
                <a:latin typeface="Arial"/>
                <a:ea typeface="Calibri"/>
                <a:cs typeface="Times New Roman"/>
              </a:rPr>
              <a:t>en de geliefden zijn uitgeput.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et les amoureux sont fatigués.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b="1" dirty="0">
                <a:latin typeface="Arial"/>
                <a:ea typeface="Calibri"/>
                <a:cs typeface="Times New Roman"/>
              </a:rPr>
              <a:t>and the lovers are exhausted.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b="1" dirty="0">
                <a:latin typeface="Arial"/>
                <a:ea typeface="Calibri"/>
                <a:cs typeface="Times New Roman"/>
              </a:rPr>
              <a:t>und die Geliebten sind erschöpft.</a:t>
            </a:r>
            <a:endParaRPr lang="nl-NL" sz="1100" dirty="0">
              <a:ea typeface="Calibri"/>
              <a:cs typeface="Times New Roman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308" y="-19"/>
            <a:ext cx="9370835" cy="6858000"/>
          </a:xfrm>
          <a:prstGeom prst="rect">
            <a:avLst/>
          </a:prstGeom>
        </p:spPr>
      </p:pic>
      <p:sp>
        <p:nvSpPr>
          <p:cNvPr id="8" name="Tekstvak 7"/>
          <p:cNvSpPr txBox="1"/>
          <p:nvPr/>
        </p:nvSpPr>
        <p:spPr>
          <a:xfrm>
            <a:off x="3851920" y="2420888"/>
            <a:ext cx="21339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Het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is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5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uur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Il est cinq heures.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It’s</a:t>
            </a:r>
            <a:r>
              <a:rPr lang="de-DE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5 AM.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Es ist fünf Uhr.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13" name="Afbeelding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308" y="-15675"/>
            <a:ext cx="9257417" cy="6889350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308" y="-119868"/>
            <a:ext cx="9257417" cy="6957373"/>
          </a:xfrm>
          <a:prstGeom prst="rect">
            <a:avLst/>
          </a:prstGeom>
        </p:spPr>
      </p:pic>
      <p:sp>
        <p:nvSpPr>
          <p:cNvPr id="16" name="Tekstvak 15"/>
          <p:cNvSpPr txBox="1"/>
          <p:nvPr/>
        </p:nvSpPr>
        <p:spPr>
          <a:xfrm>
            <a:off x="23333" y="1"/>
            <a:ext cx="74411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 smtClean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Parijs</a:t>
            </a:r>
            <a:endParaRPr lang="nl-NL" sz="1600" dirty="0" smtClean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 smtClean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600" dirty="0" smtClean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 smtClean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600" dirty="0" smtClean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 smtClean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sp>
        <p:nvSpPr>
          <p:cNvPr id="17" name="Tekstvak 16"/>
          <p:cNvSpPr txBox="1"/>
          <p:nvPr/>
        </p:nvSpPr>
        <p:spPr>
          <a:xfrm>
            <a:off x="611560" y="1"/>
            <a:ext cx="113204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ontwaakt.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s'éveille.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awakens</a:t>
            </a: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erwacht</a:t>
            </a: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sp>
        <p:nvSpPr>
          <p:cNvPr id="18" name="Tekstvak 17"/>
          <p:cNvSpPr txBox="1"/>
          <p:nvPr/>
        </p:nvSpPr>
        <p:spPr>
          <a:xfrm>
            <a:off x="1619672" y="1"/>
            <a:ext cx="74411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Parijs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sp>
        <p:nvSpPr>
          <p:cNvPr id="19" name="Tekstvak 18"/>
          <p:cNvSpPr txBox="1"/>
          <p:nvPr/>
        </p:nvSpPr>
        <p:spPr>
          <a:xfrm>
            <a:off x="2214292" y="-19"/>
            <a:ext cx="113204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ontwaakt.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s'éveille.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awakens</a:t>
            </a: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erwacht</a:t>
            </a: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10241629"/>
      </p:ext>
    </p:extLst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8" grpId="1"/>
      <p:bldP spid="16" grpId="0"/>
      <p:bldP spid="17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ep 5"/>
          <p:cNvGrpSpPr/>
          <p:nvPr/>
        </p:nvGrpSpPr>
        <p:grpSpPr>
          <a:xfrm>
            <a:off x="0" y="-25642"/>
            <a:ext cx="4587776" cy="6941356"/>
            <a:chOff x="0" y="16036"/>
            <a:chExt cx="4587776" cy="6941356"/>
          </a:xfrm>
        </p:grpSpPr>
        <p:pic>
          <p:nvPicPr>
            <p:cNvPr id="4" name="Afbeelding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6036"/>
              <a:ext cx="4572000" cy="6941356"/>
            </a:xfrm>
            <a:prstGeom prst="rect">
              <a:avLst/>
            </a:prstGeom>
          </p:spPr>
        </p:pic>
        <p:pic>
          <p:nvPicPr>
            <p:cNvPr id="5" name="Afbeelding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76" y="856491"/>
              <a:ext cx="4572000" cy="6100901"/>
            </a:xfrm>
            <a:prstGeom prst="rect">
              <a:avLst/>
            </a:prstGeom>
          </p:spPr>
        </p:pic>
      </p:grpSp>
      <p:pic>
        <p:nvPicPr>
          <p:cNvPr id="2" name="Afbeelding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25642"/>
            <a:ext cx="4572000" cy="6941356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15776" y="-25642"/>
            <a:ext cx="34034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De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koffiekoppen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zijn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gevuld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Le café est dans les tasses.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The coffee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cups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are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filled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Die </a:t>
            </a:r>
            <a:r>
              <a:rPr lang="nl-NL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Kaffeetassen</a:t>
            </a:r>
            <a:r>
              <a:rPr lang="nl-NL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nl-NL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sind</a:t>
            </a:r>
            <a:r>
              <a:rPr lang="nl-NL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nl-NL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gefüllt</a:t>
            </a:r>
            <a:r>
              <a:rPr lang="nl-NL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sp>
        <p:nvSpPr>
          <p:cNvPr id="7" name="Tekstvak 6"/>
          <p:cNvSpPr txBox="1"/>
          <p:nvPr/>
        </p:nvSpPr>
        <p:spPr>
          <a:xfrm>
            <a:off x="4569709" y="-25643"/>
            <a:ext cx="42755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b="1" dirty="0">
                <a:latin typeface="Arial"/>
                <a:ea typeface="Calibri"/>
                <a:cs typeface="Times New Roman"/>
              </a:rPr>
              <a:t>De caféhouders lappen de ramen.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Les cafés nettoient leurs glaces.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b="1" dirty="0">
                <a:latin typeface="Arial"/>
                <a:ea typeface="Calibri"/>
                <a:cs typeface="Times New Roman"/>
              </a:rPr>
              <a:t>The pub owners clean their windows.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b="1" dirty="0">
                <a:latin typeface="Arial"/>
                <a:ea typeface="Calibri"/>
                <a:cs typeface="Times New Roman"/>
              </a:rPr>
              <a:t>Der Schenkwirt putzt die Fenster.</a:t>
            </a:r>
            <a:endParaRPr lang="nl-NL" sz="1100" dirty="0">
              <a:ea typeface="Calibri"/>
              <a:cs typeface="Times New Roman"/>
            </a:endParaRPr>
          </a:p>
        </p:txBody>
      </p:sp>
      <p:grpSp>
        <p:nvGrpSpPr>
          <p:cNvPr id="15" name="Groep 14"/>
          <p:cNvGrpSpPr/>
          <p:nvPr/>
        </p:nvGrpSpPr>
        <p:grpSpPr>
          <a:xfrm>
            <a:off x="-134073" y="-105668"/>
            <a:ext cx="9368895" cy="7101408"/>
            <a:chOff x="0" y="0"/>
            <a:chExt cx="9144000" cy="6858000"/>
          </a:xfrm>
        </p:grpSpPr>
        <p:pic>
          <p:nvPicPr>
            <p:cNvPr id="16" name="Afbeelding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17" name="Afbeelding 1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5780782"/>
            </a:xfrm>
            <a:prstGeom prst="rect">
              <a:avLst/>
            </a:prstGeom>
          </p:spPr>
        </p:pic>
      </p:grpSp>
      <p:sp>
        <p:nvSpPr>
          <p:cNvPr id="18" name="Tekstvak 17"/>
          <p:cNvSpPr txBox="1"/>
          <p:nvPr/>
        </p:nvSpPr>
        <p:spPr>
          <a:xfrm>
            <a:off x="0" y="5838496"/>
            <a:ext cx="383149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En op de Boulevard Montparnasse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Et sur le </a:t>
            </a:r>
            <a:r>
              <a:rPr lang="fr-FR" sz="1600" b="1" dirty="0" err="1">
                <a:latin typeface="Arial"/>
                <a:ea typeface="Calibri"/>
                <a:cs typeface="Times New Roman"/>
              </a:rPr>
              <a:t>boul'vard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 Montparnasse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latin typeface="Arial"/>
                <a:ea typeface="Calibri"/>
                <a:cs typeface="Times New Roman"/>
              </a:rPr>
              <a:t>And on the Boulevard Montparnasse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Und auf der Boulevard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Montparnasse</a:t>
            </a:r>
            <a:endParaRPr lang="nl-NL" sz="1600" dirty="0">
              <a:ea typeface="Calibri"/>
              <a:cs typeface="Times New Roman"/>
            </a:endParaRPr>
          </a:p>
        </p:txBody>
      </p:sp>
      <p:sp>
        <p:nvSpPr>
          <p:cNvPr id="19" name="Tekstvak 18"/>
          <p:cNvSpPr txBox="1"/>
          <p:nvPr/>
        </p:nvSpPr>
        <p:spPr>
          <a:xfrm>
            <a:off x="4951278" y="5807269"/>
            <a:ext cx="428354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is het station niet meer dan een geraamte.</a:t>
            </a:r>
            <a:endParaRPr lang="nl-NL" sz="16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la gare n'est plus qu'une carcasse.</a:t>
            </a:r>
            <a:endParaRPr lang="nl-NL" sz="16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The train station is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nothing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but a </a:t>
            </a:r>
            <a:r>
              <a:rPr lang="nl-NL" sz="1600" b="1" dirty="0" err="1" smtClean="0">
                <a:latin typeface="Arial"/>
                <a:ea typeface="Calibri"/>
                <a:cs typeface="Times New Roman"/>
              </a:rPr>
              <a:t>carcass</a:t>
            </a:r>
            <a:r>
              <a:rPr lang="nl-NL" sz="1600" b="1" dirty="0" smtClean="0">
                <a:latin typeface="Arial"/>
                <a:ea typeface="Calibri"/>
                <a:cs typeface="Times New Roman"/>
              </a:rPr>
              <a:t>. </a:t>
            </a:r>
            <a:endParaRPr lang="nl-NL" sz="16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ist der Bahnhof nur eine Karkasse.</a:t>
            </a:r>
            <a:endParaRPr lang="nl-NL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41683789"/>
      </p:ext>
    </p:extLst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5364088" y="2780928"/>
            <a:ext cx="21339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Het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is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5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uur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Il est cinq heures.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It’s</a:t>
            </a:r>
            <a:r>
              <a:rPr lang="de-DE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5 AM.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Es ist fünf Uhr.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44"/>
            <a:ext cx="9144000" cy="6858000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7894940" y="0"/>
            <a:ext cx="12490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ontwaakt</a:t>
            </a: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s'éveille.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awakens</a:t>
            </a:r>
            <a:r>
              <a:rPr lang="nl-NL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erwacht</a:t>
            </a:r>
            <a:r>
              <a:rPr lang="nl-NL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6336" y="27856"/>
            <a:ext cx="8130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Parijs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</p:txBody>
      </p:sp>
      <p:sp>
        <p:nvSpPr>
          <p:cNvPr id="7" name="Tekstvak 6"/>
          <p:cNvSpPr txBox="1"/>
          <p:nvPr/>
        </p:nvSpPr>
        <p:spPr>
          <a:xfrm>
            <a:off x="730652" y="27856"/>
            <a:ext cx="12490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ontwaakt</a:t>
            </a: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s'éveille.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awakens</a:t>
            </a:r>
            <a:r>
              <a:rPr lang="nl-NL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erwacht</a:t>
            </a:r>
            <a:r>
              <a:rPr lang="nl-NL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7186572" y="-1"/>
            <a:ext cx="8130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Parijs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73245188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1"/>
      <p:bldP spid="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0"/>
            <a:ext cx="4590752" cy="6858000"/>
          </a:xfrm>
          <a:prstGeom prst="rect">
            <a:avLst/>
          </a:prstGeom>
        </p:spPr>
      </p:pic>
      <p:sp>
        <p:nvSpPr>
          <p:cNvPr id="7" name="Tekstvak 6"/>
          <p:cNvSpPr txBox="1"/>
          <p:nvPr/>
        </p:nvSpPr>
        <p:spPr>
          <a:xfrm>
            <a:off x="-77776" y="0"/>
            <a:ext cx="389080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sz="1600" b="1" dirty="0" err="1">
                <a:latin typeface="Arial"/>
                <a:ea typeface="Calibri"/>
                <a:cs typeface="Times New Roman"/>
              </a:rPr>
              <a:t>Forenzen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fr-FR" sz="1600" b="1" dirty="0" err="1">
                <a:latin typeface="Arial"/>
                <a:ea typeface="Calibri"/>
                <a:cs typeface="Times New Roman"/>
              </a:rPr>
              <a:t>vullen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 de stations.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Les banlieusards sont dans les gares.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err="1">
                <a:latin typeface="Arial"/>
                <a:ea typeface="Calibri"/>
                <a:cs typeface="Times New Roman"/>
              </a:rPr>
              <a:t>Commuters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fr-FR" sz="1600" b="1" dirty="0" err="1">
                <a:latin typeface="Arial"/>
                <a:ea typeface="Calibri"/>
                <a:cs typeface="Times New Roman"/>
              </a:rPr>
              <a:t>fill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 the stations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err="1">
                <a:latin typeface="Arial"/>
                <a:ea typeface="Calibri"/>
                <a:cs typeface="Times New Roman"/>
              </a:rPr>
              <a:t>Pendler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fr-FR" sz="1600" b="1" dirty="0" err="1">
                <a:latin typeface="Arial"/>
                <a:ea typeface="Calibri"/>
                <a:cs typeface="Times New Roman"/>
              </a:rPr>
              <a:t>füllen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 die </a:t>
            </a:r>
            <a:r>
              <a:rPr lang="fr-FR" sz="1600" b="1" dirty="0" err="1">
                <a:latin typeface="Arial"/>
                <a:ea typeface="Calibri"/>
                <a:cs typeface="Times New Roman"/>
              </a:rPr>
              <a:t>Bahnhöfe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5117450" y="0"/>
            <a:ext cx="402655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In La Villette </a:t>
            </a:r>
            <a:r>
              <a:rPr lang="fr-FR" sz="1600" b="1" dirty="0" err="1">
                <a:latin typeface="Arial"/>
                <a:ea typeface="Calibri"/>
                <a:cs typeface="Times New Roman"/>
              </a:rPr>
              <a:t>snijdt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 men het </a:t>
            </a:r>
            <a:r>
              <a:rPr lang="fr-FR" sz="1600" b="1" dirty="0" err="1">
                <a:latin typeface="Arial"/>
                <a:ea typeface="Calibri"/>
                <a:cs typeface="Times New Roman"/>
              </a:rPr>
              <a:t>spek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À la Villette on tranche le lard.</a:t>
            </a:r>
            <a:endParaRPr lang="nl-NL" sz="16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At La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Villette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they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slice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the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nl-NL" sz="1600" b="1" dirty="0" smtClean="0">
                <a:latin typeface="Arial"/>
                <a:ea typeface="Calibri"/>
                <a:cs typeface="Times New Roman"/>
              </a:rPr>
              <a:t>bacon.</a:t>
            </a:r>
            <a:endParaRPr lang="nl-NL" sz="16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In La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Villette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 schneidet man den Speck.</a:t>
            </a:r>
            <a:endParaRPr lang="nl-NL" sz="1600" dirty="0">
              <a:ea typeface="Calibri"/>
              <a:cs typeface="Times New Roman"/>
            </a:endParaRPr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300" y="0"/>
            <a:ext cx="4762500" cy="6862773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200" y="0"/>
            <a:ext cx="4590800" cy="6862773"/>
          </a:xfrm>
          <a:prstGeom prst="rect">
            <a:avLst/>
          </a:prstGeom>
        </p:spPr>
      </p:pic>
      <p:sp>
        <p:nvSpPr>
          <p:cNvPr id="11" name="Tekstvak 10"/>
          <p:cNvSpPr txBox="1"/>
          <p:nvPr/>
        </p:nvSpPr>
        <p:spPr>
          <a:xfrm>
            <a:off x="-18711" y="29653"/>
            <a:ext cx="34563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De </a:t>
            </a:r>
            <a:r>
              <a:rPr lang="nl-NL" sz="1600" b="1" dirty="0" smtClean="0">
                <a:latin typeface="Arial"/>
                <a:ea typeface="Calibri"/>
                <a:cs typeface="Times New Roman"/>
              </a:rPr>
              <a:t>nachtbussen keren 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terug.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latin typeface="Arial"/>
                <a:ea typeface="Calibri"/>
                <a:cs typeface="Times New Roman"/>
              </a:rPr>
              <a:t>Paris by-night </a:t>
            </a:r>
            <a:r>
              <a:rPr lang="en-US" sz="1600" b="1" dirty="0" err="1">
                <a:latin typeface="Arial"/>
                <a:ea typeface="Calibri"/>
                <a:cs typeface="Times New Roman"/>
              </a:rPr>
              <a:t>regagne</a:t>
            </a:r>
            <a:r>
              <a:rPr lang="en-US" sz="1600" b="1" dirty="0">
                <a:latin typeface="Arial"/>
                <a:ea typeface="Calibri"/>
                <a:cs typeface="Times New Roman"/>
              </a:rPr>
              <a:t> les cars.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latin typeface="Arial"/>
                <a:ea typeface="Calibri"/>
                <a:cs typeface="Times New Roman"/>
              </a:rPr>
              <a:t>The </a:t>
            </a:r>
            <a:r>
              <a:rPr lang="en-US" sz="1600" b="1" dirty="0" smtClean="0">
                <a:latin typeface="Arial"/>
                <a:ea typeface="Calibri"/>
                <a:cs typeface="Times New Roman"/>
              </a:rPr>
              <a:t> night buses return</a:t>
            </a:r>
            <a:r>
              <a:rPr lang="en-US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Die </a:t>
            </a:r>
            <a:r>
              <a:rPr lang="de-DE" sz="1600" b="1" dirty="0" smtClean="0">
                <a:latin typeface="Arial"/>
                <a:ea typeface="Calibri"/>
                <a:cs typeface="Times New Roman"/>
              </a:rPr>
              <a:t>Nachtbusse kommen 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zurück. </a:t>
            </a:r>
            <a:endParaRPr lang="nl-NL" sz="1600" dirty="0">
              <a:ea typeface="Calibri"/>
              <a:cs typeface="Times New Roman"/>
            </a:endParaRPr>
          </a:p>
        </p:txBody>
      </p:sp>
      <p:sp>
        <p:nvSpPr>
          <p:cNvPr id="12" name="Tekstvak 11"/>
          <p:cNvSpPr txBox="1"/>
          <p:nvPr/>
        </p:nvSpPr>
        <p:spPr>
          <a:xfrm>
            <a:off x="4572000" y="29653"/>
            <a:ext cx="34115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De bakkers bakken hun brood.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Les boulangers font des bâtards.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Bakers</a:t>
            </a: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fr-FR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bake</a:t>
            </a: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fr-FR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their</a:t>
            </a: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fr-FR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breads</a:t>
            </a: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Die Bäcker backen ihr Brot.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13" name="Afbeelding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65" y="1"/>
            <a:ext cx="9152930" cy="6858000"/>
          </a:xfrm>
          <a:prstGeom prst="rect">
            <a:avLst/>
          </a:prstGeom>
        </p:spPr>
      </p:pic>
      <p:sp>
        <p:nvSpPr>
          <p:cNvPr id="14" name="Tekstvak 13"/>
          <p:cNvSpPr txBox="1"/>
          <p:nvPr/>
        </p:nvSpPr>
        <p:spPr>
          <a:xfrm>
            <a:off x="323528" y="2228672"/>
            <a:ext cx="21339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b="1" dirty="0">
                <a:solidFill>
                  <a:srgbClr val="FFC000"/>
                </a:solidFill>
                <a:latin typeface="Arial"/>
                <a:ea typeface="Calibri"/>
                <a:cs typeface="Times New Roman"/>
              </a:rPr>
              <a:t>Het </a:t>
            </a:r>
            <a:r>
              <a:rPr lang="fr-FR" b="1" dirty="0" err="1">
                <a:solidFill>
                  <a:srgbClr val="FFC000"/>
                </a:solidFill>
                <a:latin typeface="Arial"/>
                <a:ea typeface="Calibri"/>
                <a:cs typeface="Times New Roman"/>
              </a:rPr>
              <a:t>is</a:t>
            </a:r>
            <a:r>
              <a:rPr lang="fr-FR" b="1" dirty="0">
                <a:solidFill>
                  <a:srgbClr val="FFC000"/>
                </a:solidFill>
                <a:latin typeface="Arial"/>
                <a:ea typeface="Calibri"/>
                <a:cs typeface="Times New Roman"/>
              </a:rPr>
              <a:t> 5 </a:t>
            </a:r>
            <a:r>
              <a:rPr lang="fr-FR" b="1" dirty="0" err="1">
                <a:solidFill>
                  <a:srgbClr val="FFC000"/>
                </a:solidFill>
                <a:latin typeface="Arial"/>
                <a:ea typeface="Calibri"/>
                <a:cs typeface="Times New Roman"/>
              </a:rPr>
              <a:t>uur</a:t>
            </a:r>
            <a:r>
              <a:rPr lang="fr-FR" b="1" dirty="0">
                <a:solidFill>
                  <a:srgbClr val="FFC0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FFC00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fr-FR" b="1" dirty="0">
                <a:solidFill>
                  <a:srgbClr val="FFC000"/>
                </a:solidFill>
                <a:latin typeface="Arial"/>
                <a:ea typeface="Calibri"/>
                <a:cs typeface="Times New Roman"/>
              </a:rPr>
              <a:t>Il est cinq heures.</a:t>
            </a:r>
            <a:endParaRPr lang="nl-NL" sz="1100" dirty="0">
              <a:solidFill>
                <a:srgbClr val="FFC00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 err="1">
                <a:solidFill>
                  <a:srgbClr val="FFC000"/>
                </a:solidFill>
                <a:latin typeface="Arial"/>
                <a:ea typeface="Calibri"/>
                <a:cs typeface="Times New Roman"/>
              </a:rPr>
              <a:t>It’s</a:t>
            </a:r>
            <a:r>
              <a:rPr lang="de-DE" b="1" dirty="0">
                <a:solidFill>
                  <a:srgbClr val="FFC000"/>
                </a:solidFill>
                <a:latin typeface="Arial"/>
                <a:ea typeface="Calibri"/>
                <a:cs typeface="Times New Roman"/>
              </a:rPr>
              <a:t> 5 AM.</a:t>
            </a:r>
            <a:endParaRPr lang="nl-NL" sz="1100" dirty="0">
              <a:solidFill>
                <a:srgbClr val="FFC00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>
                <a:solidFill>
                  <a:srgbClr val="FFC000"/>
                </a:solidFill>
                <a:latin typeface="Arial"/>
                <a:ea typeface="Calibri"/>
                <a:cs typeface="Times New Roman"/>
              </a:rPr>
              <a:t>Es ist fünf Uhr.</a:t>
            </a:r>
            <a:endParaRPr lang="nl-NL" sz="1100" dirty="0">
              <a:solidFill>
                <a:srgbClr val="FFC000"/>
              </a:solidFill>
              <a:ea typeface="Calibri"/>
              <a:cs typeface="Times New Roman"/>
            </a:endParaRPr>
          </a:p>
        </p:txBody>
      </p:sp>
      <p:pic>
        <p:nvPicPr>
          <p:cNvPr id="16" name="Afbeelding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Tekstvak 16"/>
          <p:cNvSpPr txBox="1"/>
          <p:nvPr/>
        </p:nvSpPr>
        <p:spPr>
          <a:xfrm>
            <a:off x="46336" y="27856"/>
            <a:ext cx="8130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Parijs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</p:txBody>
      </p:sp>
      <p:sp>
        <p:nvSpPr>
          <p:cNvPr id="18" name="Tekstvak 17"/>
          <p:cNvSpPr txBox="1"/>
          <p:nvPr/>
        </p:nvSpPr>
        <p:spPr>
          <a:xfrm>
            <a:off x="730652" y="27856"/>
            <a:ext cx="12490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ontwaakt</a:t>
            </a: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s'éveille.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awakens</a:t>
            </a:r>
            <a:r>
              <a:rPr lang="nl-NL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erwacht</a:t>
            </a:r>
            <a:r>
              <a:rPr lang="nl-NL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</p:txBody>
      </p:sp>
      <p:sp>
        <p:nvSpPr>
          <p:cNvPr id="19" name="Tekstvak 18"/>
          <p:cNvSpPr txBox="1"/>
          <p:nvPr/>
        </p:nvSpPr>
        <p:spPr>
          <a:xfrm>
            <a:off x="3173104" y="29653"/>
            <a:ext cx="8130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Parijs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</p:txBody>
      </p:sp>
      <p:sp>
        <p:nvSpPr>
          <p:cNvPr id="20" name="Tekstvak 19"/>
          <p:cNvSpPr txBox="1"/>
          <p:nvPr/>
        </p:nvSpPr>
        <p:spPr>
          <a:xfrm>
            <a:off x="3915668" y="27856"/>
            <a:ext cx="12490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ontwaakt</a:t>
            </a: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s'éveille.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awakens</a:t>
            </a:r>
            <a:r>
              <a:rPr lang="nl-NL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erwacht</a:t>
            </a:r>
            <a:r>
              <a:rPr lang="nl-NL" b="1" dirty="0">
                <a:solidFill>
                  <a:srgbClr val="663300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rgbClr val="66330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02764696"/>
      </p:ext>
    </p:extLst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4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12" grpId="0"/>
      <p:bldP spid="14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698" y="-34740"/>
            <a:ext cx="4618495" cy="6858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614"/>
            <a:ext cx="4572000" cy="6953614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0" y="116632"/>
            <a:ext cx="35044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 smtClean="0">
                <a:latin typeface="Arial"/>
                <a:ea typeface="Calibri"/>
                <a:cs typeface="Times New Roman"/>
              </a:rPr>
              <a:t>De Eiffeltoren heeft koude voeten.</a:t>
            </a:r>
            <a:endParaRPr lang="nl-NL" sz="1600" dirty="0" smtClean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 smtClean="0">
                <a:latin typeface="Arial"/>
                <a:ea typeface="Calibri"/>
                <a:cs typeface="Times New Roman"/>
              </a:rPr>
              <a:t>La Tour Eiffel a froid aux pieds.</a:t>
            </a:r>
            <a:endParaRPr lang="nl-NL" sz="1600" dirty="0" smtClean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 smtClean="0">
                <a:latin typeface="Arial"/>
                <a:ea typeface="Calibri"/>
                <a:cs typeface="Times New Roman"/>
              </a:rPr>
              <a:t>The Eiffel Tower has cold feet.</a:t>
            </a:r>
            <a:endParaRPr lang="nl-NL" sz="1600" dirty="0" smtClean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 smtClean="0">
                <a:latin typeface="Arial"/>
                <a:ea typeface="Calibri"/>
                <a:cs typeface="Times New Roman"/>
              </a:rPr>
              <a:t>Der Eiffelturm hat kalte Füße.</a:t>
            </a:r>
            <a:endParaRPr lang="nl-NL" sz="1600" dirty="0">
              <a:ea typeface="Calibri"/>
              <a:cs typeface="Times New Roman"/>
            </a:endParaRPr>
          </a:p>
        </p:txBody>
      </p:sp>
      <p:sp>
        <p:nvSpPr>
          <p:cNvPr id="5" name="Tekstvak 4"/>
          <p:cNvSpPr txBox="1"/>
          <p:nvPr/>
        </p:nvSpPr>
        <p:spPr>
          <a:xfrm>
            <a:off x="4590327" y="5766916"/>
            <a:ext cx="433189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De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Arc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De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Triomphe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komt weer tot leven.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L'Arc De Triomphe est rallumé.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latin typeface="Arial"/>
                <a:ea typeface="Calibri"/>
                <a:cs typeface="Times New Roman"/>
              </a:rPr>
              <a:t>The Arc De </a:t>
            </a:r>
            <a:r>
              <a:rPr lang="en-US" sz="1600" b="1" dirty="0" err="1">
                <a:latin typeface="Arial"/>
                <a:ea typeface="Calibri"/>
                <a:cs typeface="Times New Roman"/>
              </a:rPr>
              <a:t>Triomphe</a:t>
            </a:r>
            <a:r>
              <a:rPr lang="en-US" sz="1600" b="1" dirty="0">
                <a:latin typeface="Arial"/>
                <a:ea typeface="Calibri"/>
                <a:cs typeface="Times New Roman"/>
              </a:rPr>
              <a:t> comes back to life.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Der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Arc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 de Triomphe </a:t>
            </a:r>
            <a:r>
              <a:rPr lang="de-DE" sz="1600" b="1" dirty="0" smtClean="0">
                <a:latin typeface="Arial"/>
                <a:ea typeface="Calibri"/>
                <a:cs typeface="Times New Roman"/>
              </a:rPr>
              <a:t>lebt wieder.</a:t>
            </a:r>
            <a:endParaRPr lang="nl-NL" sz="1600" dirty="0">
              <a:ea typeface="Calibri"/>
              <a:cs typeface="Times New Roman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545" y="-19938"/>
            <a:ext cx="9231089" cy="6939326"/>
          </a:xfrm>
          <a:prstGeom prst="rect">
            <a:avLst/>
          </a:prstGeom>
        </p:spPr>
      </p:pic>
      <p:sp>
        <p:nvSpPr>
          <p:cNvPr id="7" name="Tekstvak 6"/>
          <p:cNvSpPr txBox="1"/>
          <p:nvPr/>
        </p:nvSpPr>
        <p:spPr>
          <a:xfrm>
            <a:off x="5347" y="8534"/>
            <a:ext cx="42370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b="1" dirty="0">
                <a:latin typeface="Arial"/>
                <a:ea typeface="Calibri"/>
                <a:cs typeface="Times New Roman"/>
              </a:rPr>
              <a:t>En de obelisk staat fier rechtop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Et l'Obélisque est bien dressé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And the </a:t>
            </a:r>
            <a:r>
              <a:rPr lang="fr-FR" b="1" dirty="0" err="1">
                <a:latin typeface="Arial"/>
                <a:ea typeface="Calibri"/>
                <a:cs typeface="Times New Roman"/>
              </a:rPr>
              <a:t>obelisk</a:t>
            </a:r>
            <a:r>
              <a:rPr lang="fr-FR" b="1" dirty="0">
                <a:latin typeface="Arial"/>
                <a:ea typeface="Calibri"/>
                <a:cs typeface="Times New Roman"/>
              </a:rPr>
              <a:t> stands </a:t>
            </a:r>
            <a:r>
              <a:rPr lang="fr-FR" b="1" dirty="0" err="1">
                <a:latin typeface="Arial"/>
                <a:ea typeface="Calibri"/>
                <a:cs typeface="Times New Roman"/>
              </a:rPr>
              <a:t>proudly</a:t>
            </a:r>
            <a:r>
              <a:rPr lang="fr-FR" b="1" dirty="0">
                <a:latin typeface="Arial"/>
                <a:ea typeface="Calibri"/>
                <a:cs typeface="Times New Roman"/>
              </a:rPr>
              <a:t> </a:t>
            </a:r>
            <a:r>
              <a:rPr lang="fr-FR" b="1" dirty="0" err="1">
                <a:latin typeface="Arial"/>
                <a:ea typeface="Calibri"/>
                <a:cs typeface="Times New Roman"/>
              </a:rPr>
              <a:t>erect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b="1" dirty="0">
                <a:latin typeface="Arial"/>
                <a:ea typeface="Calibri"/>
                <a:cs typeface="Times New Roman"/>
              </a:rPr>
              <a:t>Und der Obelisk steht stolz aufrecht,</a:t>
            </a:r>
            <a:endParaRPr lang="nl-NL" sz="1100" dirty="0">
              <a:ea typeface="Calibri"/>
              <a:cs typeface="Times New Roman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5992070" y="8534"/>
            <a:ext cx="29803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0"/>
              </a:spcAft>
            </a:pPr>
            <a:r>
              <a:rPr lang="fr-FR" b="1" dirty="0" err="1">
                <a:latin typeface="Arial"/>
                <a:ea typeface="Calibri"/>
                <a:cs typeface="Times New Roman"/>
              </a:rPr>
              <a:t>tussen</a:t>
            </a:r>
            <a:r>
              <a:rPr lang="fr-FR" b="1" dirty="0">
                <a:latin typeface="Arial"/>
                <a:ea typeface="Calibri"/>
                <a:cs typeface="Times New Roman"/>
              </a:rPr>
              <a:t> </a:t>
            </a:r>
            <a:r>
              <a:rPr lang="fr-FR" b="1" dirty="0" err="1" smtClean="0">
                <a:latin typeface="Arial"/>
                <a:ea typeface="Calibri"/>
                <a:cs typeface="Times New Roman"/>
              </a:rPr>
              <a:t>nacht</a:t>
            </a:r>
            <a:r>
              <a:rPr lang="fr-FR" b="1" dirty="0" smtClean="0">
                <a:latin typeface="Arial"/>
                <a:ea typeface="Calibri"/>
                <a:cs typeface="Times New Roman"/>
              </a:rPr>
              <a:t> en dag.</a:t>
            </a:r>
            <a:endParaRPr lang="nl-NL" sz="11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entre la nuit et la journée.</a:t>
            </a:r>
            <a:endParaRPr lang="nl-NL" sz="11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de-DE" b="1" dirty="0" err="1">
                <a:latin typeface="Arial"/>
                <a:ea typeface="Calibri"/>
                <a:cs typeface="Times New Roman"/>
              </a:rPr>
              <a:t>between</a:t>
            </a:r>
            <a:r>
              <a:rPr lang="de-DE" b="1" dirty="0">
                <a:latin typeface="Arial"/>
                <a:ea typeface="Calibri"/>
                <a:cs typeface="Times New Roman"/>
              </a:rPr>
              <a:t> </a:t>
            </a:r>
            <a:r>
              <a:rPr lang="de-DE" b="1" dirty="0" err="1" smtClean="0">
                <a:latin typeface="Arial"/>
                <a:ea typeface="Calibri"/>
                <a:cs typeface="Times New Roman"/>
              </a:rPr>
              <a:t>night</a:t>
            </a:r>
            <a:r>
              <a:rPr lang="de-DE" b="1" dirty="0" smtClean="0">
                <a:latin typeface="Arial"/>
                <a:ea typeface="Calibri"/>
                <a:cs typeface="Times New Roman"/>
              </a:rPr>
              <a:t> </a:t>
            </a:r>
            <a:r>
              <a:rPr lang="de-DE" b="1" dirty="0" err="1" smtClean="0">
                <a:latin typeface="Arial"/>
                <a:ea typeface="Calibri"/>
                <a:cs typeface="Times New Roman"/>
              </a:rPr>
              <a:t>and</a:t>
            </a:r>
            <a:r>
              <a:rPr lang="de-DE" b="1" dirty="0" smtClean="0">
                <a:latin typeface="Arial"/>
                <a:ea typeface="Calibri"/>
                <a:cs typeface="Times New Roman"/>
              </a:rPr>
              <a:t> </a:t>
            </a:r>
            <a:r>
              <a:rPr lang="de-DE" b="1" dirty="0" err="1" smtClean="0">
                <a:latin typeface="Arial"/>
                <a:ea typeface="Calibri"/>
                <a:cs typeface="Times New Roman"/>
              </a:rPr>
              <a:t>day</a:t>
            </a:r>
            <a:r>
              <a:rPr lang="de-DE" b="1" dirty="0" smtClean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de-DE" b="1" dirty="0">
                <a:latin typeface="Arial"/>
                <a:ea typeface="Calibri"/>
                <a:cs typeface="Times New Roman"/>
              </a:rPr>
              <a:t>zwischen </a:t>
            </a:r>
            <a:r>
              <a:rPr lang="de-DE" b="1" dirty="0" smtClean="0">
                <a:latin typeface="Arial"/>
                <a:ea typeface="Calibri"/>
                <a:cs typeface="Times New Roman"/>
              </a:rPr>
              <a:t>Nacht und Tag.</a:t>
            </a:r>
            <a:endParaRPr lang="nl-NL" sz="11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502084"/>
      </p:ext>
    </p:extLst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5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56" t="20743" r="34272" b="50000"/>
          <a:stretch/>
        </p:blipFill>
        <p:spPr>
          <a:xfrm>
            <a:off x="3203848" y="3542615"/>
            <a:ext cx="1050145" cy="1152128"/>
          </a:xfrm>
          <a:prstGeom prst="flowChartConnector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683568" y="5157192"/>
            <a:ext cx="21339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Het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is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5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uur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Il est cinq heures.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It’s</a:t>
            </a:r>
            <a:r>
              <a:rPr lang="de-DE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5 AM.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Es ist fünf Uhr.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90336" cy="6885859"/>
          </a:xfrm>
          <a:prstGeom prst="rect">
            <a:avLst/>
          </a:prstGeom>
        </p:spPr>
      </p:pic>
      <p:sp>
        <p:nvSpPr>
          <p:cNvPr id="8" name="Tekstvak 7"/>
          <p:cNvSpPr txBox="1"/>
          <p:nvPr/>
        </p:nvSpPr>
        <p:spPr>
          <a:xfrm>
            <a:off x="46336" y="27856"/>
            <a:ext cx="8130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latin typeface="Arial"/>
                <a:ea typeface="Calibri"/>
                <a:cs typeface="Times New Roman"/>
              </a:rPr>
              <a:t>Parijs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ea typeface="Calibri"/>
              <a:cs typeface="Times New Roman"/>
            </a:endParaRPr>
          </a:p>
        </p:txBody>
      </p:sp>
      <p:sp>
        <p:nvSpPr>
          <p:cNvPr id="9" name="Tekstvak 8"/>
          <p:cNvSpPr txBox="1"/>
          <p:nvPr/>
        </p:nvSpPr>
        <p:spPr>
          <a:xfrm>
            <a:off x="730652" y="27856"/>
            <a:ext cx="12490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latin typeface="Arial"/>
                <a:ea typeface="Calibri"/>
                <a:cs typeface="Times New Roman"/>
              </a:rPr>
              <a:t>ontwaakt</a:t>
            </a:r>
            <a:r>
              <a:rPr lang="fr-FR" b="1" dirty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s'éveille.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latin typeface="Arial"/>
                <a:ea typeface="Calibri"/>
                <a:cs typeface="Times New Roman"/>
              </a:rPr>
              <a:t>awakens</a:t>
            </a:r>
            <a:r>
              <a:rPr lang="nl-NL" b="1" dirty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latin typeface="Arial"/>
                <a:ea typeface="Calibri"/>
                <a:cs typeface="Times New Roman"/>
              </a:rPr>
              <a:t>erwacht</a:t>
            </a:r>
            <a:r>
              <a:rPr lang="nl-NL" b="1" dirty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</p:txBody>
      </p:sp>
      <p:sp>
        <p:nvSpPr>
          <p:cNvPr id="10" name="Tekstvak 9"/>
          <p:cNvSpPr txBox="1"/>
          <p:nvPr/>
        </p:nvSpPr>
        <p:spPr>
          <a:xfrm>
            <a:off x="7186572" y="-1"/>
            <a:ext cx="8130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latin typeface="Arial"/>
                <a:ea typeface="Calibri"/>
                <a:cs typeface="Times New Roman"/>
              </a:rPr>
              <a:t>Parijs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ea typeface="Calibri"/>
              <a:cs typeface="Times New Roman"/>
            </a:endParaRPr>
          </a:p>
        </p:txBody>
      </p:sp>
      <p:sp>
        <p:nvSpPr>
          <p:cNvPr id="11" name="Tekstvak 10"/>
          <p:cNvSpPr txBox="1"/>
          <p:nvPr/>
        </p:nvSpPr>
        <p:spPr>
          <a:xfrm>
            <a:off x="7894940" y="0"/>
            <a:ext cx="124906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latin typeface="Arial"/>
                <a:ea typeface="Calibri"/>
                <a:cs typeface="Times New Roman"/>
              </a:rPr>
              <a:t>ontwaakt</a:t>
            </a:r>
            <a:r>
              <a:rPr lang="fr-FR" b="1" dirty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s'éveille.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latin typeface="Arial"/>
                <a:ea typeface="Calibri"/>
                <a:cs typeface="Times New Roman"/>
              </a:rPr>
              <a:t>awakens</a:t>
            </a:r>
            <a:r>
              <a:rPr lang="nl-NL" b="1" dirty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>
                <a:latin typeface="Arial"/>
                <a:ea typeface="Calibri"/>
                <a:cs typeface="Times New Roman"/>
              </a:rPr>
              <a:t>erwacht</a:t>
            </a:r>
            <a:r>
              <a:rPr lang="nl-NL" b="1" dirty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98583566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04991E-6 L -0.23854 -0.3518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27" y="-1760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2"/>
            <a:ext cx="4572000" cy="587489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40000"/>
                <a:lumOff val="6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222" y="0"/>
            <a:ext cx="4583778" cy="5877272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0" y="5816748"/>
            <a:ext cx="386997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US" sz="1600" b="1" dirty="0">
                <a:latin typeface="Arial"/>
                <a:ea typeface="Calibri"/>
                <a:cs typeface="Times New Roman"/>
              </a:rPr>
              <a:t>De </a:t>
            </a:r>
            <a:r>
              <a:rPr lang="en-US" sz="1600" b="1" dirty="0" err="1">
                <a:latin typeface="Arial"/>
                <a:ea typeface="Calibri"/>
                <a:cs typeface="Times New Roman"/>
              </a:rPr>
              <a:t>kranten</a:t>
            </a:r>
            <a:r>
              <a:rPr lang="en-US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en-US" sz="1600" b="1" dirty="0" err="1">
                <a:latin typeface="Arial"/>
                <a:ea typeface="Calibri"/>
                <a:cs typeface="Times New Roman"/>
              </a:rPr>
              <a:t>worden</a:t>
            </a:r>
            <a:r>
              <a:rPr lang="en-US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en-US" sz="1600" b="1" dirty="0" err="1">
                <a:latin typeface="Arial"/>
                <a:ea typeface="Calibri"/>
                <a:cs typeface="Times New Roman"/>
              </a:rPr>
              <a:t>gedrukt</a:t>
            </a:r>
            <a:r>
              <a:rPr lang="en-US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latin typeface="Arial"/>
                <a:ea typeface="Calibri"/>
                <a:cs typeface="Times New Roman"/>
              </a:rPr>
              <a:t>Les </a:t>
            </a:r>
            <a:r>
              <a:rPr lang="en-US" sz="1600" b="1" dirty="0" err="1">
                <a:latin typeface="Arial"/>
                <a:ea typeface="Calibri"/>
                <a:cs typeface="Times New Roman"/>
              </a:rPr>
              <a:t>journaux</a:t>
            </a:r>
            <a:r>
              <a:rPr lang="en-US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en-US" sz="1600" b="1" dirty="0" err="1">
                <a:latin typeface="Arial"/>
                <a:ea typeface="Calibri"/>
                <a:cs typeface="Times New Roman"/>
              </a:rPr>
              <a:t>sont</a:t>
            </a:r>
            <a:r>
              <a:rPr lang="en-US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en-US" sz="1600" b="1" dirty="0" err="1">
                <a:latin typeface="Arial"/>
                <a:ea typeface="Calibri"/>
                <a:cs typeface="Times New Roman"/>
              </a:rPr>
              <a:t>imprimés</a:t>
            </a:r>
            <a:r>
              <a:rPr lang="en-US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The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morning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papers are off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the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press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Die Zeitungen werden gedruckt.</a:t>
            </a:r>
            <a:endParaRPr lang="nl-NL" sz="1600" dirty="0">
              <a:ea typeface="Calibri"/>
              <a:cs typeface="Times New Roman"/>
            </a:endParaRPr>
          </a:p>
        </p:txBody>
      </p:sp>
      <p:sp>
        <p:nvSpPr>
          <p:cNvPr id="5" name="Tekstvak 4"/>
          <p:cNvSpPr txBox="1"/>
          <p:nvPr/>
        </p:nvSpPr>
        <p:spPr>
          <a:xfrm>
            <a:off x="4545884" y="5816748"/>
            <a:ext cx="369684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De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arbeiders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zijn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bedrukt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Les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ouvriers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sont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de-DE" sz="1600" b="1" dirty="0" err="1">
                <a:latin typeface="Arial"/>
                <a:ea typeface="Calibri"/>
                <a:cs typeface="Times New Roman"/>
              </a:rPr>
              <a:t>déprimés</a:t>
            </a:r>
            <a:r>
              <a:rPr lang="de-DE" sz="1600" b="1" dirty="0">
                <a:latin typeface="Arial"/>
                <a:ea typeface="Calibri"/>
                <a:cs typeface="Times New Roman"/>
              </a:rPr>
              <a:t>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600" b="1" dirty="0">
                <a:latin typeface="Arial"/>
                <a:ea typeface="Calibri"/>
                <a:cs typeface="Times New Roman"/>
              </a:rPr>
              <a:t>The manual laborers are depressed.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Die Arbeiter sind depressiv.</a:t>
            </a:r>
            <a:endParaRPr lang="nl-NL" sz="1600" dirty="0">
              <a:ea typeface="Calibri"/>
              <a:cs typeface="Times New Roman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4572000" cy="6976218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99392"/>
            <a:ext cx="4680520" cy="6961679"/>
          </a:xfrm>
          <a:prstGeom prst="rect">
            <a:avLst/>
          </a:prstGeom>
        </p:spPr>
      </p:pic>
      <p:sp>
        <p:nvSpPr>
          <p:cNvPr id="8" name="Tekstvak 7"/>
          <p:cNvSpPr txBox="1"/>
          <p:nvPr/>
        </p:nvSpPr>
        <p:spPr>
          <a:xfrm>
            <a:off x="47537" y="-23961"/>
            <a:ext cx="44983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Mensen staan op, ze zijn gefrustreerd,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sz="1600" b="1" dirty="0">
                <a:latin typeface="Arial"/>
                <a:ea typeface="Calibri"/>
                <a:cs typeface="Times New Roman"/>
              </a:rPr>
              <a:t>Les gens </a:t>
            </a:r>
            <a:r>
              <a:rPr lang="fr-FR" sz="1600" b="1" dirty="0" smtClean="0">
                <a:latin typeface="Arial"/>
                <a:ea typeface="Calibri"/>
                <a:cs typeface="Times New Roman"/>
              </a:rPr>
              <a:t>s’</a:t>
            </a:r>
            <a:r>
              <a:rPr lang="fr-FR" sz="1600" b="1" dirty="0" err="1" smtClean="0">
                <a:latin typeface="Arial"/>
                <a:ea typeface="Calibri"/>
                <a:cs typeface="Times New Roman"/>
              </a:rPr>
              <a:t>élevent</a:t>
            </a:r>
            <a:r>
              <a:rPr lang="fr-FR" sz="1600" b="1" dirty="0">
                <a:latin typeface="Arial"/>
                <a:ea typeface="Calibri"/>
                <a:cs typeface="Times New Roman"/>
              </a:rPr>
              <a:t>, ils sont brimés,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sz="1600" b="1" dirty="0">
                <a:latin typeface="Arial"/>
                <a:ea typeface="Calibri"/>
                <a:cs typeface="Times New Roman"/>
              </a:rPr>
              <a:t>People get up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and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they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 are </a:t>
            </a:r>
            <a:r>
              <a:rPr lang="nl-NL" sz="1600" b="1" dirty="0" err="1">
                <a:latin typeface="Arial"/>
                <a:ea typeface="Calibri"/>
                <a:cs typeface="Times New Roman"/>
              </a:rPr>
              <a:t>frustrated</a:t>
            </a:r>
            <a:r>
              <a:rPr lang="nl-NL" sz="1600" b="1" dirty="0">
                <a:latin typeface="Arial"/>
                <a:ea typeface="Calibri"/>
                <a:cs typeface="Times New Roman"/>
              </a:rPr>
              <a:t>,</a:t>
            </a:r>
            <a:endParaRPr lang="nl-NL" sz="16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de-DE" sz="1600" b="1" dirty="0">
                <a:latin typeface="Arial"/>
                <a:ea typeface="Calibri"/>
                <a:cs typeface="Times New Roman"/>
              </a:rPr>
              <a:t>Menschen stehen auf und sie sind frustriert,</a:t>
            </a:r>
            <a:endParaRPr lang="nl-NL" sz="1600" dirty="0">
              <a:ea typeface="Calibri"/>
              <a:cs typeface="Times New Roman"/>
            </a:endParaRPr>
          </a:p>
        </p:txBody>
      </p:sp>
      <p:sp>
        <p:nvSpPr>
          <p:cNvPr id="9" name="Tekstvak 8"/>
          <p:cNvSpPr txBox="1"/>
          <p:nvPr/>
        </p:nvSpPr>
        <p:spPr>
          <a:xfrm>
            <a:off x="4795528" y="5661248"/>
            <a:ext cx="432842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0"/>
              </a:spcAft>
            </a:pP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en voor mij is het tijd om te gaan slapen.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fr-FR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et moi, c'est l'heure où j'vais me coucher.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en-US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a</a:t>
            </a:r>
            <a:r>
              <a:rPr lang="nl-NL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nd</a:t>
            </a: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</a:t>
            </a:r>
            <a:r>
              <a:rPr lang="nl-NL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for</a:t>
            </a: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me </a:t>
            </a:r>
            <a:r>
              <a:rPr lang="nl-NL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it’s</a:t>
            </a: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time </a:t>
            </a:r>
            <a:r>
              <a:rPr lang="nl-NL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to</a:t>
            </a: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go </a:t>
            </a:r>
            <a:r>
              <a:rPr lang="nl-NL" sz="1600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to</a:t>
            </a:r>
            <a:r>
              <a:rPr lang="nl-NL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sleep.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de-DE" sz="1600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und für mich ist es Zeit schlafen zu gehen.</a:t>
            </a:r>
            <a:endParaRPr lang="nl-NL" sz="16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15" name="Afbeelding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11" y="-99392"/>
            <a:ext cx="9271731" cy="6957392"/>
          </a:xfrm>
          <a:prstGeom prst="rect">
            <a:avLst/>
          </a:prstGeom>
        </p:spPr>
      </p:pic>
      <p:sp>
        <p:nvSpPr>
          <p:cNvPr id="16" name="Tekstvak 15"/>
          <p:cNvSpPr txBox="1"/>
          <p:nvPr/>
        </p:nvSpPr>
        <p:spPr>
          <a:xfrm>
            <a:off x="755576" y="1053257"/>
            <a:ext cx="21339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Het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is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5 </a:t>
            </a:r>
            <a:r>
              <a:rPr lang="fr-FR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uur</a:t>
            </a: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fr-FR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Il est cinq heures.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 err="1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It’s</a:t>
            </a:r>
            <a:r>
              <a:rPr lang="de-DE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 5 AM.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de-DE" b="1" dirty="0">
                <a:solidFill>
                  <a:schemeClr val="bg1"/>
                </a:solidFill>
                <a:latin typeface="Arial"/>
                <a:ea typeface="Calibri"/>
                <a:cs typeface="Times New Roman"/>
              </a:rPr>
              <a:t>Es ist fünf Uhr.</a:t>
            </a:r>
            <a:endParaRPr lang="nl-NL" sz="1100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pic>
        <p:nvPicPr>
          <p:cNvPr id="17" name="Afbeelding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252520" cy="6957392"/>
          </a:xfrm>
          <a:prstGeom prst="rect">
            <a:avLst/>
          </a:prstGeom>
        </p:spPr>
      </p:pic>
      <p:sp>
        <p:nvSpPr>
          <p:cNvPr id="18" name="Tekstvak 17"/>
          <p:cNvSpPr txBox="1"/>
          <p:nvPr/>
        </p:nvSpPr>
        <p:spPr>
          <a:xfrm>
            <a:off x="730652" y="27856"/>
            <a:ext cx="12105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 smtClean="0">
                <a:latin typeface="Arial"/>
                <a:ea typeface="Calibri"/>
                <a:cs typeface="Times New Roman"/>
              </a:rPr>
              <a:t>staat</a:t>
            </a:r>
            <a:r>
              <a:rPr lang="fr-FR" b="1" dirty="0" smtClean="0">
                <a:latin typeface="Arial"/>
                <a:ea typeface="Calibri"/>
                <a:cs typeface="Times New Roman"/>
              </a:rPr>
              <a:t> op.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 smtClean="0">
                <a:latin typeface="Arial"/>
                <a:ea typeface="Calibri"/>
                <a:cs typeface="Times New Roman"/>
              </a:rPr>
              <a:t>s'élève.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 smtClean="0">
                <a:latin typeface="Arial"/>
                <a:ea typeface="Calibri"/>
                <a:cs typeface="Times New Roman"/>
              </a:rPr>
              <a:t>rises</a:t>
            </a:r>
            <a:r>
              <a:rPr lang="nl-NL" b="1" dirty="0" smtClean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 err="1" smtClean="0">
                <a:latin typeface="Arial"/>
                <a:ea typeface="Calibri"/>
                <a:cs typeface="Times New Roman"/>
              </a:rPr>
              <a:t>steht</a:t>
            </a:r>
            <a:r>
              <a:rPr lang="nl-NL" b="1" dirty="0" smtClean="0">
                <a:latin typeface="Arial"/>
                <a:ea typeface="Calibri"/>
                <a:cs typeface="Times New Roman"/>
              </a:rPr>
              <a:t> </a:t>
            </a:r>
            <a:r>
              <a:rPr lang="nl-NL" b="1" dirty="0" err="1" smtClean="0">
                <a:latin typeface="Arial"/>
                <a:ea typeface="Calibri"/>
                <a:cs typeface="Times New Roman"/>
              </a:rPr>
              <a:t>auf</a:t>
            </a:r>
            <a:r>
              <a:rPr lang="nl-NL" b="1" dirty="0" smtClean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</p:txBody>
      </p:sp>
      <p:sp>
        <p:nvSpPr>
          <p:cNvPr id="22" name="Tekstvak 21"/>
          <p:cNvSpPr txBox="1"/>
          <p:nvPr/>
        </p:nvSpPr>
        <p:spPr>
          <a:xfrm>
            <a:off x="46336" y="27856"/>
            <a:ext cx="8130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b="1" dirty="0" err="1">
                <a:latin typeface="Arial"/>
                <a:ea typeface="Calibri"/>
                <a:cs typeface="Times New Roman"/>
              </a:rPr>
              <a:t>Parijs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Paris</a:t>
            </a:r>
            <a:endParaRPr lang="nl-NL" sz="11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8420452"/>
      </p:ext>
    </p:extLst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8" grpId="0"/>
      <p:bldP spid="9" grpId="0"/>
      <p:bldP spid="18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kstvak 1"/>
          <p:cNvSpPr txBox="1">
            <a:spLocks noChangeArrowheads="1"/>
          </p:cNvSpPr>
          <p:nvPr/>
        </p:nvSpPr>
        <p:spPr bwMode="auto">
          <a:xfrm>
            <a:off x="234303" y="4221088"/>
            <a:ext cx="43513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nl-NL" altLang="nl-NL" sz="2000" b="1" dirty="0" err="1">
                <a:solidFill>
                  <a:srgbClr val="E46C0A"/>
                </a:solidFill>
                <a:latin typeface="Arial" charset="0"/>
                <a:cs typeface="Arial" charset="0"/>
              </a:rPr>
              <a:t>Pps</a:t>
            </a:r>
            <a:r>
              <a:rPr lang="nl-NL" altLang="nl-NL" sz="2000" b="1" dirty="0">
                <a:solidFill>
                  <a:srgbClr val="E46C0A"/>
                </a:solidFill>
                <a:latin typeface="Arial" charset="0"/>
                <a:cs typeface="Arial" charset="0"/>
              </a:rPr>
              <a:t>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nl-NL" altLang="nl-NL" sz="4000" dirty="0" err="1">
                <a:solidFill>
                  <a:srgbClr val="E46C0A"/>
                </a:solidFill>
                <a:latin typeface="Harlow Solid Italic" pitchFamily="82" charset="0"/>
                <a:cs typeface="Arial" charset="0"/>
              </a:rPr>
              <a:t>Wina</a:t>
            </a:r>
            <a:r>
              <a:rPr lang="nl-NL" altLang="nl-NL" sz="4000" dirty="0">
                <a:solidFill>
                  <a:srgbClr val="E46C0A"/>
                </a:solidFill>
                <a:latin typeface="Harlow Solid Italic" pitchFamily="82" charset="0"/>
                <a:cs typeface="Arial" charset="0"/>
              </a:rPr>
              <a:t> van der Laar</a:t>
            </a:r>
            <a:r>
              <a:rPr lang="nl-NL" altLang="nl-NL" sz="2000" b="1" dirty="0">
                <a:solidFill>
                  <a:srgbClr val="E46C0A"/>
                </a:solidFill>
                <a:latin typeface="Arial" charset="0"/>
                <a:cs typeface="Arial" charset="0"/>
              </a:rPr>
              <a:t>  </a:t>
            </a:r>
          </a:p>
        </p:txBody>
      </p:sp>
      <p:pic>
        <p:nvPicPr>
          <p:cNvPr id="7" name="Picture 17" descr="blog-bezoek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6000750"/>
            <a:ext cx="1143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8" descr="send mail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5929313"/>
            <a:ext cx="1143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 descr="exit-click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5929313"/>
            <a:ext cx="1143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kstvak 4"/>
          <p:cNvSpPr txBox="1">
            <a:spLocks noChangeArrowheads="1"/>
          </p:cNvSpPr>
          <p:nvPr/>
        </p:nvSpPr>
        <p:spPr bwMode="auto">
          <a:xfrm>
            <a:off x="195263" y="2520950"/>
            <a:ext cx="442941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nl-NL" altLang="nl-NL" sz="1800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“</a:t>
            </a:r>
            <a:r>
              <a:rPr lang="nl-NL" altLang="nl-NL" sz="1800" dirty="0" err="1" smtClean="0">
                <a:solidFill>
                  <a:srgbClr val="00B0F0"/>
                </a:solidFill>
                <a:latin typeface="Arial" charset="0"/>
                <a:cs typeface="Arial" charset="0"/>
              </a:rPr>
              <a:t>Il</a:t>
            </a:r>
            <a:r>
              <a:rPr lang="nl-NL" altLang="nl-NL" sz="1800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 </a:t>
            </a:r>
            <a:r>
              <a:rPr lang="nl-NL" altLang="nl-NL" sz="1800" dirty="0" err="1" smtClean="0">
                <a:solidFill>
                  <a:srgbClr val="00B0F0"/>
                </a:solidFill>
                <a:latin typeface="Arial" charset="0"/>
                <a:cs typeface="Arial" charset="0"/>
              </a:rPr>
              <a:t>est</a:t>
            </a:r>
            <a:r>
              <a:rPr lang="nl-NL" altLang="nl-NL" sz="1800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 </a:t>
            </a:r>
            <a:r>
              <a:rPr lang="nl-NL" altLang="nl-NL" sz="1800" dirty="0" err="1" smtClean="0">
                <a:solidFill>
                  <a:srgbClr val="00B0F0"/>
                </a:solidFill>
                <a:latin typeface="Arial" charset="0"/>
                <a:cs typeface="Arial" charset="0"/>
              </a:rPr>
              <a:t>cinq</a:t>
            </a:r>
            <a:r>
              <a:rPr lang="nl-NL" altLang="nl-NL" sz="1800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 </a:t>
            </a:r>
            <a:r>
              <a:rPr lang="nl-NL" altLang="nl-NL" sz="1800" dirty="0" err="1" smtClean="0">
                <a:solidFill>
                  <a:srgbClr val="00B0F0"/>
                </a:solidFill>
                <a:latin typeface="Arial" charset="0"/>
                <a:cs typeface="Arial" charset="0"/>
              </a:rPr>
              <a:t>heures</a:t>
            </a:r>
            <a:r>
              <a:rPr lang="nl-NL" altLang="nl-NL" sz="1800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. Paris </a:t>
            </a:r>
            <a:r>
              <a:rPr lang="nl-NL" altLang="nl-NL" sz="1800" dirty="0" err="1" smtClean="0">
                <a:solidFill>
                  <a:srgbClr val="00B0F0"/>
                </a:solidFill>
                <a:latin typeface="Arial" charset="0"/>
                <a:cs typeface="Arial" charset="0"/>
              </a:rPr>
              <a:t>s’éveille</a:t>
            </a:r>
            <a:r>
              <a:rPr lang="nl-NL" altLang="nl-NL" sz="1800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”,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nl-NL" altLang="nl-NL" sz="1800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gezongen door Jacques </a:t>
            </a:r>
            <a:r>
              <a:rPr lang="nl-NL" altLang="nl-NL" sz="1800" dirty="0" err="1" smtClean="0">
                <a:solidFill>
                  <a:srgbClr val="00B0F0"/>
                </a:solidFill>
                <a:latin typeface="Arial" charset="0"/>
                <a:cs typeface="Arial" charset="0"/>
              </a:rPr>
              <a:t>Dutronc</a:t>
            </a:r>
            <a:r>
              <a:rPr lang="nl-NL" altLang="nl-NL" sz="1800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 – 1968.</a:t>
            </a:r>
            <a:endParaRPr lang="nl-NL" altLang="nl-NL" sz="1800" dirty="0">
              <a:solidFill>
                <a:srgbClr val="00B0F0"/>
              </a:solidFill>
              <a:latin typeface="Arial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nl-NL" altLang="nl-NL" sz="1800" dirty="0" smtClean="0">
                <a:solidFill>
                  <a:srgbClr val="00B0F0"/>
                </a:solidFill>
                <a:latin typeface="Arial" charset="0"/>
                <a:ea typeface="Calibri" pitchFamily="34" charset="0"/>
                <a:cs typeface="Calibri" pitchFamily="34" charset="0"/>
              </a:rPr>
              <a:t>Tekst en </a:t>
            </a:r>
            <a:r>
              <a:rPr lang="nl-NL" altLang="nl-NL" sz="1800" dirty="0">
                <a:solidFill>
                  <a:srgbClr val="00B0F0"/>
                </a:solidFill>
                <a:latin typeface="Arial" charset="0"/>
                <a:ea typeface="Calibri" pitchFamily="34" charset="0"/>
                <a:cs typeface="Calibri" pitchFamily="34" charset="0"/>
              </a:rPr>
              <a:t>muziek: </a:t>
            </a:r>
            <a:endParaRPr lang="nl-NL" altLang="nl-NL" sz="1800" dirty="0" smtClean="0">
              <a:solidFill>
                <a:srgbClr val="00B0F0"/>
              </a:solidFill>
              <a:latin typeface="Arial" charset="0"/>
              <a:ea typeface="Calibri" pitchFamily="34" charset="0"/>
              <a:cs typeface="Calibri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nl-NL" altLang="nl-NL" sz="1800" dirty="0" smtClean="0">
                <a:solidFill>
                  <a:srgbClr val="00B0F0"/>
                </a:solidFill>
                <a:latin typeface="Arial" charset="0"/>
                <a:ea typeface="Calibri" pitchFamily="34" charset="0"/>
                <a:cs typeface="Calibri" pitchFamily="34" charset="0"/>
              </a:rPr>
              <a:t>Jacques </a:t>
            </a:r>
            <a:r>
              <a:rPr lang="nl-NL" altLang="nl-NL" sz="1800" dirty="0" err="1">
                <a:solidFill>
                  <a:srgbClr val="00B0F0"/>
                </a:solidFill>
                <a:latin typeface="Arial" charset="0"/>
                <a:ea typeface="Calibri" pitchFamily="34" charset="0"/>
                <a:cs typeface="Calibri" pitchFamily="34" charset="0"/>
              </a:rPr>
              <a:t>Dutronc</a:t>
            </a:r>
            <a:r>
              <a:rPr lang="nl-NL" altLang="nl-NL" sz="1800" dirty="0">
                <a:solidFill>
                  <a:srgbClr val="00B0F0"/>
                </a:solidFill>
                <a:latin typeface="Arial" charset="0"/>
                <a:ea typeface="Calibri" pitchFamily="34" charset="0"/>
                <a:cs typeface="Calibri" pitchFamily="34" charset="0"/>
              </a:rPr>
              <a:t> en Jacques </a:t>
            </a:r>
            <a:r>
              <a:rPr lang="nl-NL" altLang="nl-NL" sz="1800" dirty="0" err="1">
                <a:solidFill>
                  <a:srgbClr val="00B0F0"/>
                </a:solidFill>
                <a:latin typeface="Arial" charset="0"/>
                <a:ea typeface="Calibri" pitchFamily="34" charset="0"/>
                <a:cs typeface="Calibri" pitchFamily="34" charset="0"/>
              </a:rPr>
              <a:t>Lanzmann</a:t>
            </a:r>
            <a:r>
              <a:rPr lang="nl-NL" altLang="nl-NL" sz="1800" dirty="0">
                <a:solidFill>
                  <a:srgbClr val="00B0F0"/>
                </a:solidFill>
                <a:latin typeface="Arial" charset="0"/>
                <a:ea typeface="Calibri" pitchFamily="34" charset="0"/>
                <a:cs typeface="Calibri" pitchFamily="34" charset="0"/>
              </a:rPr>
              <a:t> </a:t>
            </a:r>
            <a:r>
              <a:rPr lang="nl-NL" altLang="nl-NL" sz="1800" dirty="0" smtClean="0">
                <a:solidFill>
                  <a:srgbClr val="00B0F0"/>
                </a:solidFill>
                <a:latin typeface="Arial" charset="0"/>
                <a:ea typeface="Calibri" pitchFamily="34" charset="0"/>
                <a:cs typeface="Calibri" pitchFamily="34" charset="0"/>
              </a:rPr>
              <a:t>.</a:t>
            </a:r>
            <a:endParaRPr lang="nl-NL" altLang="nl-NL" sz="1800" dirty="0">
              <a:solidFill>
                <a:srgbClr val="00B0F0"/>
              </a:solidFill>
              <a:latin typeface="Arial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2" name="Afbeelding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06" y="216936"/>
            <a:ext cx="1565250" cy="2347875"/>
          </a:xfrm>
          <a:prstGeom prst="rect">
            <a:avLst/>
          </a:prstGeom>
        </p:spPr>
      </p:pic>
      <p:pic>
        <p:nvPicPr>
          <p:cNvPr id="10" name="Afbeelding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252520" cy="6957392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36072" y="-22092"/>
            <a:ext cx="213391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nl-NL" b="1" dirty="0">
                <a:latin typeface="Arial"/>
                <a:ea typeface="Calibri"/>
                <a:cs typeface="Times New Roman"/>
              </a:rPr>
              <a:t>Het is 5 uur.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>
                <a:latin typeface="Arial"/>
                <a:ea typeface="Calibri"/>
                <a:cs typeface="Times New Roman"/>
              </a:rPr>
              <a:t>Il est cinq heures.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fr-FR" b="1" dirty="0" err="1">
                <a:latin typeface="Arial"/>
                <a:ea typeface="Calibri"/>
                <a:cs typeface="Times New Roman"/>
              </a:rPr>
              <a:t>It’s</a:t>
            </a:r>
            <a:r>
              <a:rPr lang="fr-FR" b="1" dirty="0">
                <a:latin typeface="Arial"/>
                <a:ea typeface="Calibri"/>
                <a:cs typeface="Times New Roman"/>
              </a:rPr>
              <a:t> 5 AM.</a:t>
            </a:r>
            <a:endParaRPr lang="nl-NL" sz="11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nl-NL" b="1" dirty="0">
                <a:latin typeface="Arial"/>
                <a:ea typeface="Calibri"/>
                <a:cs typeface="Times New Roman"/>
              </a:rPr>
              <a:t>Es </a:t>
            </a:r>
            <a:r>
              <a:rPr lang="nl-NL" b="1" dirty="0" err="1">
                <a:latin typeface="Arial"/>
                <a:ea typeface="Calibri"/>
                <a:cs typeface="Times New Roman"/>
              </a:rPr>
              <a:t>ist</a:t>
            </a:r>
            <a:r>
              <a:rPr lang="nl-NL" b="1" dirty="0">
                <a:latin typeface="Arial"/>
                <a:ea typeface="Calibri"/>
                <a:cs typeface="Times New Roman"/>
              </a:rPr>
              <a:t> </a:t>
            </a:r>
            <a:r>
              <a:rPr lang="nl-NL" b="1" dirty="0" err="1">
                <a:latin typeface="Arial"/>
                <a:ea typeface="Calibri"/>
                <a:cs typeface="Times New Roman"/>
              </a:rPr>
              <a:t>fünf</a:t>
            </a:r>
            <a:r>
              <a:rPr lang="nl-NL" b="1" dirty="0">
                <a:latin typeface="Arial"/>
                <a:ea typeface="Calibri"/>
                <a:cs typeface="Times New Roman"/>
              </a:rPr>
              <a:t> </a:t>
            </a:r>
            <a:r>
              <a:rPr lang="nl-NL" b="1" dirty="0" err="1">
                <a:latin typeface="Arial"/>
                <a:ea typeface="Calibri"/>
                <a:cs typeface="Times New Roman"/>
              </a:rPr>
              <a:t>Uhr</a:t>
            </a:r>
            <a:r>
              <a:rPr lang="nl-NL" b="1" dirty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6543083" y="-37912"/>
            <a:ext cx="273664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spcAft>
                <a:spcPts val="0"/>
              </a:spcAft>
            </a:pPr>
            <a:r>
              <a:rPr lang="nl-NL" b="1" dirty="0">
                <a:latin typeface="Arial"/>
                <a:ea typeface="Calibri"/>
                <a:cs typeface="Times New Roman"/>
              </a:rPr>
              <a:t>Ik heb geen slaap.</a:t>
            </a:r>
            <a:endParaRPr lang="nl-NL" sz="11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nl-NL" b="1" dirty="0">
                <a:latin typeface="Arial"/>
                <a:ea typeface="Calibri"/>
                <a:cs typeface="Times New Roman"/>
              </a:rPr>
              <a:t>Je </a:t>
            </a:r>
            <a:r>
              <a:rPr lang="nl-NL" b="1" dirty="0" err="1">
                <a:latin typeface="Arial"/>
                <a:ea typeface="Calibri"/>
                <a:cs typeface="Times New Roman"/>
              </a:rPr>
              <a:t>n'ai</a:t>
            </a:r>
            <a:r>
              <a:rPr lang="nl-NL" b="1" dirty="0">
                <a:latin typeface="Arial"/>
                <a:ea typeface="Calibri"/>
                <a:cs typeface="Times New Roman"/>
              </a:rPr>
              <a:t> pas </a:t>
            </a:r>
            <a:r>
              <a:rPr lang="nl-NL" b="1" dirty="0" err="1">
                <a:latin typeface="Arial"/>
                <a:ea typeface="Calibri"/>
                <a:cs typeface="Times New Roman"/>
              </a:rPr>
              <a:t>sommeil</a:t>
            </a:r>
            <a:r>
              <a:rPr lang="nl-NL" b="1" dirty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de-DE" b="1" dirty="0" err="1">
                <a:latin typeface="Arial"/>
                <a:ea typeface="Calibri"/>
                <a:cs typeface="Times New Roman"/>
              </a:rPr>
              <a:t>I’m</a:t>
            </a:r>
            <a:r>
              <a:rPr lang="de-DE" b="1" dirty="0">
                <a:latin typeface="Arial"/>
                <a:ea typeface="Calibri"/>
                <a:cs typeface="Times New Roman"/>
              </a:rPr>
              <a:t> not </a:t>
            </a:r>
            <a:r>
              <a:rPr lang="de-DE" b="1" dirty="0" err="1">
                <a:latin typeface="Arial"/>
                <a:ea typeface="Calibri"/>
                <a:cs typeface="Times New Roman"/>
              </a:rPr>
              <a:t>sleepy</a:t>
            </a:r>
            <a:r>
              <a:rPr lang="de-DE" b="1" dirty="0">
                <a:latin typeface="Arial"/>
                <a:ea typeface="Calibri"/>
                <a:cs typeface="Times New Roman"/>
              </a:rPr>
              <a:t>.</a:t>
            </a:r>
            <a:endParaRPr lang="nl-NL" sz="1100" dirty="0">
              <a:ea typeface="Calibri"/>
              <a:cs typeface="Times New Roman"/>
            </a:endParaRPr>
          </a:p>
          <a:p>
            <a:pPr algn="r">
              <a:spcAft>
                <a:spcPts val="0"/>
              </a:spcAft>
            </a:pPr>
            <a:r>
              <a:rPr lang="de-DE" b="1" dirty="0">
                <a:latin typeface="Arial"/>
                <a:ea typeface="Calibri"/>
                <a:cs typeface="Times New Roman"/>
              </a:rPr>
              <a:t>Ich habe keinen Schlaf.</a:t>
            </a:r>
            <a:endParaRPr lang="nl-NL" sz="11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676469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xit" presetSubtype="32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xit" presetSubtype="32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0" presetClass="exit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1702</TotalTime>
  <Words>941</Words>
  <Application>Microsoft Office PowerPoint</Application>
  <PresentationFormat>Diavoorstelling (4:3)</PresentationFormat>
  <Paragraphs>225</Paragraphs>
  <Slides>11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11</vt:i4>
      </vt:variant>
    </vt:vector>
  </HeadingPairs>
  <TitlesOfParts>
    <vt:vector size="17" baseType="lpstr">
      <vt:lpstr>Arial</vt:lpstr>
      <vt:lpstr>Comic Sans MS</vt:lpstr>
      <vt:lpstr>Calibri</vt:lpstr>
      <vt:lpstr>Harlow Solid Italic</vt:lpstr>
      <vt:lpstr>Times New Roman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van der Laar</dc:creator>
  <cp:lastModifiedBy>van der Laar</cp:lastModifiedBy>
  <cp:revision>99</cp:revision>
  <dcterms:created xsi:type="dcterms:W3CDTF">2017-03-08T14:06:31Z</dcterms:created>
  <dcterms:modified xsi:type="dcterms:W3CDTF">2017-04-09T14:30:11Z</dcterms:modified>
</cp:coreProperties>
</file>