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8" d="100"/>
          <a:sy n="108" d="100"/>
        </p:scale>
        <p:origin x="39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2390096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02736426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53522861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C2E462A7-1014-480B-805D-34A84E98104D}" type="datetimeFigureOut">
              <a:rPr lang="fr-FR" smtClean="0"/>
              <a:t>22/05/2017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88963435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C2E462A7-1014-480B-805D-34A84E98104D}" type="datetimeFigureOut">
              <a:rPr lang="fr-FR" smtClean="0"/>
              <a:t>22/05/2017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79645828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C2E462A7-1014-480B-805D-34A84E98104D}" type="datetimeFigureOut">
              <a:rPr lang="fr-FR" smtClean="0"/>
              <a:t>22/05/2017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4539754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2E462A7-1014-480B-805D-34A84E98104D}" type="datetimeFigureOut">
              <a:rPr lang="fr-FR" smtClean="0"/>
              <a:t>22/05/2017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624914307"/>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C2E462A7-1014-480B-805D-34A84E98104D}" type="datetimeFigureOut">
              <a:rPr lang="fr-FR" smtClean="0"/>
              <a:t>22/05/2017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50316090"/>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C2E462A7-1014-480B-805D-34A84E98104D}" type="datetimeFigureOut">
              <a:rPr lang="fr-FR" smtClean="0"/>
              <a:t>22/05/2017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400531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14584826"/>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17537841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462A7-1014-480B-805D-34A84E98104D}" type="datetimeFigureOut">
              <a:rPr lang="fr-FR" smtClean="0"/>
              <a:t>22/05/2017</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2262611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29.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30.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4105" y="-214492"/>
            <a:ext cx="11203790" cy="5016758"/>
          </a:xfrm>
          <a:prstGeom prst="rect">
            <a:avLst/>
          </a:prstGeom>
          <a:noFill/>
        </p:spPr>
        <p:txBody>
          <a:bodyPr wrap="square" lIns="91440" tIns="45720" rIns="91440" bIns="45720">
            <a:spAutoFit/>
            <a:scene3d>
              <a:camera prst="perspectiveRelaxedModerately"/>
              <a:lightRig rig="threePt" dir="t"/>
            </a:scene3d>
            <a:sp3d extrusionH="57150">
              <a:bevelT w="38100" h="38100"/>
            </a:sp3d>
          </a:bodyPr>
          <a:lstStyle/>
          <a:p>
            <a:pPr algn="ctr"/>
            <a:r>
              <a:rPr lang="fr-FR" sz="8000" b="1" cap="none" spc="0" dirty="0">
                <a:ln w="12700">
                  <a:solidFill>
                    <a:schemeClr val="tx2">
                      <a:lumMod val="75000"/>
                    </a:schemeClr>
                  </a:solidFill>
                  <a:prstDash val="solid"/>
                </a:ln>
                <a:solidFill>
                  <a:srgbClr val="0070C0"/>
                </a:solidFill>
                <a:effectLst>
                  <a:outerShdw dist="38100" dir="2640000" algn="bl" rotWithShape="0">
                    <a:schemeClr val="tx2">
                      <a:lumMod val="75000"/>
                    </a:schemeClr>
                  </a:outerShdw>
                </a:effectLst>
                <a:latin typeface="Arial Rounded MT Std" panose="020F0902020102020204" pitchFamily="34" charset="0"/>
              </a:rPr>
              <a:t>Les 30 bâtiments les plus étranges du monde</a:t>
            </a:r>
          </a:p>
          <a:p>
            <a:pPr algn="ctr"/>
            <a:r>
              <a:rPr lang="fr-FR" sz="8000" b="1" cap="none" spc="0" dirty="0">
                <a:ln w="12700">
                  <a:solidFill>
                    <a:schemeClr val="tx2">
                      <a:lumMod val="75000"/>
                    </a:schemeClr>
                  </a:solidFill>
                  <a:prstDash val="solid"/>
                </a:ln>
                <a:solidFill>
                  <a:srgbClr val="0070C0"/>
                </a:solidFill>
                <a:effectLst>
                  <a:outerShdw dist="38100" dir="2640000" algn="bl" rotWithShape="0">
                    <a:schemeClr val="tx2">
                      <a:lumMod val="75000"/>
                    </a:schemeClr>
                  </a:outerShdw>
                </a:effectLst>
                <a:latin typeface="Arial Rounded MT Std" panose="020F0902020102020204" pitchFamily="34" charset="0"/>
              </a:rPr>
              <a:t> par Modesto</a:t>
            </a:r>
          </a:p>
        </p:txBody>
      </p:sp>
      <p:sp>
        <p:nvSpPr>
          <p:cNvPr id="5" name="ZoneTexte 4"/>
          <p:cNvSpPr txBox="1"/>
          <p:nvPr/>
        </p:nvSpPr>
        <p:spPr>
          <a:xfrm>
            <a:off x="3561425" y="5653726"/>
            <a:ext cx="5069150" cy="646331"/>
          </a:xfrm>
          <a:prstGeom prst="rect">
            <a:avLst/>
          </a:prstGeom>
          <a:noFill/>
        </p:spPr>
        <p:txBody>
          <a:bodyPr wrap="square" rtlCol="0">
            <a:spAutoFit/>
            <a:scene3d>
              <a:camera prst="perspectiveRelaxedModerately"/>
              <a:lightRig rig="threePt" dir="t"/>
            </a:scene3d>
            <a:sp3d extrusionH="57150">
              <a:bevelT w="38100" h="38100" prst="angle"/>
            </a:sp3d>
          </a:bodyPr>
          <a:lstStyle/>
          <a:p>
            <a:pPr algn="ctr"/>
            <a:r>
              <a:rPr lang="fr-FR" sz="3600" b="1" dirty="0">
                <a:solidFill>
                  <a:srgbClr val="0070C0"/>
                </a:solidFill>
                <a:effectLst>
                  <a:outerShdw blurRad="38100" dist="38100" dir="2700000" algn="tl">
                    <a:srgbClr val="000000">
                      <a:alpha val="43137"/>
                    </a:srgbClr>
                  </a:outerShdw>
                </a:effectLst>
              </a:rPr>
              <a:t>Diaporama manuel</a:t>
            </a:r>
          </a:p>
        </p:txBody>
      </p:sp>
      <p:pic>
        <p:nvPicPr>
          <p:cNvPr id="2" name="Mecano - Hijo de la Lun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502719" y="2751338"/>
            <a:ext cx="609600" cy="609600"/>
          </a:xfrm>
          <a:prstGeom prst="rect">
            <a:avLst/>
          </a:prstGeom>
        </p:spPr>
      </p:pic>
    </p:spTree>
    <p:extLst>
      <p:ext uri="{BB962C8B-B14F-4D97-AF65-F5344CB8AC3E}">
        <p14:creationId xmlns:p14="http://schemas.microsoft.com/office/powerpoint/2010/main" val="42721541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8591551" y="1997839"/>
            <a:ext cx="3600450" cy="2862322"/>
          </a:xfrm>
          <a:prstGeom prst="rect">
            <a:avLst/>
          </a:prstGeom>
        </p:spPr>
        <p:txBody>
          <a:bodyPr wrap="square">
            <a:spAutoFit/>
          </a:bodyPr>
          <a:lstStyle/>
          <a:p>
            <a:pPr algn="ctr"/>
            <a:r>
              <a:rPr lang="fr-FR" dirty="0">
                <a:latin typeface="Arial Rounded MT Std" panose="020F0902020102020204" pitchFamily="34" charset="0"/>
              </a:rPr>
              <a:t>L'hôtel Sheraton de </a:t>
            </a:r>
            <a:r>
              <a:rPr lang="fr-FR" dirty="0" err="1">
                <a:latin typeface="Arial Rounded MT Std" panose="020F0902020102020204" pitchFamily="34" charset="0"/>
              </a:rPr>
              <a:t>Huzhou</a:t>
            </a:r>
            <a:r>
              <a:rPr lang="fr-FR" dirty="0">
                <a:latin typeface="Arial Rounded MT Std" panose="020F0902020102020204" pitchFamily="34" charset="0"/>
              </a:rPr>
              <a:t> en Chine a très vite reçu le surnom de "</a:t>
            </a:r>
            <a:r>
              <a:rPr lang="fr-FR" dirty="0" err="1">
                <a:latin typeface="Arial Rounded MT Std" panose="020F0902020102020204" pitchFamily="34" charset="0"/>
              </a:rPr>
              <a:t>donut</a:t>
            </a:r>
            <a:r>
              <a:rPr lang="fr-FR" dirty="0">
                <a:latin typeface="Arial Rounded MT Std" panose="020F0902020102020204" pitchFamily="34" charset="0"/>
              </a:rPr>
              <a:t> </a:t>
            </a:r>
            <a:r>
              <a:rPr lang="fr-FR" dirty="0" err="1">
                <a:latin typeface="Arial Rounded MT Std" panose="020F0902020102020204" pitchFamily="34" charset="0"/>
              </a:rPr>
              <a:t>hotel</a:t>
            </a:r>
            <a:r>
              <a:rPr lang="fr-FR" dirty="0">
                <a:latin typeface="Arial Rounded MT Std" panose="020F0902020102020204" pitchFamily="34" charset="0"/>
              </a:rPr>
              <a:t>". Il aura fallu seulement 10 mois pour sortir ce bâtiment de terre, ou plutôt des eaux. Il a été imaginé par l'architecte chinois Ma </a:t>
            </a:r>
            <a:r>
              <a:rPr lang="fr-FR" dirty="0" err="1">
                <a:latin typeface="Arial Rounded MT Std" panose="020F0902020102020204" pitchFamily="34" charset="0"/>
              </a:rPr>
              <a:t>Yansong</a:t>
            </a:r>
            <a:r>
              <a:rPr lang="fr-FR" dirty="0">
                <a:latin typeface="Arial Rounded MT Std" panose="020F0902020102020204" pitchFamily="34" charset="0"/>
              </a:rPr>
              <a:t> également à l'origine des Marilyn Monroe Towers ! </a:t>
            </a:r>
          </a:p>
        </p:txBody>
      </p:sp>
      <p:sp>
        <p:nvSpPr>
          <p:cNvPr id="4" name="Rectangle 3"/>
          <p:cNvSpPr/>
          <p:nvPr/>
        </p:nvSpPr>
        <p:spPr>
          <a:xfrm>
            <a:off x="1372975" y="101084"/>
            <a:ext cx="6116932" cy="461665"/>
          </a:xfrm>
          <a:prstGeom prst="rect">
            <a:avLst/>
          </a:prstGeom>
        </p:spPr>
        <p:txBody>
          <a:bodyPr wrap="none">
            <a:spAutoFit/>
          </a:bodyPr>
          <a:lstStyle/>
          <a:p>
            <a:pPr algn="ctr"/>
            <a:r>
              <a:rPr lang="fr-FR" sz="2400" dirty="0">
                <a:latin typeface="Arial Rounded MT Std" panose="020F0902020102020204" pitchFamily="34" charset="0"/>
              </a:rPr>
              <a:t>L'hôtel Sheraton de </a:t>
            </a:r>
            <a:r>
              <a:rPr lang="fr-FR" sz="2400" dirty="0" err="1">
                <a:latin typeface="Arial Rounded MT Std" panose="020F0902020102020204" pitchFamily="34" charset="0"/>
              </a:rPr>
              <a:t>Huzhou</a:t>
            </a:r>
            <a:r>
              <a:rPr lang="fr-FR" sz="2400" dirty="0">
                <a:latin typeface="Arial Rounded MT Std" panose="020F0902020102020204" pitchFamily="34" charset="0"/>
              </a:rPr>
              <a:t> en Chine </a:t>
            </a:r>
          </a:p>
        </p:txBody>
      </p:sp>
    </p:spTree>
    <p:extLst>
      <p:ext uri="{BB962C8B-B14F-4D97-AF65-F5344CB8AC3E}">
        <p14:creationId xmlns:p14="http://schemas.microsoft.com/office/powerpoint/2010/main" val="64947654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449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4" name="Rectangle 3"/>
          <p:cNvSpPr/>
          <p:nvPr/>
        </p:nvSpPr>
        <p:spPr>
          <a:xfrm>
            <a:off x="8553450" y="1997839"/>
            <a:ext cx="3638550" cy="2862322"/>
          </a:xfrm>
          <a:prstGeom prst="rect">
            <a:avLst/>
          </a:prstGeom>
        </p:spPr>
        <p:txBody>
          <a:bodyPr wrap="square">
            <a:spAutoFit/>
          </a:bodyPr>
          <a:lstStyle/>
          <a:p>
            <a:pPr algn="ctr"/>
            <a:r>
              <a:rPr lang="fr-FR" dirty="0">
                <a:latin typeface="Arial Rounded MT Std" panose="020F0902020102020204" pitchFamily="34" charset="0"/>
              </a:rPr>
              <a:t>Voici le Théâtre-musée Dalí de Figueres en Espagne, reconnaissable à son architecture surréaliste. Il a été conçu en 1974 par le peintre lui-même sur les ruines de l'ancien théâtre de Figueras, hormis la coupole bâtie par l'architecte Emilio Pérez </a:t>
            </a:r>
            <a:r>
              <a:rPr lang="fr-FR" dirty="0" err="1">
                <a:latin typeface="Arial Rounded MT Std" panose="020F0902020102020204" pitchFamily="34" charset="0"/>
              </a:rPr>
              <a:t>Piñero</a:t>
            </a:r>
            <a:r>
              <a:rPr lang="fr-FR" dirty="0">
                <a:latin typeface="Arial Rounded MT Std" panose="020F0902020102020204" pitchFamily="34" charset="0"/>
              </a:rPr>
              <a:t>. </a:t>
            </a:r>
          </a:p>
        </p:txBody>
      </p:sp>
      <p:sp>
        <p:nvSpPr>
          <p:cNvPr id="5" name="Rectangle 4"/>
          <p:cNvSpPr/>
          <p:nvPr/>
        </p:nvSpPr>
        <p:spPr>
          <a:xfrm>
            <a:off x="1662083" y="91877"/>
            <a:ext cx="5481565" cy="461665"/>
          </a:xfrm>
          <a:prstGeom prst="rect">
            <a:avLst/>
          </a:prstGeom>
        </p:spPr>
        <p:txBody>
          <a:bodyPr wrap="none">
            <a:spAutoFit/>
          </a:bodyPr>
          <a:lstStyle/>
          <a:p>
            <a:r>
              <a:rPr lang="fr-FR" sz="2400" dirty="0">
                <a:latin typeface="Arial Rounded MT Std" panose="020F0902020102020204" pitchFamily="34" charset="0"/>
              </a:rPr>
              <a:t>Le Théâtre-musée Dalí à Figueres</a:t>
            </a:r>
          </a:p>
        </p:txBody>
      </p:sp>
    </p:spTree>
    <p:extLst>
      <p:ext uri="{BB962C8B-B14F-4D97-AF65-F5344CB8AC3E}">
        <p14:creationId xmlns:p14="http://schemas.microsoft.com/office/powerpoint/2010/main" val="417459655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7323"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22648" y="91559"/>
            <a:ext cx="8395888" cy="461665"/>
          </a:xfrm>
          <a:prstGeom prst="rect">
            <a:avLst/>
          </a:prstGeom>
        </p:spPr>
        <p:txBody>
          <a:bodyPr wrap="none">
            <a:spAutoFit/>
          </a:bodyPr>
          <a:lstStyle/>
          <a:p>
            <a:r>
              <a:rPr lang="fr-FR" sz="2400" dirty="0">
                <a:latin typeface="Arial Rounded MT Std" panose="020F0902020102020204" pitchFamily="34" charset="0"/>
              </a:rPr>
              <a:t>L'hôtel Marqués de </a:t>
            </a:r>
            <a:r>
              <a:rPr lang="fr-FR" sz="2400" dirty="0" err="1">
                <a:latin typeface="Arial Rounded MT Std" panose="020F0902020102020204" pitchFamily="34" charset="0"/>
              </a:rPr>
              <a:t>Riscal</a:t>
            </a:r>
            <a:r>
              <a:rPr lang="fr-FR" sz="2400" dirty="0">
                <a:latin typeface="Arial Rounded MT Std" panose="020F0902020102020204" pitchFamily="34" charset="0"/>
              </a:rPr>
              <a:t> dans le nord de l'Espagne</a:t>
            </a:r>
          </a:p>
        </p:txBody>
      </p:sp>
      <p:sp>
        <p:nvSpPr>
          <p:cNvPr id="4" name="Rectangle 3"/>
          <p:cNvSpPr/>
          <p:nvPr/>
        </p:nvSpPr>
        <p:spPr>
          <a:xfrm>
            <a:off x="8543926" y="1720840"/>
            <a:ext cx="3533774" cy="3416320"/>
          </a:xfrm>
          <a:prstGeom prst="rect">
            <a:avLst/>
          </a:prstGeom>
        </p:spPr>
        <p:txBody>
          <a:bodyPr wrap="square">
            <a:spAutoFit/>
          </a:bodyPr>
          <a:lstStyle/>
          <a:p>
            <a:pPr algn="ctr"/>
            <a:r>
              <a:rPr lang="fr-FR" dirty="0">
                <a:latin typeface="Arial Rounded MT Std" panose="020F0902020102020204" pitchFamily="34" charset="0"/>
              </a:rPr>
              <a:t>Cet étrange hôtel aux formes insolites est situé au cœur de la région viticole de la Rioja, dans le nord de l'Espagne. Il a été conçu par le célèbre architecte Frank O. </a:t>
            </a:r>
            <a:r>
              <a:rPr lang="fr-FR" dirty="0" err="1">
                <a:latin typeface="Arial Rounded MT Std" panose="020F0902020102020204" pitchFamily="34" charset="0"/>
              </a:rPr>
              <a:t>Gehry</a:t>
            </a:r>
            <a:r>
              <a:rPr lang="fr-FR" dirty="0">
                <a:latin typeface="Arial Rounded MT Std" panose="020F0902020102020204" pitchFamily="34" charset="0"/>
              </a:rPr>
              <a:t>. C'est sa deuxième création en Espagne, après le musée Guggenheim de Bilbao, qui fut à l'origine de la renaissance touristique de la ville. </a:t>
            </a:r>
          </a:p>
        </p:txBody>
      </p:sp>
    </p:spTree>
    <p:extLst>
      <p:ext uri="{BB962C8B-B14F-4D97-AF65-F5344CB8AC3E}">
        <p14:creationId xmlns:p14="http://schemas.microsoft.com/office/powerpoint/2010/main" val="2117204681"/>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603" y="729000"/>
            <a:ext cx="7207750"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002859" y="66675"/>
            <a:ext cx="5973238" cy="461665"/>
          </a:xfrm>
          <a:prstGeom prst="rect">
            <a:avLst/>
          </a:prstGeom>
        </p:spPr>
        <p:txBody>
          <a:bodyPr wrap="none">
            <a:spAutoFit/>
          </a:bodyPr>
          <a:lstStyle/>
          <a:p>
            <a:r>
              <a:rPr lang="fr-FR" sz="2400" dirty="0">
                <a:latin typeface="Arial Rounded MT Std" panose="020F0902020102020204" pitchFamily="34" charset="0"/>
              </a:rPr>
              <a:t>Le musée Príncipe Felipe de Valence</a:t>
            </a:r>
          </a:p>
        </p:txBody>
      </p:sp>
      <p:sp>
        <p:nvSpPr>
          <p:cNvPr id="4" name="Rectangle 3"/>
          <p:cNvSpPr/>
          <p:nvPr/>
        </p:nvSpPr>
        <p:spPr>
          <a:xfrm>
            <a:off x="7715250" y="1582341"/>
            <a:ext cx="4476750" cy="3693319"/>
          </a:xfrm>
          <a:prstGeom prst="rect">
            <a:avLst/>
          </a:prstGeom>
        </p:spPr>
        <p:txBody>
          <a:bodyPr wrap="square">
            <a:spAutoFit/>
          </a:bodyPr>
          <a:lstStyle/>
          <a:p>
            <a:pPr algn="ctr"/>
            <a:r>
              <a:rPr lang="fr-FR" dirty="0">
                <a:latin typeface="Arial Rounded MT Std" panose="020F0902020102020204" pitchFamily="34" charset="0"/>
              </a:rPr>
              <a:t>Conçu en 2000 par l'architecte valencien Santiago Calatrava Valls, le Musée des sciences Príncipe Felipe arbore par exemple un look totalement futuriste, faisant étrangement penser à un immense squelette de baleine. D'une superficie de 42 000 m², ce musée de sciences naturelles est le plus grand musée d'Espagne et fait partie de l'ensemble architectural de la Cité des Arts et des Sciences située au sud-est de Valence. </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402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361908" y="91559"/>
            <a:ext cx="6100966" cy="461665"/>
          </a:xfrm>
          <a:prstGeom prst="rect">
            <a:avLst/>
          </a:prstGeom>
        </p:spPr>
        <p:txBody>
          <a:bodyPr wrap="none">
            <a:spAutoFit/>
          </a:bodyPr>
          <a:lstStyle/>
          <a:p>
            <a:pPr algn="ctr"/>
            <a:r>
              <a:rPr lang="fr-FR" sz="2400" dirty="0">
                <a:latin typeface="Arial Rounded MT Std" panose="020F0902020102020204" pitchFamily="34" charset="0"/>
              </a:rPr>
              <a:t>La maison à l'envers de </a:t>
            </a:r>
            <a:r>
              <a:rPr lang="fr-FR" sz="2400" dirty="0" err="1">
                <a:latin typeface="Arial Rounded MT Std" panose="020F0902020102020204" pitchFamily="34" charset="0"/>
              </a:rPr>
              <a:t>Trassenheide</a:t>
            </a:r>
            <a:endParaRPr lang="fr-FR" sz="2400" dirty="0">
              <a:latin typeface="Arial Rounded MT Std" panose="020F0902020102020204" pitchFamily="34" charset="0"/>
            </a:endParaRPr>
          </a:p>
        </p:txBody>
      </p:sp>
      <p:sp>
        <p:nvSpPr>
          <p:cNvPr id="4" name="Rectangle 3"/>
          <p:cNvSpPr/>
          <p:nvPr/>
        </p:nvSpPr>
        <p:spPr>
          <a:xfrm>
            <a:off x="8582025" y="2551837"/>
            <a:ext cx="3609975" cy="1754326"/>
          </a:xfrm>
          <a:prstGeom prst="rect">
            <a:avLst/>
          </a:prstGeom>
        </p:spPr>
        <p:txBody>
          <a:bodyPr wrap="square">
            <a:spAutoFit/>
          </a:bodyPr>
          <a:lstStyle/>
          <a:p>
            <a:pPr algn="ctr"/>
            <a:r>
              <a:rPr lang="fr-FR" dirty="0">
                <a:latin typeface="Arial Rounded MT Std" panose="020F0902020102020204" pitchFamily="34" charset="0"/>
              </a:rPr>
              <a:t>Dans la ville de </a:t>
            </a:r>
            <a:r>
              <a:rPr lang="fr-FR" dirty="0" err="1">
                <a:latin typeface="Arial Rounded MT Std" panose="020F0902020102020204" pitchFamily="34" charset="0"/>
              </a:rPr>
              <a:t>Trassenheide</a:t>
            </a:r>
            <a:r>
              <a:rPr lang="fr-FR" dirty="0">
                <a:latin typeface="Arial Rounded MT Std" panose="020F0902020102020204" pitchFamily="34" charset="0"/>
              </a:rPr>
              <a:t> en Allemagne, deux entrepreneurs polonais se sont lancés de construire une maison... à l'envers. Le résultat est bluffant. </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xmlns:p14="http://schemas.microsoft.com/office/powerpoint/2010/main">
    <mc:Choice Requires="p14">
      <p:transition spd="slow" p14:dur="2500">
        <p14:reveal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741520" y="91559"/>
            <a:ext cx="7379841" cy="461665"/>
          </a:xfrm>
          <a:prstGeom prst="rect">
            <a:avLst/>
          </a:prstGeom>
        </p:spPr>
        <p:txBody>
          <a:bodyPr wrap="none">
            <a:spAutoFit/>
          </a:bodyPr>
          <a:lstStyle/>
          <a:p>
            <a:r>
              <a:rPr lang="fr-FR" sz="2400" dirty="0">
                <a:latin typeface="Arial Rounded MT Std" panose="020F0902020102020204" pitchFamily="34" charset="0"/>
              </a:rPr>
              <a:t>Le Musée d'art moderne de </a:t>
            </a:r>
            <a:r>
              <a:rPr lang="fr-FR" sz="2400" dirty="0" err="1">
                <a:latin typeface="Arial Rounded MT Std" panose="020F0902020102020204" pitchFamily="34" charset="0"/>
              </a:rPr>
              <a:t>Kunsthaus</a:t>
            </a:r>
            <a:r>
              <a:rPr lang="fr-FR" sz="2400" dirty="0">
                <a:latin typeface="Arial Rounded MT Std" panose="020F0902020102020204" pitchFamily="34" charset="0"/>
              </a:rPr>
              <a:t> à Graz</a:t>
            </a:r>
          </a:p>
        </p:txBody>
      </p:sp>
      <p:sp>
        <p:nvSpPr>
          <p:cNvPr id="4" name="Rectangle 3"/>
          <p:cNvSpPr/>
          <p:nvPr/>
        </p:nvSpPr>
        <p:spPr>
          <a:xfrm>
            <a:off x="8562976" y="1582341"/>
            <a:ext cx="3629024" cy="3693319"/>
          </a:xfrm>
          <a:prstGeom prst="rect">
            <a:avLst/>
          </a:prstGeom>
        </p:spPr>
        <p:txBody>
          <a:bodyPr wrap="square">
            <a:spAutoFit/>
          </a:bodyPr>
          <a:lstStyle/>
          <a:p>
            <a:pPr algn="ctr"/>
            <a:r>
              <a:rPr lang="fr-FR" dirty="0">
                <a:latin typeface="Arial Rounded MT Std" panose="020F0902020102020204" pitchFamily="34" charset="0"/>
              </a:rPr>
              <a:t>La </a:t>
            </a:r>
            <a:r>
              <a:rPr lang="fr-FR" dirty="0" err="1">
                <a:latin typeface="Arial Rounded MT Std" panose="020F0902020102020204" pitchFamily="34" charset="0"/>
              </a:rPr>
              <a:t>Kunsthaus</a:t>
            </a:r>
            <a:r>
              <a:rPr lang="fr-FR" dirty="0">
                <a:latin typeface="Arial Rounded MT Std" panose="020F0902020102020204" pitchFamily="34" charset="0"/>
              </a:rPr>
              <a:t> de Graz est un musée d'art moderne situé à Graz en Autriche, présentant des expositions internationales d'art contemporain mêlant design, nouveaux médias et vidéos. Baptisé "</a:t>
            </a:r>
            <a:r>
              <a:rPr lang="fr-FR" dirty="0" err="1">
                <a:latin typeface="Arial Rounded MT Std" panose="020F0902020102020204" pitchFamily="34" charset="0"/>
              </a:rPr>
              <a:t>Friendly</a:t>
            </a:r>
            <a:r>
              <a:rPr lang="fr-FR" dirty="0">
                <a:latin typeface="Arial Rounded MT Std" panose="020F0902020102020204" pitchFamily="34" charset="0"/>
              </a:rPr>
              <a:t> Alien" par ses architectes Peter Cook et Colin Fournier, sa forme extraterrestre s'inscrit dans la mouvance de la "blob architecture". </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7798"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357798" y="86566"/>
            <a:ext cx="8239179" cy="461665"/>
          </a:xfrm>
          <a:prstGeom prst="rect">
            <a:avLst/>
          </a:prstGeom>
        </p:spPr>
        <p:txBody>
          <a:bodyPr wrap="none">
            <a:spAutoFit/>
          </a:bodyPr>
          <a:lstStyle/>
          <a:p>
            <a:r>
              <a:rPr lang="fr-FR" sz="2400" dirty="0">
                <a:latin typeface="Arial Rounded MT Std" panose="020F0902020102020204" pitchFamily="34" charset="0"/>
              </a:rPr>
              <a:t>"</a:t>
            </a:r>
            <a:r>
              <a:rPr lang="fr-FR" sz="2400" dirty="0" err="1">
                <a:latin typeface="Arial Rounded MT Std" panose="020F0902020102020204" pitchFamily="34" charset="0"/>
              </a:rPr>
              <a:t>Twisted</a:t>
            </a:r>
            <a:r>
              <a:rPr lang="fr-FR" sz="2400" dirty="0">
                <a:latin typeface="Arial Rounded MT Std" panose="020F0902020102020204" pitchFamily="34" charset="0"/>
              </a:rPr>
              <a:t> House" près d'Indianapolis aux États-Unis</a:t>
            </a:r>
          </a:p>
        </p:txBody>
      </p:sp>
      <p:sp>
        <p:nvSpPr>
          <p:cNvPr id="4" name="Rectangle 3"/>
          <p:cNvSpPr/>
          <p:nvPr/>
        </p:nvSpPr>
        <p:spPr>
          <a:xfrm>
            <a:off x="8596977" y="2274838"/>
            <a:ext cx="3595023" cy="2308324"/>
          </a:xfrm>
          <a:prstGeom prst="rect">
            <a:avLst/>
          </a:prstGeom>
        </p:spPr>
        <p:txBody>
          <a:bodyPr wrap="square">
            <a:spAutoFit/>
          </a:bodyPr>
          <a:lstStyle/>
          <a:p>
            <a:pPr algn="ctr"/>
            <a:r>
              <a:rPr lang="fr-FR" dirty="0">
                <a:latin typeface="Arial Rounded MT Std" panose="020F0902020102020204" pitchFamily="34" charset="0"/>
              </a:rPr>
              <a:t>Cette drôle de maison tordue est une œuvre de John </a:t>
            </a:r>
            <a:r>
              <a:rPr lang="fr-FR" dirty="0" err="1">
                <a:latin typeface="Arial Rounded MT Std" panose="020F0902020102020204" pitchFamily="34" charset="0"/>
              </a:rPr>
              <a:t>McNaughton</a:t>
            </a:r>
            <a:r>
              <a:rPr lang="fr-FR" dirty="0">
                <a:latin typeface="Arial Rounded MT Std" panose="020F0902020102020204" pitchFamily="34" charset="0"/>
              </a:rPr>
              <a:t> construite près de la ville d'Indianapolis. Entièrement en bois de cèdre, elle stimule l'imagination et la créativité ! </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354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337032" y="82034"/>
            <a:ext cx="6169767" cy="461665"/>
          </a:xfrm>
          <a:prstGeom prst="rect">
            <a:avLst/>
          </a:prstGeom>
        </p:spPr>
        <p:txBody>
          <a:bodyPr wrap="none">
            <a:spAutoFit/>
          </a:bodyPr>
          <a:lstStyle/>
          <a:p>
            <a:pPr algn="ctr"/>
            <a:r>
              <a:rPr lang="en-US" sz="2400" dirty="0" err="1">
                <a:latin typeface="Arial Rounded MT Std" panose="020F0902020102020204" pitchFamily="34" charset="0"/>
              </a:rPr>
              <a:t>L'Experience</a:t>
            </a:r>
            <a:r>
              <a:rPr lang="en-US" sz="2400" dirty="0">
                <a:latin typeface="Arial Rounded MT Std" panose="020F0902020102020204" pitchFamily="34" charset="0"/>
              </a:rPr>
              <a:t> Music Project de Seattle</a:t>
            </a:r>
            <a:endParaRPr lang="fr-FR" sz="2400" dirty="0">
              <a:latin typeface="Arial Rounded MT Std" panose="020F0902020102020204" pitchFamily="34" charset="0"/>
            </a:endParaRPr>
          </a:p>
        </p:txBody>
      </p:sp>
      <p:sp>
        <p:nvSpPr>
          <p:cNvPr id="4" name="Rectangle 3"/>
          <p:cNvSpPr/>
          <p:nvPr/>
        </p:nvSpPr>
        <p:spPr>
          <a:xfrm>
            <a:off x="8572500" y="1582341"/>
            <a:ext cx="3619499" cy="3693319"/>
          </a:xfrm>
          <a:prstGeom prst="rect">
            <a:avLst/>
          </a:prstGeom>
        </p:spPr>
        <p:txBody>
          <a:bodyPr wrap="square">
            <a:spAutoFit/>
          </a:bodyPr>
          <a:lstStyle/>
          <a:p>
            <a:pPr algn="ctr"/>
            <a:r>
              <a:rPr lang="fr-FR" dirty="0">
                <a:latin typeface="Arial Rounded MT Std" panose="020F0902020102020204" pitchFamily="34" charset="0"/>
              </a:rPr>
              <a:t>Situé dans le parc d'activités culturelles de Seattle aux États-Unis, l'</a:t>
            </a:r>
            <a:r>
              <a:rPr lang="fr-FR" dirty="0" err="1">
                <a:latin typeface="Arial Rounded MT Std" panose="020F0902020102020204" pitchFamily="34" charset="0"/>
              </a:rPr>
              <a:t>Experience</a:t>
            </a:r>
            <a:r>
              <a:rPr lang="fr-FR" dirty="0">
                <a:latin typeface="Arial Rounded MT Std" panose="020F0902020102020204" pitchFamily="34" charset="0"/>
              </a:rPr>
              <a:t> Music Project a été imaginé par l'architecte Frank </a:t>
            </a:r>
            <a:r>
              <a:rPr lang="fr-FR" dirty="0" err="1">
                <a:latin typeface="Arial Rounded MT Std" panose="020F0902020102020204" pitchFamily="34" charset="0"/>
              </a:rPr>
              <a:t>Gehry</a:t>
            </a:r>
            <a:r>
              <a:rPr lang="fr-FR" dirty="0">
                <a:latin typeface="Arial Rounded MT Std" panose="020F0902020102020204" pitchFamily="34" charset="0"/>
              </a:rPr>
              <a:t> qui s'est inspiré d'une guitare électrique décomposée en plusieurs morceaux - à la mémoire de Jimi Hendrix. Le résultat est un édifice surmonté de plus de 4 000 panneaux d'acier inoxydable. </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848"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176406" y="82034"/>
            <a:ext cx="6507422" cy="461665"/>
          </a:xfrm>
          <a:prstGeom prst="rect">
            <a:avLst/>
          </a:prstGeom>
        </p:spPr>
        <p:txBody>
          <a:bodyPr wrap="none">
            <a:spAutoFit/>
          </a:bodyPr>
          <a:lstStyle/>
          <a:p>
            <a:pPr algn="ctr"/>
            <a:r>
              <a:rPr lang="fr-FR" sz="2400" dirty="0">
                <a:latin typeface="Arial Rounded MT Std" panose="020F0902020102020204" pitchFamily="34" charset="0"/>
              </a:rPr>
              <a:t>La bibliothèque publique de Kansas City</a:t>
            </a:r>
          </a:p>
        </p:txBody>
      </p:sp>
      <p:sp>
        <p:nvSpPr>
          <p:cNvPr id="4" name="Rectangle 3"/>
          <p:cNvSpPr/>
          <p:nvPr/>
        </p:nvSpPr>
        <p:spPr>
          <a:xfrm>
            <a:off x="8591550" y="1997839"/>
            <a:ext cx="3600450" cy="2862322"/>
          </a:xfrm>
          <a:prstGeom prst="rect">
            <a:avLst/>
          </a:prstGeom>
        </p:spPr>
        <p:txBody>
          <a:bodyPr wrap="square">
            <a:spAutoFit/>
          </a:bodyPr>
          <a:lstStyle/>
          <a:p>
            <a:pPr algn="ctr"/>
            <a:r>
              <a:rPr lang="fr-FR" dirty="0">
                <a:latin typeface="Arial Rounded MT Std" panose="020F0902020102020204" pitchFamily="34" charset="0"/>
              </a:rPr>
              <a:t>La façade de cette bibliothèque est composée de quelques grands classiques de la littérature mondiale ! On distingue notamment "Roméo et Juliette" de Shakespeare, "Le Seigneur des anneaux" de Tolkien ou encore "La République" de Platon. </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20125" y="1720840"/>
            <a:ext cx="3571875" cy="3416320"/>
          </a:xfrm>
          <a:prstGeom prst="rect">
            <a:avLst/>
          </a:prstGeom>
        </p:spPr>
        <p:txBody>
          <a:bodyPr wrap="square">
            <a:spAutoFit/>
          </a:bodyPr>
          <a:lstStyle/>
          <a:p>
            <a:pPr algn="ctr"/>
            <a:r>
              <a:rPr lang="fr-FR" dirty="0">
                <a:latin typeface="Arial Rounded MT Std" panose="020F0902020102020204" pitchFamily="34" charset="0"/>
              </a:rPr>
              <a:t>Ce gigantesque bâtiment en bois situé dans le vieux quartier de Séville en Espagne a été conçu par l'architecte allemand Jurgen Mayer-Hermann en avril 2011. Avec ses dimensions titanesques de 150 par 70 mètres et d'une hauteur de 26 mètres, c'est la plus grande structure en bois du monde. </a:t>
            </a:r>
          </a:p>
        </p:txBody>
      </p:sp>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05423"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45505" y="82034"/>
            <a:ext cx="7826374" cy="461665"/>
          </a:xfrm>
          <a:prstGeom prst="rect">
            <a:avLst/>
          </a:prstGeom>
        </p:spPr>
        <p:txBody>
          <a:bodyPr wrap="none">
            <a:spAutoFit/>
          </a:bodyPr>
          <a:lstStyle/>
          <a:p>
            <a:pPr algn="ctr"/>
            <a:r>
              <a:rPr lang="fr-FR" sz="2400" dirty="0">
                <a:latin typeface="Arial Rounded MT Std" panose="020F0902020102020204" pitchFamily="34" charset="0"/>
              </a:rPr>
              <a:t>Le </a:t>
            </a:r>
            <a:r>
              <a:rPr lang="fr-FR" sz="2400" dirty="0" err="1">
                <a:latin typeface="Arial Rounded MT Std" panose="020F0902020102020204" pitchFamily="34" charset="0"/>
              </a:rPr>
              <a:t>Metropol</a:t>
            </a:r>
            <a:r>
              <a:rPr lang="fr-FR" sz="2400" dirty="0">
                <a:latin typeface="Arial Rounded MT Std" panose="020F0902020102020204" pitchFamily="34" charset="0"/>
              </a:rPr>
              <a:t> Parasol de Séville, un mirage urbain</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2929" y="729000"/>
            <a:ext cx="8126213"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590378" y="72509"/>
            <a:ext cx="5731313" cy="461665"/>
          </a:xfrm>
          <a:prstGeom prst="rect">
            <a:avLst/>
          </a:prstGeom>
        </p:spPr>
        <p:txBody>
          <a:bodyPr wrap="none">
            <a:spAutoFit/>
          </a:bodyPr>
          <a:lstStyle/>
          <a:p>
            <a:r>
              <a:rPr lang="fr-FR" sz="2400" dirty="0">
                <a:latin typeface="Arial Rounded MT Std" panose="020F0902020102020204" pitchFamily="34" charset="0"/>
              </a:rPr>
              <a:t>Les maisons en cube de Rotterdam</a:t>
            </a:r>
          </a:p>
        </p:txBody>
      </p:sp>
      <p:sp>
        <p:nvSpPr>
          <p:cNvPr id="4" name="Rectangle 3"/>
          <p:cNvSpPr/>
          <p:nvPr/>
        </p:nvSpPr>
        <p:spPr>
          <a:xfrm>
            <a:off x="8639175" y="2136339"/>
            <a:ext cx="3552825" cy="2585323"/>
          </a:xfrm>
          <a:prstGeom prst="rect">
            <a:avLst/>
          </a:prstGeom>
        </p:spPr>
        <p:txBody>
          <a:bodyPr wrap="square">
            <a:spAutoFit/>
          </a:bodyPr>
          <a:lstStyle/>
          <a:p>
            <a:pPr algn="ctr"/>
            <a:r>
              <a:rPr lang="fr-FR" dirty="0">
                <a:latin typeface="Arial Rounded MT Std" panose="020F0902020102020204" pitchFamily="34" charset="0"/>
              </a:rPr>
              <a:t>Ces drôles de maisons en forme de cube ont été imaginées par l'architecte Piet </a:t>
            </a:r>
            <a:r>
              <a:rPr lang="fr-FR" dirty="0" err="1">
                <a:latin typeface="Arial Rounded MT Std" panose="020F0902020102020204" pitchFamily="34" charset="0"/>
              </a:rPr>
              <a:t>Blom</a:t>
            </a:r>
            <a:r>
              <a:rPr lang="fr-FR" dirty="0">
                <a:latin typeface="Arial Rounded MT Std" panose="020F0902020102020204" pitchFamily="34" charset="0"/>
              </a:rPr>
              <a:t> et se trouvent dans la ville de Rotterdam. Son auteur souhaitait donner aux habitants l'impression de vivre sur les "toits de la ville". </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1084" y="729000"/>
            <a:ext cx="8116364"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949085" y="91559"/>
            <a:ext cx="6940361" cy="461665"/>
          </a:xfrm>
          <a:prstGeom prst="rect">
            <a:avLst/>
          </a:prstGeom>
        </p:spPr>
        <p:txBody>
          <a:bodyPr wrap="none">
            <a:spAutoFit/>
          </a:bodyPr>
          <a:lstStyle/>
          <a:p>
            <a:r>
              <a:rPr lang="fr-FR" sz="2400" dirty="0">
                <a:latin typeface="Arial Rounded MT Std" panose="020F0902020102020204" pitchFamily="34" charset="0"/>
              </a:rPr>
              <a:t>L'Atomium de Bruxelles, la molécule de fer</a:t>
            </a:r>
          </a:p>
        </p:txBody>
      </p:sp>
      <p:sp>
        <p:nvSpPr>
          <p:cNvPr id="4" name="Rectangle 3"/>
          <p:cNvSpPr/>
          <p:nvPr/>
        </p:nvSpPr>
        <p:spPr>
          <a:xfrm>
            <a:off x="8562974" y="1582341"/>
            <a:ext cx="3629025" cy="3693319"/>
          </a:xfrm>
          <a:prstGeom prst="rect">
            <a:avLst/>
          </a:prstGeom>
        </p:spPr>
        <p:txBody>
          <a:bodyPr wrap="square">
            <a:spAutoFit/>
          </a:bodyPr>
          <a:lstStyle/>
          <a:p>
            <a:pPr algn="ctr"/>
            <a:r>
              <a:rPr lang="fr-FR" dirty="0">
                <a:latin typeface="Arial Rounded MT Std" panose="020F0902020102020204" pitchFamily="34" charset="0"/>
              </a:rPr>
              <a:t>L'Atomium de Bruxelles est à l'origine un monument conçu pour l'Exposition universelle de Bruxelles 1958. Imaginé par l'ingénieur André </a:t>
            </a:r>
            <a:r>
              <a:rPr lang="fr-FR" dirty="0" err="1">
                <a:latin typeface="Arial Rounded MT Std" panose="020F0902020102020204" pitchFamily="34" charset="0"/>
              </a:rPr>
              <a:t>Waterkeyn</a:t>
            </a:r>
            <a:r>
              <a:rPr lang="fr-FR" dirty="0">
                <a:latin typeface="Arial Rounded MT Std" panose="020F0902020102020204" pitchFamily="34" charset="0"/>
              </a:rPr>
              <a:t>, il est situé à 102 mètres de haut et est constitué de 9 sphères en acier de 18 mètres de diamètre. Chaque sphère renferme des escalators reliant les sphères entre elles. </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6373" y="755633"/>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388903" y="91559"/>
            <a:ext cx="6101478" cy="461665"/>
          </a:xfrm>
          <a:prstGeom prst="rect">
            <a:avLst/>
          </a:prstGeom>
        </p:spPr>
        <p:txBody>
          <a:bodyPr wrap="none">
            <a:spAutoFit/>
          </a:bodyPr>
          <a:lstStyle/>
          <a:p>
            <a:r>
              <a:rPr lang="fr-FR" sz="2400" dirty="0">
                <a:latin typeface="Arial Rounded MT Std" panose="020F0902020102020204" pitchFamily="34" charset="0"/>
              </a:rPr>
              <a:t>L'immeuble de Fuji </a:t>
            </a:r>
            <a:r>
              <a:rPr lang="fr-FR" sz="2400" dirty="0" err="1">
                <a:latin typeface="Arial Rounded MT Std" panose="020F0902020102020204" pitchFamily="34" charset="0"/>
              </a:rPr>
              <a:t>Television</a:t>
            </a:r>
            <a:r>
              <a:rPr lang="fr-FR" sz="2400" dirty="0">
                <a:latin typeface="Arial Rounded MT Std" panose="020F0902020102020204" pitchFamily="34" charset="0"/>
              </a:rPr>
              <a:t> à Tokyo</a:t>
            </a:r>
          </a:p>
        </p:txBody>
      </p:sp>
      <p:sp>
        <p:nvSpPr>
          <p:cNvPr id="4" name="Rectangle 3"/>
          <p:cNvSpPr/>
          <p:nvPr/>
        </p:nvSpPr>
        <p:spPr>
          <a:xfrm>
            <a:off x="8601076" y="1720840"/>
            <a:ext cx="3590924" cy="3416320"/>
          </a:xfrm>
          <a:prstGeom prst="rect">
            <a:avLst/>
          </a:prstGeom>
        </p:spPr>
        <p:txBody>
          <a:bodyPr wrap="square">
            <a:spAutoFit/>
          </a:bodyPr>
          <a:lstStyle/>
          <a:p>
            <a:pPr algn="ctr"/>
            <a:r>
              <a:rPr lang="fr-FR" dirty="0">
                <a:latin typeface="Arial Rounded MT Std" panose="020F0902020102020204" pitchFamily="34" charset="0"/>
              </a:rPr>
              <a:t>Ce bâtiment est facilement identifiable dans le quartier futuriste d'</a:t>
            </a:r>
            <a:r>
              <a:rPr lang="fr-FR" dirty="0" err="1">
                <a:latin typeface="Arial Rounded MT Std" panose="020F0902020102020204" pitchFamily="34" charset="0"/>
              </a:rPr>
              <a:t>Odaïba</a:t>
            </a:r>
            <a:r>
              <a:rPr lang="fr-FR" dirty="0">
                <a:latin typeface="Arial Rounded MT Std" panose="020F0902020102020204" pitchFamily="34" charset="0"/>
              </a:rPr>
              <a:t> à Tokyo avec sa sphère géante prise dans la structure de l'immeuble. C'est l'architecte Kenzo </a:t>
            </a:r>
            <a:r>
              <a:rPr lang="fr-FR" dirty="0" err="1">
                <a:latin typeface="Arial Rounded MT Std" panose="020F0902020102020204" pitchFamily="34" charset="0"/>
              </a:rPr>
              <a:t>Tange</a:t>
            </a:r>
            <a:r>
              <a:rPr lang="fr-FR" dirty="0">
                <a:latin typeface="Arial Rounded MT Std" panose="020F0902020102020204" pitchFamily="34" charset="0"/>
              </a:rPr>
              <a:t> qui a également signé le Musée de la bombe atomique d'Hiroshima, qui est l'origine de cette construction surprenante. </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191725" y="91559"/>
            <a:ext cx="4479431" cy="461665"/>
          </a:xfrm>
          <a:prstGeom prst="rect">
            <a:avLst/>
          </a:prstGeom>
        </p:spPr>
        <p:txBody>
          <a:bodyPr wrap="none">
            <a:spAutoFit/>
          </a:bodyPr>
          <a:lstStyle/>
          <a:p>
            <a:r>
              <a:rPr lang="fr-FR" sz="2400" dirty="0">
                <a:latin typeface="Arial Rounded MT Std" panose="020F0902020102020204" pitchFamily="34" charset="0"/>
              </a:rPr>
              <a:t>La Casa </a:t>
            </a:r>
            <a:r>
              <a:rPr lang="fr-FR" sz="2400" dirty="0" err="1">
                <a:latin typeface="Arial Rounded MT Std" panose="020F0902020102020204" pitchFamily="34" charset="0"/>
              </a:rPr>
              <a:t>Battló</a:t>
            </a:r>
            <a:r>
              <a:rPr lang="fr-FR" sz="2400" dirty="0">
                <a:latin typeface="Arial Rounded MT Std" panose="020F0902020102020204" pitchFamily="34" charset="0"/>
              </a:rPr>
              <a:t> à Barcelone</a:t>
            </a:r>
          </a:p>
        </p:txBody>
      </p:sp>
      <p:sp>
        <p:nvSpPr>
          <p:cNvPr id="4" name="Rectangle 3"/>
          <p:cNvSpPr/>
          <p:nvPr/>
        </p:nvSpPr>
        <p:spPr>
          <a:xfrm>
            <a:off x="8591550" y="1443841"/>
            <a:ext cx="3600450" cy="3970318"/>
          </a:xfrm>
          <a:prstGeom prst="rect">
            <a:avLst/>
          </a:prstGeom>
        </p:spPr>
        <p:txBody>
          <a:bodyPr wrap="square">
            <a:spAutoFit/>
          </a:bodyPr>
          <a:lstStyle/>
          <a:p>
            <a:pPr algn="ctr"/>
            <a:r>
              <a:rPr lang="fr-FR" dirty="0">
                <a:latin typeface="Arial Rounded MT Std" panose="020F0902020102020204" pitchFamily="34" charset="0"/>
              </a:rPr>
              <a:t>La Casa </a:t>
            </a:r>
            <a:r>
              <a:rPr lang="fr-FR" dirty="0" err="1">
                <a:latin typeface="Arial Rounded MT Std" panose="020F0902020102020204" pitchFamily="34" charset="0"/>
              </a:rPr>
              <a:t>Battló</a:t>
            </a:r>
            <a:r>
              <a:rPr lang="fr-FR" dirty="0">
                <a:latin typeface="Arial Rounded MT Std" panose="020F0902020102020204" pitchFamily="34" charset="0"/>
              </a:rPr>
              <a:t> est l'une des réalisations de l'architecte Antoni Gaudí, l'architecte catalan du modernisme. On prête diverses interprétations aux balcons de sa façade ondulée et composée d'une mosaïque de verre et céramique : tantôt des masques vénitiens, tantôt des fragments de crâne avec les ouvertures pour les yeux et le nez. </a:t>
            </a:r>
          </a:p>
        </p:txBody>
      </p:sp>
    </p:spTree>
    <p:extLst>
      <p:ext uri="{BB962C8B-B14F-4D97-AF65-F5344CB8AC3E}">
        <p14:creationId xmlns:p14="http://schemas.microsoft.com/office/powerpoint/2010/main" val="3201571196"/>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6373"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844010" y="82034"/>
            <a:ext cx="7191264" cy="461665"/>
          </a:xfrm>
          <a:prstGeom prst="rect">
            <a:avLst/>
          </a:prstGeom>
        </p:spPr>
        <p:txBody>
          <a:bodyPr wrap="none">
            <a:spAutoFit/>
          </a:bodyPr>
          <a:lstStyle/>
          <a:p>
            <a:r>
              <a:rPr lang="fr-FR" sz="2400" dirty="0" err="1">
                <a:latin typeface="Arial Rounded MT Std" panose="020F0902020102020204" pitchFamily="34" charset="0"/>
              </a:rPr>
              <a:t>WonderWorks</a:t>
            </a:r>
            <a:r>
              <a:rPr lang="fr-FR" sz="2400" dirty="0">
                <a:latin typeface="Arial Rounded MT Std" panose="020F0902020102020204" pitchFamily="34" charset="0"/>
              </a:rPr>
              <a:t> à Pigeon Forge aux États-Unis</a:t>
            </a:r>
          </a:p>
        </p:txBody>
      </p:sp>
      <p:sp>
        <p:nvSpPr>
          <p:cNvPr id="4" name="Rectangle 3"/>
          <p:cNvSpPr/>
          <p:nvPr/>
        </p:nvSpPr>
        <p:spPr>
          <a:xfrm>
            <a:off x="8591550" y="1859340"/>
            <a:ext cx="3600450" cy="3139321"/>
          </a:xfrm>
          <a:prstGeom prst="rect">
            <a:avLst/>
          </a:prstGeom>
        </p:spPr>
        <p:txBody>
          <a:bodyPr wrap="square">
            <a:spAutoFit/>
          </a:bodyPr>
          <a:lstStyle/>
          <a:p>
            <a:pPr algn="ctr"/>
            <a:r>
              <a:rPr lang="fr-FR" dirty="0">
                <a:latin typeface="Arial Rounded MT Std" panose="020F0902020102020204" pitchFamily="34" charset="0"/>
              </a:rPr>
              <a:t>Les centres </a:t>
            </a:r>
            <a:r>
              <a:rPr lang="fr-FR" dirty="0" err="1">
                <a:latin typeface="Arial Rounded MT Std" panose="020F0902020102020204" pitchFamily="34" charset="0"/>
              </a:rPr>
              <a:t>WonderWorks</a:t>
            </a:r>
            <a:r>
              <a:rPr lang="fr-FR" dirty="0">
                <a:latin typeface="Arial Rounded MT Std" panose="020F0902020102020204" pitchFamily="34" charset="0"/>
              </a:rPr>
              <a:t> sont présents dans plusieurs villes des États-Unis, il s'agit de parcs de loisirs qui proposent des expériences scientifiques ludiques. Le mot d'ordre chez </a:t>
            </a:r>
            <a:r>
              <a:rPr lang="fr-FR" dirty="0" err="1">
                <a:latin typeface="Arial Rounded MT Std" panose="020F0902020102020204" pitchFamily="34" charset="0"/>
              </a:rPr>
              <a:t>WonderWorks</a:t>
            </a:r>
            <a:r>
              <a:rPr lang="fr-FR" dirty="0">
                <a:latin typeface="Arial Rounded MT Std" panose="020F0902020102020204" pitchFamily="34" charset="0"/>
              </a:rPr>
              <a:t> "Let </a:t>
            </a:r>
            <a:r>
              <a:rPr lang="fr-FR" dirty="0" err="1">
                <a:latin typeface="Arial Rounded MT Std" panose="020F0902020102020204" pitchFamily="34" charset="0"/>
              </a:rPr>
              <a:t>your</a:t>
            </a:r>
            <a:r>
              <a:rPr lang="fr-FR" dirty="0">
                <a:latin typeface="Arial Rounded MT Std" panose="020F0902020102020204" pitchFamily="34" charset="0"/>
              </a:rPr>
              <a:t> imagination </a:t>
            </a:r>
            <a:r>
              <a:rPr lang="fr-FR" dirty="0" err="1">
                <a:latin typeface="Arial Rounded MT Std" panose="020F0902020102020204" pitchFamily="34" charset="0"/>
              </a:rPr>
              <a:t>run</a:t>
            </a:r>
            <a:r>
              <a:rPr lang="fr-FR" dirty="0">
                <a:latin typeface="Arial Rounded MT Std" panose="020F0902020102020204" pitchFamily="34" charset="0"/>
              </a:rPr>
              <a:t> </a:t>
            </a:r>
            <a:r>
              <a:rPr lang="fr-FR" dirty="0" err="1">
                <a:latin typeface="Arial Rounded MT Std" panose="020F0902020102020204" pitchFamily="34" charset="0"/>
              </a:rPr>
              <a:t>wilde</a:t>
            </a:r>
            <a:r>
              <a:rPr lang="fr-FR" dirty="0">
                <a:latin typeface="Arial Rounded MT Std" panose="020F0902020102020204" pitchFamily="34" charset="0"/>
              </a:rPr>
              <a:t>" ("Laissez libre cours à votre imagination") </a:t>
            </a:r>
          </a:p>
        </p:txBody>
      </p:sp>
    </p:spTree>
    <p:extLst>
      <p:ext uri="{BB962C8B-B14F-4D97-AF65-F5344CB8AC3E}">
        <p14:creationId xmlns:p14="http://schemas.microsoft.com/office/powerpoint/2010/main" val="155641527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259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764977" y="101084"/>
            <a:ext cx="5351978" cy="461665"/>
          </a:xfrm>
          <a:prstGeom prst="rect">
            <a:avLst/>
          </a:prstGeom>
        </p:spPr>
        <p:txBody>
          <a:bodyPr wrap="none">
            <a:spAutoFit/>
          </a:bodyPr>
          <a:lstStyle/>
          <a:p>
            <a:r>
              <a:rPr lang="fr-FR" sz="2400" dirty="0">
                <a:latin typeface="Arial Rounded MT Std" panose="020F0902020102020204" pitchFamily="34" charset="0"/>
              </a:rPr>
              <a:t>Le musée Guggenheim de Bilbao</a:t>
            </a:r>
          </a:p>
        </p:txBody>
      </p:sp>
      <p:sp>
        <p:nvSpPr>
          <p:cNvPr id="4" name="Rectangle 3"/>
          <p:cNvSpPr/>
          <p:nvPr/>
        </p:nvSpPr>
        <p:spPr>
          <a:xfrm>
            <a:off x="8591550" y="1166843"/>
            <a:ext cx="3600449" cy="4524315"/>
          </a:xfrm>
          <a:prstGeom prst="rect">
            <a:avLst/>
          </a:prstGeom>
        </p:spPr>
        <p:txBody>
          <a:bodyPr wrap="square">
            <a:spAutoFit/>
          </a:bodyPr>
          <a:lstStyle/>
          <a:p>
            <a:pPr algn="ctr"/>
            <a:r>
              <a:rPr lang="fr-FR" dirty="0">
                <a:latin typeface="Arial Rounded MT Std" panose="020F0902020102020204" pitchFamily="34" charset="0"/>
              </a:rPr>
              <a:t>Le Guggenheim de Bilbao est un musée d'art moderne et contemporain situé à Bilbao dans le Pays basque espagnol. Conçu par l'architecte américano-canadien Franck </a:t>
            </a:r>
            <a:r>
              <a:rPr lang="fr-FR" dirty="0" err="1">
                <a:latin typeface="Arial Rounded MT Std" panose="020F0902020102020204" pitchFamily="34" charset="0"/>
              </a:rPr>
              <a:t>Gehry</a:t>
            </a:r>
            <a:r>
              <a:rPr lang="fr-FR" dirty="0">
                <a:latin typeface="Arial Rounded MT Std" panose="020F0902020102020204" pitchFamily="34" charset="0"/>
              </a:rPr>
              <a:t> (encore lui !), il est le résultat étrange d'un assemblage de pierre et de verre, d'eau et de titane. On peut y admirer des sculptures gigantesques de Richard Serra, l'Araignée de Louise Bourgeois ou encore le chien géant de Jeff Koons. </a:t>
            </a:r>
          </a:p>
        </p:txBody>
      </p:sp>
    </p:spTree>
    <p:extLst>
      <p:ext uri="{BB962C8B-B14F-4D97-AF65-F5344CB8AC3E}">
        <p14:creationId xmlns:p14="http://schemas.microsoft.com/office/powerpoint/2010/main" val="875549487"/>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797546" y="91559"/>
            <a:ext cx="5267789" cy="461665"/>
          </a:xfrm>
          <a:prstGeom prst="rect">
            <a:avLst/>
          </a:prstGeom>
        </p:spPr>
        <p:txBody>
          <a:bodyPr wrap="none">
            <a:spAutoFit/>
          </a:bodyPr>
          <a:lstStyle/>
          <a:p>
            <a:pPr algn="ctr"/>
            <a:r>
              <a:rPr lang="en-US" sz="2400" dirty="0">
                <a:latin typeface="Arial Rounded MT Std" panose="020F0902020102020204" pitchFamily="34" charset="0"/>
              </a:rPr>
              <a:t>Gardens by the Bay à </a:t>
            </a:r>
            <a:r>
              <a:rPr lang="en-US" sz="2400" dirty="0" err="1">
                <a:latin typeface="Arial Rounded MT Std" panose="020F0902020102020204" pitchFamily="34" charset="0"/>
              </a:rPr>
              <a:t>Singapour</a:t>
            </a:r>
            <a:endParaRPr lang="fr-FR" sz="2400" dirty="0">
              <a:latin typeface="Arial Rounded MT Std" panose="020F0902020102020204" pitchFamily="34" charset="0"/>
            </a:endParaRPr>
          </a:p>
        </p:txBody>
      </p:sp>
      <p:sp>
        <p:nvSpPr>
          <p:cNvPr id="4" name="Rectangle 3"/>
          <p:cNvSpPr/>
          <p:nvPr/>
        </p:nvSpPr>
        <p:spPr>
          <a:xfrm>
            <a:off x="8572501" y="1997839"/>
            <a:ext cx="3600450" cy="2862322"/>
          </a:xfrm>
          <a:prstGeom prst="rect">
            <a:avLst/>
          </a:prstGeom>
        </p:spPr>
        <p:txBody>
          <a:bodyPr wrap="square">
            <a:spAutoFit/>
          </a:bodyPr>
          <a:lstStyle/>
          <a:p>
            <a:pPr algn="ctr"/>
            <a:r>
              <a:rPr lang="fr-FR" dirty="0">
                <a:latin typeface="Arial Rounded MT Std" panose="020F0902020102020204" pitchFamily="34" charset="0"/>
              </a:rPr>
              <a:t>Ce parc d'une centaine d'hectares est situé derrière l'hôtel Marina Bay Sand, près de la marina de Singapour. Plus qu'un parc public, il s'agit d'un site étonnant où de vastes structures en formes d'arbre et couvertes de végétation laissent rêveur ! </a:t>
            </a:r>
          </a:p>
        </p:txBody>
      </p:sp>
    </p:spTree>
    <p:extLst>
      <p:ext uri="{BB962C8B-B14F-4D97-AF65-F5344CB8AC3E}">
        <p14:creationId xmlns:p14="http://schemas.microsoft.com/office/powerpoint/2010/main" val="41632333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7798"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9509" y="91559"/>
            <a:ext cx="8803116" cy="461665"/>
          </a:xfrm>
          <a:prstGeom prst="rect">
            <a:avLst/>
          </a:prstGeom>
        </p:spPr>
        <p:txBody>
          <a:bodyPr wrap="none">
            <a:spAutoFit/>
          </a:bodyPr>
          <a:lstStyle/>
          <a:p>
            <a:r>
              <a:rPr lang="fr-FR" sz="2400" dirty="0">
                <a:latin typeface="Arial Rounded MT Std" panose="020F0902020102020204" pitchFamily="34" charset="0"/>
              </a:rPr>
              <a:t>Le musée du quai Branly de Paris, un havre de verdure</a:t>
            </a:r>
          </a:p>
        </p:txBody>
      </p:sp>
      <p:sp>
        <p:nvSpPr>
          <p:cNvPr id="4" name="Rectangle 3"/>
          <p:cNvSpPr/>
          <p:nvPr/>
        </p:nvSpPr>
        <p:spPr>
          <a:xfrm>
            <a:off x="8582026" y="1166843"/>
            <a:ext cx="3609974" cy="4524315"/>
          </a:xfrm>
          <a:prstGeom prst="rect">
            <a:avLst/>
          </a:prstGeom>
        </p:spPr>
        <p:txBody>
          <a:bodyPr wrap="square">
            <a:spAutoFit/>
          </a:bodyPr>
          <a:lstStyle/>
          <a:p>
            <a:pPr algn="ctr"/>
            <a:r>
              <a:rPr lang="fr-FR" dirty="0">
                <a:latin typeface="Arial Rounded MT Std" panose="020F0902020102020204" pitchFamily="34" charset="0"/>
              </a:rPr>
              <a:t>Le musée du Quai Branly de Paris a été imaginé par l'architecte français de renommée internationale Jean Nouvel. Il présente une architecture aux géométries variables, mélange de matériaux naturels et modernes, de style ethnique et futuriste. Sa scénographie, composée d'un jardin aux paysages enchevêtrés qui renvoient à l'univers animiste, a été réalisée par le paysagiste Gilles Clément. </a:t>
            </a:r>
          </a:p>
        </p:txBody>
      </p:sp>
    </p:spTree>
    <p:extLst>
      <p:ext uri="{BB962C8B-B14F-4D97-AF65-F5344CB8AC3E}">
        <p14:creationId xmlns:p14="http://schemas.microsoft.com/office/powerpoint/2010/main" val="3257015800"/>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254402" y="82034"/>
            <a:ext cx="4354077" cy="461665"/>
          </a:xfrm>
          <a:prstGeom prst="rect">
            <a:avLst/>
          </a:prstGeom>
        </p:spPr>
        <p:txBody>
          <a:bodyPr wrap="none">
            <a:spAutoFit/>
          </a:bodyPr>
          <a:lstStyle/>
          <a:p>
            <a:r>
              <a:rPr lang="fr-FR" sz="2400" dirty="0">
                <a:latin typeface="Arial Rounded MT Std" panose="020F0902020102020204" pitchFamily="34" charset="0"/>
              </a:rPr>
              <a:t>Le temple du lotus en Inde</a:t>
            </a:r>
          </a:p>
        </p:txBody>
      </p:sp>
      <p:sp>
        <p:nvSpPr>
          <p:cNvPr id="4" name="Rectangle 3"/>
          <p:cNvSpPr/>
          <p:nvPr/>
        </p:nvSpPr>
        <p:spPr>
          <a:xfrm>
            <a:off x="8582024" y="2274838"/>
            <a:ext cx="3609975" cy="2308324"/>
          </a:xfrm>
          <a:prstGeom prst="rect">
            <a:avLst/>
          </a:prstGeom>
        </p:spPr>
        <p:txBody>
          <a:bodyPr wrap="square">
            <a:spAutoFit/>
          </a:bodyPr>
          <a:lstStyle/>
          <a:p>
            <a:pPr algn="ctr"/>
            <a:r>
              <a:rPr lang="fr-FR" dirty="0">
                <a:latin typeface="Arial Rounded MT Std" panose="020F0902020102020204" pitchFamily="34" charset="0"/>
              </a:rPr>
              <a:t>Conçu sur le modèle d'une fleur de lotus </a:t>
            </a:r>
            <a:r>
              <a:rPr lang="fr-FR" dirty="0" err="1">
                <a:latin typeface="Arial Rounded MT Std" panose="020F0902020102020204" pitchFamily="34" charset="0"/>
              </a:rPr>
              <a:t>entre-ouverte</a:t>
            </a:r>
            <a:r>
              <a:rPr lang="fr-FR" dirty="0">
                <a:latin typeface="Arial Rounded MT Std" panose="020F0902020102020204" pitchFamily="34" charset="0"/>
              </a:rPr>
              <a:t>, ce bâtiment couvert de marbre a été imaginé par l'Iranien </a:t>
            </a:r>
            <a:r>
              <a:rPr lang="fr-FR" dirty="0" err="1">
                <a:latin typeface="Arial Rounded MT Std" panose="020F0902020102020204" pitchFamily="34" charset="0"/>
              </a:rPr>
              <a:t>Fariborz</a:t>
            </a:r>
            <a:r>
              <a:rPr lang="fr-FR" dirty="0">
                <a:latin typeface="Arial Rounded MT Std" panose="020F0902020102020204" pitchFamily="34" charset="0"/>
              </a:rPr>
              <a:t> </a:t>
            </a:r>
            <a:r>
              <a:rPr lang="fr-FR" dirty="0" err="1">
                <a:latin typeface="Arial Rounded MT Std" panose="020F0902020102020204" pitchFamily="34" charset="0"/>
              </a:rPr>
              <a:t>Sahba</a:t>
            </a:r>
            <a:r>
              <a:rPr lang="fr-FR" dirty="0">
                <a:latin typeface="Arial Rounded MT Std" panose="020F0902020102020204" pitchFamily="34" charset="0"/>
              </a:rPr>
              <a:t>. Il se veut ouvert à toutes les religions et est consacré à la méditation personnelle. </a:t>
            </a:r>
          </a:p>
        </p:txBody>
      </p:sp>
    </p:spTree>
    <p:extLst>
      <p:ext uri="{BB962C8B-B14F-4D97-AF65-F5344CB8AC3E}">
        <p14:creationId xmlns:p14="http://schemas.microsoft.com/office/powerpoint/2010/main" val="33199644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7798"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11666" y="91559"/>
            <a:ext cx="7798802" cy="461665"/>
          </a:xfrm>
          <a:prstGeom prst="rect">
            <a:avLst/>
          </a:prstGeom>
        </p:spPr>
        <p:txBody>
          <a:bodyPr wrap="none">
            <a:spAutoFit/>
          </a:bodyPr>
          <a:lstStyle/>
          <a:p>
            <a:r>
              <a:rPr lang="fr-FR" sz="2400" dirty="0">
                <a:latin typeface="Arial Rounded MT Std" panose="020F0902020102020204" pitchFamily="34" charset="0"/>
              </a:rPr>
              <a:t>Le musée d'art contemporain de Niterói, un ovni</a:t>
            </a:r>
          </a:p>
        </p:txBody>
      </p:sp>
      <p:sp>
        <p:nvSpPr>
          <p:cNvPr id="4" name="Rectangle 3"/>
          <p:cNvSpPr/>
          <p:nvPr/>
        </p:nvSpPr>
        <p:spPr>
          <a:xfrm>
            <a:off x="8562975" y="1443841"/>
            <a:ext cx="3629025" cy="3970318"/>
          </a:xfrm>
          <a:prstGeom prst="rect">
            <a:avLst/>
          </a:prstGeom>
        </p:spPr>
        <p:txBody>
          <a:bodyPr wrap="square">
            <a:spAutoFit/>
          </a:bodyPr>
          <a:lstStyle/>
          <a:p>
            <a:pPr algn="ctr"/>
            <a:r>
              <a:rPr lang="fr-FR" dirty="0">
                <a:latin typeface="Arial Rounded MT Std" panose="020F0902020102020204" pitchFamily="34" charset="0"/>
              </a:rPr>
              <a:t>Le musée d'art contemporain de Niterói est l'un des principaux monuments de la mégalopole brésilienne de Rio de Janeiro, situé face à la ville. Il a été inauguré en 1996 et conçu par Oscar Niemeyer, l'un des plus célèbres architectes brésiliens. Sa structure futuriste en forme de soucoupe volante est posée sur une falaise qui se termine par une plage.</a:t>
            </a:r>
          </a:p>
        </p:txBody>
      </p:sp>
    </p:spTree>
    <p:extLst>
      <p:ext uri="{BB962C8B-B14F-4D97-AF65-F5344CB8AC3E}">
        <p14:creationId xmlns:p14="http://schemas.microsoft.com/office/powerpoint/2010/main" val="55093730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1596" r="-23" b="-443"/>
          <a:stretch/>
        </p:blipFill>
        <p:spPr>
          <a:xfrm>
            <a:off x="252411" y="729000"/>
            <a:ext cx="8491539"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4" name="Rectangle 3"/>
          <p:cNvSpPr/>
          <p:nvPr/>
        </p:nvSpPr>
        <p:spPr>
          <a:xfrm>
            <a:off x="688322" y="82034"/>
            <a:ext cx="7619715" cy="461665"/>
          </a:xfrm>
          <a:prstGeom prst="rect">
            <a:avLst/>
          </a:prstGeom>
        </p:spPr>
        <p:txBody>
          <a:bodyPr wrap="none">
            <a:spAutoFit/>
          </a:bodyPr>
          <a:lstStyle/>
          <a:p>
            <a:r>
              <a:rPr lang="fr-FR" sz="2400" dirty="0">
                <a:latin typeface="Arial Rounded MT Std" panose="020F0902020102020204" pitchFamily="34" charset="0"/>
              </a:rPr>
              <a:t>La Réserve mondiale de semences du Svalbard</a:t>
            </a:r>
          </a:p>
        </p:txBody>
      </p:sp>
      <p:sp>
        <p:nvSpPr>
          <p:cNvPr id="5" name="Rectangle 4"/>
          <p:cNvSpPr/>
          <p:nvPr/>
        </p:nvSpPr>
        <p:spPr>
          <a:xfrm>
            <a:off x="8839200" y="1859340"/>
            <a:ext cx="3352800" cy="3139321"/>
          </a:xfrm>
          <a:prstGeom prst="rect">
            <a:avLst/>
          </a:prstGeom>
        </p:spPr>
        <p:txBody>
          <a:bodyPr wrap="square">
            <a:spAutoFit/>
          </a:bodyPr>
          <a:lstStyle/>
          <a:p>
            <a:pPr algn="ctr"/>
            <a:r>
              <a:rPr lang="fr-FR" dirty="0">
                <a:latin typeface="Arial Rounded MT Std" panose="020F0902020102020204" pitchFamily="34" charset="0"/>
              </a:rPr>
              <a:t>Ce lieu exceptionnel situé dans les Spitzberg œuvre à la préservation de la diversité génétique en conservant des exemplaires de toutes les graines du monde ! Le bâtiment a été construit à flanc de montagne et s'enfonce jusqu'à 120 mètres de profondeur ! </a:t>
            </a:r>
          </a:p>
        </p:txBody>
      </p:sp>
    </p:spTree>
    <p:extLst>
      <p:ext uri="{BB962C8B-B14F-4D97-AF65-F5344CB8AC3E}">
        <p14:creationId xmlns:p14="http://schemas.microsoft.com/office/powerpoint/2010/main" val="402955612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729000"/>
            <a:ext cx="8160000"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07546" y="91559"/>
            <a:ext cx="7906908" cy="461665"/>
          </a:xfrm>
          <a:prstGeom prst="rect">
            <a:avLst/>
          </a:prstGeom>
        </p:spPr>
        <p:txBody>
          <a:bodyPr wrap="none">
            <a:spAutoFit/>
          </a:bodyPr>
          <a:lstStyle/>
          <a:p>
            <a:r>
              <a:rPr lang="fr-FR" sz="2400" dirty="0">
                <a:latin typeface="Arial Rounded MT Std" panose="020F0902020102020204" pitchFamily="34" charset="0"/>
              </a:rPr>
              <a:t>L'étonnant Vitra Design Museum à Weil </a:t>
            </a:r>
            <a:r>
              <a:rPr lang="fr-FR" sz="2400" dirty="0" err="1">
                <a:latin typeface="Arial Rounded MT Std" panose="020F0902020102020204" pitchFamily="34" charset="0"/>
              </a:rPr>
              <a:t>am</a:t>
            </a:r>
            <a:r>
              <a:rPr lang="fr-FR" sz="2400" dirty="0">
                <a:latin typeface="Arial Rounded MT Std" panose="020F0902020102020204" pitchFamily="34" charset="0"/>
              </a:rPr>
              <a:t> </a:t>
            </a:r>
            <a:r>
              <a:rPr lang="fr-FR" sz="2400" dirty="0" err="1">
                <a:latin typeface="Arial Rounded MT Std" panose="020F0902020102020204" pitchFamily="34" charset="0"/>
              </a:rPr>
              <a:t>Rhein</a:t>
            </a:r>
            <a:endParaRPr lang="fr-FR" sz="2400" dirty="0">
              <a:latin typeface="Arial Rounded MT Std" panose="020F0902020102020204" pitchFamily="34" charset="0"/>
            </a:endParaRPr>
          </a:p>
        </p:txBody>
      </p:sp>
      <p:sp>
        <p:nvSpPr>
          <p:cNvPr id="4" name="Rectangle 3"/>
          <p:cNvSpPr/>
          <p:nvPr/>
        </p:nvSpPr>
        <p:spPr>
          <a:xfrm>
            <a:off x="8667750" y="1997839"/>
            <a:ext cx="3524250" cy="2862322"/>
          </a:xfrm>
          <a:prstGeom prst="rect">
            <a:avLst/>
          </a:prstGeom>
        </p:spPr>
        <p:txBody>
          <a:bodyPr wrap="square">
            <a:spAutoFit/>
          </a:bodyPr>
          <a:lstStyle/>
          <a:p>
            <a:pPr algn="ctr"/>
            <a:r>
              <a:rPr lang="fr-FR" dirty="0">
                <a:latin typeface="Arial Rounded MT Std" panose="020F0902020102020204" pitchFamily="34" charset="0"/>
              </a:rPr>
              <a:t>Le Vitra Design Museum de Weil </a:t>
            </a:r>
            <a:r>
              <a:rPr lang="fr-FR" dirty="0" err="1">
                <a:latin typeface="Arial Rounded MT Std" panose="020F0902020102020204" pitchFamily="34" charset="0"/>
              </a:rPr>
              <a:t>am</a:t>
            </a:r>
            <a:r>
              <a:rPr lang="fr-FR" dirty="0">
                <a:latin typeface="Arial Rounded MT Std" panose="020F0902020102020204" pitchFamily="34" charset="0"/>
              </a:rPr>
              <a:t> </a:t>
            </a:r>
            <a:r>
              <a:rPr lang="fr-FR" dirty="0" err="1">
                <a:latin typeface="Arial Rounded MT Std" panose="020F0902020102020204" pitchFamily="34" charset="0"/>
              </a:rPr>
              <a:t>Rhein</a:t>
            </a:r>
            <a:r>
              <a:rPr lang="fr-FR" dirty="0">
                <a:latin typeface="Arial Rounded MT Std" panose="020F0902020102020204" pitchFamily="34" charset="0"/>
              </a:rPr>
              <a:t> en Allemagne est un musée à fonds privés consacré au design et au mobilier. Fondé en 1989, il a été conçu par l'architecte Frank </a:t>
            </a:r>
            <a:r>
              <a:rPr lang="fr-FR" dirty="0" err="1">
                <a:latin typeface="Arial Rounded MT Std" panose="020F0902020102020204" pitchFamily="34" charset="0"/>
              </a:rPr>
              <a:t>Gehry</a:t>
            </a:r>
            <a:r>
              <a:rPr lang="fr-FR" dirty="0">
                <a:latin typeface="Arial Rounded MT Std" panose="020F0902020102020204" pitchFamily="34" charset="0"/>
              </a:rPr>
              <a:t> (et oui, encore lui !), sur le site de la fabrique de meubles du même nom. </a:t>
            </a:r>
          </a:p>
        </p:txBody>
      </p:sp>
    </p:spTree>
    <p:extLst>
      <p:ext uri="{BB962C8B-B14F-4D97-AF65-F5344CB8AC3E}">
        <p14:creationId xmlns:p14="http://schemas.microsoft.com/office/powerpoint/2010/main" val="373788732"/>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259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385755" y="82034"/>
            <a:ext cx="4110421" cy="461665"/>
          </a:xfrm>
          <a:prstGeom prst="rect">
            <a:avLst/>
          </a:prstGeom>
        </p:spPr>
        <p:txBody>
          <a:bodyPr wrap="none">
            <a:spAutoFit/>
          </a:bodyPr>
          <a:lstStyle/>
          <a:p>
            <a:r>
              <a:rPr lang="fr-FR" sz="2400" dirty="0">
                <a:latin typeface="Arial Rounded MT Std" panose="020F0902020102020204" pitchFamily="34" charset="0"/>
              </a:rPr>
              <a:t>La bibliothèque de Minsk</a:t>
            </a:r>
          </a:p>
        </p:txBody>
      </p:sp>
      <p:sp>
        <p:nvSpPr>
          <p:cNvPr id="4" name="Rectangle 3"/>
          <p:cNvSpPr/>
          <p:nvPr/>
        </p:nvSpPr>
        <p:spPr>
          <a:xfrm>
            <a:off x="8601075" y="2413338"/>
            <a:ext cx="3590925" cy="2031325"/>
          </a:xfrm>
          <a:prstGeom prst="rect">
            <a:avLst/>
          </a:prstGeom>
        </p:spPr>
        <p:txBody>
          <a:bodyPr wrap="square">
            <a:spAutoFit/>
          </a:bodyPr>
          <a:lstStyle/>
          <a:p>
            <a:pPr algn="ctr"/>
            <a:r>
              <a:rPr lang="fr-FR" dirty="0">
                <a:latin typeface="Arial Rounded MT Std" panose="020F0902020102020204" pitchFamily="34" charset="0"/>
              </a:rPr>
              <a:t>Et non, ceci n'est pas un casino à Vegas mais bien la bibliothèque de Minsk en Biélorussie ! Construite en 1989, elle a la forme d'un petit rhombicuboctaèdre (si </a:t>
            </a:r>
            <a:r>
              <a:rPr lang="fr-FR" dirty="0" err="1">
                <a:latin typeface="Arial Rounded MT Std" panose="020F0902020102020204" pitchFamily="34" charset="0"/>
              </a:rPr>
              <a:t>si</a:t>
            </a:r>
            <a:r>
              <a:rPr lang="fr-FR" dirty="0">
                <a:latin typeface="Arial Rounded MT Std" panose="020F0902020102020204" pitchFamily="34" charset="0"/>
              </a:rPr>
              <a:t> !) </a:t>
            </a:r>
          </a:p>
        </p:txBody>
      </p:sp>
    </p:spTree>
    <p:extLst>
      <p:ext uri="{BB962C8B-B14F-4D97-AF65-F5344CB8AC3E}">
        <p14:creationId xmlns:p14="http://schemas.microsoft.com/office/powerpoint/2010/main" val="302877394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0212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Rectangle 4"/>
          <p:cNvSpPr/>
          <p:nvPr/>
        </p:nvSpPr>
        <p:spPr>
          <a:xfrm>
            <a:off x="1170619" y="82034"/>
            <a:ext cx="6559744" cy="461665"/>
          </a:xfrm>
          <a:prstGeom prst="rect">
            <a:avLst/>
          </a:prstGeom>
        </p:spPr>
        <p:txBody>
          <a:bodyPr wrap="none">
            <a:spAutoFit/>
          </a:bodyPr>
          <a:lstStyle/>
          <a:p>
            <a:r>
              <a:rPr lang="fr-FR" sz="2400" dirty="0">
                <a:latin typeface="Arial Rounded MT Std" panose="020F0902020102020204" pitchFamily="34" charset="0"/>
              </a:rPr>
              <a:t>Le Centre Pompidou de Metz, bien coiffé</a:t>
            </a:r>
          </a:p>
        </p:txBody>
      </p:sp>
      <p:sp>
        <p:nvSpPr>
          <p:cNvPr id="6" name="Rectangle 5"/>
          <p:cNvSpPr/>
          <p:nvPr/>
        </p:nvSpPr>
        <p:spPr>
          <a:xfrm>
            <a:off x="8629650" y="1305342"/>
            <a:ext cx="3562350" cy="4247317"/>
          </a:xfrm>
          <a:prstGeom prst="rect">
            <a:avLst/>
          </a:prstGeom>
        </p:spPr>
        <p:txBody>
          <a:bodyPr wrap="square">
            <a:spAutoFit/>
          </a:bodyPr>
          <a:lstStyle/>
          <a:p>
            <a:pPr algn="ctr"/>
            <a:r>
              <a:rPr lang="fr-FR" dirty="0">
                <a:latin typeface="Arial Rounded MT Std" panose="020F0902020102020204" pitchFamily="34" charset="0"/>
              </a:rPr>
              <a:t>Conçu par l'architecte japonais </a:t>
            </a:r>
            <a:r>
              <a:rPr lang="fr-FR" dirty="0" err="1">
                <a:latin typeface="Arial Rounded MT Std" panose="020F0902020102020204" pitchFamily="34" charset="0"/>
              </a:rPr>
              <a:t>Shigeru</a:t>
            </a:r>
            <a:r>
              <a:rPr lang="fr-FR" dirty="0">
                <a:latin typeface="Arial Rounded MT Std" panose="020F0902020102020204" pitchFamily="34" charset="0"/>
              </a:rPr>
              <a:t> Ban, le Centre Pompidou-Metz, antenne autonome du Beaubourg parisien située en périphérie du centre-ville de la ville lorraine, s'apparente au choix à un champignon atomique ou à un bien drôle de couvre-chef ! D'après l'architecte, un chapeau chinois acheté à Paris lui aurait donné l'inspiration de cette structure ! </a:t>
            </a:r>
          </a:p>
        </p:txBody>
      </p:sp>
    </p:spTree>
    <p:extLst>
      <p:ext uri="{BB962C8B-B14F-4D97-AF65-F5344CB8AC3E}">
        <p14:creationId xmlns:p14="http://schemas.microsoft.com/office/powerpoint/2010/main" val="3482052085"/>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21578"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526121" y="75426"/>
            <a:ext cx="5687647" cy="461665"/>
          </a:xfrm>
          <a:prstGeom prst="rect">
            <a:avLst/>
          </a:prstGeom>
        </p:spPr>
        <p:txBody>
          <a:bodyPr wrap="none">
            <a:spAutoFit/>
          </a:bodyPr>
          <a:lstStyle/>
          <a:p>
            <a:r>
              <a:rPr lang="fr-FR" sz="2400" dirty="0">
                <a:latin typeface="Arial Rounded MT Std" panose="020F0902020102020204" pitchFamily="34" charset="0"/>
              </a:rPr>
              <a:t>Le Grand théâtre national de Pékin</a:t>
            </a:r>
          </a:p>
        </p:txBody>
      </p:sp>
      <p:sp>
        <p:nvSpPr>
          <p:cNvPr id="4" name="Rectangle 3"/>
          <p:cNvSpPr/>
          <p:nvPr/>
        </p:nvSpPr>
        <p:spPr>
          <a:xfrm>
            <a:off x="8543925" y="2274838"/>
            <a:ext cx="3648075" cy="2308324"/>
          </a:xfrm>
          <a:prstGeom prst="rect">
            <a:avLst/>
          </a:prstGeom>
        </p:spPr>
        <p:txBody>
          <a:bodyPr wrap="square">
            <a:spAutoFit/>
          </a:bodyPr>
          <a:lstStyle/>
          <a:p>
            <a:pPr algn="ctr"/>
            <a:r>
              <a:rPr lang="fr-FR" dirty="0">
                <a:latin typeface="Arial Rounded MT Std" panose="020F0902020102020204" pitchFamily="34" charset="0"/>
              </a:rPr>
              <a:t>Surnommé "The Egg", "L'œuf", le centre national des arts du spectacle de Pékin a été inauguré en décembre 2007. Il a été imaginé par le Français Paul </a:t>
            </a:r>
            <a:r>
              <a:rPr lang="fr-FR" dirty="0" err="1">
                <a:latin typeface="Arial Rounded MT Std" panose="020F0902020102020204" pitchFamily="34" charset="0"/>
              </a:rPr>
              <a:t>Andreu</a:t>
            </a:r>
            <a:r>
              <a:rPr lang="fr-FR" dirty="0">
                <a:latin typeface="Arial Rounded MT Std" panose="020F0902020102020204" pitchFamily="34" charset="0"/>
              </a:rPr>
              <a:t> et son motif évoque le traditionnel "</a:t>
            </a:r>
            <a:r>
              <a:rPr lang="fr-FR" dirty="0" err="1">
                <a:latin typeface="Arial Rounded MT Std" panose="020F0902020102020204" pitchFamily="34" charset="0"/>
              </a:rPr>
              <a:t>ying</a:t>
            </a:r>
            <a:r>
              <a:rPr lang="fr-FR" dirty="0">
                <a:latin typeface="Arial Rounded MT Std" panose="020F0902020102020204" pitchFamily="34" charset="0"/>
              </a:rPr>
              <a:t> et yang". </a:t>
            </a:r>
          </a:p>
        </p:txBody>
      </p:sp>
    </p:spTree>
    <p:extLst>
      <p:ext uri="{BB962C8B-B14F-4D97-AF65-F5344CB8AC3E}">
        <p14:creationId xmlns:p14="http://schemas.microsoft.com/office/powerpoint/2010/main" val="118502196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7323" y="729000"/>
            <a:ext cx="810653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039748" y="91559"/>
            <a:ext cx="4761688" cy="461665"/>
          </a:xfrm>
          <a:prstGeom prst="rect">
            <a:avLst/>
          </a:prstGeom>
        </p:spPr>
        <p:txBody>
          <a:bodyPr wrap="none">
            <a:spAutoFit/>
          </a:bodyPr>
          <a:lstStyle/>
          <a:p>
            <a:r>
              <a:rPr lang="fr-FR" sz="2400" dirty="0">
                <a:latin typeface="Arial Rounded MT Std" panose="020F0902020102020204" pitchFamily="34" charset="0"/>
              </a:rPr>
              <a:t>Le Centre Pompidou de Paris</a:t>
            </a:r>
          </a:p>
        </p:txBody>
      </p:sp>
      <p:sp>
        <p:nvSpPr>
          <p:cNvPr id="4" name="Rectangle 3"/>
          <p:cNvSpPr/>
          <p:nvPr/>
        </p:nvSpPr>
        <p:spPr>
          <a:xfrm>
            <a:off x="8562974" y="1997839"/>
            <a:ext cx="3629025" cy="2862322"/>
          </a:xfrm>
          <a:prstGeom prst="rect">
            <a:avLst/>
          </a:prstGeom>
        </p:spPr>
        <p:txBody>
          <a:bodyPr wrap="square">
            <a:spAutoFit/>
          </a:bodyPr>
          <a:lstStyle/>
          <a:p>
            <a:pPr algn="ctr"/>
            <a:r>
              <a:rPr lang="fr-FR" dirty="0">
                <a:latin typeface="Arial Rounded MT Std" panose="020F0902020102020204" pitchFamily="34" charset="0"/>
              </a:rPr>
              <a:t>Le Centre Georges-Pompidou est un immeuble bien connu de la ville parisienne, situé entre le quartier des Halles et le Marais. Couvrant les plus importantes collections d'art moderne et contemporain au monde, il est la troisième institution la plus visitée de France. </a:t>
            </a:r>
          </a:p>
        </p:txBody>
      </p:sp>
    </p:spTree>
    <p:extLst>
      <p:ext uri="{BB962C8B-B14F-4D97-AF65-F5344CB8AC3E}">
        <p14:creationId xmlns:p14="http://schemas.microsoft.com/office/powerpoint/2010/main" val="1484954962"/>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259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252931" y="101084"/>
            <a:ext cx="4376070" cy="461665"/>
          </a:xfrm>
          <a:prstGeom prst="rect">
            <a:avLst/>
          </a:prstGeom>
        </p:spPr>
        <p:txBody>
          <a:bodyPr wrap="none">
            <a:spAutoFit/>
          </a:bodyPr>
          <a:lstStyle/>
          <a:p>
            <a:r>
              <a:rPr lang="fr-FR" sz="2400" dirty="0">
                <a:latin typeface="Arial Rounded MT Std" panose="020F0902020102020204" pitchFamily="34" charset="0"/>
              </a:rPr>
              <a:t>Le Grand Lisboa de Macao</a:t>
            </a:r>
          </a:p>
        </p:txBody>
      </p:sp>
      <p:sp>
        <p:nvSpPr>
          <p:cNvPr id="4" name="Rectangle 3"/>
          <p:cNvSpPr/>
          <p:nvPr/>
        </p:nvSpPr>
        <p:spPr>
          <a:xfrm>
            <a:off x="8591550" y="2413338"/>
            <a:ext cx="3600450" cy="2031325"/>
          </a:xfrm>
          <a:prstGeom prst="rect">
            <a:avLst/>
          </a:prstGeom>
        </p:spPr>
        <p:txBody>
          <a:bodyPr wrap="square">
            <a:spAutoFit/>
          </a:bodyPr>
          <a:lstStyle/>
          <a:p>
            <a:pPr algn="ctr"/>
            <a:r>
              <a:rPr lang="fr-FR" dirty="0">
                <a:latin typeface="Arial Rounded MT Std" panose="020F0902020102020204" pitchFamily="34" charset="0"/>
              </a:rPr>
              <a:t>Ce drôle d'ananas qui vient troubler la </a:t>
            </a:r>
            <a:r>
              <a:rPr lang="fr-FR" dirty="0" err="1">
                <a:latin typeface="Arial Rounded MT Std" panose="020F0902020102020204" pitchFamily="34" charset="0"/>
              </a:rPr>
              <a:t>skyline</a:t>
            </a:r>
            <a:r>
              <a:rPr lang="fr-FR" dirty="0">
                <a:latin typeface="Arial Rounded MT Std" panose="020F0902020102020204" pitchFamily="34" charset="0"/>
              </a:rPr>
              <a:t> de </a:t>
            </a:r>
            <a:r>
              <a:rPr lang="fr-FR" dirty="0" err="1">
                <a:latin typeface="Arial Rounded MT Std" panose="020F0902020102020204" pitchFamily="34" charset="0"/>
              </a:rPr>
              <a:t>Macau</a:t>
            </a:r>
            <a:r>
              <a:rPr lang="fr-FR" dirty="0">
                <a:latin typeface="Arial Rounded MT Std" panose="020F0902020102020204" pitchFamily="34" charset="0"/>
              </a:rPr>
              <a:t> est un hôtel et un casino de 261 mètres de hauteur. Il a été construit sur le modèle d'une feuille de lotus et inauguré en 2006. </a:t>
            </a:r>
          </a:p>
        </p:txBody>
      </p:sp>
    </p:spTree>
    <p:extLst>
      <p:ext uri="{BB962C8B-B14F-4D97-AF65-F5344CB8AC3E}">
        <p14:creationId xmlns:p14="http://schemas.microsoft.com/office/powerpoint/2010/main" val="294623169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473" y="729000"/>
            <a:ext cx="8287128"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005421" y="91559"/>
            <a:ext cx="7029232" cy="461665"/>
          </a:xfrm>
          <a:prstGeom prst="rect">
            <a:avLst/>
          </a:prstGeom>
        </p:spPr>
        <p:txBody>
          <a:bodyPr wrap="none">
            <a:spAutoFit/>
          </a:bodyPr>
          <a:lstStyle/>
          <a:p>
            <a:r>
              <a:rPr lang="en-US" sz="2400" dirty="0">
                <a:latin typeface="Arial Rounded MT Std" panose="020F0902020102020204" pitchFamily="34" charset="0"/>
              </a:rPr>
              <a:t>Le Rock and Roll Hall of Fame de Cleveland</a:t>
            </a:r>
            <a:endParaRPr lang="fr-FR" sz="2400" dirty="0">
              <a:latin typeface="Arial Rounded MT Std" panose="020F0902020102020204" pitchFamily="34" charset="0"/>
            </a:endParaRPr>
          </a:p>
        </p:txBody>
      </p:sp>
      <p:sp>
        <p:nvSpPr>
          <p:cNvPr id="4" name="Rectangle 3"/>
          <p:cNvSpPr/>
          <p:nvPr/>
        </p:nvSpPr>
        <p:spPr>
          <a:xfrm>
            <a:off x="8791575" y="1582341"/>
            <a:ext cx="3400425" cy="3693319"/>
          </a:xfrm>
          <a:prstGeom prst="rect">
            <a:avLst/>
          </a:prstGeom>
        </p:spPr>
        <p:txBody>
          <a:bodyPr wrap="square">
            <a:spAutoFit/>
          </a:bodyPr>
          <a:lstStyle/>
          <a:p>
            <a:pPr algn="ctr"/>
            <a:r>
              <a:rPr lang="fr-FR" dirty="0">
                <a:latin typeface="Arial Rounded MT Std" panose="020F0902020102020204" pitchFamily="34" charset="0"/>
              </a:rPr>
              <a:t>Le Rock and Roll Hall of </a:t>
            </a:r>
            <a:r>
              <a:rPr lang="fr-FR" dirty="0" err="1">
                <a:latin typeface="Arial Rounded MT Std" panose="020F0902020102020204" pitchFamily="34" charset="0"/>
              </a:rPr>
              <a:t>Fame</a:t>
            </a:r>
            <a:r>
              <a:rPr lang="fr-FR" dirty="0">
                <a:latin typeface="Arial Rounded MT Std" panose="020F0902020102020204" pitchFamily="34" charset="0"/>
              </a:rPr>
              <a:t> de Cleveland, dans l'État américain de l'Ohio aux États-Unis, est un véritable Panthéon du Rock and Roll. Conçu en 1995, son imposante structure a été réalisée par le même architecte que celui de la pyramide du Louvre à Paris : l'américain d'origine chinoise </a:t>
            </a:r>
            <a:r>
              <a:rPr lang="fr-FR" dirty="0" err="1">
                <a:latin typeface="Arial Rounded MT Std" panose="020F0902020102020204" pitchFamily="34" charset="0"/>
              </a:rPr>
              <a:t>Ieoh</a:t>
            </a:r>
            <a:r>
              <a:rPr lang="fr-FR" dirty="0">
                <a:latin typeface="Arial Rounded MT Std" panose="020F0902020102020204" pitchFamily="34" charset="0"/>
              </a:rPr>
              <a:t> Ming Pei. </a:t>
            </a:r>
          </a:p>
        </p:txBody>
      </p:sp>
    </p:spTree>
    <p:extLst>
      <p:ext uri="{BB962C8B-B14F-4D97-AF65-F5344CB8AC3E}">
        <p14:creationId xmlns:p14="http://schemas.microsoft.com/office/powerpoint/2010/main" val="2615546868"/>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074"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501408" y="87019"/>
            <a:ext cx="5860066" cy="461665"/>
          </a:xfrm>
          <a:prstGeom prst="rect">
            <a:avLst/>
          </a:prstGeom>
        </p:spPr>
        <p:txBody>
          <a:bodyPr wrap="none">
            <a:spAutoFit/>
          </a:bodyPr>
          <a:lstStyle/>
          <a:p>
            <a:pPr algn="ctr"/>
            <a:r>
              <a:rPr lang="fr-FR" sz="2400" dirty="0">
                <a:latin typeface="Arial Rounded MT Std" panose="020F0902020102020204" pitchFamily="34" charset="0"/>
              </a:rPr>
              <a:t>Le bâtiment </a:t>
            </a:r>
            <a:r>
              <a:rPr lang="fr-FR" sz="2400" dirty="0" err="1">
                <a:latin typeface="Arial Rounded MT Std" panose="020F0902020102020204" pitchFamily="34" charset="0"/>
              </a:rPr>
              <a:t>Selfridges</a:t>
            </a:r>
            <a:r>
              <a:rPr lang="fr-FR" sz="2400" dirty="0">
                <a:latin typeface="Arial Rounded MT Std" panose="020F0902020102020204" pitchFamily="34" charset="0"/>
              </a:rPr>
              <a:t>, Birmingham</a:t>
            </a:r>
          </a:p>
        </p:txBody>
      </p:sp>
      <p:sp>
        <p:nvSpPr>
          <p:cNvPr id="4" name="Rectangle 3"/>
          <p:cNvSpPr/>
          <p:nvPr/>
        </p:nvSpPr>
        <p:spPr>
          <a:xfrm>
            <a:off x="8610601" y="2274838"/>
            <a:ext cx="3581400" cy="2308324"/>
          </a:xfrm>
          <a:prstGeom prst="rect">
            <a:avLst/>
          </a:prstGeom>
        </p:spPr>
        <p:txBody>
          <a:bodyPr wrap="square">
            <a:spAutoFit/>
          </a:bodyPr>
          <a:lstStyle/>
          <a:p>
            <a:pPr algn="ctr"/>
            <a:r>
              <a:rPr lang="fr-FR" dirty="0">
                <a:latin typeface="Arial Rounded MT Std" panose="020F0902020102020204" pitchFamily="34" charset="0"/>
              </a:rPr>
              <a:t>Ce centre commercial a été inauguré en 2003, sa façade est couverte de disques d'aluminium qui lui donnent un aspect futuriste. Sa construction a été le signe d'un renouveau pour la ville de Birmingham. </a:t>
            </a:r>
          </a:p>
        </p:txBody>
      </p:sp>
    </p:spTree>
    <p:extLst>
      <p:ext uri="{BB962C8B-B14F-4D97-AF65-F5344CB8AC3E}">
        <p14:creationId xmlns:p14="http://schemas.microsoft.com/office/powerpoint/2010/main" val="41145052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3549" y="729000"/>
            <a:ext cx="8096735" cy="5400000"/>
          </a:xfrm>
          <a:prstGeom prst="rect">
            <a:avLst/>
          </a:prstGeom>
          <a:solidFill>
            <a:srgbClr val="FFFFFF">
              <a:shade val="85000"/>
            </a:srgbClr>
          </a:solidFill>
          <a:ln w="190500" cap="rnd">
            <a:solidFill>
              <a:srgbClr val="00206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289616" y="101084"/>
            <a:ext cx="6264600" cy="461665"/>
          </a:xfrm>
          <a:prstGeom prst="rect">
            <a:avLst/>
          </a:prstGeom>
        </p:spPr>
        <p:txBody>
          <a:bodyPr wrap="none">
            <a:spAutoFit/>
          </a:bodyPr>
          <a:lstStyle/>
          <a:p>
            <a:r>
              <a:rPr lang="fr-FR" sz="2400" dirty="0">
                <a:latin typeface="Arial Rounded MT Std" panose="020F0902020102020204" pitchFamily="34" charset="0"/>
              </a:rPr>
              <a:t>L'imposant musée Soumaya de México</a:t>
            </a:r>
          </a:p>
        </p:txBody>
      </p:sp>
      <p:sp>
        <p:nvSpPr>
          <p:cNvPr id="4" name="Rectangle 3"/>
          <p:cNvSpPr/>
          <p:nvPr/>
        </p:nvSpPr>
        <p:spPr>
          <a:xfrm>
            <a:off x="8582025" y="1582341"/>
            <a:ext cx="3609975" cy="3693319"/>
          </a:xfrm>
          <a:prstGeom prst="rect">
            <a:avLst/>
          </a:prstGeom>
        </p:spPr>
        <p:txBody>
          <a:bodyPr wrap="square">
            <a:spAutoFit/>
          </a:bodyPr>
          <a:lstStyle/>
          <a:p>
            <a:pPr algn="ctr"/>
            <a:r>
              <a:rPr lang="fr-FR" dirty="0">
                <a:latin typeface="Arial Rounded MT Std" panose="020F0902020102020204" pitchFamily="34" charset="0"/>
              </a:rPr>
              <a:t>Ouvert au public le 28 mars 2011, le musée Soumaya de la ville de México au Mexique a pris forme à l'emplacement d'une ancienne fabrique de papier. Ce musée imposant d'une superficie de 6000 m² est l'œuvre de l'architecte mexicain Fernando Romero. Sa façade, recouverte de </a:t>
            </a:r>
          </a:p>
          <a:p>
            <a:pPr algn="ctr"/>
            <a:r>
              <a:rPr lang="fr-FR" dirty="0">
                <a:latin typeface="Arial Rounded MT Std" panose="020F0902020102020204" pitchFamily="34" charset="0"/>
              </a:rPr>
              <a:t>17 000 hexagones, reflète la lumière du soleil. </a:t>
            </a:r>
          </a:p>
        </p:txBody>
      </p:sp>
    </p:spTree>
    <p:extLst>
      <p:ext uri="{BB962C8B-B14F-4D97-AF65-F5344CB8AC3E}">
        <p14:creationId xmlns:p14="http://schemas.microsoft.com/office/powerpoint/2010/main" val="1105105473"/>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75727" y="2828836"/>
            <a:ext cx="5040547" cy="1200329"/>
          </a:xfrm>
          <a:prstGeom prst="rect">
            <a:avLst/>
          </a:prstGeom>
          <a:noFill/>
        </p:spPr>
        <p:txBody>
          <a:bodyPr wrap="none" lIns="91440" tIns="45720" rIns="91440" bIns="45720">
            <a:spAutoFit/>
            <a:scene3d>
              <a:camera prst="perspectiveRelaxedModerately"/>
              <a:lightRig rig="threePt" dir="t"/>
            </a:scene3d>
            <a:sp3d extrusionH="57150">
              <a:bevelT w="38100" h="38100"/>
            </a:sp3d>
          </a:bodyPr>
          <a:lstStyle/>
          <a:p>
            <a:pPr algn="ctr"/>
            <a:r>
              <a:rPr lang="fr-FR" sz="7200" b="1" cap="none" spc="0" dirty="0">
                <a:ln w="12700">
                  <a:solidFill>
                    <a:schemeClr val="tx2">
                      <a:lumMod val="75000"/>
                    </a:schemeClr>
                  </a:solidFill>
                  <a:prstDash val="solid"/>
                </a:ln>
                <a:solidFill>
                  <a:srgbClr val="0070C0"/>
                </a:solidFill>
                <a:effectLst>
                  <a:outerShdw dist="38100" dir="2640000" algn="bl" rotWithShape="0">
                    <a:schemeClr val="tx2">
                      <a:lumMod val="75000"/>
                    </a:schemeClr>
                  </a:outerShdw>
                </a:effectLst>
                <a:latin typeface="Arial Rounded MT Std" panose="020F0902020102020204" pitchFamily="34" charset="0"/>
              </a:rPr>
              <a:t>MODESTO</a:t>
            </a:r>
          </a:p>
        </p:txBody>
      </p:sp>
    </p:spTree>
    <p:extLst>
      <p:ext uri="{BB962C8B-B14F-4D97-AF65-F5344CB8AC3E}">
        <p14:creationId xmlns:p14="http://schemas.microsoft.com/office/powerpoint/2010/main" val="3577792297"/>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TotalTime>
  <Words>1707</Words>
  <Application>Microsoft Office PowerPoint</Application>
  <PresentationFormat>Grand écran</PresentationFormat>
  <Paragraphs>65</Paragraphs>
  <Slides>32</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Arial</vt:lpstr>
      <vt:lpstr>Arial Rounded MT Std</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Gérald Esper</cp:lastModifiedBy>
  <cp:revision>31</cp:revision>
  <dcterms:created xsi:type="dcterms:W3CDTF">2015-11-02T15:50:35Z</dcterms:created>
  <dcterms:modified xsi:type="dcterms:W3CDTF">2017-05-22T07:32:46Z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6966560</vt:lpwstr>
  </property>
  <property fmtid="{D5CDD505-2E9C-101B-9397-08002B2CF9AE}" pid="3" name="NXPowerLiteSettings">
    <vt:lpwstr>F9000400038000</vt:lpwstr>
  </property>
  <property fmtid="{D5CDD505-2E9C-101B-9397-08002B2CF9AE}" pid="4" name="NXPowerLiteVersion">
    <vt:lpwstr>D7.0.4</vt:lpwstr>
  </property>
</Properties>
</file>