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1"/>
  </p:sldMasterIdLst>
  <p:sldIdLst>
    <p:sldId id="256" r:id="rId2"/>
    <p:sldId id="257" r:id="rId3"/>
    <p:sldId id="258" r:id="rId4"/>
    <p:sldId id="259" r:id="rId5"/>
    <p:sldId id="260" r:id="rId6"/>
    <p:sldId id="261" r:id="rId7"/>
    <p:sldId id="262" r:id="rId8"/>
    <p:sldId id="263" r:id="rId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SY4oe6QImcWQOvV/5thK8A==" hashData="a7PvnaBURQ9VL5jzRnR1/bHraic="/>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p:scale>
          <a:sx n="98" d="100"/>
          <a:sy n="98" d="100"/>
        </p:scale>
        <p:origin x="-1164" y="18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fr-FR"/>
              <a:t>Modifiez le style du titre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Modifier le style des sous-titres du masque</a:t>
            </a:r>
            <a:endParaRPr lang="en-US" dirty="0"/>
          </a:p>
        </p:txBody>
      </p:sp>
      <p:sp>
        <p:nvSpPr>
          <p:cNvPr id="4" name="Date Placeholder 3"/>
          <p:cNvSpPr>
            <a:spLocks noGrp="1"/>
          </p:cNvSpPr>
          <p:nvPr>
            <p:ph type="dt" sz="half" idx="10"/>
          </p:nvPr>
        </p:nvSpPr>
        <p:spPr/>
        <p:txBody>
          <a:bodyPr/>
          <a:lstStyle/>
          <a:p>
            <a:fld id="{EB961F50-34C3-497B-B377-4CE09A29E071}" type="datetimeFigureOut">
              <a:rPr lang="fr-FR" smtClean="0"/>
              <a:t>31/05/2017</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E31AE512-7802-43E6-9C82-218E982F8C5D}" type="slidenum">
              <a:rPr lang="fr-FR" smtClean="0"/>
              <a:t>‹N°›</a:t>
            </a:fld>
            <a:endParaRPr lang="fr-FR"/>
          </a:p>
        </p:txBody>
      </p:sp>
    </p:spTree>
    <p:extLst>
      <p:ext uri="{BB962C8B-B14F-4D97-AF65-F5344CB8AC3E}">
        <p14:creationId xmlns:p14="http://schemas.microsoft.com/office/powerpoint/2010/main" val="315954769"/>
      </p:ext>
    </p:extLst>
  </p:cSld>
  <p:clrMapOvr>
    <a:masterClrMapping/>
  </p:clrMapOvr>
  <mc:AlternateContent xmlns:mc="http://schemas.openxmlformats.org/markup-compatibility/2006" xmlns:p14="http://schemas.microsoft.com/office/powerpoint/2010/main">
    <mc:Choice Requires="p14">
      <p:transition spd="slow" p14:dur="3000">
        <p14:switch dir="r"/>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EB961F50-34C3-497B-B377-4CE09A29E071}" type="datetimeFigureOut">
              <a:rPr lang="fr-FR" smtClean="0"/>
              <a:t>31/05/2017</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E31AE512-7802-43E6-9C82-218E982F8C5D}" type="slidenum">
              <a:rPr lang="fr-FR" smtClean="0"/>
              <a:t>‹N°›</a:t>
            </a:fld>
            <a:endParaRPr lang="fr-FR"/>
          </a:p>
        </p:txBody>
      </p:sp>
    </p:spTree>
    <p:extLst>
      <p:ext uri="{BB962C8B-B14F-4D97-AF65-F5344CB8AC3E}">
        <p14:creationId xmlns:p14="http://schemas.microsoft.com/office/powerpoint/2010/main" val="3444888689"/>
      </p:ext>
    </p:extLst>
  </p:cSld>
  <p:clrMapOvr>
    <a:masterClrMapping/>
  </p:clrMapOvr>
  <mc:AlternateContent xmlns:mc="http://schemas.openxmlformats.org/markup-compatibility/2006" xmlns:p14="http://schemas.microsoft.com/office/powerpoint/2010/main">
    <mc:Choice Requires="p14">
      <p:transition spd="slow" p14:dur="3000">
        <p14:switch dir="r"/>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fr-FR"/>
              <a:t>Modifiez le style du titre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les styles du texte du masque</a:t>
            </a:r>
          </a:p>
        </p:txBody>
      </p:sp>
      <p:sp>
        <p:nvSpPr>
          <p:cNvPr id="4" name="Date Placeholder 3"/>
          <p:cNvSpPr>
            <a:spLocks noGrp="1"/>
          </p:cNvSpPr>
          <p:nvPr>
            <p:ph type="dt" sz="half" idx="10"/>
          </p:nvPr>
        </p:nvSpPr>
        <p:spPr/>
        <p:txBody>
          <a:bodyPr/>
          <a:lstStyle/>
          <a:p>
            <a:fld id="{EB961F50-34C3-497B-B377-4CE09A29E071}" type="datetimeFigureOut">
              <a:rPr lang="fr-FR" smtClean="0"/>
              <a:t>31/05/2017</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E31AE512-7802-43E6-9C82-218E982F8C5D}" type="slidenum">
              <a:rPr lang="fr-FR" smtClean="0"/>
              <a:t>‹N°›</a:t>
            </a:fld>
            <a:endParaRPr lang="fr-FR"/>
          </a:p>
        </p:txBody>
      </p:sp>
    </p:spTree>
    <p:extLst>
      <p:ext uri="{BB962C8B-B14F-4D97-AF65-F5344CB8AC3E}">
        <p14:creationId xmlns:p14="http://schemas.microsoft.com/office/powerpoint/2010/main" val="2943321792"/>
      </p:ext>
    </p:extLst>
  </p:cSld>
  <p:clrMapOvr>
    <a:masterClrMapping/>
  </p:clrMapOvr>
  <mc:AlternateContent xmlns:mc="http://schemas.openxmlformats.org/markup-compatibility/2006" xmlns:p14="http://schemas.microsoft.com/office/powerpoint/2010/main">
    <mc:Choice Requires="p14">
      <p:transition spd="slow" p14:dur="3000">
        <p14:switch dir="r"/>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EB961F50-34C3-497B-B377-4CE09A29E071}" type="datetimeFigureOut">
              <a:rPr lang="fr-FR" smtClean="0"/>
              <a:t>31/05/2017</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E31AE512-7802-43E6-9C82-218E982F8C5D}" type="slidenum">
              <a:rPr lang="fr-FR" smtClean="0"/>
              <a:t>‹N°›</a:t>
            </a:fld>
            <a:endParaRPr lang="fr-FR"/>
          </a:p>
        </p:txBody>
      </p:sp>
    </p:spTree>
    <p:extLst>
      <p:ext uri="{BB962C8B-B14F-4D97-AF65-F5344CB8AC3E}">
        <p14:creationId xmlns:p14="http://schemas.microsoft.com/office/powerpoint/2010/main" val="3367952206"/>
      </p:ext>
    </p:extLst>
  </p:cSld>
  <p:clrMapOvr>
    <a:masterClrMapping/>
  </p:clrMapOvr>
  <mc:AlternateContent xmlns:mc="http://schemas.openxmlformats.org/markup-compatibility/2006" xmlns:p14="http://schemas.microsoft.com/office/powerpoint/2010/main">
    <mc:Choice Requires="p14">
      <p:transition spd="slow" p14:dur="3000">
        <p14:switch dir="r"/>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fr-FR"/>
              <a:t>Modifiez le style du titre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4" name="Content Placeholder 3"/>
          <p:cNvSpPr>
            <a:spLocks noGrp="1"/>
          </p:cNvSpPr>
          <p:nvPr>
            <p:ph sz="half" idx="2"/>
          </p:nvPr>
        </p:nvSpPr>
        <p:spPr>
          <a:xfrm>
            <a:off x="629842" y="2505075"/>
            <a:ext cx="3868340"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6" name="Content Placeholder 5"/>
          <p:cNvSpPr>
            <a:spLocks noGrp="1"/>
          </p:cNvSpPr>
          <p:nvPr>
            <p:ph sz="quarter" idx="4"/>
          </p:nvPr>
        </p:nvSpPr>
        <p:spPr>
          <a:xfrm>
            <a:off x="4629150" y="2505075"/>
            <a:ext cx="3887391"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EB961F50-34C3-497B-B377-4CE09A29E071}" type="datetimeFigureOut">
              <a:rPr lang="fr-FR" smtClean="0"/>
              <a:t>31/05/2017</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E31AE512-7802-43E6-9C82-218E982F8C5D}" type="slidenum">
              <a:rPr lang="fr-FR" smtClean="0"/>
              <a:t>‹N°›</a:t>
            </a:fld>
            <a:endParaRPr lang="fr-FR"/>
          </a:p>
        </p:txBody>
      </p:sp>
    </p:spTree>
    <p:extLst>
      <p:ext uri="{BB962C8B-B14F-4D97-AF65-F5344CB8AC3E}">
        <p14:creationId xmlns:p14="http://schemas.microsoft.com/office/powerpoint/2010/main" val="3183931265"/>
      </p:ext>
    </p:extLst>
  </p:cSld>
  <p:clrMapOvr>
    <a:masterClrMapping/>
  </p:clrMapOvr>
  <mc:AlternateContent xmlns:mc="http://schemas.openxmlformats.org/markup-compatibility/2006" xmlns:p14="http://schemas.microsoft.com/office/powerpoint/2010/main">
    <mc:Choice Requires="p14">
      <p:transition spd="slow" p14:dur="3000">
        <p14:switch dir="r"/>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EB961F50-34C3-497B-B377-4CE09A29E071}" type="datetimeFigureOut">
              <a:rPr lang="fr-FR" smtClean="0"/>
              <a:t>31/05/2017</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E31AE512-7802-43E6-9C82-218E982F8C5D}" type="slidenum">
              <a:rPr lang="fr-FR" smtClean="0"/>
              <a:t>‹N°›</a:t>
            </a:fld>
            <a:endParaRPr lang="fr-FR"/>
          </a:p>
        </p:txBody>
      </p:sp>
    </p:spTree>
    <p:extLst>
      <p:ext uri="{BB962C8B-B14F-4D97-AF65-F5344CB8AC3E}">
        <p14:creationId xmlns:p14="http://schemas.microsoft.com/office/powerpoint/2010/main" val="2015091803"/>
      </p:ext>
    </p:extLst>
  </p:cSld>
  <p:clrMapOvr>
    <a:masterClrMapping/>
  </p:clrMapOvr>
  <mc:AlternateContent xmlns:mc="http://schemas.openxmlformats.org/markup-compatibility/2006" xmlns:p14="http://schemas.microsoft.com/office/powerpoint/2010/main">
    <mc:Choice Requires="p14">
      <p:transition spd="slow" p14:dur="3000">
        <p14:switch dir="r"/>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B961F50-34C3-497B-B377-4CE09A29E071}" type="datetimeFigureOut">
              <a:rPr lang="fr-FR" smtClean="0"/>
              <a:t>31/05/2017</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E31AE512-7802-43E6-9C82-218E982F8C5D}" type="slidenum">
              <a:rPr lang="fr-FR" smtClean="0"/>
              <a:t>‹N°›</a:t>
            </a:fld>
            <a:endParaRPr lang="fr-FR"/>
          </a:p>
        </p:txBody>
      </p:sp>
    </p:spTree>
    <p:extLst>
      <p:ext uri="{BB962C8B-B14F-4D97-AF65-F5344CB8AC3E}">
        <p14:creationId xmlns:p14="http://schemas.microsoft.com/office/powerpoint/2010/main" val="3106798337"/>
      </p:ext>
    </p:extLst>
  </p:cSld>
  <p:clrMapOvr>
    <a:masterClrMapping/>
  </p:clrMapOvr>
  <mc:AlternateContent xmlns:mc="http://schemas.openxmlformats.org/markup-compatibility/2006" xmlns:p14="http://schemas.microsoft.com/office/powerpoint/2010/main">
    <mc:Choice Requires="p14">
      <p:transition spd="slow" p14:dur="3000">
        <p14:switch dir="r"/>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fr-FR"/>
              <a:t>Modifiez le style du titre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EB961F50-34C3-497B-B377-4CE09A29E071}" type="datetimeFigureOut">
              <a:rPr lang="fr-FR" smtClean="0"/>
              <a:t>31/05/2017</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E31AE512-7802-43E6-9C82-218E982F8C5D}" type="slidenum">
              <a:rPr lang="fr-FR" smtClean="0"/>
              <a:t>‹N°›</a:t>
            </a:fld>
            <a:endParaRPr lang="fr-FR"/>
          </a:p>
        </p:txBody>
      </p:sp>
    </p:spTree>
    <p:extLst>
      <p:ext uri="{BB962C8B-B14F-4D97-AF65-F5344CB8AC3E}">
        <p14:creationId xmlns:p14="http://schemas.microsoft.com/office/powerpoint/2010/main" val="2208907400"/>
      </p:ext>
    </p:extLst>
  </p:cSld>
  <p:clrMapOvr>
    <a:masterClrMapping/>
  </p:clrMapOvr>
  <mc:AlternateContent xmlns:mc="http://schemas.openxmlformats.org/markup-compatibility/2006" xmlns:p14="http://schemas.microsoft.com/office/powerpoint/2010/main">
    <mc:Choice Requires="p14">
      <p:transition spd="slow" p14:dur="3000">
        <p14:switch dir="r"/>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fr-FR"/>
              <a:t>Modifiez le style du titre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EB961F50-34C3-497B-B377-4CE09A29E071}" type="datetimeFigureOut">
              <a:rPr lang="fr-FR" smtClean="0"/>
              <a:t>31/05/2017</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E31AE512-7802-43E6-9C82-218E982F8C5D}" type="slidenum">
              <a:rPr lang="fr-FR" smtClean="0"/>
              <a:t>‹N°›</a:t>
            </a:fld>
            <a:endParaRPr lang="fr-FR"/>
          </a:p>
        </p:txBody>
      </p:sp>
    </p:spTree>
    <p:extLst>
      <p:ext uri="{BB962C8B-B14F-4D97-AF65-F5344CB8AC3E}">
        <p14:creationId xmlns:p14="http://schemas.microsoft.com/office/powerpoint/2010/main" val="3888576485"/>
      </p:ext>
    </p:extLst>
  </p:cSld>
  <p:clrMapOvr>
    <a:masterClrMapping/>
  </p:clrMapOvr>
  <mc:AlternateContent xmlns:mc="http://schemas.openxmlformats.org/markup-compatibility/2006" xmlns:p14="http://schemas.microsoft.com/office/powerpoint/2010/main">
    <mc:Choice Requires="p14">
      <p:transition spd="slow" p14:dur="3000">
        <p14:switch dir="r"/>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EB961F50-34C3-497B-B377-4CE09A29E071}" type="datetimeFigureOut">
              <a:rPr lang="fr-FR" smtClean="0"/>
              <a:t>31/05/2017</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E31AE512-7802-43E6-9C82-218E982F8C5D}" type="slidenum">
              <a:rPr lang="fr-FR" smtClean="0"/>
              <a:t>‹N°›</a:t>
            </a:fld>
            <a:endParaRPr lang="fr-FR"/>
          </a:p>
        </p:txBody>
      </p:sp>
    </p:spTree>
    <p:extLst>
      <p:ext uri="{BB962C8B-B14F-4D97-AF65-F5344CB8AC3E}">
        <p14:creationId xmlns:p14="http://schemas.microsoft.com/office/powerpoint/2010/main" val="4051773404"/>
      </p:ext>
    </p:extLst>
  </p:cSld>
  <p:clrMapOvr>
    <a:masterClrMapping/>
  </p:clrMapOvr>
  <mc:AlternateContent xmlns:mc="http://schemas.openxmlformats.org/markup-compatibility/2006" xmlns:p14="http://schemas.microsoft.com/office/powerpoint/2010/main">
    <mc:Choice Requires="p14">
      <p:transition spd="slow" p14:dur="3000">
        <p14:switch dir="r"/>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fr-FR"/>
              <a:t>Modifiez le style du titre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EB961F50-34C3-497B-B377-4CE09A29E071}" type="datetimeFigureOut">
              <a:rPr lang="fr-FR" smtClean="0"/>
              <a:t>31/05/2017</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E31AE512-7802-43E6-9C82-218E982F8C5D}" type="slidenum">
              <a:rPr lang="fr-FR" smtClean="0"/>
              <a:t>‹N°›</a:t>
            </a:fld>
            <a:endParaRPr lang="fr-FR"/>
          </a:p>
        </p:txBody>
      </p:sp>
    </p:spTree>
    <p:extLst>
      <p:ext uri="{BB962C8B-B14F-4D97-AF65-F5344CB8AC3E}">
        <p14:creationId xmlns:p14="http://schemas.microsoft.com/office/powerpoint/2010/main" val="1102149417"/>
      </p:ext>
    </p:extLst>
  </p:cSld>
  <p:clrMapOvr>
    <a:masterClrMapping/>
  </p:clrMapOvr>
  <mc:AlternateContent xmlns:mc="http://schemas.openxmlformats.org/markup-compatibility/2006" xmlns:p14="http://schemas.microsoft.com/office/powerpoint/2010/main">
    <mc:Choice Requires="p14">
      <p:transition spd="slow" p14:dur="3000">
        <p14:switch dir="r"/>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fr-FR"/>
              <a:t>Modifiez le style du titre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B961F50-34C3-497B-B377-4CE09A29E071}" type="datetimeFigureOut">
              <a:rPr lang="fr-FR" smtClean="0"/>
              <a:t>31/05/2017</a:t>
            </a:fld>
            <a:endParaRPr lang="fr-F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1AE512-7802-43E6-9C82-218E982F8C5D}" type="slidenum">
              <a:rPr lang="fr-FR" smtClean="0"/>
              <a:t>‹N°›</a:t>
            </a:fld>
            <a:endParaRPr lang="fr-FR"/>
          </a:p>
        </p:txBody>
      </p:sp>
    </p:spTree>
    <p:extLst>
      <p:ext uri="{BB962C8B-B14F-4D97-AF65-F5344CB8AC3E}">
        <p14:creationId xmlns:p14="http://schemas.microsoft.com/office/powerpoint/2010/main" val="349596535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3000">
        <p14:switch dir="r"/>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208047"/>
            <a:ext cx="9144000" cy="1077218"/>
          </a:xfrm>
          <a:prstGeom prst="rect">
            <a:avLst/>
          </a:prstGeom>
        </p:spPr>
        <p:txBody>
          <a:bodyPr wrap="square">
            <a:spAutoFit/>
          </a:bodyPr>
          <a:lstStyle/>
          <a:p>
            <a:pPr algn="ctr"/>
            <a:r>
              <a:rPr lang="fr-FR" sz="2800" dirty="0"/>
              <a:t>L’animal de loin le plus dangereux pour l’homme est:</a:t>
            </a:r>
          </a:p>
          <a:p>
            <a:pPr algn="ctr"/>
            <a:r>
              <a:rPr lang="fr-FR" sz="2800" dirty="0"/>
              <a:t> </a:t>
            </a:r>
            <a:r>
              <a:rPr lang="fr-FR" sz="3600" dirty="0"/>
              <a:t>Le moustique </a:t>
            </a:r>
          </a:p>
        </p:txBody>
      </p:sp>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11114" y="2013388"/>
            <a:ext cx="4762500" cy="3924300"/>
          </a:xfrm>
          <a:prstGeom prst="rect">
            <a:avLst/>
          </a:prstGeom>
        </p:spPr>
      </p:pic>
      <p:sp>
        <p:nvSpPr>
          <p:cNvPr id="8" name="ZoneTexte 7"/>
          <p:cNvSpPr txBox="1"/>
          <p:nvPr/>
        </p:nvSpPr>
        <p:spPr>
          <a:xfrm>
            <a:off x="2125717" y="6316717"/>
            <a:ext cx="4892566" cy="400110"/>
          </a:xfrm>
          <a:prstGeom prst="rect">
            <a:avLst/>
          </a:prstGeom>
          <a:noFill/>
        </p:spPr>
        <p:txBody>
          <a:bodyPr wrap="square" rtlCol="0">
            <a:spAutoFit/>
          </a:bodyPr>
          <a:lstStyle/>
          <a:p>
            <a:pPr algn="ctr"/>
            <a:r>
              <a:rPr lang="fr-FR" sz="2000" dirty="0" smtClean="0"/>
              <a:t>Nanou et Stan</a:t>
            </a:r>
            <a:r>
              <a:rPr lang="fr-FR" sz="2000" dirty="0" smtClean="0"/>
              <a:t>-Progression </a:t>
            </a:r>
            <a:r>
              <a:rPr lang="fr-FR" sz="2000" dirty="0"/>
              <a:t>manuelle</a:t>
            </a:r>
          </a:p>
        </p:txBody>
      </p:sp>
      <p:pic>
        <p:nvPicPr>
          <p:cNvPr id="2" name="sf_moustique_0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0317" y="3838903"/>
            <a:ext cx="609600" cy="609600"/>
          </a:xfrm>
          <a:prstGeom prst="rect">
            <a:avLst/>
          </a:prstGeom>
        </p:spPr>
      </p:pic>
    </p:spTree>
    <p:extLst>
      <p:ext uri="{BB962C8B-B14F-4D97-AF65-F5344CB8AC3E}">
        <p14:creationId xmlns:p14="http://schemas.microsoft.com/office/powerpoint/2010/main" val="3037080528"/>
      </p:ext>
    </p:extLst>
  </p:cSld>
  <p:clrMapOvr>
    <a:masterClrMapping/>
  </p:clrMapOvr>
  <mc:AlternateContent xmlns:mc="http://schemas.openxmlformats.org/markup-compatibility/2006" xmlns:p14="http://schemas.microsoft.com/office/powerpoint/2010/main">
    <mc:Choice Requires="p14">
      <p:transition spd="slow" p14:dur="30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232102"/>
            <a:ext cx="9144000" cy="1477328"/>
          </a:xfrm>
          <a:prstGeom prst="rect">
            <a:avLst/>
          </a:prstGeom>
        </p:spPr>
        <p:txBody>
          <a:bodyPr wrap="square">
            <a:spAutoFit/>
          </a:bodyPr>
          <a:lstStyle/>
          <a:p>
            <a:r>
              <a:rPr lang="fr-FR" dirty="0"/>
              <a:t>Quel est l’animal le plus dangereux pour l’homme? Ce n’est pas l’homme, pas le requin, mais le moustique. Selon des statistiques compilées les humains ont tué en 2015 environ 580.000 de leurs semblables, les serpents 60.000 et les moustiques indirectement via les maladies transmises 830.000 personnes. Au passage, les requins qui font si peur n’en ont tué que 6, les chiens 17.400 et les crocodiles 1.000!</a:t>
            </a: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43201" y="2141483"/>
            <a:ext cx="3657600" cy="4572000"/>
          </a:xfrm>
          <a:prstGeom prst="rect">
            <a:avLst/>
          </a:prstGeom>
        </p:spPr>
      </p:pic>
    </p:spTree>
    <p:extLst>
      <p:ext uri="{BB962C8B-B14F-4D97-AF65-F5344CB8AC3E}">
        <p14:creationId xmlns:p14="http://schemas.microsoft.com/office/powerpoint/2010/main" val="2302332359"/>
      </p:ext>
    </p:extLst>
  </p:cSld>
  <p:clrMapOvr>
    <a:masterClrMapping/>
  </p:clrMapOvr>
  <mc:AlternateContent xmlns:mc="http://schemas.openxmlformats.org/markup-compatibility/2006" xmlns:p14="http://schemas.microsoft.com/office/powerpoint/2010/main">
    <mc:Choice Requires="p14">
      <p:transition spd="slow" p14:dur="3000">
        <p14:switch dir="r"/>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300079"/>
            <a:ext cx="9144000" cy="1754326"/>
          </a:xfrm>
          <a:prstGeom prst="rect">
            <a:avLst/>
          </a:prstGeom>
        </p:spPr>
        <p:txBody>
          <a:bodyPr wrap="square">
            <a:spAutoFit/>
          </a:bodyPr>
          <a:lstStyle/>
          <a:p>
            <a:r>
              <a:rPr lang="fr-FR" dirty="0"/>
              <a:t>Les moustiques, les femelles en l’occurrence, sont en fait une aiguille hypodermique ailée. Leur longueur dépasse à peine cinq millimètres. Ils ont six pattes, et c’est le vecteur de maladies le plus efficace de tout le règne animal. C’est grâce à leur odorat qu’ils nous repèrent, attirés par l’acide lactique et d’autres ingrédients de notre transpiration. Ils sentent aussi le dioxyde de carbone que nous expirons et arrivent jusqu’à notre visage en remontant le sillage de notre respiration. Plus on sue et plus on halète en les chassant, plus nous devenons intéressants.</a:t>
            </a: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81250" y="2494893"/>
            <a:ext cx="4381500" cy="3886200"/>
          </a:xfrm>
          <a:prstGeom prst="rect">
            <a:avLst/>
          </a:prstGeom>
        </p:spPr>
      </p:pic>
    </p:spTree>
    <p:extLst>
      <p:ext uri="{BB962C8B-B14F-4D97-AF65-F5344CB8AC3E}">
        <p14:creationId xmlns:p14="http://schemas.microsoft.com/office/powerpoint/2010/main" val="3734576734"/>
      </p:ext>
    </p:extLst>
  </p:cSld>
  <p:clrMapOvr>
    <a:masterClrMapping/>
  </p:clrMapOvr>
  <mc:AlternateContent xmlns:mc="http://schemas.openxmlformats.org/markup-compatibility/2006" xmlns:p14="http://schemas.microsoft.com/office/powerpoint/2010/main">
    <mc:Choice Requires="p14">
      <p:transition spd="slow" p14:dur="3000">
        <p14:switch dir="r"/>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46342"/>
            <a:ext cx="9144000" cy="1200329"/>
          </a:xfrm>
          <a:prstGeom prst="rect">
            <a:avLst/>
          </a:prstGeom>
        </p:spPr>
        <p:txBody>
          <a:bodyPr wrap="square">
            <a:spAutoFit/>
          </a:bodyPr>
          <a:lstStyle/>
          <a:p>
            <a:r>
              <a:rPr lang="fr-FR" dirty="0"/>
              <a:t>Le problème, c’est évidemment ce qu’ils propagent comme le virus </a:t>
            </a:r>
            <a:r>
              <a:rPr lang="fr-FR" dirty="0" err="1"/>
              <a:t>Zika</a:t>
            </a:r>
            <a:r>
              <a:rPr lang="fr-FR" dirty="0"/>
              <a:t>, la dengue, la fièvre jaune et surtout la malaria ou paludisme. «Nous devons garder à l’esprit que la très grande majorité des maladies transmises par les moustiques et des décès qui en résultent sont liés à la malaria».</a:t>
            </a: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39143" y="2109787"/>
            <a:ext cx="6265715" cy="3471206"/>
          </a:xfrm>
          <a:prstGeom prst="rect">
            <a:avLst/>
          </a:prstGeom>
        </p:spPr>
      </p:pic>
    </p:spTree>
    <p:extLst>
      <p:ext uri="{BB962C8B-B14F-4D97-AF65-F5344CB8AC3E}">
        <p14:creationId xmlns:p14="http://schemas.microsoft.com/office/powerpoint/2010/main" val="4212999007"/>
      </p:ext>
    </p:extLst>
  </p:cSld>
  <p:clrMapOvr>
    <a:masterClrMapping/>
  </p:clrMapOvr>
  <mc:AlternateContent xmlns:mc="http://schemas.openxmlformats.org/markup-compatibility/2006" xmlns:p14="http://schemas.microsoft.com/office/powerpoint/2010/main">
    <mc:Choice Requires="p14">
      <p:transition spd="slow" p14:dur="3000">
        <p14:switch dir="r"/>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7145" y="326694"/>
            <a:ext cx="9144000" cy="1477328"/>
          </a:xfrm>
          <a:prstGeom prst="rect">
            <a:avLst/>
          </a:prstGeom>
        </p:spPr>
        <p:txBody>
          <a:bodyPr wrap="square">
            <a:spAutoFit/>
          </a:bodyPr>
          <a:lstStyle/>
          <a:p>
            <a:r>
              <a:rPr lang="fr-FR" dirty="0"/>
              <a:t>La malaria est une infection parasitaire propagée par la piqûre de certaines espèces de moustiques anophèles. Elle affecte les être humains depuis plus de 50.000 ans. Elle provoque des tremblements, des fièvres, des nausées et peut provoquer des défaillances d’organes. Cette maladie est responsable de plus de la moitié des morts causées par les moustiques dans 91 pays et pour l’essentiel en Afrique subsaharienne.</a:t>
            </a: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10685" y="2035558"/>
            <a:ext cx="6322630" cy="3755642"/>
          </a:xfrm>
          <a:prstGeom prst="rect">
            <a:avLst/>
          </a:prstGeom>
        </p:spPr>
      </p:pic>
    </p:spTree>
    <p:extLst>
      <p:ext uri="{BB962C8B-B14F-4D97-AF65-F5344CB8AC3E}">
        <p14:creationId xmlns:p14="http://schemas.microsoft.com/office/powerpoint/2010/main" val="1725998524"/>
      </p:ext>
    </p:extLst>
  </p:cSld>
  <p:clrMapOvr>
    <a:masterClrMapping/>
  </p:clrMapOvr>
  <mc:AlternateContent xmlns:mc="http://schemas.openxmlformats.org/markup-compatibility/2006" xmlns:p14="http://schemas.microsoft.com/office/powerpoint/2010/main">
    <mc:Choice Requires="p14">
      <p:transition spd="slow" p14:dur="3000">
        <p14:switch dir="r"/>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6124" y="372465"/>
            <a:ext cx="9144000" cy="1200329"/>
          </a:xfrm>
          <a:prstGeom prst="rect">
            <a:avLst/>
          </a:prstGeom>
        </p:spPr>
        <p:txBody>
          <a:bodyPr wrap="square">
            <a:spAutoFit/>
          </a:bodyPr>
          <a:lstStyle/>
          <a:p>
            <a:r>
              <a:rPr lang="fr-FR" dirty="0"/>
              <a:t>Il n’y aucun vaccin contre la malaria. Un programme pilote doit être lancé par l’Organisation Mondiale de la Santé (OMS) en 2018 dans trois pays. Mais la prévention est efficace et s’est traduite, toujours selon l’OMS, par une baisse de 62% des morts liées à cette maladie entre 2000 et 2015. En tout, 6,8 millions de vies ont ainsi été sauvées.</a:t>
            </a: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48979" y="1709737"/>
            <a:ext cx="6046042" cy="4365242"/>
          </a:xfrm>
          <a:prstGeom prst="rect">
            <a:avLst/>
          </a:prstGeom>
        </p:spPr>
      </p:pic>
    </p:spTree>
    <p:extLst>
      <p:ext uri="{BB962C8B-B14F-4D97-AF65-F5344CB8AC3E}">
        <p14:creationId xmlns:p14="http://schemas.microsoft.com/office/powerpoint/2010/main" val="3288101550"/>
      </p:ext>
    </p:extLst>
  </p:cSld>
  <p:clrMapOvr>
    <a:masterClrMapping/>
  </p:clrMapOvr>
  <mc:AlternateContent xmlns:mc="http://schemas.openxmlformats.org/markup-compatibility/2006" xmlns:p14="http://schemas.microsoft.com/office/powerpoint/2010/main">
    <mc:Choice Requires="p14">
      <p:transition spd="slow" p14:dur="3000">
        <p14:switch dir="r"/>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123947"/>
            <a:ext cx="9143999" cy="1200329"/>
          </a:xfrm>
          <a:prstGeom prst="rect">
            <a:avLst/>
          </a:prstGeom>
        </p:spPr>
        <p:txBody>
          <a:bodyPr wrap="square">
            <a:spAutoFit/>
          </a:bodyPr>
          <a:lstStyle/>
          <a:p>
            <a:r>
              <a:rPr lang="fr-FR" dirty="0"/>
              <a:t>La dengue est aussi une maladie transmise par les moustiques devenue très préoccupante. Elle est devenue l’une des principales causes d’hospitalisation et de morts des enfants dans certains pays asiatiques et d’Amérique latine.</a:t>
            </a:r>
          </a:p>
          <a:p>
            <a:r>
              <a:rPr lang="fr-FR" dirty="0"/>
              <a:t>  </a:t>
            </a: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61360" y="1218405"/>
            <a:ext cx="6421281" cy="5077292"/>
          </a:xfrm>
          <a:prstGeom prst="rect">
            <a:avLst/>
          </a:prstGeom>
        </p:spPr>
      </p:pic>
    </p:spTree>
    <p:extLst>
      <p:ext uri="{BB962C8B-B14F-4D97-AF65-F5344CB8AC3E}">
        <p14:creationId xmlns:p14="http://schemas.microsoft.com/office/powerpoint/2010/main" val="3263077047"/>
      </p:ext>
    </p:extLst>
  </p:cSld>
  <p:clrMapOvr>
    <a:masterClrMapping/>
  </p:clrMapOvr>
  <mc:AlternateContent xmlns:mc="http://schemas.openxmlformats.org/markup-compatibility/2006" xmlns:p14="http://schemas.microsoft.com/office/powerpoint/2010/main">
    <mc:Choice Requires="p14">
      <p:transition spd="slow" p14:dur="3000">
        <p14:switch dir="r"/>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2769476" y="6106510"/>
            <a:ext cx="3605048" cy="369332"/>
          </a:xfrm>
          <a:prstGeom prst="rect">
            <a:avLst/>
          </a:prstGeom>
          <a:noFill/>
        </p:spPr>
        <p:txBody>
          <a:bodyPr wrap="square" rtlCol="0">
            <a:spAutoFit/>
          </a:bodyPr>
          <a:lstStyle/>
          <a:p>
            <a:pPr algn="ctr"/>
            <a:r>
              <a:rPr lang="fr-FR" dirty="0" smtClean="0"/>
              <a:t>Nanou et Stan le </a:t>
            </a:r>
            <a:fld id="{ED8A8B2B-68F5-4D63-91A9-B1623235F801}" type="datetime1">
              <a:rPr lang="fr-FR" smtClean="0"/>
              <a:t>31/05/2017</a:t>
            </a:fld>
            <a:endParaRPr lang="fr-FR" dirty="0"/>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78987" y="283779"/>
            <a:ext cx="5386026" cy="5822731"/>
          </a:xfrm>
          <a:prstGeom prst="rect">
            <a:avLst/>
          </a:prstGeom>
        </p:spPr>
      </p:pic>
    </p:spTree>
    <p:extLst>
      <p:ext uri="{BB962C8B-B14F-4D97-AF65-F5344CB8AC3E}">
        <p14:creationId xmlns:p14="http://schemas.microsoft.com/office/powerpoint/2010/main" val="93811989"/>
      </p:ext>
    </p:extLst>
  </p:cSld>
  <p:clrMapOvr>
    <a:masterClrMapping/>
  </p:clrMapOvr>
  <mc:AlternateContent xmlns:mc="http://schemas.openxmlformats.org/markup-compatibility/2006" xmlns:p14="http://schemas.microsoft.com/office/powerpoint/2010/main">
    <mc:Choice Requires="p14">
      <p:transition spd="slow" p14:dur="3000">
        <p14:switch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Thème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hème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431</Words>
  <Application>Microsoft Office PowerPoint</Application>
  <PresentationFormat>Affichage à l'écran (4:3)</PresentationFormat>
  <Paragraphs>11</Paragraphs>
  <Slides>8</Slides>
  <Notes>0</Notes>
  <HiddenSlides>0</HiddenSlides>
  <MMClips>1</MMClips>
  <ScaleCrop>false</ScaleCrop>
  <HeadingPairs>
    <vt:vector size="4" baseType="variant">
      <vt:variant>
        <vt:lpstr>Thème</vt:lpstr>
      </vt:variant>
      <vt:variant>
        <vt:i4>1</vt:i4>
      </vt:variant>
      <vt:variant>
        <vt:lpstr>Titres des diapositives</vt:lpstr>
      </vt:variant>
      <vt:variant>
        <vt:i4>8</vt:i4>
      </vt:variant>
    </vt:vector>
  </HeadingPairs>
  <TitlesOfParts>
    <vt:vector size="9" baseType="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2017-05-02T11:21:36Z</dcterms:created>
  <dcterms:modified xsi:type="dcterms:W3CDTF">2017-05-31T03:49:32Z</dcterms:modified>
</cp:coreProperties>
</file>