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91" r:id="rId1"/>
  </p:sldMasterIdLst>
  <p:sldIdLst>
    <p:sldId id="256" r:id="rId2"/>
    <p:sldId id="310" r:id="rId3"/>
    <p:sldId id="311" r:id="rId4"/>
    <p:sldId id="312" r:id="rId5"/>
    <p:sldId id="313" r:id="rId6"/>
    <p:sldId id="314" r:id="rId7"/>
    <p:sldId id="315" r:id="rId8"/>
    <p:sldId id="316" r:id="rId9"/>
    <p:sldId id="317" r:id="rId10"/>
    <p:sldId id="318" r:id="rId11"/>
    <p:sldId id="319" r:id="rId12"/>
    <p:sldId id="320" r:id="rId13"/>
    <p:sldId id="321" r:id="rId14"/>
    <p:sldId id="322" r:id="rId15"/>
    <p:sldId id="323" r:id="rId16"/>
    <p:sldId id="324" r:id="rId17"/>
    <p:sldId id="326" r:id="rId18"/>
    <p:sldId id="325"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96"/>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10" autoAdjust="0"/>
    <p:restoredTop sz="96086" autoAdjust="0"/>
  </p:normalViewPr>
  <p:slideViewPr>
    <p:cSldViewPr snapToGrid="0" showGuides="1">
      <p:cViewPr>
        <p:scale>
          <a:sx n="81" d="100"/>
          <a:sy n="81" d="100"/>
        </p:scale>
        <p:origin x="-78" y="-60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fr-FR"/>
              <a:t>Modifiez le style du titre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fr-FR"/>
              <a:t>Modifier le style des sous-titres du masque</a:t>
            </a:r>
            <a:endParaRPr lang="en-US" dirty="0"/>
          </a:p>
        </p:txBody>
      </p:sp>
      <p:sp>
        <p:nvSpPr>
          <p:cNvPr id="4" name="Date Placeholder 3"/>
          <p:cNvSpPr>
            <a:spLocks noGrp="1"/>
          </p:cNvSpPr>
          <p:nvPr>
            <p:ph type="dt" sz="half" idx="10"/>
          </p:nvPr>
        </p:nvSpPr>
        <p:spPr/>
        <p:txBody>
          <a:bodyPr/>
          <a:lstStyle/>
          <a:p>
            <a:fld id="{6364546A-41A3-485E-968C-2FE8D472A6DC}" type="datetimeFigureOut">
              <a:rPr lang="fr-FR" smtClean="0"/>
              <a:t>02/06/2017</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2115963330"/>
      </p:ext>
    </p:extLst>
  </p:cSld>
  <p:clrMapOvr>
    <a:masterClrMapping/>
  </p:clrMapOvr>
  <mc:AlternateContent xmlns:mc="http://schemas.openxmlformats.org/markup-compatibility/2006" xmlns:p14="http://schemas.microsoft.com/office/powerpoint/2010/main">
    <mc:Choice Requires="p14">
      <p:transition spd="slow" p14:dur="2500">
        <p:newsflash/>
      </p:transition>
    </mc:Choice>
    <mc:Fallback xmlns="">
      <p:transition spd="slow">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6364546A-41A3-485E-968C-2FE8D472A6DC}" type="datetimeFigureOut">
              <a:rPr lang="fr-FR" smtClean="0"/>
              <a:t>02/06/2017</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2589728251"/>
      </p:ext>
    </p:extLst>
  </p:cSld>
  <p:clrMapOvr>
    <a:masterClrMapping/>
  </p:clrMapOvr>
  <mc:AlternateContent xmlns:mc="http://schemas.openxmlformats.org/markup-compatibility/2006" xmlns:p14="http://schemas.microsoft.com/office/powerpoint/2010/main">
    <mc:Choice Requires="p14">
      <p:transition spd="slow" p14:dur="2500">
        <p:newsflash/>
      </p:transition>
    </mc:Choice>
    <mc:Fallback xmlns="">
      <p:transition spd="slow">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fr-FR"/>
              <a:t>Modifiez le style du titre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a:t>
            </a:r>
          </a:p>
        </p:txBody>
      </p:sp>
      <p:sp>
        <p:nvSpPr>
          <p:cNvPr id="4" name="Date Placeholder 3"/>
          <p:cNvSpPr>
            <a:spLocks noGrp="1"/>
          </p:cNvSpPr>
          <p:nvPr>
            <p:ph type="dt" sz="half" idx="10"/>
          </p:nvPr>
        </p:nvSpPr>
        <p:spPr/>
        <p:txBody>
          <a:bodyPr/>
          <a:lstStyle>
            <a:lvl1pPr>
              <a:defRPr>
                <a:solidFill>
                  <a:schemeClr val="tx2"/>
                </a:solidFill>
              </a:defRPr>
            </a:lvl1pPr>
          </a:lstStyle>
          <a:p>
            <a:fld id="{6364546A-41A3-485E-968C-2FE8D472A6DC}" type="datetimeFigureOut">
              <a:rPr lang="fr-FR" smtClean="0"/>
              <a:t>02/06/2017</a:t>
            </a:fld>
            <a:endParaRPr lang="fr-FR"/>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fr-FR"/>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6ABA7642-A280-446C-8119-B8F2AEE3752C}" type="slidenum">
              <a:rPr lang="fr-FR" smtClean="0"/>
              <a:t>‹N°›</a:t>
            </a:fld>
            <a:endParaRPr lang="fr-FR"/>
          </a:p>
        </p:txBody>
      </p:sp>
    </p:spTree>
    <p:extLst>
      <p:ext uri="{BB962C8B-B14F-4D97-AF65-F5344CB8AC3E}">
        <p14:creationId xmlns:p14="http://schemas.microsoft.com/office/powerpoint/2010/main" val="61195815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500">
        <p:newsflash/>
      </p:transition>
    </mc:Choice>
    <mc:Fallback xmlns="">
      <p:transition spd="slow">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6364546A-41A3-485E-968C-2FE8D472A6DC}" type="datetimeFigureOut">
              <a:rPr lang="fr-FR" smtClean="0"/>
              <a:t>02/06/2017</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2428007612"/>
      </p:ext>
    </p:extLst>
  </p:cSld>
  <p:clrMapOvr>
    <a:masterClrMapping/>
  </p:clrMapOvr>
  <mc:AlternateContent xmlns:mc="http://schemas.openxmlformats.org/markup-compatibility/2006" xmlns:p14="http://schemas.microsoft.com/office/powerpoint/2010/main">
    <mc:Choice Requires="p14">
      <p:transition spd="slow" p14:dur="2500">
        <p:newsflash/>
      </p:transition>
    </mc:Choice>
    <mc:Fallback xmlns="">
      <p:transition spd="slow">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fr-FR"/>
              <a:t>Modifiez le style du titre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6364546A-41A3-485E-968C-2FE8D472A6DC}" type="datetimeFigureOut">
              <a:rPr lang="fr-FR" smtClean="0"/>
              <a:t>02/06/2017</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1114335058"/>
      </p:ext>
    </p:extLst>
  </p:cSld>
  <p:clrMapOvr>
    <a:masterClrMapping/>
  </p:clrMapOvr>
  <mc:AlternateContent xmlns:mc="http://schemas.openxmlformats.org/markup-compatibility/2006" xmlns:p14="http://schemas.microsoft.com/office/powerpoint/2010/main">
    <mc:Choice Requires="p14">
      <p:transition spd="slow" p14:dur="2500">
        <p:newsflash/>
      </p:transition>
    </mc:Choice>
    <mc:Fallback xmlns="">
      <p:transition spd="slow">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6364546A-41A3-485E-968C-2FE8D472A6DC}" type="datetimeFigureOut">
              <a:rPr lang="fr-FR" smtClean="0"/>
              <a:t>02/06/2017</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3090188936"/>
      </p:ext>
    </p:extLst>
  </p:cSld>
  <p:clrMapOvr>
    <a:masterClrMapping/>
  </p:clrMapOvr>
  <mc:AlternateContent xmlns:mc="http://schemas.openxmlformats.org/markup-compatibility/2006" xmlns:p14="http://schemas.microsoft.com/office/powerpoint/2010/main">
    <mc:Choice Requires="p14">
      <p:transition spd="slow" p14:dur="2500">
        <p:newsflash/>
      </p:transition>
    </mc:Choice>
    <mc:Fallback xmlns="">
      <p:transition spd="slow">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64546A-41A3-485E-968C-2FE8D472A6DC}" type="datetimeFigureOut">
              <a:rPr lang="fr-FR" smtClean="0"/>
              <a:t>02/06/2017</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1948646307"/>
      </p:ext>
    </p:extLst>
  </p:cSld>
  <p:clrMapOvr>
    <a:masterClrMapping/>
  </p:clrMapOvr>
  <mc:AlternateContent xmlns:mc="http://schemas.openxmlformats.org/markup-compatibility/2006" xmlns:p14="http://schemas.microsoft.com/office/powerpoint/2010/main">
    <mc:Choice Requires="p14">
      <p:transition spd="slow" p14:dur="2500">
        <p:newsflash/>
      </p:transition>
    </mc:Choice>
    <mc:Fallback xmlns="">
      <p:transition spd="slow">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5" name="Date Placeholder 4"/>
          <p:cNvSpPr>
            <a:spLocks noGrp="1"/>
          </p:cNvSpPr>
          <p:nvPr>
            <p:ph type="dt" sz="half" idx="10"/>
          </p:nvPr>
        </p:nvSpPr>
        <p:spPr/>
        <p:txBody>
          <a:bodyPr/>
          <a:lstStyle/>
          <a:p>
            <a:fld id="{6364546A-41A3-485E-968C-2FE8D472A6DC}" type="datetimeFigureOut">
              <a:rPr lang="fr-FR" smtClean="0"/>
              <a:t>02/06/2017</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3663446930"/>
      </p:ext>
    </p:extLst>
  </p:cSld>
  <p:clrMapOvr>
    <a:masterClrMapping/>
  </p:clrMapOvr>
  <mc:AlternateContent xmlns:mc="http://schemas.openxmlformats.org/markup-compatibility/2006" xmlns:p14="http://schemas.microsoft.com/office/powerpoint/2010/main">
    <mc:Choice Requires="p14">
      <p:transition spd="slow" p14:dur="2500">
        <p:newsflash/>
      </p:transition>
    </mc:Choice>
    <mc:Fallback xmlns="">
      <p:transition spd="slow">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a:t>Modifiez le style du titre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5" name="Date Placeholder 4"/>
          <p:cNvSpPr>
            <a:spLocks noGrp="1"/>
          </p:cNvSpPr>
          <p:nvPr>
            <p:ph type="dt" sz="half" idx="10"/>
          </p:nvPr>
        </p:nvSpPr>
        <p:spPr/>
        <p:txBody>
          <a:bodyPr/>
          <a:lstStyle/>
          <a:p>
            <a:fld id="{6364546A-41A3-485E-968C-2FE8D472A6DC}" type="datetimeFigureOut">
              <a:rPr lang="fr-FR" smtClean="0"/>
              <a:t>02/06/2017</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3808853269"/>
      </p:ext>
    </p:extLst>
  </p:cSld>
  <p:clrMapOvr>
    <a:masterClrMapping/>
  </p:clrMapOvr>
  <mc:AlternateContent xmlns:mc="http://schemas.openxmlformats.org/markup-compatibility/2006" xmlns:p14="http://schemas.microsoft.com/office/powerpoint/2010/main">
    <mc:Choice Requires="p14">
      <p:transition spd="slow" p14:dur="2500">
        <p:newsflash/>
      </p:transition>
    </mc:Choice>
    <mc:Fallback xmlns="">
      <p:transition spd="slow">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6364546A-41A3-485E-968C-2FE8D472A6DC}" type="datetimeFigureOut">
              <a:rPr lang="fr-FR" smtClean="0"/>
              <a:t>02/06/2017</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1775158864"/>
      </p:ext>
    </p:extLst>
  </p:cSld>
  <p:clrMapOvr>
    <a:masterClrMapping/>
  </p:clrMapOvr>
  <mc:AlternateContent xmlns:mc="http://schemas.openxmlformats.org/markup-compatibility/2006" xmlns:p14="http://schemas.microsoft.com/office/powerpoint/2010/main">
    <mc:Choice Requires="p14">
      <p:transition spd="slow" p14:dur="2500">
        <p:newsflash/>
      </p:transition>
    </mc:Choice>
    <mc:Fallback xmlns="">
      <p:transition spd="slow">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a:xfrm>
            <a:off x="838200" y="6422854"/>
            <a:ext cx="2743196" cy="365125"/>
          </a:xfrm>
        </p:spPr>
        <p:txBody>
          <a:bodyPr/>
          <a:lstStyle/>
          <a:p>
            <a:fld id="{6364546A-41A3-485E-968C-2FE8D472A6DC}" type="datetimeFigureOut">
              <a:rPr lang="fr-FR" smtClean="0"/>
              <a:t>02/06/2017</a:t>
            </a:fld>
            <a:endParaRPr lang="fr-FR"/>
          </a:p>
        </p:txBody>
      </p:sp>
      <p:sp>
        <p:nvSpPr>
          <p:cNvPr id="5" name="Footer Placeholder 4"/>
          <p:cNvSpPr>
            <a:spLocks noGrp="1"/>
          </p:cNvSpPr>
          <p:nvPr>
            <p:ph type="ftr" sz="quarter" idx="11"/>
          </p:nvPr>
        </p:nvSpPr>
        <p:spPr>
          <a:xfrm>
            <a:off x="3776135" y="6422854"/>
            <a:ext cx="4279669" cy="365125"/>
          </a:xfrm>
        </p:spPr>
        <p:txBody>
          <a:bodyPr/>
          <a:lstStyle/>
          <a:p>
            <a:endParaRPr lang="fr-FR"/>
          </a:p>
        </p:txBody>
      </p:sp>
      <p:sp>
        <p:nvSpPr>
          <p:cNvPr id="6" name="Slide Number Placeholder 5"/>
          <p:cNvSpPr>
            <a:spLocks noGrp="1"/>
          </p:cNvSpPr>
          <p:nvPr>
            <p:ph type="sldNum" sz="quarter" idx="12"/>
          </p:nvPr>
        </p:nvSpPr>
        <p:spPr>
          <a:xfrm>
            <a:off x="8073048" y="6422854"/>
            <a:ext cx="879759" cy="365125"/>
          </a:xfrm>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4147930766"/>
      </p:ext>
    </p:extLst>
  </p:cSld>
  <p:clrMapOvr>
    <a:masterClrMapping/>
  </p:clrMapOvr>
  <mc:AlternateContent xmlns:mc="http://schemas.openxmlformats.org/markup-compatibility/2006" xmlns:p14="http://schemas.microsoft.com/office/powerpoint/2010/main">
    <mc:Choice Requires="p14">
      <p:transition spd="slow" p14:dur="2500">
        <p:newsflash/>
      </p:transition>
    </mc:Choice>
    <mc:Fallback xmlns="">
      <p:transition spd="slow">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6364546A-41A3-485E-968C-2FE8D472A6DC}" type="datetimeFigureOut">
              <a:rPr lang="fr-FR" smtClean="0"/>
              <a:t>02/06/2017</a:t>
            </a:fld>
            <a:endParaRPr lang="fr-FR"/>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fr-FR"/>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6ABA7642-A280-446C-8119-B8F2AEE3752C}" type="slidenum">
              <a:rPr lang="fr-FR" smtClean="0"/>
              <a:t>‹N°›</a:t>
            </a:fld>
            <a:endParaRPr lang="fr-FR"/>
          </a:p>
        </p:txBody>
      </p:sp>
    </p:spTree>
    <p:extLst>
      <p:ext uri="{BB962C8B-B14F-4D97-AF65-F5344CB8AC3E}">
        <p14:creationId xmlns:p14="http://schemas.microsoft.com/office/powerpoint/2010/main" val="617819155"/>
      </p:ext>
    </p:extLst>
  </p:cSld>
  <p:clrMap bg1="dk1" tx1="lt1" bg2="dk2" tx2="lt2" accent1="accent1" accent2="accent2" accent3="accent3" accent4="accent4" accent5="accent5" accent6="accent6" hlink="hlink" folHlink="folHlink"/>
  <p:sldLayoutIdLst>
    <p:sldLayoutId id="2147483892" r:id="rId1"/>
    <p:sldLayoutId id="2147483893" r:id="rId2"/>
    <p:sldLayoutId id="2147483894" r:id="rId3"/>
    <p:sldLayoutId id="2147483895" r:id="rId4"/>
    <p:sldLayoutId id="2147483896" r:id="rId5"/>
    <p:sldLayoutId id="2147483897" r:id="rId6"/>
    <p:sldLayoutId id="2147483898" r:id="rId7"/>
    <p:sldLayoutId id="2147483899" r:id="rId8"/>
    <p:sldLayoutId id="2147483900" r:id="rId9"/>
    <p:sldLayoutId id="2147483901" r:id="rId10"/>
    <p:sldLayoutId id="2147483902" r:id="rId11"/>
  </p:sldLayoutIdLst>
  <mc:AlternateContent xmlns:mc="http://schemas.openxmlformats.org/markup-compatibility/2006" xmlns:p14="http://schemas.microsoft.com/office/powerpoint/2010/main">
    <mc:Choice Requires="p14">
      <p:transition spd="slow" p14:dur="2500">
        <p:newsflash/>
      </p:transition>
    </mc:Choice>
    <mc:Fallback xmlns="">
      <p:transition spd="slow">
        <p:newsflash/>
      </p:transition>
    </mc:Fallback>
  </mc:AlternateConten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microsoft.com/office/2007/relationships/hdphoto" Target="../media/hdphoto14.wdp"/><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microsoft.com/office/2007/relationships/hdphoto" Target="../media/hdphoto15.wdp"/><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microsoft.com/office/2007/relationships/hdphoto" Target="../media/hdphoto16.wdp"/><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hyperlink" Target="http://www.cevennes-parcnational.fr/fr"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6949" y="1111416"/>
            <a:ext cx="5143500" cy="326115"/>
          </a:xfrm>
          <a:prstGeom prst="rect">
            <a:avLst/>
          </a:prstGeom>
        </p:spPr>
        <p:txBody>
          <a:bodyPr>
            <a:spAutoFit/>
          </a:bodyPr>
          <a:lstStyle/>
          <a:p>
            <a:endParaRPr lang="fr-FR" sz="1519" dirty="0"/>
          </a:p>
        </p:txBody>
      </p:sp>
      <p:sp>
        <p:nvSpPr>
          <p:cNvPr id="3" name="Rectangle 2"/>
          <p:cNvSpPr/>
          <p:nvPr/>
        </p:nvSpPr>
        <p:spPr>
          <a:xfrm>
            <a:off x="3524250" y="2688895"/>
            <a:ext cx="5143500" cy="326115"/>
          </a:xfrm>
          <a:prstGeom prst="rect">
            <a:avLst/>
          </a:prstGeom>
        </p:spPr>
        <p:txBody>
          <a:bodyPr>
            <a:spAutoFit/>
          </a:bodyPr>
          <a:lstStyle/>
          <a:p>
            <a:endParaRPr lang="fr-FR" sz="1519" dirty="0"/>
          </a:p>
        </p:txBody>
      </p:sp>
      <p:sp>
        <p:nvSpPr>
          <p:cNvPr id="4" name="Rectangle 3"/>
          <p:cNvSpPr/>
          <p:nvPr/>
        </p:nvSpPr>
        <p:spPr>
          <a:xfrm>
            <a:off x="4032645" y="1267228"/>
            <a:ext cx="184731" cy="326115"/>
          </a:xfrm>
          <a:prstGeom prst="rect">
            <a:avLst/>
          </a:prstGeom>
        </p:spPr>
        <p:txBody>
          <a:bodyPr wrap="none">
            <a:spAutoFit/>
          </a:bodyPr>
          <a:lstStyle/>
          <a:p>
            <a:endParaRPr lang="fr-FR" sz="1519" dirty="0"/>
          </a:p>
        </p:txBody>
      </p:sp>
      <p:sp>
        <p:nvSpPr>
          <p:cNvPr id="5" name="Rectangle 4" hidden="1"/>
          <p:cNvSpPr/>
          <p:nvPr/>
        </p:nvSpPr>
        <p:spPr>
          <a:xfrm>
            <a:off x="3524250" y="3039471"/>
            <a:ext cx="5143500" cy="326115"/>
          </a:xfrm>
          <a:prstGeom prst="rect">
            <a:avLst/>
          </a:prstGeom>
        </p:spPr>
        <p:txBody>
          <a:bodyPr>
            <a:spAutoFit/>
          </a:bodyPr>
          <a:lstStyle/>
          <a:p>
            <a:endParaRPr lang="fr-FR" sz="1519" dirty="0"/>
          </a:p>
        </p:txBody>
      </p:sp>
      <p:sp>
        <p:nvSpPr>
          <p:cNvPr id="8" name="Rectangle 7"/>
          <p:cNvSpPr/>
          <p:nvPr/>
        </p:nvSpPr>
        <p:spPr>
          <a:xfrm>
            <a:off x="3524250" y="2370025"/>
            <a:ext cx="5143500" cy="326115"/>
          </a:xfrm>
          <a:prstGeom prst="rect">
            <a:avLst/>
          </a:prstGeom>
        </p:spPr>
        <p:txBody>
          <a:bodyPr>
            <a:spAutoFit/>
          </a:bodyPr>
          <a:lstStyle/>
          <a:p>
            <a:endParaRPr lang="fr-FR" sz="1519" dirty="0"/>
          </a:p>
        </p:txBody>
      </p:sp>
      <p:sp>
        <p:nvSpPr>
          <p:cNvPr id="6" name="Rectangle 5"/>
          <p:cNvSpPr/>
          <p:nvPr/>
        </p:nvSpPr>
        <p:spPr>
          <a:xfrm>
            <a:off x="371669" y="522514"/>
            <a:ext cx="11448661" cy="4110135"/>
          </a:xfrm>
          <a:prstGeom prst="rect">
            <a:avLst/>
          </a:prstGeom>
          <a:noFill/>
        </p:spPr>
        <p:txBody>
          <a:bodyPr wrap="square" lIns="91440" tIns="45720" rIns="91440" bIns="45720">
            <a:prstTxWarp prst="textDoubleWave1">
              <a:avLst/>
            </a:prstTxWarp>
            <a:spAutoFit/>
            <a:scene3d>
              <a:camera prst="orthographicFront"/>
              <a:lightRig rig="threePt" dir="t"/>
            </a:scene3d>
            <a:sp3d extrusionH="57150">
              <a:bevelT h="25400" prst="softRound"/>
            </a:sp3d>
          </a:bodyPr>
          <a:lstStyle/>
          <a:p>
            <a:pPr algn="ctr"/>
            <a:r>
              <a:rPr lang="fr-FR" sz="5400" b="1" cap="none" spc="0" dirty="0">
                <a:ln w="12700">
                  <a:solidFill>
                    <a:srgbClr val="FF0000"/>
                  </a:solidFill>
                  <a:prstDash val="solid"/>
                </a:ln>
                <a:solidFill>
                  <a:srgbClr val="FFFF00"/>
                </a:solidFill>
                <a:effectLst>
                  <a:outerShdw dist="38100" dir="2640000" algn="bl" rotWithShape="0">
                    <a:schemeClr val="accent1"/>
                  </a:outerShdw>
                  <a:reflection blurRad="6350" stA="55000" endA="50" endPos="85000" dist="29997" dir="5400000" sy="-100000" algn="bl" rotWithShape="0"/>
                </a:effectLst>
                <a:latin typeface="Elephant" panose="02020904090505020303" pitchFamily="18" charset="0"/>
              </a:rPr>
              <a:t>Escapade dans les Cévennes, dans une nature protégée </a:t>
            </a:r>
          </a:p>
          <a:p>
            <a:pPr algn="ctr"/>
            <a:r>
              <a:rPr lang="fr-FR" sz="5400" b="1" cap="none" spc="0" dirty="0">
                <a:ln w="12700">
                  <a:solidFill>
                    <a:srgbClr val="FF0000"/>
                  </a:solidFill>
                  <a:prstDash val="solid"/>
                </a:ln>
                <a:solidFill>
                  <a:srgbClr val="FFFF00"/>
                </a:solidFill>
                <a:effectLst>
                  <a:outerShdw dist="38100" dir="2640000" algn="bl" rotWithShape="0">
                    <a:schemeClr val="accent1"/>
                  </a:outerShdw>
                  <a:reflection blurRad="6350" stA="55000" endA="50" endPos="85000" dist="29997" dir="5400000" sy="-100000" algn="bl" rotWithShape="0"/>
                </a:effectLst>
                <a:latin typeface="Elephant" panose="02020904090505020303" pitchFamily="18" charset="0"/>
              </a:rPr>
              <a:t>par Modesto</a:t>
            </a:r>
          </a:p>
        </p:txBody>
      </p:sp>
      <p:sp>
        <p:nvSpPr>
          <p:cNvPr id="9" name="ZoneTexte 8"/>
          <p:cNvSpPr txBox="1"/>
          <p:nvPr/>
        </p:nvSpPr>
        <p:spPr>
          <a:xfrm>
            <a:off x="3758681" y="5895385"/>
            <a:ext cx="4674636" cy="584775"/>
          </a:xfrm>
          <a:prstGeom prst="rect">
            <a:avLst/>
          </a:prstGeom>
          <a:noFill/>
        </p:spPr>
        <p:txBody>
          <a:bodyPr wrap="square" rtlCol="0">
            <a:spAutoFit/>
            <a:scene3d>
              <a:camera prst="orthographicFront"/>
              <a:lightRig rig="threePt" dir="t"/>
            </a:scene3d>
            <a:sp3d extrusionH="57150">
              <a:bevelT h="25400" prst="softRound"/>
            </a:sp3d>
          </a:bodyPr>
          <a:lstStyle/>
          <a:p>
            <a:pPr algn="ctr"/>
            <a:r>
              <a:rPr lang="fr-FR" sz="3200" b="1" dirty="0">
                <a:ln w="6350">
                  <a:solidFill>
                    <a:srgbClr val="FF0000"/>
                  </a:solidFill>
                </a:ln>
                <a:solidFill>
                  <a:srgbClr val="FFFF00"/>
                </a:solidFill>
                <a:effectLst>
                  <a:outerShdw blurRad="38100" dist="38100" dir="2700000" algn="tl">
                    <a:srgbClr val="000000">
                      <a:alpha val="43137"/>
                    </a:srgbClr>
                  </a:outerShdw>
                </a:effectLst>
                <a:latin typeface="Elephant" panose="02020904090505020303" pitchFamily="18" charset="0"/>
              </a:rPr>
              <a:t>Diaporama manuel</a:t>
            </a:r>
          </a:p>
        </p:txBody>
      </p:sp>
      <p:pic>
        <p:nvPicPr>
          <p:cNvPr id="7" name="audi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2397274" y="3015010"/>
            <a:ext cx="609600" cy="609600"/>
          </a:xfrm>
          <a:prstGeom prst="rect">
            <a:avLst/>
          </a:prstGeom>
        </p:spPr>
      </p:pic>
    </p:spTree>
    <p:extLst>
      <p:ext uri="{BB962C8B-B14F-4D97-AF65-F5344CB8AC3E}">
        <p14:creationId xmlns:p14="http://schemas.microsoft.com/office/powerpoint/2010/main" val="162532825"/>
      </p:ext>
    </p:extLst>
  </p:cSld>
  <p:clrMapOvr>
    <a:masterClrMapping/>
  </p:clrMapOvr>
  <mc:AlternateContent xmlns:mc="http://schemas.openxmlformats.org/markup-compatibility/2006" xmlns:p14="http://schemas.microsoft.com/office/powerpoint/2010/main">
    <mc:Choice Requires="p14">
      <p:transition spd="slow" p14:dur="2500">
        <p:newsflash/>
      </p:transition>
    </mc:Choice>
    <mc:Fallback xmlns="">
      <p:transition spd="slow">
        <p:newsflash/>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p:cTn id="7" repeatCount="indefinite" fill="remove"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915879" y="729000"/>
            <a:ext cx="7914894" cy="5400000"/>
          </a:xfrm>
          <a:prstGeom prst="rect">
            <a:avLst/>
          </a:prstGeom>
          <a:solidFill>
            <a:srgbClr val="FFFFFF">
              <a:shade val="85000"/>
            </a:srgbClr>
          </a:solidFill>
          <a:ln w="190500" cap="rnd">
            <a:solidFill>
              <a:srgbClr val="FFFF0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6" name="ZoneTexte 5"/>
          <p:cNvSpPr txBox="1"/>
          <p:nvPr/>
        </p:nvSpPr>
        <p:spPr>
          <a:xfrm>
            <a:off x="5909232" y="102638"/>
            <a:ext cx="3928187" cy="461665"/>
          </a:xfrm>
          <a:prstGeom prst="rect">
            <a:avLst/>
          </a:prstGeom>
          <a:solidFill>
            <a:srgbClr val="FFFF00"/>
          </a:solidFill>
        </p:spPr>
        <p:txBody>
          <a:bodyPr wrap="square" rtlCol="0">
            <a:spAutoFit/>
          </a:bodyPr>
          <a:lstStyle/>
          <a:p>
            <a:pPr algn="ctr"/>
            <a:r>
              <a:rPr lang="fr-FR" sz="2400" dirty="0">
                <a:solidFill>
                  <a:schemeClr val="bg1"/>
                </a:solidFill>
                <a:latin typeface="Elephant" panose="02020904090505020303" pitchFamily="18" charset="0"/>
              </a:rPr>
              <a:t>Une belle vue sur le parc</a:t>
            </a:r>
          </a:p>
        </p:txBody>
      </p:sp>
      <p:sp>
        <p:nvSpPr>
          <p:cNvPr id="7" name="Rectangle 6"/>
          <p:cNvSpPr/>
          <p:nvPr/>
        </p:nvSpPr>
        <p:spPr>
          <a:xfrm>
            <a:off x="0" y="1997839"/>
            <a:ext cx="3844212" cy="2862322"/>
          </a:xfrm>
          <a:prstGeom prst="rect">
            <a:avLst/>
          </a:prstGeom>
          <a:solidFill>
            <a:srgbClr val="FFFF00"/>
          </a:solidFill>
          <a:ln>
            <a:noFill/>
          </a:ln>
        </p:spPr>
        <p:txBody>
          <a:bodyPr wrap="square">
            <a:spAutoFit/>
          </a:bodyPr>
          <a:lstStyle/>
          <a:p>
            <a:pPr algn="ctr"/>
            <a:r>
              <a:rPr lang="fr-FR" dirty="0">
                <a:solidFill>
                  <a:schemeClr val="bg1"/>
                </a:solidFill>
                <a:latin typeface="Elephant" panose="02020904090505020303" pitchFamily="18" charset="0"/>
              </a:rPr>
              <a:t>Située entre les départements de la Lozère et du Gard, les Cévennes abritent le plus grand parc forestier de France : le Parc National des Cévennes. Doté d'une faune et d'une flore prodigieuses, il offre aux visiteurs plus de 1 800 kilomètres de sentiers de promenade.</a:t>
            </a:r>
          </a:p>
        </p:txBody>
      </p:sp>
    </p:spTree>
    <p:extLst>
      <p:ext uri="{BB962C8B-B14F-4D97-AF65-F5344CB8AC3E}">
        <p14:creationId xmlns:p14="http://schemas.microsoft.com/office/powerpoint/2010/main" val="2294576147"/>
      </p:ext>
    </p:extLst>
  </p:cSld>
  <p:clrMapOvr>
    <a:masterClrMapping/>
  </p:clrMapOvr>
  <mc:AlternateContent xmlns:mc="http://schemas.openxmlformats.org/markup-compatibility/2006" xmlns:p14="http://schemas.microsoft.com/office/powerpoint/2010/main">
    <mc:Choice Requires="p14">
      <p:transition spd="slow" p14:dur="2500">
        <p:newsflash/>
      </p:transition>
    </mc:Choice>
    <mc:Fallback xmlns="">
      <p:transition spd="slow">
        <p:newsflash/>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915879" y="729000"/>
            <a:ext cx="7914894" cy="5400000"/>
          </a:xfrm>
          <a:prstGeom prst="rect">
            <a:avLst/>
          </a:prstGeom>
          <a:solidFill>
            <a:srgbClr val="FFFFFF">
              <a:shade val="85000"/>
            </a:srgbClr>
          </a:solidFill>
          <a:ln w="190500" cap="rnd">
            <a:solidFill>
              <a:srgbClr val="FFFF0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4634650" y="71926"/>
            <a:ext cx="6477351" cy="461665"/>
          </a:xfrm>
          <a:prstGeom prst="rect">
            <a:avLst/>
          </a:prstGeom>
          <a:solidFill>
            <a:srgbClr val="FFFF00"/>
          </a:solidFill>
        </p:spPr>
        <p:txBody>
          <a:bodyPr wrap="none">
            <a:spAutoFit/>
          </a:bodyPr>
          <a:lstStyle/>
          <a:p>
            <a:pPr algn="ctr"/>
            <a:r>
              <a:rPr lang="fr-FR" sz="2400" dirty="0">
                <a:solidFill>
                  <a:schemeClr val="bg1"/>
                </a:solidFill>
                <a:latin typeface="Elephant" panose="02020904090505020303" pitchFamily="18" charset="0"/>
              </a:rPr>
              <a:t>Un riche patrimoine naturel et historique</a:t>
            </a:r>
          </a:p>
        </p:txBody>
      </p:sp>
      <p:sp>
        <p:nvSpPr>
          <p:cNvPr id="4" name="Rectangle 3"/>
          <p:cNvSpPr/>
          <p:nvPr/>
        </p:nvSpPr>
        <p:spPr>
          <a:xfrm>
            <a:off x="0" y="2136339"/>
            <a:ext cx="3834882" cy="2585323"/>
          </a:xfrm>
          <a:prstGeom prst="rect">
            <a:avLst/>
          </a:prstGeom>
          <a:solidFill>
            <a:srgbClr val="FFFF00"/>
          </a:solidFill>
        </p:spPr>
        <p:txBody>
          <a:bodyPr wrap="square">
            <a:spAutoFit/>
          </a:bodyPr>
          <a:lstStyle/>
          <a:p>
            <a:pPr algn="ctr"/>
            <a:r>
              <a:rPr lang="fr-FR" dirty="0">
                <a:solidFill>
                  <a:schemeClr val="bg1"/>
                </a:solidFill>
                <a:latin typeface="Elephant" panose="02020904090505020303" pitchFamily="18" charset="0"/>
              </a:rPr>
              <a:t>À plus de 1 000 mètres d'altitude, ces balcons de la Méditerranée qui s'étendent du mont Lozère au mont Aigoual, du bord des grands causses aux vallées cévenoles révèlent un écosystème complexe dans lequel le travail de l'homme et la vie sauvage se font écho.</a:t>
            </a:r>
          </a:p>
        </p:txBody>
      </p:sp>
    </p:spTree>
    <p:extLst>
      <p:ext uri="{BB962C8B-B14F-4D97-AF65-F5344CB8AC3E}">
        <p14:creationId xmlns:p14="http://schemas.microsoft.com/office/powerpoint/2010/main" val="2562083108"/>
      </p:ext>
    </p:extLst>
  </p:cSld>
  <p:clrMapOvr>
    <a:masterClrMapping/>
  </p:clrMapOvr>
  <mc:AlternateContent xmlns:mc="http://schemas.openxmlformats.org/markup-compatibility/2006" xmlns:p14="http://schemas.microsoft.com/office/powerpoint/2010/main">
    <mc:Choice Requires="p14">
      <p:transition spd="slow" p14:dur="2500">
        <p:newsflash/>
      </p:transition>
    </mc:Choice>
    <mc:Fallback xmlns="">
      <p:transition spd="slow">
        <p:newsflash/>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897217" y="729000"/>
            <a:ext cx="7914894" cy="5400000"/>
          </a:xfrm>
          <a:prstGeom prst="rect">
            <a:avLst/>
          </a:prstGeom>
          <a:solidFill>
            <a:srgbClr val="FFFFFF">
              <a:shade val="85000"/>
            </a:srgbClr>
          </a:solidFill>
          <a:ln w="190500" cap="rnd">
            <a:solidFill>
              <a:srgbClr val="FFFF0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5700324" y="90587"/>
            <a:ext cx="4308680" cy="461665"/>
          </a:xfrm>
          <a:prstGeom prst="rect">
            <a:avLst/>
          </a:prstGeom>
          <a:solidFill>
            <a:srgbClr val="FFFF00"/>
          </a:solidFill>
        </p:spPr>
        <p:txBody>
          <a:bodyPr wrap="none">
            <a:spAutoFit/>
          </a:bodyPr>
          <a:lstStyle/>
          <a:p>
            <a:pPr algn="ctr"/>
            <a:r>
              <a:rPr lang="fr-FR" sz="2400" dirty="0">
                <a:solidFill>
                  <a:schemeClr val="bg1"/>
                </a:solidFill>
                <a:latin typeface="Elephant" panose="02020904090505020303" pitchFamily="18" charset="0"/>
              </a:rPr>
              <a:t>Sur les traces de Stevenson</a:t>
            </a:r>
          </a:p>
        </p:txBody>
      </p:sp>
      <p:sp>
        <p:nvSpPr>
          <p:cNvPr id="4" name="Rectangle 3"/>
          <p:cNvSpPr/>
          <p:nvPr/>
        </p:nvSpPr>
        <p:spPr>
          <a:xfrm>
            <a:off x="0" y="1305342"/>
            <a:ext cx="3816220" cy="4247317"/>
          </a:xfrm>
          <a:prstGeom prst="rect">
            <a:avLst/>
          </a:prstGeom>
          <a:solidFill>
            <a:srgbClr val="FFFF00"/>
          </a:solidFill>
        </p:spPr>
        <p:txBody>
          <a:bodyPr wrap="square">
            <a:spAutoFit/>
          </a:bodyPr>
          <a:lstStyle/>
          <a:p>
            <a:pPr algn="ctr"/>
            <a:r>
              <a:rPr lang="fr-FR" dirty="0">
                <a:solidFill>
                  <a:schemeClr val="bg1"/>
                </a:solidFill>
                <a:latin typeface="Elephant" panose="02020904090505020303" pitchFamily="18" charset="0"/>
              </a:rPr>
              <a:t>Le Parc National des Cévennes abrite le Chemin de Stevenson appelé plus officiellement le GR 70. Il s'agit d'une excursion sur les pas de Robert Louis Stevenson, auteur de "L'Ile au trésor", qui traversa les Cévennes avec un âne à la fin du XIXe siècle et narra son aventure dans son journal "Voyage avec un âne dans les Cévennes". Cette randonnée s'étale sur 220 kilomètres entre Le Puy-en-Velay et Saint-Jean-du-Gard.</a:t>
            </a:r>
          </a:p>
        </p:txBody>
      </p:sp>
    </p:spTree>
    <p:extLst>
      <p:ext uri="{BB962C8B-B14F-4D97-AF65-F5344CB8AC3E}">
        <p14:creationId xmlns:p14="http://schemas.microsoft.com/office/powerpoint/2010/main" val="850378750"/>
      </p:ext>
    </p:extLst>
  </p:cSld>
  <p:clrMapOvr>
    <a:masterClrMapping/>
  </p:clrMapOvr>
  <mc:AlternateContent xmlns:mc="http://schemas.openxmlformats.org/markup-compatibility/2006" xmlns:p14="http://schemas.microsoft.com/office/powerpoint/2010/main">
    <mc:Choice Requires="p14">
      <p:transition spd="slow" p14:dur="2500">
        <p:newsflash/>
      </p:transition>
    </mc:Choice>
    <mc:Fallback xmlns="">
      <p:transition spd="slow">
        <p:newsflash/>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694640" y="729000"/>
            <a:ext cx="8116364" cy="5400000"/>
          </a:xfrm>
          <a:prstGeom prst="rect">
            <a:avLst/>
          </a:prstGeom>
          <a:solidFill>
            <a:srgbClr val="FFFFFF">
              <a:shade val="85000"/>
            </a:srgbClr>
          </a:solidFill>
          <a:ln w="190500" cap="rnd">
            <a:solidFill>
              <a:srgbClr val="FFFF0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4485581" y="90587"/>
            <a:ext cx="6534482" cy="461665"/>
          </a:xfrm>
          <a:prstGeom prst="rect">
            <a:avLst/>
          </a:prstGeom>
          <a:solidFill>
            <a:srgbClr val="FFFF00"/>
          </a:solidFill>
        </p:spPr>
        <p:txBody>
          <a:bodyPr wrap="none">
            <a:spAutoFit/>
          </a:bodyPr>
          <a:lstStyle/>
          <a:p>
            <a:pPr algn="ctr"/>
            <a:r>
              <a:rPr lang="fr-FR" sz="2400" dirty="0">
                <a:solidFill>
                  <a:schemeClr val="bg1"/>
                </a:solidFill>
                <a:latin typeface="Elephant" panose="02020904090505020303" pitchFamily="18" charset="0"/>
              </a:rPr>
              <a:t>Le petit train à vapeur, un incontournable</a:t>
            </a:r>
          </a:p>
        </p:txBody>
      </p:sp>
      <p:sp>
        <p:nvSpPr>
          <p:cNvPr id="4" name="Rectangle 3"/>
          <p:cNvSpPr/>
          <p:nvPr/>
        </p:nvSpPr>
        <p:spPr>
          <a:xfrm>
            <a:off x="0" y="1720840"/>
            <a:ext cx="3620278" cy="3416320"/>
          </a:xfrm>
          <a:prstGeom prst="rect">
            <a:avLst/>
          </a:prstGeom>
          <a:solidFill>
            <a:srgbClr val="FFFF00"/>
          </a:solidFill>
        </p:spPr>
        <p:txBody>
          <a:bodyPr wrap="square">
            <a:spAutoFit/>
          </a:bodyPr>
          <a:lstStyle/>
          <a:p>
            <a:pPr algn="ctr"/>
            <a:r>
              <a:rPr lang="fr-FR" dirty="0">
                <a:solidFill>
                  <a:schemeClr val="bg1"/>
                </a:solidFill>
                <a:latin typeface="Elephant" panose="02020904090505020303" pitchFamily="18" charset="0"/>
              </a:rPr>
              <a:t>Mais peut-être n'aurez-vous pas envie de marcher ? Eh bien, vous auriez aussi raison : à la place, prenez le petit train touristique à vapeur qui relie Anduze à Saint-Jean-du-Gard. Cette ligne qui serpente à travers les Cévennes est une petite merveille pour découvrir de somptueux panoramas sur la vallée des gardons.</a:t>
            </a:r>
          </a:p>
        </p:txBody>
      </p:sp>
    </p:spTree>
    <p:extLst>
      <p:ext uri="{BB962C8B-B14F-4D97-AF65-F5344CB8AC3E}">
        <p14:creationId xmlns:p14="http://schemas.microsoft.com/office/powerpoint/2010/main" val="1572216428"/>
      </p:ext>
    </p:extLst>
  </p:cSld>
  <p:clrMapOvr>
    <a:masterClrMapping/>
  </p:clrMapOvr>
  <mc:AlternateContent xmlns:mc="http://schemas.openxmlformats.org/markup-compatibility/2006" xmlns:p14="http://schemas.microsoft.com/office/powerpoint/2010/main">
    <mc:Choice Requires="p14">
      <p:transition spd="slow" p14:dur="2500">
        <p:newsflash/>
      </p:transition>
    </mc:Choice>
    <mc:Fallback xmlns="">
      <p:transition spd="slow">
        <p:newsflash/>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839907" y="729000"/>
            <a:ext cx="7990454" cy="5400000"/>
          </a:xfrm>
          <a:prstGeom prst="rect">
            <a:avLst/>
          </a:prstGeom>
          <a:solidFill>
            <a:srgbClr val="FFFFFF">
              <a:shade val="85000"/>
            </a:srgbClr>
          </a:solidFill>
          <a:ln w="190500" cap="rnd">
            <a:solidFill>
              <a:srgbClr val="FFFF0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4638842" y="81257"/>
            <a:ext cx="6392584" cy="461665"/>
          </a:xfrm>
          <a:prstGeom prst="rect">
            <a:avLst/>
          </a:prstGeom>
          <a:solidFill>
            <a:srgbClr val="FFFF00"/>
          </a:solidFill>
        </p:spPr>
        <p:txBody>
          <a:bodyPr wrap="none">
            <a:spAutoFit/>
          </a:bodyPr>
          <a:lstStyle/>
          <a:p>
            <a:pPr algn="ctr"/>
            <a:r>
              <a:rPr lang="fr-FR" sz="2400" dirty="0">
                <a:solidFill>
                  <a:schemeClr val="bg1"/>
                </a:solidFill>
                <a:latin typeface="Elephant" panose="02020904090505020303" pitchFamily="18" charset="0"/>
              </a:rPr>
              <a:t>La bambouseraie des Cévennes à Anduze</a:t>
            </a:r>
          </a:p>
        </p:txBody>
      </p:sp>
      <p:sp>
        <p:nvSpPr>
          <p:cNvPr id="4" name="Rectangle 3"/>
          <p:cNvSpPr/>
          <p:nvPr/>
        </p:nvSpPr>
        <p:spPr>
          <a:xfrm>
            <a:off x="1" y="1720840"/>
            <a:ext cx="3750906" cy="3416320"/>
          </a:xfrm>
          <a:prstGeom prst="rect">
            <a:avLst/>
          </a:prstGeom>
          <a:solidFill>
            <a:srgbClr val="FFFF00"/>
          </a:solidFill>
        </p:spPr>
        <p:txBody>
          <a:bodyPr wrap="square">
            <a:spAutoFit/>
          </a:bodyPr>
          <a:lstStyle/>
          <a:p>
            <a:pPr algn="ctr"/>
            <a:r>
              <a:rPr lang="fr-FR" dirty="0">
                <a:solidFill>
                  <a:schemeClr val="bg1"/>
                </a:solidFill>
                <a:latin typeface="Elephant" panose="02020904090505020303" pitchFamily="18" charset="0"/>
              </a:rPr>
              <a:t>Le petit train des Cévennes vous permet un arrêt à la bambouseraie. Ce jardin exotique unique en Europe propose un voyage en Extrême-Orient dans les Cévennes, grâce à des aménagements paysagers remarquables tels que le Village Laotien ou le Vallon du Dragon, et avec ses quelques 240 variétés de bambous.</a:t>
            </a:r>
          </a:p>
        </p:txBody>
      </p:sp>
    </p:spTree>
    <p:extLst>
      <p:ext uri="{BB962C8B-B14F-4D97-AF65-F5344CB8AC3E}">
        <p14:creationId xmlns:p14="http://schemas.microsoft.com/office/powerpoint/2010/main" val="612316204"/>
      </p:ext>
    </p:extLst>
  </p:cSld>
  <p:clrMapOvr>
    <a:masterClrMapping/>
  </p:clrMapOvr>
  <mc:AlternateContent xmlns:mc="http://schemas.openxmlformats.org/markup-compatibility/2006" xmlns:p14="http://schemas.microsoft.com/office/powerpoint/2010/main">
    <mc:Choice Requires="p14">
      <p:transition spd="slow" p14:dur="2500">
        <p:newsflash/>
      </p:transition>
    </mc:Choice>
    <mc:Fallback xmlns="">
      <p:transition spd="slow">
        <p:newsflash/>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697715" y="729000"/>
            <a:ext cx="8126213" cy="5400000"/>
          </a:xfrm>
          <a:prstGeom prst="rect">
            <a:avLst/>
          </a:prstGeom>
          <a:solidFill>
            <a:srgbClr val="FFFFFF">
              <a:shade val="85000"/>
            </a:srgbClr>
          </a:solidFill>
          <a:ln w="190500" cap="rnd">
            <a:solidFill>
              <a:srgbClr val="FFFF0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4425516" y="90588"/>
            <a:ext cx="6670609" cy="461665"/>
          </a:xfrm>
          <a:prstGeom prst="rect">
            <a:avLst/>
          </a:prstGeom>
          <a:solidFill>
            <a:srgbClr val="FFFF00"/>
          </a:solidFill>
        </p:spPr>
        <p:txBody>
          <a:bodyPr wrap="none">
            <a:spAutoFit/>
          </a:bodyPr>
          <a:lstStyle/>
          <a:p>
            <a:pPr algn="ctr"/>
            <a:r>
              <a:rPr lang="fr-FR" sz="2400" dirty="0">
                <a:solidFill>
                  <a:schemeClr val="bg1"/>
                </a:solidFill>
                <a:latin typeface="Elephant" panose="02020904090505020303" pitchFamily="18" charset="0"/>
              </a:rPr>
              <a:t>Le Cirque de Navacelles, bijou de la nature</a:t>
            </a:r>
          </a:p>
        </p:txBody>
      </p:sp>
      <p:sp>
        <p:nvSpPr>
          <p:cNvPr id="4" name="Rectangle 3"/>
          <p:cNvSpPr/>
          <p:nvPr/>
        </p:nvSpPr>
        <p:spPr>
          <a:xfrm>
            <a:off x="1" y="2136339"/>
            <a:ext cx="3610946" cy="2585323"/>
          </a:xfrm>
          <a:prstGeom prst="rect">
            <a:avLst/>
          </a:prstGeom>
          <a:solidFill>
            <a:srgbClr val="FFFF00"/>
          </a:solidFill>
        </p:spPr>
        <p:txBody>
          <a:bodyPr wrap="square">
            <a:spAutoFit/>
          </a:bodyPr>
          <a:lstStyle/>
          <a:p>
            <a:pPr algn="ctr"/>
            <a:r>
              <a:rPr lang="fr-FR" dirty="0">
                <a:solidFill>
                  <a:schemeClr val="bg1"/>
                </a:solidFill>
                <a:latin typeface="Elephant" panose="02020904090505020303" pitchFamily="18" charset="0"/>
              </a:rPr>
              <a:t>Sur la Corniche des Cévennes, le Cirque de Navacelles, protégé depuis 1943, est une merveille de la nature. Ce canyon de 300 mètres a été creusé au fil du temps par la rivière Vis. En voilà un spot incontournable pour prendre des photos !</a:t>
            </a:r>
          </a:p>
        </p:txBody>
      </p:sp>
    </p:spTree>
    <p:extLst>
      <p:ext uri="{BB962C8B-B14F-4D97-AF65-F5344CB8AC3E}">
        <p14:creationId xmlns:p14="http://schemas.microsoft.com/office/powerpoint/2010/main" val="721097544"/>
      </p:ext>
    </p:extLst>
  </p:cSld>
  <p:clrMapOvr>
    <a:masterClrMapping/>
  </p:clrMapOvr>
  <mc:AlternateContent xmlns:mc="http://schemas.openxmlformats.org/markup-compatibility/2006" xmlns:p14="http://schemas.microsoft.com/office/powerpoint/2010/main">
    <mc:Choice Requires="p14">
      <p:transition spd="slow" p14:dur="2500">
        <p:newsflash/>
      </p:transition>
    </mc:Choice>
    <mc:Fallback xmlns="">
      <p:transition spd="slow">
        <p:newsflash/>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725766" y="729000"/>
            <a:ext cx="8096735" cy="5400000"/>
          </a:xfrm>
          <a:prstGeom prst="rect">
            <a:avLst/>
          </a:prstGeom>
          <a:solidFill>
            <a:srgbClr val="FFFFFF">
              <a:shade val="85000"/>
            </a:srgbClr>
          </a:solidFill>
          <a:ln w="190500" cap="rnd">
            <a:solidFill>
              <a:srgbClr val="FFFF0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4651868" y="81257"/>
            <a:ext cx="6244530" cy="461665"/>
          </a:xfrm>
          <a:prstGeom prst="rect">
            <a:avLst/>
          </a:prstGeom>
          <a:solidFill>
            <a:srgbClr val="FFFF00"/>
          </a:solidFill>
        </p:spPr>
        <p:txBody>
          <a:bodyPr wrap="none">
            <a:spAutoFit/>
          </a:bodyPr>
          <a:lstStyle/>
          <a:p>
            <a:pPr algn="ctr"/>
            <a:r>
              <a:rPr lang="fr-FR" sz="2400" dirty="0">
                <a:solidFill>
                  <a:schemeClr val="bg1"/>
                </a:solidFill>
                <a:latin typeface="Elephant" panose="02020904090505020303" pitchFamily="18" charset="0"/>
              </a:rPr>
              <a:t>Les baignades dans le Gardon de Mialet</a:t>
            </a:r>
          </a:p>
        </p:txBody>
      </p:sp>
      <p:sp>
        <p:nvSpPr>
          <p:cNvPr id="4" name="Rectangle 3"/>
          <p:cNvSpPr/>
          <p:nvPr/>
        </p:nvSpPr>
        <p:spPr>
          <a:xfrm>
            <a:off x="1" y="2551837"/>
            <a:ext cx="3648268" cy="1754326"/>
          </a:xfrm>
          <a:prstGeom prst="rect">
            <a:avLst/>
          </a:prstGeom>
          <a:solidFill>
            <a:srgbClr val="FFFF00"/>
          </a:solidFill>
        </p:spPr>
        <p:txBody>
          <a:bodyPr wrap="square">
            <a:spAutoFit/>
          </a:bodyPr>
          <a:lstStyle/>
          <a:p>
            <a:pPr algn="ctr"/>
            <a:r>
              <a:rPr lang="fr-FR" dirty="0">
                <a:solidFill>
                  <a:schemeClr val="bg1"/>
                </a:solidFill>
                <a:latin typeface="Elephant" panose="02020904090505020303" pitchFamily="18" charset="0"/>
              </a:rPr>
              <a:t>Pour ceux qui viennent l'été, baladez-vous au bord de la rivière du Gardon, du côté de la Vallée du Gardon de Mialet où d'agréables baignades vous attendent.</a:t>
            </a:r>
          </a:p>
        </p:txBody>
      </p:sp>
    </p:spTree>
    <p:extLst>
      <p:ext uri="{BB962C8B-B14F-4D97-AF65-F5344CB8AC3E}">
        <p14:creationId xmlns:p14="http://schemas.microsoft.com/office/powerpoint/2010/main" val="1060945613"/>
      </p:ext>
    </p:extLst>
  </p:cSld>
  <p:clrMapOvr>
    <a:masterClrMapping/>
  </p:clrMapOvr>
  <mc:AlternateContent xmlns:mc="http://schemas.openxmlformats.org/markup-compatibility/2006" xmlns:p14="http://schemas.microsoft.com/office/powerpoint/2010/main">
    <mc:Choice Requires="p14">
      <p:transition spd="slow" p14:dur="2500">
        <p:newsflash/>
      </p:transition>
    </mc:Choice>
    <mc:Fallback xmlns="">
      <p:transition spd="slow">
        <p:newsflash/>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853542" y="729000"/>
            <a:ext cx="7797447" cy="5400000"/>
          </a:xfrm>
          <a:prstGeom prst="rect">
            <a:avLst/>
          </a:prstGeom>
          <a:solidFill>
            <a:srgbClr val="FFFFFF">
              <a:shade val="85000"/>
            </a:srgbClr>
          </a:solidFill>
          <a:ln w="190500" cap="rnd">
            <a:solidFill>
              <a:srgbClr val="FFFF0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4822873" y="81256"/>
            <a:ext cx="5858784" cy="461665"/>
          </a:xfrm>
          <a:prstGeom prst="rect">
            <a:avLst/>
          </a:prstGeom>
          <a:solidFill>
            <a:srgbClr val="FFFF00"/>
          </a:solidFill>
        </p:spPr>
        <p:txBody>
          <a:bodyPr wrap="none">
            <a:spAutoFit/>
          </a:bodyPr>
          <a:lstStyle/>
          <a:p>
            <a:pPr algn="ctr"/>
            <a:r>
              <a:rPr lang="fr-FR" sz="2400" dirty="0">
                <a:solidFill>
                  <a:schemeClr val="bg1"/>
                </a:solidFill>
                <a:latin typeface="Elephant" panose="02020904090505020303" pitchFamily="18" charset="0"/>
              </a:rPr>
              <a:t>Les ruelles médiévales de Vézénobres</a:t>
            </a:r>
          </a:p>
        </p:txBody>
      </p:sp>
      <p:sp>
        <p:nvSpPr>
          <p:cNvPr id="4" name="Rectangle 3"/>
          <p:cNvSpPr/>
          <p:nvPr/>
        </p:nvSpPr>
        <p:spPr>
          <a:xfrm>
            <a:off x="0" y="2274838"/>
            <a:ext cx="3769567" cy="2308324"/>
          </a:xfrm>
          <a:prstGeom prst="rect">
            <a:avLst/>
          </a:prstGeom>
          <a:solidFill>
            <a:srgbClr val="FFFF00"/>
          </a:solidFill>
        </p:spPr>
        <p:txBody>
          <a:bodyPr wrap="square">
            <a:spAutoFit/>
          </a:bodyPr>
          <a:lstStyle/>
          <a:p>
            <a:pPr algn="ctr"/>
            <a:r>
              <a:rPr lang="fr-FR" dirty="0">
                <a:solidFill>
                  <a:schemeClr val="bg1"/>
                </a:solidFill>
                <a:latin typeface="Elephant" panose="02020904090505020303" pitchFamily="18" charset="0"/>
              </a:rPr>
              <a:t>Vézénobres est un village médiéval situé au pied des Cévennes. Ses ruelles sont encore bordées de nombreuses maisons datant des XIIe siècle, XIVe siècle et XVe siècle. Son château en ruines domine la colline.</a:t>
            </a:r>
          </a:p>
        </p:txBody>
      </p:sp>
    </p:spTree>
    <p:extLst>
      <p:ext uri="{BB962C8B-B14F-4D97-AF65-F5344CB8AC3E}">
        <p14:creationId xmlns:p14="http://schemas.microsoft.com/office/powerpoint/2010/main" val="3830439165"/>
      </p:ext>
    </p:extLst>
  </p:cSld>
  <p:clrMapOvr>
    <a:masterClrMapping/>
  </p:clrMapOvr>
  <mc:AlternateContent xmlns:mc="http://schemas.openxmlformats.org/markup-compatibility/2006" xmlns:p14="http://schemas.microsoft.com/office/powerpoint/2010/main">
    <mc:Choice Requires="p14">
      <p:transition spd="slow" p14:dur="2500">
        <p:newsflash/>
      </p:transition>
    </mc:Choice>
    <mc:Fallback xmlns="">
      <p:transition spd="slow">
        <p:newsflash/>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725766" y="729000"/>
            <a:ext cx="8096735" cy="5400000"/>
          </a:xfrm>
          <a:prstGeom prst="rect">
            <a:avLst/>
          </a:prstGeom>
          <a:solidFill>
            <a:srgbClr val="FFFFFF">
              <a:shade val="85000"/>
            </a:srgbClr>
          </a:solidFill>
          <a:ln w="190500" cap="rnd">
            <a:solidFill>
              <a:srgbClr val="FFFF0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5821611" y="81257"/>
            <a:ext cx="3905043" cy="461665"/>
          </a:xfrm>
          <a:prstGeom prst="rect">
            <a:avLst/>
          </a:prstGeom>
          <a:solidFill>
            <a:srgbClr val="FFFF00"/>
          </a:solidFill>
        </p:spPr>
        <p:txBody>
          <a:bodyPr wrap="none">
            <a:spAutoFit/>
          </a:bodyPr>
          <a:lstStyle/>
          <a:p>
            <a:pPr algn="ctr"/>
            <a:r>
              <a:rPr lang="fr-FR" sz="2400" dirty="0">
                <a:solidFill>
                  <a:schemeClr val="bg1"/>
                </a:solidFill>
                <a:latin typeface="Elephant" panose="02020904090505020303" pitchFamily="18" charset="0"/>
              </a:rPr>
              <a:t>La grotte de la </a:t>
            </a:r>
            <a:r>
              <a:rPr lang="fr-FR" sz="2400" dirty="0" err="1">
                <a:solidFill>
                  <a:schemeClr val="bg1"/>
                </a:solidFill>
                <a:latin typeface="Elephant" panose="02020904090505020303" pitchFamily="18" charset="0"/>
              </a:rPr>
              <a:t>Cocalière</a:t>
            </a:r>
            <a:endParaRPr lang="fr-FR" sz="2400" dirty="0">
              <a:solidFill>
                <a:schemeClr val="bg1"/>
              </a:solidFill>
              <a:latin typeface="Elephant" panose="02020904090505020303" pitchFamily="18" charset="0"/>
            </a:endParaRPr>
          </a:p>
        </p:txBody>
      </p:sp>
      <p:sp>
        <p:nvSpPr>
          <p:cNvPr id="4" name="Rectangle 3"/>
          <p:cNvSpPr/>
          <p:nvPr/>
        </p:nvSpPr>
        <p:spPr>
          <a:xfrm>
            <a:off x="-1" y="1997839"/>
            <a:ext cx="3638939" cy="2862322"/>
          </a:xfrm>
          <a:prstGeom prst="rect">
            <a:avLst/>
          </a:prstGeom>
          <a:solidFill>
            <a:srgbClr val="FFFF00"/>
          </a:solidFill>
        </p:spPr>
        <p:txBody>
          <a:bodyPr wrap="square">
            <a:spAutoFit/>
          </a:bodyPr>
          <a:lstStyle/>
          <a:p>
            <a:pPr algn="ctr"/>
            <a:r>
              <a:rPr lang="fr-FR" dirty="0">
                <a:solidFill>
                  <a:schemeClr val="bg1"/>
                </a:solidFill>
                <a:latin typeface="Elephant" panose="02020904090505020303" pitchFamily="18" charset="0"/>
              </a:rPr>
              <a:t>Au pied du Parc National des Cévennes, entre Alès et Aubenas, la grotte de la </a:t>
            </a:r>
            <a:r>
              <a:rPr lang="fr-FR" dirty="0" err="1">
                <a:solidFill>
                  <a:schemeClr val="bg1"/>
                </a:solidFill>
                <a:latin typeface="Elephant" panose="02020904090505020303" pitchFamily="18" charset="0"/>
              </a:rPr>
              <a:t>Cocalière</a:t>
            </a:r>
            <a:r>
              <a:rPr lang="fr-FR" dirty="0">
                <a:solidFill>
                  <a:schemeClr val="bg1"/>
                </a:solidFill>
                <a:latin typeface="Elephant" panose="02020904090505020303" pitchFamily="18" charset="0"/>
              </a:rPr>
              <a:t> est l'une des plus belles grottes de France. Surnommée la "grotte aux diamants", un seul de ses 25 kilomètres de réseau souterrain est accessible au public.</a:t>
            </a:r>
          </a:p>
        </p:txBody>
      </p:sp>
    </p:spTree>
    <p:extLst>
      <p:ext uri="{BB962C8B-B14F-4D97-AF65-F5344CB8AC3E}">
        <p14:creationId xmlns:p14="http://schemas.microsoft.com/office/powerpoint/2010/main" val="4115216716"/>
      </p:ext>
    </p:extLst>
  </p:cSld>
  <p:clrMapOvr>
    <a:masterClrMapping/>
  </p:clrMapOvr>
  <mc:AlternateContent xmlns:mc="http://schemas.openxmlformats.org/markup-compatibility/2006" xmlns:p14="http://schemas.microsoft.com/office/powerpoint/2010/main">
    <mc:Choice Requires="p14">
      <p:transition spd="slow" p14:dur="2500">
        <p:newsflash/>
      </p:transition>
    </mc:Choice>
    <mc:Fallback xmlns="">
      <p:transition spd="slow">
        <p:newsflash/>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729136" y="729000"/>
            <a:ext cx="8096047" cy="5400000"/>
          </a:xfrm>
          <a:prstGeom prst="rect">
            <a:avLst/>
          </a:prstGeom>
          <a:solidFill>
            <a:srgbClr val="FFFFFF">
              <a:shade val="85000"/>
            </a:srgbClr>
          </a:solidFill>
          <a:ln w="190500" cap="rnd">
            <a:solidFill>
              <a:srgbClr val="FFFF0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4751426" y="90587"/>
            <a:ext cx="6051465" cy="461665"/>
          </a:xfrm>
          <a:prstGeom prst="rect">
            <a:avLst/>
          </a:prstGeom>
          <a:solidFill>
            <a:srgbClr val="FFFF00"/>
          </a:solidFill>
        </p:spPr>
        <p:txBody>
          <a:bodyPr wrap="none">
            <a:spAutoFit/>
          </a:bodyPr>
          <a:lstStyle/>
          <a:p>
            <a:pPr algn="ctr"/>
            <a:r>
              <a:rPr lang="fr-FR" sz="2400" dirty="0">
                <a:solidFill>
                  <a:schemeClr val="bg1"/>
                </a:solidFill>
                <a:latin typeface="Elephant" panose="02020904090505020303" pitchFamily="18" charset="0"/>
              </a:rPr>
              <a:t>Le vieux village de Saint-Jean-du-Gard</a:t>
            </a:r>
          </a:p>
        </p:txBody>
      </p:sp>
      <p:sp>
        <p:nvSpPr>
          <p:cNvPr id="4" name="Rectangle 3"/>
          <p:cNvSpPr/>
          <p:nvPr/>
        </p:nvSpPr>
        <p:spPr>
          <a:xfrm>
            <a:off x="-1" y="2136339"/>
            <a:ext cx="3638939" cy="2585323"/>
          </a:xfrm>
          <a:prstGeom prst="rect">
            <a:avLst/>
          </a:prstGeom>
          <a:solidFill>
            <a:srgbClr val="FFFF00"/>
          </a:solidFill>
        </p:spPr>
        <p:txBody>
          <a:bodyPr wrap="square">
            <a:spAutoFit/>
          </a:bodyPr>
          <a:lstStyle/>
          <a:p>
            <a:pPr algn="ctr"/>
            <a:r>
              <a:rPr lang="fr-FR" dirty="0">
                <a:solidFill>
                  <a:schemeClr val="bg1"/>
                </a:solidFill>
                <a:latin typeface="Elephant" panose="02020904090505020303" pitchFamily="18" charset="0"/>
              </a:rPr>
              <a:t>Pour vous loger, choisissez le village de Saint-Jean-du-Gard. Ce petit bourg, datant du XIIe siècle, raconte au travers de ses vieilles pierres et de ses monuments l'histoire de cette région qui fut le théâtre de la guerre des Camisards (épisode des Guerres de religion). </a:t>
            </a:r>
          </a:p>
        </p:txBody>
      </p:sp>
    </p:spTree>
    <p:extLst>
      <p:ext uri="{BB962C8B-B14F-4D97-AF65-F5344CB8AC3E}">
        <p14:creationId xmlns:p14="http://schemas.microsoft.com/office/powerpoint/2010/main" val="3640434042"/>
      </p:ext>
    </p:extLst>
  </p:cSld>
  <p:clrMapOvr>
    <a:masterClrMapping/>
  </p:clrMapOvr>
  <mc:AlternateContent xmlns:mc="http://schemas.openxmlformats.org/markup-compatibility/2006" xmlns:p14="http://schemas.microsoft.com/office/powerpoint/2010/main">
    <mc:Choice Requires="p14">
      <p:transition spd="slow" p14:dur="2500">
        <p:newsflash/>
      </p:transition>
    </mc:Choice>
    <mc:Fallback xmlns="">
      <p:transition spd="slow">
        <p:newsflash/>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3480318" y="729000"/>
            <a:ext cx="8341445" cy="5400000"/>
          </a:xfrm>
          <a:prstGeom prst="rect">
            <a:avLst/>
          </a:prstGeom>
          <a:solidFill>
            <a:srgbClr val="FFFFFF">
              <a:shade val="85000"/>
            </a:srgbClr>
          </a:solidFill>
          <a:ln w="190500" cap="rnd">
            <a:solidFill>
              <a:srgbClr val="FFFF0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5" name="Rectangle 4"/>
          <p:cNvSpPr/>
          <p:nvPr/>
        </p:nvSpPr>
        <p:spPr>
          <a:xfrm>
            <a:off x="4907340" y="81257"/>
            <a:ext cx="5487400" cy="461665"/>
          </a:xfrm>
          <a:prstGeom prst="rect">
            <a:avLst/>
          </a:prstGeom>
          <a:solidFill>
            <a:srgbClr val="FFFF00"/>
          </a:solidFill>
        </p:spPr>
        <p:txBody>
          <a:bodyPr wrap="none">
            <a:spAutoFit/>
          </a:bodyPr>
          <a:lstStyle/>
          <a:p>
            <a:pPr algn="ctr"/>
            <a:r>
              <a:rPr lang="fr-FR" sz="2400" dirty="0">
                <a:solidFill>
                  <a:schemeClr val="bg1"/>
                </a:solidFill>
                <a:latin typeface="Elephant" panose="02020904090505020303" pitchFamily="18" charset="0"/>
              </a:rPr>
              <a:t>Le musée du Désert près de Mialet</a:t>
            </a:r>
          </a:p>
        </p:txBody>
      </p:sp>
      <p:sp>
        <p:nvSpPr>
          <p:cNvPr id="6" name="Rectangle 5"/>
          <p:cNvSpPr/>
          <p:nvPr/>
        </p:nvSpPr>
        <p:spPr>
          <a:xfrm>
            <a:off x="0" y="2136339"/>
            <a:ext cx="3396343" cy="2585323"/>
          </a:xfrm>
          <a:prstGeom prst="rect">
            <a:avLst/>
          </a:prstGeom>
          <a:solidFill>
            <a:srgbClr val="FFFF00"/>
          </a:solidFill>
        </p:spPr>
        <p:txBody>
          <a:bodyPr wrap="square">
            <a:spAutoFit/>
          </a:bodyPr>
          <a:lstStyle/>
          <a:p>
            <a:pPr algn="ctr"/>
            <a:r>
              <a:rPr lang="fr-FR" dirty="0">
                <a:solidFill>
                  <a:schemeClr val="bg1"/>
                </a:solidFill>
                <a:latin typeface="Elephant" panose="02020904090505020303" pitchFamily="18" charset="0"/>
              </a:rPr>
              <a:t>Et puisque vous êtes plongés dans l’histoire, rendez vous au musée du Désert : il vous racontera l'histoire du protestantisme et de la Résistance en 1939-1945 (de nombreux Juifs menacés de déportation y furent cachés).</a:t>
            </a:r>
          </a:p>
        </p:txBody>
      </p:sp>
    </p:spTree>
    <p:extLst>
      <p:ext uri="{BB962C8B-B14F-4D97-AF65-F5344CB8AC3E}">
        <p14:creationId xmlns:p14="http://schemas.microsoft.com/office/powerpoint/2010/main" val="2937704426"/>
      </p:ext>
    </p:extLst>
  </p:cSld>
  <p:clrMapOvr>
    <a:masterClrMapping/>
  </p:clrMapOvr>
  <mc:AlternateContent xmlns:mc="http://schemas.openxmlformats.org/markup-compatibility/2006" xmlns:p14="http://schemas.microsoft.com/office/powerpoint/2010/main">
    <mc:Choice Requires="p14">
      <p:transition spd="slow" p14:dur="2500">
        <p:newsflash/>
      </p:transition>
    </mc:Choice>
    <mc:Fallback xmlns="">
      <p:transition spd="slow">
        <p:newsflash/>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710209" y="729000"/>
            <a:ext cx="8106538" cy="5400000"/>
          </a:xfrm>
          <a:prstGeom prst="rect">
            <a:avLst/>
          </a:prstGeom>
          <a:solidFill>
            <a:srgbClr val="FFFFFF">
              <a:shade val="85000"/>
            </a:srgbClr>
          </a:solidFill>
          <a:ln w="190500" cap="rnd">
            <a:solidFill>
              <a:srgbClr val="FFFF0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4467736" y="81257"/>
            <a:ext cx="6591484" cy="461665"/>
          </a:xfrm>
          <a:prstGeom prst="rect">
            <a:avLst/>
          </a:prstGeom>
          <a:solidFill>
            <a:srgbClr val="FFFF00"/>
          </a:solidFill>
        </p:spPr>
        <p:txBody>
          <a:bodyPr wrap="none">
            <a:spAutoFit/>
          </a:bodyPr>
          <a:lstStyle/>
          <a:p>
            <a:pPr algn="ctr"/>
            <a:r>
              <a:rPr lang="fr-FR" sz="2400" dirty="0">
                <a:solidFill>
                  <a:schemeClr val="bg1"/>
                </a:solidFill>
                <a:latin typeface="Elephant" panose="02020904090505020303" pitchFamily="18" charset="0"/>
              </a:rPr>
              <a:t>Le château de Portes au-dessus des vallées</a:t>
            </a:r>
          </a:p>
        </p:txBody>
      </p:sp>
      <p:sp>
        <p:nvSpPr>
          <p:cNvPr id="4" name="Rectangle 3"/>
          <p:cNvSpPr/>
          <p:nvPr/>
        </p:nvSpPr>
        <p:spPr>
          <a:xfrm>
            <a:off x="1" y="1859340"/>
            <a:ext cx="3629608" cy="3139321"/>
          </a:xfrm>
          <a:prstGeom prst="rect">
            <a:avLst/>
          </a:prstGeom>
          <a:solidFill>
            <a:srgbClr val="FFFF00"/>
          </a:solidFill>
        </p:spPr>
        <p:txBody>
          <a:bodyPr wrap="square">
            <a:spAutoFit/>
          </a:bodyPr>
          <a:lstStyle/>
          <a:p>
            <a:pPr algn="ctr"/>
            <a:r>
              <a:rPr lang="fr-FR" dirty="0">
                <a:solidFill>
                  <a:schemeClr val="bg1"/>
                </a:solidFill>
                <a:latin typeface="Elephant" panose="02020904090505020303" pitchFamily="18" charset="0"/>
              </a:rPr>
              <a:t>Le château de Portes, surnommé le "vaisseau des Cévennes", est perché sur les vallées du sud du mont Lozère. En son sommet, une plateforme à 32 mètres de hauteur offre une vue circulaire sur les vallées du Mont Lozère à la plaine alésienne, en passant par le mont Ventoux.</a:t>
            </a:r>
          </a:p>
        </p:txBody>
      </p:sp>
    </p:spTree>
    <p:extLst>
      <p:ext uri="{BB962C8B-B14F-4D97-AF65-F5344CB8AC3E}">
        <p14:creationId xmlns:p14="http://schemas.microsoft.com/office/powerpoint/2010/main" val="3304196062"/>
      </p:ext>
    </p:extLst>
  </p:cSld>
  <p:clrMapOvr>
    <a:masterClrMapping/>
  </p:clrMapOvr>
  <mc:AlternateContent xmlns:mc="http://schemas.openxmlformats.org/markup-compatibility/2006" xmlns:p14="http://schemas.microsoft.com/office/powerpoint/2010/main">
    <mc:Choice Requires="p14">
      <p:transition spd="slow" p14:dur="2500">
        <p:newsflash/>
      </p:transition>
    </mc:Choice>
    <mc:Fallback xmlns="">
      <p:transition spd="slow">
        <p:newsflash/>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707046" y="729000"/>
            <a:ext cx="8126213" cy="5400000"/>
          </a:xfrm>
          <a:prstGeom prst="rect">
            <a:avLst/>
          </a:prstGeom>
          <a:solidFill>
            <a:srgbClr val="FFFFFF">
              <a:shade val="85000"/>
            </a:srgbClr>
          </a:solidFill>
          <a:ln w="190500" cap="rnd">
            <a:solidFill>
              <a:srgbClr val="FFFF0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5678585" y="81256"/>
            <a:ext cx="4183133" cy="461665"/>
          </a:xfrm>
          <a:prstGeom prst="rect">
            <a:avLst/>
          </a:prstGeom>
          <a:solidFill>
            <a:srgbClr val="FFFF00"/>
          </a:solidFill>
        </p:spPr>
        <p:txBody>
          <a:bodyPr wrap="none">
            <a:spAutoFit/>
          </a:bodyPr>
          <a:lstStyle/>
          <a:p>
            <a:pPr algn="ctr"/>
            <a:r>
              <a:rPr lang="fr-FR" sz="2400" dirty="0">
                <a:solidFill>
                  <a:schemeClr val="bg1"/>
                </a:solidFill>
                <a:latin typeface="Elephant" panose="02020904090505020303" pitchFamily="18" charset="0"/>
              </a:rPr>
              <a:t>Anduze et sa route du vase</a:t>
            </a:r>
          </a:p>
        </p:txBody>
      </p:sp>
      <p:sp>
        <p:nvSpPr>
          <p:cNvPr id="4" name="Rectangle 3"/>
          <p:cNvSpPr/>
          <p:nvPr/>
        </p:nvSpPr>
        <p:spPr>
          <a:xfrm>
            <a:off x="0" y="1859340"/>
            <a:ext cx="3629607" cy="3139321"/>
          </a:xfrm>
          <a:prstGeom prst="rect">
            <a:avLst/>
          </a:prstGeom>
          <a:solidFill>
            <a:srgbClr val="FFFF00"/>
          </a:solidFill>
        </p:spPr>
        <p:txBody>
          <a:bodyPr wrap="square">
            <a:spAutoFit/>
          </a:bodyPr>
          <a:lstStyle/>
          <a:p>
            <a:pPr algn="ctr"/>
            <a:r>
              <a:rPr lang="fr-FR" dirty="0">
                <a:solidFill>
                  <a:schemeClr val="bg1"/>
                </a:solidFill>
                <a:latin typeface="Elephant" panose="02020904090505020303" pitchFamily="18" charset="0"/>
              </a:rPr>
              <a:t>Situé sur la rivière du Gardon d'Anduze au pied des Cévennes, le village d'Anduze est réputé pour sa production artisanale du vase dans le respect de la tradition, avec une vêture originelle et des colorisations créatives contemporaines. À noter que Anduze est surnommée "la porte des Cévennes".</a:t>
            </a:r>
          </a:p>
        </p:txBody>
      </p:sp>
    </p:spTree>
    <p:extLst>
      <p:ext uri="{BB962C8B-B14F-4D97-AF65-F5344CB8AC3E}">
        <p14:creationId xmlns:p14="http://schemas.microsoft.com/office/powerpoint/2010/main" val="2702209011"/>
      </p:ext>
    </p:extLst>
  </p:cSld>
  <p:clrMapOvr>
    <a:masterClrMapping/>
  </p:clrMapOvr>
  <mc:AlternateContent xmlns:mc="http://schemas.openxmlformats.org/markup-compatibility/2006" xmlns:p14="http://schemas.microsoft.com/office/powerpoint/2010/main">
    <mc:Choice Requires="p14">
      <p:transition spd="slow" p14:dur="2500">
        <p:newsflash/>
      </p:transition>
    </mc:Choice>
    <mc:Fallback xmlns="">
      <p:transition spd="slow">
        <p:newsflash/>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725766" y="729000"/>
            <a:ext cx="8096735" cy="5400000"/>
          </a:xfrm>
          <a:prstGeom prst="rect">
            <a:avLst/>
          </a:prstGeom>
          <a:solidFill>
            <a:srgbClr val="FFFFFF">
              <a:shade val="85000"/>
            </a:srgbClr>
          </a:solidFill>
          <a:ln w="190500" cap="rnd">
            <a:solidFill>
              <a:srgbClr val="FFFF0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6416998" y="90588"/>
            <a:ext cx="2714269" cy="461665"/>
          </a:xfrm>
          <a:prstGeom prst="rect">
            <a:avLst/>
          </a:prstGeom>
          <a:solidFill>
            <a:srgbClr val="FFFF00"/>
          </a:solidFill>
        </p:spPr>
        <p:txBody>
          <a:bodyPr wrap="none">
            <a:spAutoFit/>
          </a:bodyPr>
          <a:lstStyle/>
          <a:p>
            <a:pPr algn="ctr"/>
            <a:r>
              <a:rPr lang="fr-FR" sz="2400" dirty="0">
                <a:solidFill>
                  <a:schemeClr val="bg1"/>
                </a:solidFill>
                <a:latin typeface="Elephant" panose="02020904090505020303" pitchFamily="18" charset="0"/>
              </a:rPr>
              <a:t>Le pont du Gard</a:t>
            </a:r>
          </a:p>
        </p:txBody>
      </p:sp>
      <p:sp>
        <p:nvSpPr>
          <p:cNvPr id="4" name="Rectangle 3"/>
          <p:cNvSpPr/>
          <p:nvPr/>
        </p:nvSpPr>
        <p:spPr>
          <a:xfrm>
            <a:off x="0" y="2413338"/>
            <a:ext cx="3638939" cy="2031325"/>
          </a:xfrm>
          <a:prstGeom prst="rect">
            <a:avLst/>
          </a:prstGeom>
          <a:solidFill>
            <a:srgbClr val="FFFF00"/>
          </a:solidFill>
        </p:spPr>
        <p:txBody>
          <a:bodyPr wrap="square">
            <a:spAutoFit/>
          </a:bodyPr>
          <a:lstStyle/>
          <a:p>
            <a:pPr algn="ctr"/>
            <a:r>
              <a:rPr lang="fr-FR" dirty="0">
                <a:solidFill>
                  <a:schemeClr val="bg1"/>
                </a:solidFill>
                <a:latin typeface="Elephant" panose="02020904090505020303" pitchFamily="18" charset="0"/>
              </a:rPr>
              <a:t>On ne présente plus le pont du Gard, ce chef d'œuvre de l'Antiquité inscrit au Patrimoine de l'Unesco. Le visiteur pourra admirer ses dimensions spectaculaires en kayak ou à vélo !</a:t>
            </a:r>
          </a:p>
        </p:txBody>
      </p:sp>
    </p:spTree>
    <p:extLst>
      <p:ext uri="{BB962C8B-B14F-4D97-AF65-F5344CB8AC3E}">
        <p14:creationId xmlns:p14="http://schemas.microsoft.com/office/powerpoint/2010/main" val="2392535931"/>
      </p:ext>
    </p:extLst>
  </p:cSld>
  <p:clrMapOvr>
    <a:masterClrMapping/>
  </p:clrMapOvr>
  <mc:AlternateContent xmlns:mc="http://schemas.openxmlformats.org/markup-compatibility/2006" xmlns:p14="http://schemas.microsoft.com/office/powerpoint/2010/main">
    <mc:Choice Requires="p14">
      <p:transition spd="slow" p14:dur="2500">
        <p:newsflash/>
      </p:transition>
    </mc:Choice>
    <mc:Fallback xmlns="">
      <p:transition spd="slow">
        <p:newsflash/>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697716" y="729000"/>
            <a:ext cx="8126213" cy="5400000"/>
          </a:xfrm>
          <a:prstGeom prst="rect">
            <a:avLst/>
          </a:prstGeom>
          <a:solidFill>
            <a:srgbClr val="FFFFFF">
              <a:shade val="85000"/>
            </a:srgbClr>
          </a:solidFill>
          <a:ln w="190500" cap="rnd">
            <a:solidFill>
              <a:srgbClr val="FFFF0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4662089" y="81257"/>
            <a:ext cx="6197466" cy="461665"/>
          </a:xfrm>
          <a:prstGeom prst="rect">
            <a:avLst/>
          </a:prstGeom>
          <a:solidFill>
            <a:srgbClr val="FFFF00"/>
          </a:solidFill>
        </p:spPr>
        <p:txBody>
          <a:bodyPr wrap="none">
            <a:spAutoFit/>
          </a:bodyPr>
          <a:lstStyle/>
          <a:p>
            <a:pPr algn="ctr"/>
            <a:r>
              <a:rPr lang="fr-FR" sz="2400" dirty="0">
                <a:solidFill>
                  <a:schemeClr val="bg1"/>
                </a:solidFill>
                <a:latin typeface="Elephant" panose="02020904090505020303" pitchFamily="18" charset="0"/>
              </a:rPr>
              <a:t>Des maisons accrochées aux montagnes</a:t>
            </a:r>
          </a:p>
        </p:txBody>
      </p:sp>
      <p:sp>
        <p:nvSpPr>
          <p:cNvPr id="4" name="Rectangle 3"/>
          <p:cNvSpPr/>
          <p:nvPr/>
        </p:nvSpPr>
        <p:spPr>
          <a:xfrm>
            <a:off x="1" y="2828836"/>
            <a:ext cx="3610946" cy="1200329"/>
          </a:xfrm>
          <a:prstGeom prst="rect">
            <a:avLst/>
          </a:prstGeom>
          <a:solidFill>
            <a:srgbClr val="FFFF00"/>
          </a:solidFill>
        </p:spPr>
        <p:txBody>
          <a:bodyPr wrap="square">
            <a:spAutoFit/>
          </a:bodyPr>
          <a:lstStyle/>
          <a:p>
            <a:pPr algn="ctr"/>
            <a:r>
              <a:rPr lang="fr-FR" dirty="0">
                <a:solidFill>
                  <a:schemeClr val="bg1"/>
                </a:solidFill>
                <a:latin typeface="Elephant" panose="02020904090505020303" pitchFamily="18" charset="0"/>
              </a:rPr>
              <a:t>Dans les Cévennes, de nombreux villages et hameaux sont à découvrir, perchés dans les montagnes.</a:t>
            </a:r>
          </a:p>
        </p:txBody>
      </p:sp>
    </p:spTree>
    <p:extLst>
      <p:ext uri="{BB962C8B-B14F-4D97-AF65-F5344CB8AC3E}">
        <p14:creationId xmlns:p14="http://schemas.microsoft.com/office/powerpoint/2010/main" val="152183713"/>
      </p:ext>
    </p:extLst>
  </p:cSld>
  <p:clrMapOvr>
    <a:masterClrMapping/>
  </p:clrMapOvr>
  <mc:AlternateContent xmlns:mc="http://schemas.openxmlformats.org/markup-compatibility/2006" xmlns:p14="http://schemas.microsoft.com/office/powerpoint/2010/main">
    <mc:Choice Requires="p14">
      <p:transition spd="slow" p14:dur="2500">
        <p:newsflash/>
      </p:transition>
    </mc:Choice>
    <mc:Fallback xmlns="">
      <p:transition spd="slow">
        <p:newsflash/>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4330544" y="729000"/>
            <a:ext cx="7457307" cy="5400000"/>
          </a:xfrm>
          <a:prstGeom prst="rect">
            <a:avLst/>
          </a:prstGeom>
          <a:solidFill>
            <a:srgbClr val="FFFFFF">
              <a:shade val="85000"/>
            </a:srgbClr>
          </a:solidFill>
          <a:ln w="190500" cap="rnd">
            <a:solidFill>
              <a:srgbClr val="FFFF0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167292" y="3244334"/>
            <a:ext cx="3926396" cy="369332"/>
          </a:xfrm>
          <a:prstGeom prst="rect">
            <a:avLst/>
          </a:prstGeom>
          <a:solidFill>
            <a:schemeClr val="tx1"/>
          </a:solidFill>
          <a:ln w="76200">
            <a:solidFill>
              <a:schemeClr val="bg1"/>
            </a:solidFill>
          </a:ln>
        </p:spPr>
        <p:txBody>
          <a:bodyPr wrap="none">
            <a:spAutoFit/>
          </a:bodyPr>
          <a:lstStyle/>
          <a:p>
            <a:r>
              <a:rPr lang="fr-FR" dirty="0">
                <a:hlinkClick r:id="rId4"/>
              </a:rPr>
              <a:t>http://www.cevennes-parcnational.fr/fr</a:t>
            </a:r>
            <a:endParaRPr lang="fr-FR" dirty="0"/>
          </a:p>
        </p:txBody>
      </p:sp>
    </p:spTree>
    <p:extLst>
      <p:ext uri="{BB962C8B-B14F-4D97-AF65-F5344CB8AC3E}">
        <p14:creationId xmlns:p14="http://schemas.microsoft.com/office/powerpoint/2010/main" val="1200783299"/>
      </p:ext>
    </p:extLst>
  </p:cSld>
  <p:clrMapOvr>
    <a:masterClrMapping/>
  </p:clrMapOvr>
  <mc:AlternateContent xmlns:mc="http://schemas.openxmlformats.org/markup-compatibility/2006" xmlns:p14="http://schemas.microsoft.com/office/powerpoint/2010/main">
    <mc:Choice Requires="p14">
      <p:transition spd="slow" p14:dur="2500">
        <p:newsflash/>
      </p:transition>
    </mc:Choice>
    <mc:Fallback xmlns="">
      <p:transition spd="slow">
        <p:newsflash/>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385884" y="2967335"/>
            <a:ext cx="3420232" cy="923330"/>
          </a:xfrm>
          <a:prstGeom prst="rect">
            <a:avLst/>
          </a:prstGeom>
          <a:noFill/>
        </p:spPr>
        <p:txBody>
          <a:bodyPr wrap="none" lIns="91440" tIns="45720" rIns="91440" bIns="45720">
            <a:prstTxWarp prst="textDeflate">
              <a:avLst/>
            </a:prstTxWarp>
            <a:spAutoFit/>
            <a:scene3d>
              <a:camera prst="orthographicFront"/>
              <a:lightRig rig="threePt" dir="t"/>
            </a:scene3d>
            <a:sp3d extrusionH="57150">
              <a:bevelT w="50800" h="38100" prst="riblet"/>
            </a:sp3d>
          </a:bodyPr>
          <a:lstStyle/>
          <a:p>
            <a:pPr algn="ctr"/>
            <a:r>
              <a:rPr lang="fr-FR" sz="5400" b="1" cap="none" spc="0" dirty="0">
                <a:ln w="9525">
                  <a:solidFill>
                    <a:schemeClr val="bg1"/>
                  </a:solidFill>
                  <a:prstDash val="solid"/>
                </a:ln>
                <a:solidFill>
                  <a:srgbClr val="FFFF00"/>
                </a:solidFill>
                <a:effectLst>
                  <a:outerShdw blurRad="12700" dist="38100" dir="2700000" algn="tl" rotWithShape="0">
                    <a:schemeClr val="bg1">
                      <a:lumMod val="50000"/>
                    </a:schemeClr>
                  </a:outerShdw>
                </a:effectLst>
              </a:rPr>
              <a:t>MODESTO</a:t>
            </a:r>
          </a:p>
        </p:txBody>
      </p:sp>
    </p:spTree>
    <p:extLst>
      <p:ext uri="{BB962C8B-B14F-4D97-AF65-F5344CB8AC3E}">
        <p14:creationId xmlns:p14="http://schemas.microsoft.com/office/powerpoint/2010/main" val="1447564908"/>
      </p:ext>
    </p:extLst>
  </p:cSld>
  <p:clrMapOvr>
    <a:masterClrMapping/>
  </p:clrMapOvr>
  <mc:AlternateContent xmlns:mc="http://schemas.openxmlformats.org/markup-compatibility/2006" xmlns:p14="http://schemas.microsoft.com/office/powerpoint/2010/main">
    <mc:Choice Requires="p14">
      <p:transition spd="slow" p14:dur="2500">
        <p:newsflash/>
      </p:transition>
    </mc:Choice>
    <mc:Fallback xmlns="">
      <p:transition spd="slow">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À bandes">
  <a:themeElements>
    <a:clrScheme name="À bandes">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À bande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À bandes">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xmlns="" name="Banded" id="{98DFF888-2449-4D28-977C-6306C017633E}" vid="{9792607F-9579-4224-82FF-9C88C3E1E53D}"/>
    </a:ext>
  </a:extLst>
</a:theme>
</file>

<file path=docProps/app.xml><?xml version="1.0" encoding="utf-8"?>
<Properties xmlns="http://schemas.openxmlformats.org/officeDocument/2006/extended-properties" xmlns:vt="http://schemas.openxmlformats.org/officeDocument/2006/docPropsVTypes">
  <Template>Bande de couleurs</Template>
  <TotalTime>334</TotalTime>
  <Words>805</Words>
  <Application>Microsoft Office PowerPoint</Application>
  <PresentationFormat>Personnalisé</PresentationFormat>
  <Paragraphs>35</Paragraphs>
  <Slides>18</Slides>
  <Notes>0</Notes>
  <HiddenSlides>0</HiddenSlides>
  <MMClips>1</MMClips>
  <ScaleCrop>false</ScaleCrop>
  <HeadingPairs>
    <vt:vector size="4" baseType="variant">
      <vt:variant>
        <vt:lpstr>Thème</vt:lpstr>
      </vt:variant>
      <vt:variant>
        <vt:i4>1</vt:i4>
      </vt:variant>
      <vt:variant>
        <vt:lpstr>Titres des diapositives</vt:lpstr>
      </vt:variant>
      <vt:variant>
        <vt:i4>18</vt:i4>
      </vt:variant>
    </vt:vector>
  </HeadingPairs>
  <TitlesOfParts>
    <vt:vector size="19" baseType="lpstr">
      <vt:lpstr>À bandes</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Modesto</dc:creator>
  <cp:lastModifiedBy>Jean-Louis</cp:lastModifiedBy>
  <cp:revision>58</cp:revision>
  <dcterms:created xsi:type="dcterms:W3CDTF">2015-09-12T19:57:13Z</dcterms:created>
  <dcterms:modified xsi:type="dcterms:W3CDTF">2017-06-02T20:08:05Z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5286496</vt:lpwstr>
  </property>
  <property fmtid="{D5CDD505-2E9C-101B-9397-08002B2CF9AE}" pid="3" name="NXPowerLiteSettings">
    <vt:lpwstr>F9000400038000</vt:lpwstr>
  </property>
  <property fmtid="{D5CDD505-2E9C-101B-9397-08002B2CF9AE}" pid="4" name="NXPowerLiteVersion">
    <vt:lpwstr>D7.0.4</vt:lpwstr>
  </property>
</Properties>
</file>