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6" r:id="rId19"/>
    <p:sldId id="327" r:id="rId20"/>
    <p:sldId id="328" r:id="rId21"/>
    <p:sldId id="329" r:id="rId22"/>
    <p:sldId id="330" r:id="rId23"/>
    <p:sldId id="331" r:id="rId24"/>
    <p:sldId id="332" r:id="rId25"/>
    <p:sldId id="333" r:id="rId26"/>
    <p:sldId id="306" r:id="rId27"/>
    <p:sldId id="307" r:id="rId28"/>
    <p:sldId id="308" r:id="rId29"/>
    <p:sldId id="309" r:id="rId30"/>
    <p:sldId id="257" r:id="rId31"/>
    <p:sldId id="258" r:id="rId32"/>
    <p:sldId id="260"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0" autoAdjust="0"/>
    <p:restoredTop sz="96086" autoAdjust="0"/>
  </p:normalViewPr>
  <p:slideViewPr>
    <p:cSldViewPr snapToGrid="0" showGuides="1">
      <p:cViewPr varScale="1">
        <p:scale>
          <a:sx n="103" d="100"/>
          <a:sy n="103" d="100"/>
        </p:scale>
        <p:origin x="828" y="1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fr-FR"/>
              <a:t>Modifiez le style du titre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Modifier le style des sous-titres du masque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a:xfrm>
            <a:off x="3962399" y="5870575"/>
            <a:ext cx="4893958" cy="377825"/>
          </a:xfrm>
        </p:spPr>
        <p:txBody>
          <a:bodyPr/>
          <a:lstStyle/>
          <a:p>
            <a:endParaRPr lang="fr-FR"/>
          </a:p>
        </p:txBody>
      </p:sp>
      <p:sp>
        <p:nvSpPr>
          <p:cNvPr id="6" name="Slide Number Placeholder 5"/>
          <p:cNvSpPr>
            <a:spLocks noGrp="1"/>
          </p:cNvSpPr>
          <p:nvPr>
            <p:ph type="sldNum" sz="quarter" idx="12"/>
          </p:nvPr>
        </p:nvSpPr>
        <p:spPr>
          <a:xfrm>
            <a:off x="10608958" y="5870575"/>
            <a:ext cx="551167" cy="377825"/>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3393509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ct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03076976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fr-FR"/>
              <a:t>Modifiez le style du titre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28456326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54445659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6364546A-41A3-485E-968C-2FE8D472A6DC}" type="datetimeFigureOut">
              <a:rPr lang="fr-FR" smtClean="0"/>
              <a:t>02/06/2017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9979288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364546A-41A3-485E-968C-2FE8D472A6DC}" type="datetimeFigureOut">
              <a:rPr lang="fr-FR" smtClean="0"/>
              <a:t>02/06/2017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91960335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6364546A-41A3-485E-968C-2FE8D472A6DC}" type="datetimeFigureOut">
              <a:rPr lang="fr-FR" smtClean="0"/>
              <a:t>02/06/2017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4524804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18086619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fr-FR"/>
              <a:t>Modifiez le style du titre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51390217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02/06/2017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851085534"/>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fr-FR"/>
              <a:t>Modifiez le style du titre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16199153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fr-FR"/>
              <a:t>Modifiez le style du titre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142335290"/>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fr-FR"/>
              <a:t>Modifiez le style du titre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29301037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fr-FR"/>
              <a:t>Modifiez le style du titre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fr-FR"/>
              <a:t>Modifier les styles du texte du masque</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17309186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fr-FR"/>
              <a:t>Modifiez le style du titre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fr-FR"/>
              <a:t>Modifier les styles du texte du masque</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0677901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53009081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02/06/2017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26126065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364546A-41A3-485E-968C-2FE8D472A6DC}" type="datetimeFigureOut">
              <a:rPr lang="fr-FR" smtClean="0"/>
              <a:t>02/06/2017</a:t>
            </a:fld>
            <a:endParaRPr lang="fr-FR"/>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ABA7642-A280-446C-8119-B8F2AEE3752C}" type="slidenum">
              <a:rPr lang="fr-FR" smtClean="0"/>
              <a:t>‹N°›</a:t>
            </a:fld>
            <a:endParaRPr lang="fr-FR"/>
          </a:p>
        </p:txBody>
      </p:sp>
    </p:spTree>
    <p:extLst>
      <p:ext uri="{BB962C8B-B14F-4D97-AF65-F5344CB8AC3E}">
        <p14:creationId xmlns:p14="http://schemas.microsoft.com/office/powerpoint/2010/main" val="2933425452"/>
      </p:ext>
    </p:extLst>
  </p:cSld>
  <p:clrMap bg1="dk1" tx1="lt1" bg2="dk2" tx2="lt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Lst>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28.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29.wdp"/><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30.wdp"/><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6949" y="1111416"/>
            <a:ext cx="5143500" cy="326115"/>
          </a:xfrm>
          <a:prstGeom prst="rect">
            <a:avLst/>
          </a:prstGeom>
        </p:spPr>
        <p:txBody>
          <a:bodyPr>
            <a:spAutoFit/>
          </a:bodyPr>
          <a:lstStyle/>
          <a:p>
            <a:endParaRPr lang="fr-FR" sz="1519" dirty="0"/>
          </a:p>
        </p:txBody>
      </p:sp>
      <p:sp>
        <p:nvSpPr>
          <p:cNvPr id="3" name="Rectangle 2"/>
          <p:cNvSpPr/>
          <p:nvPr/>
        </p:nvSpPr>
        <p:spPr>
          <a:xfrm>
            <a:off x="3524250" y="2688895"/>
            <a:ext cx="5143500" cy="326115"/>
          </a:xfrm>
          <a:prstGeom prst="rect">
            <a:avLst/>
          </a:prstGeom>
        </p:spPr>
        <p:txBody>
          <a:bodyPr>
            <a:spAutoFit/>
          </a:bodyPr>
          <a:lstStyle/>
          <a:p>
            <a:endParaRPr lang="fr-FR" sz="1519" dirty="0"/>
          </a:p>
        </p:txBody>
      </p:sp>
      <p:sp>
        <p:nvSpPr>
          <p:cNvPr id="4" name="Rectangle 3"/>
          <p:cNvSpPr/>
          <p:nvPr/>
        </p:nvSpPr>
        <p:spPr>
          <a:xfrm>
            <a:off x="4032645" y="1267228"/>
            <a:ext cx="184731" cy="326115"/>
          </a:xfrm>
          <a:prstGeom prst="rect">
            <a:avLst/>
          </a:prstGeom>
        </p:spPr>
        <p:txBody>
          <a:bodyPr wrap="none">
            <a:spAutoFit/>
          </a:bodyPr>
          <a:lstStyle/>
          <a:p>
            <a:endParaRPr lang="fr-FR" sz="1519" dirty="0"/>
          </a:p>
        </p:txBody>
      </p:sp>
      <p:sp>
        <p:nvSpPr>
          <p:cNvPr id="5" name="Rectangle 4" hidden="1"/>
          <p:cNvSpPr/>
          <p:nvPr/>
        </p:nvSpPr>
        <p:spPr>
          <a:xfrm>
            <a:off x="3524250" y="3039471"/>
            <a:ext cx="5143500" cy="326115"/>
          </a:xfrm>
          <a:prstGeom prst="rect">
            <a:avLst/>
          </a:prstGeom>
        </p:spPr>
        <p:txBody>
          <a:bodyPr>
            <a:spAutoFit/>
          </a:bodyPr>
          <a:lstStyle/>
          <a:p>
            <a:endParaRPr lang="fr-FR" sz="1519" dirty="0"/>
          </a:p>
        </p:txBody>
      </p:sp>
      <p:sp>
        <p:nvSpPr>
          <p:cNvPr id="7" name="Rectangle 6"/>
          <p:cNvSpPr/>
          <p:nvPr/>
        </p:nvSpPr>
        <p:spPr>
          <a:xfrm>
            <a:off x="3997409" y="999397"/>
            <a:ext cx="184731" cy="326115"/>
          </a:xfrm>
          <a:prstGeom prst="rect">
            <a:avLst/>
          </a:prstGeom>
        </p:spPr>
        <p:txBody>
          <a:bodyPr wrap="none">
            <a:spAutoFit/>
          </a:bodyPr>
          <a:lstStyle/>
          <a:p>
            <a:endParaRPr lang="fr-FR" sz="1519" dirty="0"/>
          </a:p>
        </p:txBody>
      </p:sp>
      <p:sp>
        <p:nvSpPr>
          <p:cNvPr id="8" name="Rectangle 7"/>
          <p:cNvSpPr/>
          <p:nvPr/>
        </p:nvSpPr>
        <p:spPr>
          <a:xfrm>
            <a:off x="3524250" y="2455177"/>
            <a:ext cx="5143500" cy="326115"/>
          </a:xfrm>
          <a:prstGeom prst="rect">
            <a:avLst/>
          </a:prstGeom>
        </p:spPr>
        <p:txBody>
          <a:bodyPr>
            <a:spAutoFit/>
          </a:bodyPr>
          <a:lstStyle/>
          <a:p>
            <a:endParaRPr lang="fr-FR" sz="1519" dirty="0"/>
          </a:p>
        </p:txBody>
      </p:sp>
      <p:sp>
        <p:nvSpPr>
          <p:cNvPr id="9" name="Rectangle 8"/>
          <p:cNvSpPr/>
          <p:nvPr/>
        </p:nvSpPr>
        <p:spPr>
          <a:xfrm>
            <a:off x="343677" y="-269075"/>
            <a:ext cx="11504645" cy="4524315"/>
          </a:xfrm>
          <a:prstGeom prst="rect">
            <a:avLst/>
          </a:prstGeom>
          <a:noFill/>
        </p:spPr>
        <p:txBody>
          <a:bodyPr wrap="square" lIns="91440" tIns="45720" rIns="91440" bIns="45720">
            <a:spAutoFit/>
            <a:scene3d>
              <a:camera prst="perspectiveRelaxed"/>
              <a:lightRig rig="threePt" dir="t"/>
            </a:scene3d>
            <a:sp3d extrusionH="57150">
              <a:bevelT w="38100" h="38100"/>
            </a:sp3d>
          </a:bodyPr>
          <a:lstStyle/>
          <a:p>
            <a:pPr algn="ctr"/>
            <a:r>
              <a:rPr lang="fr-FR" sz="7200" b="1" cap="none" spc="0" dirty="0">
                <a:ln w="12700">
                  <a:solidFill>
                    <a:srgbClr val="C00000"/>
                  </a:solidFill>
                  <a:prstDash val="solid"/>
                </a:ln>
                <a:solidFill>
                  <a:srgbClr val="FFFF00"/>
                </a:solidFill>
                <a:effectLst>
                  <a:outerShdw blurRad="38100" dist="38100" dir="2700000" algn="tl">
                    <a:srgbClr val="000000">
                      <a:alpha val="43137"/>
                    </a:srgbClr>
                  </a:outerShdw>
                </a:effectLst>
                <a:latin typeface="Cooper Black" panose="0208090404030B020404" pitchFamily="18" charset="0"/>
              </a:rPr>
              <a:t>Le concours Lépine 2017, les 30 inventions les plus folles</a:t>
            </a:r>
          </a:p>
          <a:p>
            <a:pPr algn="ctr"/>
            <a:r>
              <a:rPr lang="fr-FR" sz="7200" b="1" cap="none" spc="0" dirty="0">
                <a:ln w="12700">
                  <a:solidFill>
                    <a:srgbClr val="C00000"/>
                  </a:solidFill>
                  <a:prstDash val="solid"/>
                </a:ln>
                <a:solidFill>
                  <a:srgbClr val="FFFF00"/>
                </a:solidFill>
                <a:effectLst>
                  <a:outerShdw blurRad="38100" dist="38100" dir="2700000" algn="tl">
                    <a:srgbClr val="000000">
                      <a:alpha val="43137"/>
                    </a:srgbClr>
                  </a:outerShdw>
                </a:effectLst>
                <a:latin typeface="Cooper Black" panose="0208090404030B020404" pitchFamily="18" charset="0"/>
              </a:rPr>
              <a:t> par Modesto</a:t>
            </a:r>
          </a:p>
        </p:txBody>
      </p:sp>
      <p:pic>
        <p:nvPicPr>
          <p:cNvPr id="10" name="Image 9"/>
          <p:cNvPicPr>
            <a:picLocks noChangeAspect="1"/>
          </p:cNvPicPr>
          <p:nvPr/>
        </p:nvPicPr>
        <p:blipFill>
          <a:blip r:embed="rId4"/>
          <a:stretch>
            <a:fillRect/>
          </a:stretch>
        </p:blipFill>
        <p:spPr>
          <a:xfrm>
            <a:off x="4943475" y="5004359"/>
            <a:ext cx="2305050" cy="1524000"/>
          </a:xfrm>
          <a:prstGeom prst="rect">
            <a:avLst/>
          </a:prstGeom>
          <a:ln w="57150">
            <a:solidFill>
              <a:schemeClr val="bg1"/>
            </a:solidFill>
          </a:ln>
        </p:spPr>
      </p:pic>
      <p:pic>
        <p:nvPicPr>
          <p:cNvPr id="6" name="audio_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489996" y="2618234"/>
            <a:ext cx="609600" cy="609600"/>
          </a:xfrm>
          <a:prstGeom prst="rect">
            <a:avLst/>
          </a:prstGeom>
        </p:spPr>
      </p:pic>
    </p:spTree>
    <p:extLst>
      <p:ext uri="{BB962C8B-B14F-4D97-AF65-F5344CB8AC3E}">
        <p14:creationId xmlns:p14="http://schemas.microsoft.com/office/powerpoint/2010/main" val="16253282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6" y="909000"/>
            <a:ext cx="7556953" cy="5040000"/>
          </a:xfrm>
          <a:prstGeom prst="rect">
            <a:avLst/>
          </a:prstGeom>
          <a:ln w="228600" cap="sq" cmpd="thickThin">
            <a:solidFill>
              <a:schemeClr val="bg1"/>
            </a:solidFill>
            <a:prstDash val="solid"/>
            <a:miter lim="800000"/>
          </a:ln>
          <a:effectLst>
            <a:innerShdw blurRad="76200">
              <a:srgbClr val="000000"/>
            </a:innerShdw>
          </a:effectLst>
        </p:spPr>
      </p:pic>
      <p:sp>
        <p:nvSpPr>
          <p:cNvPr id="3" name="Rectangle 2"/>
          <p:cNvSpPr/>
          <p:nvPr/>
        </p:nvSpPr>
        <p:spPr>
          <a:xfrm>
            <a:off x="8164287" y="1443841"/>
            <a:ext cx="4027714" cy="3970318"/>
          </a:xfrm>
          <a:prstGeom prst="rect">
            <a:avLst/>
          </a:prstGeom>
          <a:solidFill>
            <a:schemeClr val="bg1"/>
          </a:solidFill>
          <a:ln>
            <a:noFill/>
          </a:ln>
        </p:spPr>
        <p:txBody>
          <a:bodyPr wrap="square">
            <a:spAutoFit/>
          </a:bodyPr>
          <a:lstStyle/>
          <a:p>
            <a:pPr algn="ctr"/>
            <a:r>
              <a:rPr lang="fr-FR" dirty="0">
                <a:solidFill>
                  <a:srgbClr val="FFFF00"/>
                </a:solidFill>
                <a:latin typeface="Cooper Black" panose="0208090404030B020404" pitchFamily="18" charset="0"/>
              </a:rPr>
              <a:t>Les casques audio à conduction osseuse </a:t>
            </a:r>
            <a:r>
              <a:rPr lang="fr-FR" dirty="0" err="1">
                <a:solidFill>
                  <a:srgbClr val="FFFF00"/>
                </a:solidFill>
                <a:latin typeface="Cooper Black" panose="0208090404030B020404" pitchFamily="18" charset="0"/>
              </a:rPr>
              <a:t>AfterShokz</a:t>
            </a:r>
            <a:r>
              <a:rPr lang="fr-FR" dirty="0">
                <a:solidFill>
                  <a:srgbClr val="FFFF00"/>
                </a:solidFill>
                <a:latin typeface="Cooper Black" panose="0208090404030B020404" pitchFamily="18" charset="0"/>
              </a:rPr>
              <a:t> permettent d'écouter la musique ou de téléphoner les oreilles libres. Leur utilisation permet par ailleurs d'obtenir un son stéréo satisfaisant tout en gardant l'oreille sur son environnement. Fonctionnant par mini vibrations passant au travers les os de la mâchoire et des pommettes pour atteindre directement l'oreille interne, ce procédé préserve les tympans. </a:t>
            </a:r>
          </a:p>
        </p:txBody>
      </p:sp>
      <p:sp>
        <p:nvSpPr>
          <p:cNvPr id="4" name="Rectangle 3"/>
          <p:cNvSpPr/>
          <p:nvPr/>
        </p:nvSpPr>
        <p:spPr>
          <a:xfrm>
            <a:off x="994200" y="118578"/>
            <a:ext cx="6339364"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Les casques audio à conduction osseuse </a:t>
            </a:r>
          </a:p>
        </p:txBody>
      </p:sp>
    </p:spTree>
    <p:extLst>
      <p:ext uri="{BB962C8B-B14F-4D97-AF65-F5344CB8AC3E}">
        <p14:creationId xmlns:p14="http://schemas.microsoft.com/office/powerpoint/2010/main" val="2294576147"/>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742257" y="109247"/>
            <a:ext cx="4824590"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piège à frelons et nuisibles</a:t>
            </a:r>
          </a:p>
        </p:txBody>
      </p:sp>
      <p:sp>
        <p:nvSpPr>
          <p:cNvPr id="4" name="Rectangle 3"/>
          <p:cNvSpPr/>
          <p:nvPr/>
        </p:nvSpPr>
        <p:spPr>
          <a:xfrm>
            <a:off x="8154956" y="1166843"/>
            <a:ext cx="4037044" cy="4524315"/>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Easy</a:t>
            </a:r>
            <a:r>
              <a:rPr lang="fr-FR" dirty="0">
                <a:solidFill>
                  <a:srgbClr val="FFFF00"/>
                </a:solidFill>
                <a:latin typeface="Cooper Black" panose="0208090404030B020404" pitchFamily="18" charset="0"/>
              </a:rPr>
              <a:t> trap est un piège où les frelons, guêpes et nuisibles capturés ne sont jamais en contact avec l'appât, ce qui permet de ne pas avoir à le changer. De plus les insectes peuvent arriver par le bas du piège, ce qui correspond d'avantage à leur mode d'approche et augmente son efficacité. Enfin, le plastique utilisé, fabriqué en France, est particulièrement solide et stable dans le temps, contrairement aux pièges classiques fabriqués à partir de bouteille plastiques. </a:t>
            </a:r>
          </a:p>
        </p:txBody>
      </p:sp>
    </p:spTree>
    <p:extLst>
      <p:ext uri="{BB962C8B-B14F-4D97-AF65-F5344CB8AC3E}">
        <p14:creationId xmlns:p14="http://schemas.microsoft.com/office/powerpoint/2010/main" val="2562083108"/>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04068"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54614" y="155901"/>
            <a:ext cx="8055859" cy="400110"/>
          </a:xfrm>
          <a:prstGeom prst="rect">
            <a:avLst/>
          </a:prstGeom>
          <a:solidFill>
            <a:schemeClr val="bg1"/>
          </a:solidFill>
        </p:spPr>
        <p:txBody>
          <a:bodyPr wrap="none">
            <a:spAutoFit/>
          </a:bodyPr>
          <a:lstStyle/>
          <a:p>
            <a:pPr algn="ctr"/>
            <a:r>
              <a:rPr lang="fr-FR" sz="2000" dirty="0">
                <a:solidFill>
                  <a:srgbClr val="FFFF00"/>
                </a:solidFill>
                <a:latin typeface="Cooper Black" panose="0208090404030B020404" pitchFamily="18" charset="0"/>
              </a:rPr>
              <a:t>Des écrans tactiles et interactifs de plusieurs centaines de m²</a:t>
            </a:r>
          </a:p>
        </p:txBody>
      </p:sp>
      <p:sp>
        <p:nvSpPr>
          <p:cNvPr id="4" name="Rectangle 3"/>
          <p:cNvSpPr/>
          <p:nvPr/>
        </p:nvSpPr>
        <p:spPr>
          <a:xfrm>
            <a:off x="8136295" y="1305342"/>
            <a:ext cx="4055706" cy="4247317"/>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Ark</a:t>
            </a:r>
            <a:r>
              <a:rPr lang="fr-FR" dirty="0">
                <a:solidFill>
                  <a:srgbClr val="FFFF00"/>
                </a:solidFill>
                <a:latin typeface="Cooper Black" panose="0208090404030B020404" pitchFamily="18" charset="0"/>
              </a:rPr>
              <a:t> </a:t>
            </a:r>
            <a:r>
              <a:rPr lang="fr-FR" dirty="0" err="1">
                <a:solidFill>
                  <a:srgbClr val="FFFF00"/>
                </a:solidFill>
                <a:latin typeface="Cooper Black" panose="0208090404030B020404" pitchFamily="18" charset="0"/>
              </a:rPr>
              <a:t>Touch</a:t>
            </a:r>
            <a:r>
              <a:rPr lang="fr-FR" dirty="0">
                <a:solidFill>
                  <a:srgbClr val="FFFF00"/>
                </a:solidFill>
                <a:latin typeface="Cooper Black" panose="0208090404030B020404" pitchFamily="18" charset="0"/>
              </a:rPr>
              <a:t>, est une technologie d'écrans tactiles, résistants et interactifs pouvant couvrir des surfaces de plusieurs m². Capable de détecter la présence d'objet ou de mouvements par rayonnement infrarouge, le dispositif permet une immersion redoutable lorsque les écrans sont disposés de manière à créer une pièce virtuelle. Divers applications sont envisageables, aussi dans les domaines du jeu vidéo que de l'éducation ou de l'art. </a:t>
            </a:r>
          </a:p>
        </p:txBody>
      </p:sp>
    </p:spTree>
    <p:extLst>
      <p:ext uri="{BB962C8B-B14F-4D97-AF65-F5344CB8AC3E}">
        <p14:creationId xmlns:p14="http://schemas.microsoft.com/office/powerpoint/2010/main" val="850378750"/>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049682" y="109249"/>
            <a:ext cx="4228402"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drone pour les secours</a:t>
            </a:r>
          </a:p>
        </p:txBody>
      </p:sp>
      <p:sp>
        <p:nvSpPr>
          <p:cNvPr id="4" name="Rectangle 3"/>
          <p:cNvSpPr/>
          <p:nvPr/>
        </p:nvSpPr>
        <p:spPr>
          <a:xfrm>
            <a:off x="8145625" y="1443841"/>
            <a:ext cx="4046376" cy="3970318"/>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Helper drone est un dispositif permettant d'utiliser un drone comme vecteur par le biais d'une application et d'accessoires (bouée connectée et système d'attache). Ainsi harnaché, le drone devient un auxiliaire précieux pour des interventions d'urgence ou en lieux difficilement accessibles en transportant par exemple du nécessaire pour les premiers secours (trousses de secours, vivres...).</a:t>
            </a:r>
          </a:p>
        </p:txBody>
      </p:sp>
    </p:spTree>
    <p:extLst>
      <p:ext uri="{BB962C8B-B14F-4D97-AF65-F5344CB8AC3E}">
        <p14:creationId xmlns:p14="http://schemas.microsoft.com/office/powerpoint/2010/main" val="157221642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354540" y="118579"/>
            <a:ext cx="3600024"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guidon intelligent </a:t>
            </a:r>
          </a:p>
        </p:txBody>
      </p:sp>
      <p:sp>
        <p:nvSpPr>
          <p:cNvPr id="4" name="Rectangle 3"/>
          <p:cNvSpPr/>
          <p:nvPr/>
        </p:nvSpPr>
        <p:spPr>
          <a:xfrm>
            <a:off x="8154956" y="1305342"/>
            <a:ext cx="4037044" cy="4247317"/>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Wink est un guidon connecté à un smartphone qui vous indique votre trajet à la manière d'un GPS par le bais de diodes lumineuses donnant la direction à prendre. Le système intègre également des lumières puissantes (224 lumens) s'allumant automatiquement en fonction de l'environnement lumineux pour éclairer la route. Enfin, en cas de vol, en plus d'émettre un son </a:t>
            </a:r>
            <a:r>
              <a:rPr lang="fr-FR" dirty="0" err="1">
                <a:solidFill>
                  <a:srgbClr val="FFFF00"/>
                </a:solidFill>
                <a:latin typeface="Cooper Black" panose="0208090404030B020404" pitchFamily="18" charset="0"/>
              </a:rPr>
              <a:t>disuasif</a:t>
            </a:r>
            <a:r>
              <a:rPr lang="fr-FR" dirty="0">
                <a:solidFill>
                  <a:srgbClr val="FFFF00"/>
                </a:solidFill>
                <a:latin typeface="Cooper Black" panose="0208090404030B020404" pitchFamily="18" charset="0"/>
              </a:rPr>
              <a:t>, le système permet de géolocaliser votre vélo.</a:t>
            </a:r>
          </a:p>
        </p:txBody>
      </p:sp>
    </p:spTree>
    <p:extLst>
      <p:ext uri="{BB962C8B-B14F-4D97-AF65-F5344CB8AC3E}">
        <p14:creationId xmlns:p14="http://schemas.microsoft.com/office/powerpoint/2010/main" val="612316204"/>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38264" y="146571"/>
            <a:ext cx="8232575" cy="400110"/>
          </a:xfrm>
          <a:prstGeom prst="rect">
            <a:avLst/>
          </a:prstGeom>
          <a:solidFill>
            <a:schemeClr val="bg1"/>
          </a:solidFill>
        </p:spPr>
        <p:txBody>
          <a:bodyPr wrap="none">
            <a:spAutoFit/>
          </a:bodyPr>
          <a:lstStyle/>
          <a:p>
            <a:pPr algn="ctr"/>
            <a:r>
              <a:rPr lang="fr-FR" sz="2000" dirty="0">
                <a:solidFill>
                  <a:srgbClr val="FFFF00"/>
                </a:solidFill>
                <a:latin typeface="Cooper Black" panose="0208090404030B020404" pitchFamily="18" charset="0"/>
              </a:rPr>
              <a:t>Une tétine qui prévient et corrige les malformations dentaires</a:t>
            </a:r>
          </a:p>
        </p:txBody>
      </p:sp>
      <p:sp>
        <p:nvSpPr>
          <p:cNvPr id="4" name="Rectangle 3"/>
          <p:cNvSpPr/>
          <p:nvPr/>
        </p:nvSpPr>
        <p:spPr>
          <a:xfrm>
            <a:off x="8145624" y="2136339"/>
            <a:ext cx="4046375" cy="2585323"/>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Inventée par un </a:t>
            </a:r>
            <a:r>
              <a:rPr lang="fr-FR" dirty="0" err="1">
                <a:solidFill>
                  <a:srgbClr val="FFFF00"/>
                </a:solidFill>
                <a:latin typeface="Cooper Black" panose="0208090404030B020404" pitchFamily="18" charset="0"/>
              </a:rPr>
              <a:t>orthodentiste</a:t>
            </a:r>
            <a:r>
              <a:rPr lang="fr-FR" dirty="0">
                <a:solidFill>
                  <a:srgbClr val="FFFF00"/>
                </a:solidFill>
                <a:latin typeface="Cooper Black" panose="0208090404030B020404" pitchFamily="18" charset="0"/>
              </a:rPr>
              <a:t>, la tétine </a:t>
            </a:r>
            <a:r>
              <a:rPr lang="fr-FR" dirty="0" err="1">
                <a:solidFill>
                  <a:srgbClr val="FFFF00"/>
                </a:solidFill>
                <a:latin typeface="Cooper Black" panose="0208090404030B020404" pitchFamily="18" charset="0"/>
              </a:rPr>
              <a:t>Bbunik</a:t>
            </a:r>
            <a:r>
              <a:rPr lang="fr-FR" dirty="0">
                <a:solidFill>
                  <a:srgbClr val="FFFF00"/>
                </a:solidFill>
                <a:latin typeface="Cooper Black" panose="0208090404030B020404" pitchFamily="18" charset="0"/>
              </a:rPr>
              <a:t> est garantie véritablement sans danger pour la mâchoire des petits bambins. Le design de son embout évite que les incisives soient poussées en avant par la langue tout en alignant les dents sur le même plan avec un plan de morsure.</a:t>
            </a:r>
          </a:p>
        </p:txBody>
      </p:sp>
    </p:spTree>
    <p:extLst>
      <p:ext uri="{BB962C8B-B14F-4D97-AF65-F5344CB8AC3E}">
        <p14:creationId xmlns:p14="http://schemas.microsoft.com/office/powerpoint/2010/main" val="721097544"/>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958278" y="118578"/>
            <a:ext cx="4411208"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Une doseuse ultra pratique</a:t>
            </a:r>
          </a:p>
        </p:txBody>
      </p:sp>
      <p:sp>
        <p:nvSpPr>
          <p:cNvPr id="4" name="Rectangle 3"/>
          <p:cNvSpPr/>
          <p:nvPr/>
        </p:nvSpPr>
        <p:spPr>
          <a:xfrm>
            <a:off x="8154956" y="1582341"/>
            <a:ext cx="4037044" cy="3693319"/>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La </a:t>
            </a:r>
            <a:r>
              <a:rPr lang="fr-FR" dirty="0" err="1">
                <a:solidFill>
                  <a:srgbClr val="FFFF00"/>
                </a:solidFill>
                <a:latin typeface="Cooper Black" panose="0208090404030B020404" pitchFamily="18" charset="0"/>
              </a:rPr>
              <a:t>kiddo'z</a:t>
            </a:r>
            <a:r>
              <a:rPr lang="fr-FR" dirty="0">
                <a:solidFill>
                  <a:srgbClr val="FFFF00"/>
                </a:solidFill>
                <a:latin typeface="Cooper Black" panose="0208090404030B020404" pitchFamily="18" charset="0"/>
              </a:rPr>
              <a:t> est un module étanche que l'on peut ajouter à un biberon pour séparer la poudre de lait de l'eau afin de ne faire le mélange qu'au dernier moment, assurant ainsi une meilleure hygiène alimentaire au bébé. Un geste simple permet de libérer la poudre dans le biberon le moment voulu. On peut ainsi chauffer l'eau séparément. Empilables, les modules s'adaptent à tous les biberons.</a:t>
            </a:r>
          </a:p>
        </p:txBody>
      </p:sp>
    </p:spTree>
    <p:extLst>
      <p:ext uri="{BB962C8B-B14F-4D97-AF65-F5344CB8AC3E}">
        <p14:creationId xmlns:p14="http://schemas.microsoft.com/office/powerpoint/2010/main" val="1060945613"/>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894781" y="118579"/>
            <a:ext cx="6519542"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Une protection pour les compteurs d'eau</a:t>
            </a:r>
          </a:p>
        </p:txBody>
      </p:sp>
      <p:sp>
        <p:nvSpPr>
          <p:cNvPr id="4" name="Rectangle 3"/>
          <p:cNvSpPr/>
          <p:nvPr/>
        </p:nvSpPr>
        <p:spPr>
          <a:xfrm>
            <a:off x="8145624" y="1582341"/>
            <a:ext cx="4046376" cy="3693319"/>
          </a:xfrm>
          <a:prstGeom prst="rect">
            <a:avLst/>
          </a:prstGeom>
          <a:solidFill>
            <a:schemeClr val="bg1"/>
          </a:solidFill>
          <a:ln>
            <a:noFill/>
          </a:ln>
        </p:spPr>
        <p:txBody>
          <a:bodyPr wrap="square">
            <a:spAutoFit/>
          </a:bodyPr>
          <a:lstStyle/>
          <a:p>
            <a:pPr algn="ctr"/>
            <a:r>
              <a:rPr lang="fr-FR" dirty="0">
                <a:solidFill>
                  <a:srgbClr val="FFFF00"/>
                </a:solidFill>
                <a:latin typeface="Cooper Black" panose="0208090404030B020404" pitchFamily="18" charset="0"/>
              </a:rPr>
              <a:t>Alors que l'entretien du compteur d'eau est à la charge de tout abonné, Mourad Amara a fait le constat qu'il n'existait pas de solution adaptée pour les protéger du gel, le problème le plus couramment rencontré sur ce type d'installation à découvert. C'est pourquoi il a créé des housses isolantes qui épousent parfaitement la forme arrondie des compteurs, les protégeant ainsi jusqu'à -16°C.</a:t>
            </a:r>
          </a:p>
        </p:txBody>
      </p:sp>
    </p:spTree>
    <p:extLst>
      <p:ext uri="{BB962C8B-B14F-4D97-AF65-F5344CB8AC3E}">
        <p14:creationId xmlns:p14="http://schemas.microsoft.com/office/powerpoint/2010/main" val="3830439165"/>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513126" y="109248"/>
            <a:ext cx="5320174"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outil pour nettoyer sa toiture</a:t>
            </a:r>
          </a:p>
        </p:txBody>
      </p:sp>
      <p:sp>
        <p:nvSpPr>
          <p:cNvPr id="4" name="Rectangle 3"/>
          <p:cNvSpPr/>
          <p:nvPr/>
        </p:nvSpPr>
        <p:spPr>
          <a:xfrm>
            <a:off x="8173616" y="1859340"/>
            <a:ext cx="4018383" cy="3139321"/>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Good Roof est un balai dont la brosse embrasse la forme des tuiles pour une nettoyage optimum et sans effort. En le branchant à un tuyau d'arrosage, il pulvérise de l'eau sur la toiture avec une pression suffisante sans abîmer les tuiles. Il n'y a plus besoin d'utiliser de produits chimiques ni de lavage à haute pression.</a:t>
            </a:r>
          </a:p>
        </p:txBody>
      </p:sp>
    </p:spTree>
    <p:extLst>
      <p:ext uri="{BB962C8B-B14F-4D97-AF65-F5344CB8AC3E}">
        <p14:creationId xmlns:p14="http://schemas.microsoft.com/office/powerpoint/2010/main" val="4115216716"/>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31524" y="118579"/>
            <a:ext cx="7864717" cy="446276"/>
          </a:xfrm>
          <a:prstGeom prst="rect">
            <a:avLst/>
          </a:prstGeom>
          <a:solidFill>
            <a:schemeClr val="bg1"/>
          </a:solidFill>
        </p:spPr>
        <p:txBody>
          <a:bodyPr wrap="none">
            <a:spAutoFit/>
          </a:bodyPr>
          <a:lstStyle/>
          <a:p>
            <a:pPr algn="ctr"/>
            <a:r>
              <a:rPr lang="fr-FR" sz="2300" dirty="0">
                <a:solidFill>
                  <a:srgbClr val="FFFF00"/>
                </a:solidFill>
                <a:latin typeface="Cooper Black" panose="0208090404030B020404" pitchFamily="18" charset="0"/>
              </a:rPr>
              <a:t>Une cheminée ouverte à haut rendement de chaleur</a:t>
            </a:r>
          </a:p>
        </p:txBody>
      </p:sp>
      <p:sp>
        <p:nvSpPr>
          <p:cNvPr id="4" name="Rectangle 3"/>
          <p:cNvSpPr/>
          <p:nvPr/>
        </p:nvSpPr>
        <p:spPr>
          <a:xfrm>
            <a:off x="8164286" y="1443841"/>
            <a:ext cx="4027714" cy="3970318"/>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Flamdusta</a:t>
            </a:r>
            <a:r>
              <a:rPr lang="fr-FR" dirty="0">
                <a:solidFill>
                  <a:srgbClr val="FFFF00"/>
                </a:solidFill>
                <a:latin typeface="Cooper Black" panose="0208090404030B020404" pitchFamily="18" charset="0"/>
              </a:rPr>
              <a:t> est une cheminée à foyer ouvert ayant un rendement équivalent à celui d'un poêle ou d'un appareil de chauffage fermé. Comment ? Par un espace ventilé sous les bûches provoquant une combustion par le bas et une meilleure circulation de la chaleur. Une porte coulissante permet d'ouvrir ou de fermer la cheminée à sa convenance tout en profitant de la diffusion de chaleur.</a:t>
            </a:r>
          </a:p>
        </p:txBody>
      </p:sp>
    </p:spTree>
    <p:extLst>
      <p:ext uri="{BB962C8B-B14F-4D97-AF65-F5344CB8AC3E}">
        <p14:creationId xmlns:p14="http://schemas.microsoft.com/office/powerpoint/2010/main" val="3640434042"/>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923284" y="118580"/>
            <a:ext cx="6481198"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cordon flexible pour écouteurs audio</a:t>
            </a:r>
          </a:p>
        </p:txBody>
      </p:sp>
      <p:sp>
        <p:nvSpPr>
          <p:cNvPr id="4" name="Rectangle 3"/>
          <p:cNvSpPr/>
          <p:nvPr/>
        </p:nvSpPr>
        <p:spPr>
          <a:xfrm>
            <a:off x="8154955" y="2274838"/>
            <a:ext cx="4037045" cy="2308324"/>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Semi-rigide, le cordon Spark </a:t>
            </a:r>
            <a:r>
              <a:rPr lang="fr-FR" dirty="0" err="1">
                <a:solidFill>
                  <a:srgbClr val="FFFF00"/>
                </a:solidFill>
                <a:latin typeface="Cooper Black" panose="0208090404030B020404" pitchFamily="18" charset="0"/>
              </a:rPr>
              <a:t>Connect</a:t>
            </a:r>
            <a:r>
              <a:rPr lang="fr-FR" dirty="0">
                <a:solidFill>
                  <a:srgbClr val="FFFF00"/>
                </a:solidFill>
                <a:latin typeface="Cooper Black" panose="0208090404030B020404" pitchFamily="18" charset="0"/>
              </a:rPr>
              <a:t> permet à la fois de ranger ses écouteurs facilement, de les suspendre autour du coup lorsque l'on en n'a plus besoin ou de maintenir son téléphone sur un socle pour visionner un film ou une conférence téléphonique.</a:t>
            </a:r>
          </a:p>
        </p:txBody>
      </p:sp>
    </p:spTree>
    <p:extLst>
      <p:ext uri="{BB962C8B-B14F-4D97-AF65-F5344CB8AC3E}">
        <p14:creationId xmlns:p14="http://schemas.microsoft.com/office/powerpoint/2010/main" val="2937704426"/>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560991" y="109248"/>
            <a:ext cx="5224444"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Une poignée laser pour perceuse</a:t>
            </a:r>
          </a:p>
        </p:txBody>
      </p:sp>
      <p:sp>
        <p:nvSpPr>
          <p:cNvPr id="4" name="Rectangle 3"/>
          <p:cNvSpPr/>
          <p:nvPr/>
        </p:nvSpPr>
        <p:spPr>
          <a:xfrm>
            <a:off x="8154955" y="1997839"/>
            <a:ext cx="4037045" cy="2862322"/>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Laserfix</a:t>
            </a:r>
            <a:r>
              <a:rPr lang="fr-FR" dirty="0">
                <a:solidFill>
                  <a:srgbClr val="FFFF00"/>
                </a:solidFill>
                <a:latin typeface="Cooper Black" panose="0208090404030B020404" pitchFamily="18" charset="0"/>
              </a:rPr>
              <a:t> est une poignée amovible s'adaptant à toutes les perceuses. Équipée d'un gyroscope intégré, elle permet de réaliser un traçage parfaitement perpendiculaire. Elle propose également en option de détecter les fils électriques ou les métaux qui peuvent se trouver dans le mur avant perçage.</a:t>
            </a:r>
          </a:p>
        </p:txBody>
      </p:sp>
    </p:spTree>
    <p:extLst>
      <p:ext uri="{BB962C8B-B14F-4D97-AF65-F5344CB8AC3E}">
        <p14:creationId xmlns:p14="http://schemas.microsoft.com/office/powerpoint/2010/main" val="3304196062"/>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410583" y="127910"/>
            <a:ext cx="3525260" cy="461665"/>
          </a:xfrm>
          <a:prstGeom prst="rect">
            <a:avLst/>
          </a:prstGeom>
          <a:solidFill>
            <a:schemeClr val="bg1"/>
          </a:solidFill>
        </p:spPr>
        <p:txBody>
          <a:bodyPr wrap="none">
            <a:spAutoFit/>
          </a:bodyPr>
          <a:lstStyle/>
          <a:p>
            <a:pPr algn="ctr"/>
            <a:r>
              <a:rPr lang="fr-FR" sz="2400" b="1" dirty="0">
                <a:solidFill>
                  <a:srgbClr val="FFFF00"/>
                </a:solidFill>
                <a:latin typeface="Cooper Black" panose="0208090404030B020404" pitchFamily="18" charset="0"/>
              </a:rPr>
              <a:t>Un </a:t>
            </a:r>
            <a:r>
              <a:rPr lang="fr-FR" sz="2400" dirty="0">
                <a:solidFill>
                  <a:srgbClr val="FFFF00"/>
                </a:solidFill>
                <a:latin typeface="Cooper Black" panose="0208090404030B020404" pitchFamily="18" charset="0"/>
              </a:rPr>
              <a:t>chariot</a:t>
            </a:r>
            <a:r>
              <a:rPr lang="fr-FR" sz="2400" b="1" dirty="0">
                <a:solidFill>
                  <a:srgbClr val="FFFF00"/>
                </a:solidFill>
                <a:latin typeface="Cooper Black" panose="0208090404030B020404" pitchFamily="18" charset="0"/>
              </a:rPr>
              <a:t> électrique</a:t>
            </a:r>
          </a:p>
        </p:txBody>
      </p:sp>
      <p:sp>
        <p:nvSpPr>
          <p:cNvPr id="4" name="Rectangle 3"/>
          <p:cNvSpPr/>
          <p:nvPr/>
        </p:nvSpPr>
        <p:spPr>
          <a:xfrm>
            <a:off x="8164286" y="2136339"/>
            <a:ext cx="4027714" cy="2585323"/>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Super Mule est un chariot électrique de type diable permettant de transporter facilement une charge de 150 kg maximum. Tout-terrain, il peut rouler, descendre et monter des marches ou des trottoirs et traverser des terrains accidentés.</a:t>
            </a:r>
          </a:p>
        </p:txBody>
      </p:sp>
    </p:spTree>
    <p:extLst>
      <p:ext uri="{BB962C8B-B14F-4D97-AF65-F5344CB8AC3E}">
        <p14:creationId xmlns:p14="http://schemas.microsoft.com/office/powerpoint/2010/main" val="2702209011"/>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778935" y="118579"/>
            <a:ext cx="4788555"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spa mobile à débordement</a:t>
            </a:r>
          </a:p>
        </p:txBody>
      </p:sp>
      <p:sp>
        <p:nvSpPr>
          <p:cNvPr id="4" name="Rectangle 3"/>
          <p:cNvSpPr/>
          <p:nvPr/>
        </p:nvSpPr>
        <p:spPr>
          <a:xfrm>
            <a:off x="8154956" y="1859340"/>
            <a:ext cx="4037044" cy="3139321"/>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SpaBriat</a:t>
            </a:r>
            <a:r>
              <a:rPr lang="fr-FR" dirty="0">
                <a:solidFill>
                  <a:srgbClr val="FFFF00"/>
                </a:solidFill>
                <a:latin typeface="Cooper Black" panose="0208090404030B020404" pitchFamily="18" charset="0"/>
              </a:rPr>
              <a:t> a développé des spas à débordement de différentes dimensions ayant la particularité d'être autoporteur et mobile. Avec le bac tampon intégré récupérant l'eau sous le bassin, il ne nécessite pas de travaux particulier pour son installation : une simple arrivée d'eau et une prise d'électricité suffisent.</a:t>
            </a:r>
          </a:p>
        </p:txBody>
      </p:sp>
    </p:spTree>
    <p:extLst>
      <p:ext uri="{BB962C8B-B14F-4D97-AF65-F5344CB8AC3E}">
        <p14:creationId xmlns:p14="http://schemas.microsoft.com/office/powerpoint/2010/main" val="2392535931"/>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189687" y="118578"/>
            <a:ext cx="3929730"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îlot central sanitaire</a:t>
            </a:r>
          </a:p>
        </p:txBody>
      </p:sp>
      <p:sp>
        <p:nvSpPr>
          <p:cNvPr id="4" name="Rectangle 3"/>
          <p:cNvSpPr/>
          <p:nvPr/>
        </p:nvSpPr>
        <p:spPr>
          <a:xfrm>
            <a:off x="8145624" y="1859340"/>
            <a:ext cx="4046376" cy="3139321"/>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Voici un dispositif en kit qui intègre un lavabo, une douche et des toilettes pour un espace minimum de 2 mètres de diamètre. Constitué d'une gaine centrale, il est particulièrement adapté aux petits espaces, et est modulable et customisable. Il peut par exemple récupérer l'eau de la douche  et du lavabo pour remplir la chasse d'eau. </a:t>
            </a:r>
          </a:p>
        </p:txBody>
      </p:sp>
    </p:spTree>
    <p:extLst>
      <p:ext uri="{BB962C8B-B14F-4D97-AF65-F5344CB8AC3E}">
        <p14:creationId xmlns:p14="http://schemas.microsoft.com/office/powerpoint/2010/main" val="152183713"/>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342149" y="127910"/>
            <a:ext cx="5662127"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jeu de construction magnétique</a:t>
            </a:r>
          </a:p>
        </p:txBody>
      </p:sp>
      <p:sp>
        <p:nvSpPr>
          <p:cNvPr id="4" name="Rectangle 3"/>
          <p:cNvSpPr/>
          <p:nvPr/>
        </p:nvSpPr>
        <p:spPr>
          <a:xfrm>
            <a:off x="8164286" y="2136339"/>
            <a:ext cx="4027714" cy="2585323"/>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Parti de l'envie de recycler de vieux tasseaux, </a:t>
            </a:r>
            <a:r>
              <a:rPr lang="fr-FR" dirty="0" err="1">
                <a:solidFill>
                  <a:srgbClr val="FFFF00"/>
                </a:solidFill>
                <a:latin typeface="Cooper Black" panose="0208090404030B020404" pitchFamily="18" charset="0"/>
              </a:rPr>
              <a:t>NéoBrick</a:t>
            </a:r>
            <a:r>
              <a:rPr lang="fr-FR" dirty="0">
                <a:solidFill>
                  <a:srgbClr val="FFFF00"/>
                </a:solidFill>
                <a:latin typeface="Cooper Black" panose="0208090404030B020404" pitchFamily="18" charset="0"/>
              </a:rPr>
              <a:t> est un jeu de construction en bois qui permet de réaliser un nombre infini de construction à partir de 3 modèles de pièces uniquement. L'extrémité en demi-cercle des pièces permet leur rotation sur 360°.</a:t>
            </a:r>
          </a:p>
        </p:txBody>
      </p:sp>
    </p:spTree>
    <p:extLst>
      <p:ext uri="{BB962C8B-B14F-4D97-AF65-F5344CB8AC3E}">
        <p14:creationId xmlns:p14="http://schemas.microsoft.com/office/powerpoint/2010/main" val="1447564908"/>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8"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352634" y="118579"/>
            <a:ext cx="5641160"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Des plaques à induction empilables</a:t>
            </a:r>
          </a:p>
        </p:txBody>
      </p:sp>
      <p:sp>
        <p:nvSpPr>
          <p:cNvPr id="4" name="Rectangle 3"/>
          <p:cNvSpPr/>
          <p:nvPr/>
        </p:nvSpPr>
        <p:spPr>
          <a:xfrm>
            <a:off x="8164286" y="2551837"/>
            <a:ext cx="4027714" cy="1754326"/>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Adapté aux petits espaces, ce système de 3 plaques chauffantes à induction offre une compacité optimum tout en préservant le confort d'une cuisson multi plaques. </a:t>
            </a:r>
          </a:p>
        </p:txBody>
      </p:sp>
    </p:spTree>
    <p:extLst>
      <p:ext uri="{BB962C8B-B14F-4D97-AF65-F5344CB8AC3E}">
        <p14:creationId xmlns:p14="http://schemas.microsoft.com/office/powerpoint/2010/main" val="1200783299"/>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422729" y="118579"/>
            <a:ext cx="7463646"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Apprendre les mathématiques avec la peinture</a:t>
            </a:r>
          </a:p>
        </p:txBody>
      </p:sp>
      <p:sp>
        <p:nvSpPr>
          <p:cNvPr id="4" name="Rectangle 3"/>
          <p:cNvSpPr/>
          <p:nvPr/>
        </p:nvSpPr>
        <p:spPr>
          <a:xfrm>
            <a:off x="8136294" y="1720840"/>
            <a:ext cx="4055706" cy="3416320"/>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Prévu pour les enfants à partir de 8 ans, ce jeu éducatif développé par </a:t>
            </a:r>
            <a:r>
              <a:rPr lang="fr-FR" dirty="0" err="1">
                <a:solidFill>
                  <a:srgbClr val="FFFF00"/>
                </a:solidFill>
                <a:latin typeface="Cooper Black" panose="0208090404030B020404" pitchFamily="18" charset="0"/>
              </a:rPr>
              <a:t>Declic</a:t>
            </a:r>
            <a:r>
              <a:rPr lang="fr-FR" dirty="0">
                <a:solidFill>
                  <a:srgbClr val="FFFF00"/>
                </a:solidFill>
                <a:latin typeface="Cooper Black" panose="0208090404030B020404" pitchFamily="18" charset="0"/>
              </a:rPr>
              <a:t> et des Trucs veut sensibiliser les enfants aux fractions par l'approche du mélange des couleurs en peinture. Cette activité permet ainsi aux enfants de faire un lien entre leurs expérimentations colorimétriques et les proportions de couleurs exprimées en fraction.</a:t>
            </a:r>
          </a:p>
        </p:txBody>
      </p:sp>
    </p:spTree>
    <p:extLst>
      <p:ext uri="{BB962C8B-B14F-4D97-AF65-F5344CB8AC3E}">
        <p14:creationId xmlns:p14="http://schemas.microsoft.com/office/powerpoint/2010/main" val="1987089728"/>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976585" y="118579"/>
            <a:ext cx="4374596"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Une valise 6 en 1 pour bébé</a:t>
            </a:r>
          </a:p>
        </p:txBody>
      </p:sp>
      <p:sp>
        <p:nvSpPr>
          <p:cNvPr id="4" name="Rectangle 3"/>
          <p:cNvSpPr/>
          <p:nvPr/>
        </p:nvSpPr>
        <p:spPr>
          <a:xfrm>
            <a:off x="8145624" y="1859340"/>
            <a:ext cx="4046375" cy="3139321"/>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La multi est une valise de puériculture astucieuse conçue pour faciliter la vie des parents voyageurs. Elle permet de transporter l'ensemble des affaires du bébé avec un lit, une baignoire, une table à langer et un transat. Le tout pèse pas moins de 13kg mais est facilement accessible grâce à des vérins intégrés.</a:t>
            </a:r>
          </a:p>
        </p:txBody>
      </p:sp>
    </p:spTree>
    <p:extLst>
      <p:ext uri="{BB962C8B-B14F-4D97-AF65-F5344CB8AC3E}">
        <p14:creationId xmlns:p14="http://schemas.microsoft.com/office/powerpoint/2010/main" val="2561200971"/>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479685" y="118578"/>
            <a:ext cx="5368394"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bagage à roulettes/trottinette</a:t>
            </a:r>
          </a:p>
        </p:txBody>
      </p:sp>
      <p:sp>
        <p:nvSpPr>
          <p:cNvPr id="4" name="Rectangle 3"/>
          <p:cNvSpPr/>
          <p:nvPr/>
        </p:nvSpPr>
        <p:spPr>
          <a:xfrm>
            <a:off x="8164286" y="1859340"/>
            <a:ext cx="4027714" cy="3139321"/>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City Wing est une valise-trolley équipée d'un plateau à roulettes escamotable. Motorisé avec une vitesse ajustable allant jusqu'à 14 km/h, il comprend un chargeur de batteries et bénéficie d'une autonomie de 12 km. Arrivée à destination, la planche à roulette se relève pour permettre de transporter la valise facilement.</a:t>
            </a:r>
          </a:p>
        </p:txBody>
      </p:sp>
    </p:spTree>
    <p:extLst>
      <p:ext uri="{BB962C8B-B14F-4D97-AF65-F5344CB8AC3E}">
        <p14:creationId xmlns:p14="http://schemas.microsoft.com/office/powerpoint/2010/main" val="4077969351"/>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907770" y="118580"/>
            <a:ext cx="2530886"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four solaire</a:t>
            </a:r>
          </a:p>
        </p:txBody>
      </p:sp>
      <p:sp>
        <p:nvSpPr>
          <p:cNvPr id="4" name="Rectangle 3"/>
          <p:cNvSpPr/>
          <p:nvPr/>
        </p:nvSpPr>
        <p:spPr>
          <a:xfrm>
            <a:off x="8164287" y="1720840"/>
            <a:ext cx="4027714" cy="3416320"/>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Prêt à l'emploi en une minute, sans flamme et sans fumée, facilement transportable, </a:t>
            </a:r>
            <a:r>
              <a:rPr lang="fr-FR" dirty="0" err="1">
                <a:solidFill>
                  <a:srgbClr val="FFFF00"/>
                </a:solidFill>
                <a:latin typeface="Cooper Black" panose="0208090404030B020404" pitchFamily="18" charset="0"/>
              </a:rPr>
              <a:t>Easycook</a:t>
            </a:r>
            <a:r>
              <a:rPr lang="fr-FR" dirty="0">
                <a:solidFill>
                  <a:srgbClr val="FFFF00"/>
                </a:solidFill>
                <a:latin typeface="Cooper Black" panose="0208090404030B020404" pitchFamily="18" charset="0"/>
              </a:rPr>
              <a:t> atteint une température de 90 à 120°C grâce aux seuls rayons du soleil. Accompagné d'un briquet qui suit le même procédé de concentration des rayons par miroirs réfléchissants, il permet de cuire et chauffer les aliments naturellement en extérieur.</a:t>
            </a:r>
          </a:p>
        </p:txBody>
      </p:sp>
    </p:spTree>
    <p:extLst>
      <p:ext uri="{BB962C8B-B14F-4D97-AF65-F5344CB8AC3E}">
        <p14:creationId xmlns:p14="http://schemas.microsoft.com/office/powerpoint/2010/main" val="2157498964"/>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8"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801009" y="118580"/>
            <a:ext cx="6744410"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amplificateur de son pour smartphone</a:t>
            </a:r>
          </a:p>
        </p:txBody>
      </p:sp>
      <p:sp>
        <p:nvSpPr>
          <p:cNvPr id="4" name="Rectangle 3"/>
          <p:cNvSpPr/>
          <p:nvPr/>
        </p:nvSpPr>
        <p:spPr>
          <a:xfrm>
            <a:off x="8173616" y="1582341"/>
            <a:ext cx="4018384" cy="3693319"/>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Amplilib</a:t>
            </a:r>
            <a:r>
              <a:rPr lang="fr-FR" dirty="0">
                <a:solidFill>
                  <a:srgbClr val="FFFF00"/>
                </a:solidFill>
                <a:latin typeface="Cooper Black" panose="0208090404030B020404" pitchFamily="18" charset="0"/>
              </a:rPr>
              <a:t> est une caisse de </a:t>
            </a:r>
            <a:r>
              <a:rPr lang="fr-FR" dirty="0" err="1">
                <a:solidFill>
                  <a:srgbClr val="FFFF00"/>
                </a:solidFill>
                <a:latin typeface="Cooper Black" panose="0208090404030B020404" pitchFamily="18" charset="0"/>
              </a:rPr>
              <a:t>raisonnance</a:t>
            </a:r>
            <a:r>
              <a:rPr lang="fr-FR" dirty="0">
                <a:solidFill>
                  <a:srgbClr val="FFFF00"/>
                </a:solidFill>
                <a:latin typeface="Cooper Black" panose="0208090404030B020404" pitchFamily="18" charset="0"/>
              </a:rPr>
              <a:t> en carton n'exigeant aucune alimentation ni composant électronique. À la fois économique, écologique, léger, compact et extrêmement facile d'utilisation, il peut être utilisé au cours d'une conversation téléphonique collective ou pour écouter de la musique. Il atteint une performance acoustique de 110 décibels.</a:t>
            </a:r>
          </a:p>
        </p:txBody>
      </p:sp>
    </p:spTree>
    <p:extLst>
      <p:ext uri="{BB962C8B-B14F-4D97-AF65-F5344CB8AC3E}">
        <p14:creationId xmlns:p14="http://schemas.microsoft.com/office/powerpoint/2010/main" val="1474899386"/>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667286" y="118579"/>
            <a:ext cx="2974532"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Une ceinture BOA</a:t>
            </a:r>
          </a:p>
        </p:txBody>
      </p:sp>
      <p:sp>
        <p:nvSpPr>
          <p:cNvPr id="4" name="Rectangle 3"/>
          <p:cNvSpPr/>
          <p:nvPr/>
        </p:nvSpPr>
        <p:spPr>
          <a:xfrm>
            <a:off x="8154955" y="2136339"/>
            <a:ext cx="4037045" cy="2585323"/>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La ceinture BOA est une sacoche extensible zippée en néoprène permettant de transporter avec soi toutes sortes de choses (bouteille d'eau, parapluie, porte-monnaie...) pour un minimum d'encombrement. Elle se porte en ceinture ou à l'épaule.</a:t>
            </a:r>
          </a:p>
        </p:txBody>
      </p:sp>
    </p:spTree>
    <p:extLst>
      <p:ext uri="{BB962C8B-B14F-4D97-AF65-F5344CB8AC3E}">
        <p14:creationId xmlns:p14="http://schemas.microsoft.com/office/powerpoint/2010/main" val="3845611478"/>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076"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365985" y="109248"/>
            <a:ext cx="3577133"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Des étagères convexes</a:t>
            </a:r>
          </a:p>
        </p:txBody>
      </p:sp>
      <p:sp>
        <p:nvSpPr>
          <p:cNvPr id="4" name="Rectangle 3"/>
          <p:cNvSpPr/>
          <p:nvPr/>
        </p:nvSpPr>
        <p:spPr>
          <a:xfrm>
            <a:off x="8154955" y="2413338"/>
            <a:ext cx="4037045" cy="2031325"/>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Inspiré des techniques de construction des arches romaines, ces étagères convexes présentées par la délégation de Taïwan sont facilement montables et démontables et s'emboîtent sans vis.</a:t>
            </a:r>
          </a:p>
        </p:txBody>
      </p:sp>
    </p:spTree>
    <p:extLst>
      <p:ext uri="{BB962C8B-B14F-4D97-AF65-F5344CB8AC3E}">
        <p14:creationId xmlns:p14="http://schemas.microsoft.com/office/powerpoint/2010/main" val="1288028087"/>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192286" y="109248"/>
            <a:ext cx="3961854"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porte-gobelet isolant</a:t>
            </a:r>
          </a:p>
        </p:txBody>
      </p:sp>
      <p:sp>
        <p:nvSpPr>
          <p:cNvPr id="4" name="Rectangle 3"/>
          <p:cNvSpPr/>
          <p:nvPr/>
        </p:nvSpPr>
        <p:spPr>
          <a:xfrm>
            <a:off x="8164286" y="2413338"/>
            <a:ext cx="4027714" cy="2031325"/>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Cet étui porte-gobelet en carton présenté par la délégation de Taïwan laisse un espace entre l'étui et le gobelet pour former une couche isolante. Il préserve des brûlures tout en conservant la chaleur plus longtemps. </a:t>
            </a:r>
          </a:p>
        </p:txBody>
      </p:sp>
    </p:spTree>
    <p:extLst>
      <p:ext uri="{BB962C8B-B14F-4D97-AF65-F5344CB8AC3E}">
        <p14:creationId xmlns:p14="http://schemas.microsoft.com/office/powerpoint/2010/main" val="2251355362"/>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231541" y="127909"/>
            <a:ext cx="5864683"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Une valisette isotherme pour l'apéro</a:t>
            </a:r>
          </a:p>
        </p:txBody>
      </p:sp>
      <p:sp>
        <p:nvSpPr>
          <p:cNvPr id="4" name="Rectangle 3"/>
          <p:cNvSpPr/>
          <p:nvPr/>
        </p:nvSpPr>
        <p:spPr>
          <a:xfrm>
            <a:off x="8173617" y="2551837"/>
            <a:ext cx="4018384" cy="1754326"/>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APÉRO AGOGO est une valisette pouvant contenir des poches de 5 litres de boissons ainsi que des verres en plastique pliables ainsi qu'un présentoir pour offrir des aliments à l'heure de l'apéritif.</a:t>
            </a:r>
          </a:p>
        </p:txBody>
      </p:sp>
    </p:spTree>
    <p:extLst>
      <p:ext uri="{BB962C8B-B14F-4D97-AF65-F5344CB8AC3E}">
        <p14:creationId xmlns:p14="http://schemas.microsoft.com/office/powerpoint/2010/main" val="402466269"/>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8"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024916" y="118579"/>
            <a:ext cx="6296596"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Assemblage pour panneaux modulaires</a:t>
            </a:r>
          </a:p>
        </p:txBody>
      </p:sp>
      <p:sp>
        <p:nvSpPr>
          <p:cNvPr id="4" name="Rectangle 3"/>
          <p:cNvSpPr/>
          <p:nvPr/>
        </p:nvSpPr>
        <p:spPr>
          <a:xfrm>
            <a:off x="8164287" y="2413338"/>
            <a:ext cx="4027714" cy="2031325"/>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Xen</a:t>
            </a:r>
            <a:r>
              <a:rPr lang="fr-FR" dirty="0">
                <a:solidFill>
                  <a:srgbClr val="FFFF00"/>
                </a:solidFill>
                <a:latin typeface="Cooper Black" panose="0208090404030B020404" pitchFamily="18" charset="0"/>
              </a:rPr>
              <a:t> Mobilier présente un concept simple d'assemblage de meubles en bois écologique à partir de panneaux modulables perforés. Évolutif et durable, ce système permet un nombre infini d'assemblages.</a:t>
            </a:r>
          </a:p>
        </p:txBody>
      </p:sp>
    </p:spTree>
    <p:extLst>
      <p:ext uri="{BB962C8B-B14F-4D97-AF65-F5344CB8AC3E}">
        <p14:creationId xmlns:p14="http://schemas.microsoft.com/office/powerpoint/2010/main" val="3867462639"/>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138390" y="118579"/>
            <a:ext cx="8069646"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diffuseur de parfum pour améliorer le sommeil</a:t>
            </a:r>
          </a:p>
        </p:txBody>
      </p:sp>
      <p:sp>
        <p:nvSpPr>
          <p:cNvPr id="4" name="Rectangle 3"/>
          <p:cNvSpPr/>
          <p:nvPr/>
        </p:nvSpPr>
        <p:spPr>
          <a:xfrm>
            <a:off x="8145623" y="1720840"/>
            <a:ext cx="4046377" cy="3416320"/>
          </a:xfrm>
          <a:prstGeom prst="rect">
            <a:avLst/>
          </a:prstGeom>
          <a:solidFill>
            <a:schemeClr val="bg1"/>
          </a:solidFill>
        </p:spPr>
        <p:txBody>
          <a:bodyPr wrap="square">
            <a:spAutoFit/>
          </a:bodyPr>
          <a:lstStyle/>
          <a:p>
            <a:pPr algn="ctr"/>
            <a:r>
              <a:rPr lang="fr-FR" dirty="0" err="1">
                <a:solidFill>
                  <a:srgbClr val="FFFF00"/>
                </a:solidFill>
                <a:latin typeface="Cooper Black" panose="0208090404030B020404" pitchFamily="18" charset="0"/>
              </a:rPr>
              <a:t>Oria</a:t>
            </a:r>
            <a:r>
              <a:rPr lang="fr-FR" dirty="0">
                <a:solidFill>
                  <a:srgbClr val="FFFF00"/>
                </a:solidFill>
                <a:latin typeface="Cooper Black" panose="0208090404030B020404" pitchFamily="18" charset="0"/>
              </a:rPr>
              <a:t> est un diffuseur de parfum pour aider à mieux s'endormir ou à améliorer la qualité du sommeil. Testés en centres de sommeil et brevetés,  ces parfums sont réalisés par </a:t>
            </a:r>
            <a:r>
              <a:rPr lang="fr-FR" dirty="0" err="1">
                <a:solidFill>
                  <a:srgbClr val="FFFF00"/>
                </a:solidFill>
                <a:latin typeface="Cooper Black" panose="0208090404030B020404" pitchFamily="18" charset="0"/>
              </a:rPr>
              <a:t>Givaudan</a:t>
            </a:r>
            <a:r>
              <a:rPr lang="fr-FR" dirty="0">
                <a:solidFill>
                  <a:srgbClr val="FFFF00"/>
                </a:solidFill>
                <a:latin typeface="Cooper Black" panose="0208090404030B020404" pitchFamily="18" charset="0"/>
              </a:rPr>
              <a:t>, spécialiste de la parfumerie. Ce système est développé par </a:t>
            </a:r>
            <a:r>
              <a:rPr lang="fr-FR" dirty="0" err="1">
                <a:solidFill>
                  <a:srgbClr val="FFFF00"/>
                </a:solidFill>
                <a:latin typeface="Cooper Black" panose="0208090404030B020404" pitchFamily="18" charset="0"/>
              </a:rPr>
              <a:t>Sensorwake</a:t>
            </a:r>
            <a:r>
              <a:rPr lang="fr-FR" dirty="0">
                <a:solidFill>
                  <a:srgbClr val="FFFF00"/>
                </a:solidFill>
                <a:latin typeface="Cooper Black" panose="0208090404030B020404" pitchFamily="18" charset="0"/>
              </a:rPr>
              <a:t> qui avait déjà présenté un réveil olfactif au concours Lépine l'année dernière.</a:t>
            </a:r>
          </a:p>
        </p:txBody>
      </p:sp>
    </p:spTree>
    <p:extLst>
      <p:ext uri="{BB962C8B-B14F-4D97-AF65-F5344CB8AC3E}">
        <p14:creationId xmlns:p14="http://schemas.microsoft.com/office/powerpoint/2010/main" val="3310875679"/>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40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2341140" y="118579"/>
            <a:ext cx="3645485"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double bec verseur</a:t>
            </a:r>
          </a:p>
        </p:txBody>
      </p:sp>
      <p:sp>
        <p:nvSpPr>
          <p:cNvPr id="4" name="Rectangle 3"/>
          <p:cNvSpPr/>
          <p:nvPr/>
        </p:nvSpPr>
        <p:spPr>
          <a:xfrm>
            <a:off x="8154954" y="2413338"/>
            <a:ext cx="4037046" cy="2031325"/>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L'embout </a:t>
            </a:r>
            <a:r>
              <a:rPr lang="fr-FR" dirty="0" err="1">
                <a:solidFill>
                  <a:srgbClr val="FFFF00"/>
                </a:solidFill>
                <a:latin typeface="Cooper Black" panose="0208090404030B020404" pitchFamily="18" charset="0"/>
              </a:rPr>
              <a:t>Izy</a:t>
            </a:r>
            <a:r>
              <a:rPr lang="fr-FR" dirty="0">
                <a:solidFill>
                  <a:srgbClr val="FFFF00"/>
                </a:solidFill>
                <a:latin typeface="Cooper Black" panose="0208090404030B020404" pitchFamily="18" charset="0"/>
              </a:rPr>
              <a:t> est adaptable à tout type de goulot de bouteille et permet de servir 2 verres à la fois. Doté d'un prolongement qui évite un versement trop rapide, il permet un versement à débit constant.</a:t>
            </a:r>
          </a:p>
        </p:txBody>
      </p:sp>
    </p:spTree>
    <p:extLst>
      <p:ext uri="{BB962C8B-B14F-4D97-AF65-F5344CB8AC3E}">
        <p14:creationId xmlns:p14="http://schemas.microsoft.com/office/powerpoint/2010/main" val="3032890774"/>
      </p:ext>
    </p:extLst>
  </p:cSld>
  <p:clrMapOvr>
    <a:masterClrMapping/>
  </p:clrMapOvr>
  <mc:AlternateContent xmlns:mc="http://schemas.openxmlformats.org/markup-compatibility/2006" xmlns:p14="http://schemas.microsoft.com/office/powerpoint/2010/main">
    <mc:Choice Requires="p14">
      <p:transition spd="slow" p14:dur="2000">
        <p14:reveal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4737" y="909000"/>
            <a:ext cx="7556953" cy="5040000"/>
          </a:xfrm>
          <a:prstGeom prst="rect">
            <a:avLst/>
          </a:prstGeom>
          <a:ln w="228600" cap="sq" cmpd="thickThin">
            <a:solidFill>
              <a:srgbClr val="000000"/>
            </a:solidFill>
            <a:prstDash val="solid"/>
            <a:miter lim="800000"/>
          </a:ln>
          <a:effectLst>
            <a:innerShdw blurRad="76200">
              <a:srgbClr val="000000"/>
            </a:innerShdw>
          </a:effectLst>
        </p:spPr>
      </p:pic>
      <p:sp>
        <p:nvSpPr>
          <p:cNvPr id="3" name="Rectangle 2"/>
          <p:cNvSpPr/>
          <p:nvPr/>
        </p:nvSpPr>
        <p:spPr>
          <a:xfrm>
            <a:off x="358771" y="118579"/>
            <a:ext cx="7628883" cy="461665"/>
          </a:xfrm>
          <a:prstGeom prst="rect">
            <a:avLst/>
          </a:prstGeom>
          <a:solidFill>
            <a:schemeClr val="bg1"/>
          </a:solidFill>
        </p:spPr>
        <p:txBody>
          <a:bodyPr wrap="none">
            <a:spAutoFit/>
          </a:bodyPr>
          <a:lstStyle/>
          <a:p>
            <a:pPr algn="ctr"/>
            <a:r>
              <a:rPr lang="fr-FR" sz="2400" dirty="0">
                <a:solidFill>
                  <a:srgbClr val="FFFF00"/>
                </a:solidFill>
                <a:latin typeface="Cooper Black" panose="0208090404030B020404" pitchFamily="18" charset="0"/>
              </a:rPr>
              <a:t>Un porte-savon qui évite les traces sur les éviers</a:t>
            </a:r>
          </a:p>
        </p:txBody>
      </p:sp>
      <p:sp>
        <p:nvSpPr>
          <p:cNvPr id="4" name="Rectangle 3"/>
          <p:cNvSpPr/>
          <p:nvPr/>
        </p:nvSpPr>
        <p:spPr>
          <a:xfrm>
            <a:off x="8173616" y="2274838"/>
            <a:ext cx="4018384" cy="2308324"/>
          </a:xfrm>
          <a:prstGeom prst="rect">
            <a:avLst/>
          </a:prstGeom>
          <a:solidFill>
            <a:schemeClr val="bg1"/>
          </a:solidFill>
        </p:spPr>
        <p:txBody>
          <a:bodyPr wrap="square">
            <a:spAutoFit/>
          </a:bodyPr>
          <a:lstStyle/>
          <a:p>
            <a:pPr algn="ctr"/>
            <a:r>
              <a:rPr lang="fr-FR" dirty="0">
                <a:solidFill>
                  <a:srgbClr val="FFFF00"/>
                </a:solidFill>
                <a:latin typeface="Cooper Black" panose="0208090404030B020404" pitchFamily="18" charset="0"/>
              </a:rPr>
              <a:t>Non sans humour, l'inventeur de </a:t>
            </a:r>
            <a:r>
              <a:rPr lang="fr-FR" dirty="0" err="1">
                <a:solidFill>
                  <a:srgbClr val="FFFF00"/>
                </a:solidFill>
                <a:latin typeface="Cooper Black" panose="0208090404030B020404" pitchFamily="18" charset="0"/>
              </a:rPr>
              <a:t>SavOsec</a:t>
            </a:r>
            <a:r>
              <a:rPr lang="fr-FR" dirty="0">
                <a:solidFill>
                  <a:srgbClr val="FFFF00"/>
                </a:solidFill>
                <a:latin typeface="Cooper Black" panose="0208090404030B020404" pitchFamily="18" charset="0"/>
              </a:rPr>
              <a:t> nous présente ici son outil "révolutionnaire" : un petit support qui s'arrime directement sur le savon, lui permettant ainsi de ne plus toucher directement l'évier et donc de ne pas rester humide.</a:t>
            </a:r>
          </a:p>
        </p:txBody>
      </p:sp>
    </p:spTree>
    <p:extLst>
      <p:ext uri="{BB962C8B-B14F-4D97-AF65-F5344CB8AC3E}">
        <p14:creationId xmlns:p14="http://schemas.microsoft.com/office/powerpoint/2010/main" val="2642827592"/>
      </p:ext>
    </p:extLst>
  </p:cSld>
  <p:clrMapOvr>
    <a:masterClrMapping/>
  </p:clrMapOvr>
  <mc:AlternateContent xmlns:mc="http://schemas.openxmlformats.org/markup-compatibility/2006" xmlns:p14="http://schemas.microsoft.com/office/powerpoint/2010/main">
    <mc:Choice Requires="p14">
      <p:transition spd="slow" p14:dur="2000">
        <p14:reveal thruBlk="1"/>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74320" y="2183464"/>
            <a:ext cx="3843361" cy="2491073"/>
          </a:xfrm>
          <a:prstGeom prst="rect">
            <a:avLst/>
          </a:prstGeom>
          <a:noFill/>
        </p:spPr>
        <p:txBody>
          <a:bodyPr wrap="none" lIns="91440" tIns="45720" rIns="91440" bIns="45720">
            <a:prstTxWarp prst="textInflateBottom">
              <a:avLst/>
            </a:prstTxWarp>
            <a:spAutoFit/>
            <a:scene3d>
              <a:camera prst="perspectiveRelaxed"/>
              <a:lightRig rig="threePt" dir="t"/>
            </a:scene3d>
            <a:sp3d extrusionH="57150">
              <a:bevelT w="38100" h="38100"/>
            </a:sp3d>
          </a:bodyPr>
          <a:lstStyle/>
          <a:p>
            <a:pPr algn="ctr"/>
            <a:r>
              <a:rPr lang="fr-FR" sz="5400" b="1" cap="none" spc="0" dirty="0">
                <a:ln w="12700">
                  <a:solidFill>
                    <a:srgbClr val="FF0000"/>
                  </a:solidFill>
                  <a:prstDash val="solid"/>
                </a:ln>
                <a:solidFill>
                  <a:srgbClr val="FFFF00"/>
                </a:solidFill>
                <a:effectLst>
                  <a:outerShdw blurRad="38100" dist="38100" dir="2700000" algn="tl">
                    <a:srgbClr val="000000">
                      <a:alpha val="43137"/>
                    </a:srgbClr>
                  </a:outerShdw>
                </a:effectLst>
                <a:latin typeface="Cooper Black" panose="0208090404030B020404" pitchFamily="18" charset="0"/>
              </a:rPr>
              <a:t>MODESTO</a:t>
            </a:r>
          </a:p>
        </p:txBody>
      </p:sp>
    </p:spTree>
    <p:extLst>
      <p:ext uri="{BB962C8B-B14F-4D97-AF65-F5344CB8AC3E}">
        <p14:creationId xmlns:p14="http://schemas.microsoft.com/office/powerpoint/2010/main" val="3701729266"/>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éleste">
  <a:themeElements>
    <a:clrScheme name="Céleste">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élest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éleste">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docProps/app.xml><?xml version="1.0" encoding="utf-8"?>
<Properties xmlns="http://schemas.openxmlformats.org/officeDocument/2006/extended-properties" xmlns:vt="http://schemas.openxmlformats.org/officeDocument/2006/docPropsVTypes">
  <Template>Céleste</Template>
  <TotalTime>309</TotalTime>
  <Words>1772</Words>
  <Application>Microsoft Office PowerPoint</Application>
  <PresentationFormat>Grand écran</PresentationFormat>
  <Paragraphs>63</Paragraphs>
  <Slides>32</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Arial</vt:lpstr>
      <vt:lpstr>Calibri</vt:lpstr>
      <vt:lpstr>Calibri Light</vt:lpstr>
      <vt:lpstr>Cooper Black</vt:lpstr>
      <vt:lpstr>Céleste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Gérald Esper</cp:lastModifiedBy>
  <cp:revision>67</cp:revision>
  <dcterms:created xsi:type="dcterms:W3CDTF">2015-09-12T19:57:13Z</dcterms:created>
  <dcterms:modified xsi:type="dcterms:W3CDTF">2017-06-02T17:28:35Z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4979085</vt:lpwstr>
  </property>
  <property fmtid="{D5CDD505-2E9C-101B-9397-08002B2CF9AE}" pid="3" name="NXPowerLiteSettings">
    <vt:lpwstr>F9000400038000</vt:lpwstr>
  </property>
  <property fmtid="{D5CDD505-2E9C-101B-9397-08002B2CF9AE}" pid="4" name="NXPowerLiteVersion">
    <vt:lpwstr>D7.0.4</vt:lpwstr>
  </property>
</Properties>
</file>