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8" r:id="rId53"/>
    <p:sldId id="309" r:id="rId54"/>
    <p:sldId id="310" r:id="rId55"/>
    <p:sldId id="311" r:id="rId5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4YYc/uHlQdlrRGro7IQSw==" hashData="XSiuQfYZAMC+kqdosPw5f5eRkTtLoNQCIqRKFQCywVBu+WBZpcW/0APbsBpsL/nrLBYBi3tBb3q1Ho6Xn3N61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3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3C9D770-4B0C-4EA4-92F9-84745CFD8523}" type="slidenum">
              <a:rPr lang="fr-FR" smtClean="0"/>
              <a:pPr/>
              <a:t>‹N°›</a:t>
            </a:fld>
            <a:endParaRPr lang="fr-F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Arial" charset="0"/>
              <a:ea typeface="+mn-ea"/>
              <a:cs typeface="Arial" charset="0"/>
            </a:endParaRPr>
          </a:p>
        </p:txBody>
      </p:sp>
      <p:sp>
        <p:nvSpPr>
          <p:cNvPr id="3" name="Espace réservé du pied de page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Arial" charset="0"/>
              <a:ea typeface="+mn-ea"/>
              <a:cs typeface="Arial" charset="0"/>
            </a:endParaRPr>
          </a:p>
        </p:txBody>
      </p:sp>
      <p:sp>
        <p:nvSpPr>
          <p:cNvPr id="4" name="Espace réservé du numéro de diapositive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EB73838-537A-4F46-9001-A3AC4E9606F8}" type="slidenum">
              <a:rPr kumimoji="0" lang="fr-FR" altLang="fr-FR" sz="1200" b="0" i="0" u="none" strike="noStrike" kern="1200" cap="none" spc="0" normalizeH="0" baseline="0" noProof="0" smtClean="0">
                <a:ln>
                  <a:noFill/>
                </a:ln>
                <a:solidFill>
                  <a:srgbClr val="898989"/>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‹N°›</a:t>
            </a:fld>
            <a:endParaRPr kumimoji="0" lang="fr-FR" altLang="fr-FR" sz="1200" b="0" i="0" u="none" strike="noStrike" kern="1200" cap="none" spc="0" normalizeH="0" baseline="0" noProof="0" smtClean="0">
              <a:ln>
                <a:noFill/>
              </a:ln>
              <a:solidFill>
                <a:srgbClr val="898989"/>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38524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13000"/>
            <a:lum/>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302E6-FCE3-4A14-A9E4-43DDAA3D455D}" type="datetimeFigureOut">
              <a:rPr lang="fr-FR" smtClean="0"/>
              <a:pPr/>
              <a:t>19/02/2017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C9D770-4B0C-4EA4-92F9-84745CFD8523}"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cs typeface="Arial" charset="0"/>
              </a:defRPr>
            </a:lvl1pPr>
          </a:lstStyle>
          <a:p>
            <a:pPr>
              <a:defRPr/>
            </a:pP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cs typeface="Arial" charset="0"/>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F01A9F03-4380-4154-95BD-2A7AC536B7E5}" type="slidenum">
              <a:rPr lang="fr-FR" altLang="fr-FR"/>
              <a:pPr/>
              <a:t>‹N°›</a:t>
            </a:fld>
            <a:endParaRPr lang="fr-FR" altLang="fr-FR"/>
          </a:p>
        </p:txBody>
      </p:sp>
    </p:spTree>
    <p:extLst>
      <p:ext uri="{BB962C8B-B14F-4D97-AF65-F5344CB8AC3E}">
        <p14:creationId xmlns:p14="http://schemas.microsoft.com/office/powerpoint/2010/main" val="264414844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xml"/><Relationship Id="rId1" Type="http://schemas.openxmlformats.org/officeDocument/2006/relationships/audio" Target="file:///C:\Users\dubourg\Music\A.Rieu-Nearer%20my%20god%20ti%20tree.wav" TargetMode="Externa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41.png"/><Relationship Id="rId1" Type="http://schemas.openxmlformats.org/officeDocument/2006/relationships/slideLayout" Target="../slideLayouts/slideLayout12.xml"/><Relationship Id="rId5" Type="http://schemas.openxmlformats.org/officeDocument/2006/relationships/image" Target="../media/image42.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a -Thaïlande (Copier).gif"/>
          <p:cNvPicPr>
            <a:picLocks noChangeAspect="1"/>
          </p:cNvPicPr>
          <p:nvPr/>
        </p:nvPicPr>
        <p:blipFill>
          <a:blip r:embed="rId4" cstate="print"/>
          <a:stretch>
            <a:fillRect/>
          </a:stretch>
        </p:blipFill>
        <p:spPr>
          <a:xfrm>
            <a:off x="179512" y="2276872"/>
            <a:ext cx="4643760" cy="3992334"/>
          </a:xfrm>
          <a:prstGeom prst="rect">
            <a:avLst/>
          </a:prstGeom>
        </p:spPr>
      </p:pic>
      <p:sp>
        <p:nvSpPr>
          <p:cNvPr id="3" name="Rectangle 2"/>
          <p:cNvSpPr/>
          <p:nvPr/>
        </p:nvSpPr>
        <p:spPr>
          <a:xfrm>
            <a:off x="834890" y="692696"/>
            <a:ext cx="7265502" cy="1296144"/>
          </a:xfrm>
          <a:prstGeom prst="rect">
            <a:avLst/>
          </a:prstGeom>
          <a:noFill/>
        </p:spPr>
        <p:txBody>
          <a:bodyPr wrap="none" lIns="91440" tIns="45720" rIns="91440" bIns="45720">
            <a:prstTxWarp prst="textChevronInverted">
              <a:avLst/>
            </a:prstTxWarp>
            <a:spAutoFit/>
          </a:bodyPr>
          <a:lstStyle/>
          <a:p>
            <a:pPr algn="ctr"/>
            <a:r>
              <a:rPr lang="fr-FR"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Curlz MT" pitchFamily="82" charset="0"/>
              </a:rPr>
              <a:t>Ambassades</a:t>
            </a:r>
            <a:r>
              <a:rPr lang="fr-FR"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 de France</a:t>
            </a:r>
            <a:endParaRPr lang="fr-FR"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4" name="Rectangle 3"/>
          <p:cNvSpPr/>
          <p:nvPr/>
        </p:nvSpPr>
        <p:spPr>
          <a:xfrm>
            <a:off x="5436096" y="2564904"/>
            <a:ext cx="2557111" cy="1107996"/>
          </a:xfrm>
          <a:prstGeom prst="rect">
            <a:avLst/>
          </a:prstGeom>
          <a:noFill/>
        </p:spPr>
        <p:txBody>
          <a:bodyPr wrap="none" lIns="91440" tIns="45720" rIns="91440" bIns="45720">
            <a:spAutoFit/>
          </a:bodyPr>
          <a:lstStyle/>
          <a:p>
            <a:pPr algn="ctr"/>
            <a:r>
              <a:rPr lang="fr-FR" sz="6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Curlz MT" pitchFamily="82" charset="0"/>
              </a:rPr>
              <a:t>Dans le</a:t>
            </a:r>
            <a:endParaRPr lang="fr-FR" sz="66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Curlz MT" pitchFamily="82" charset="0"/>
            </a:endParaRPr>
          </a:p>
        </p:txBody>
      </p:sp>
      <p:sp>
        <p:nvSpPr>
          <p:cNvPr id="5" name="Rectangle 4"/>
          <p:cNvSpPr/>
          <p:nvPr/>
        </p:nvSpPr>
        <p:spPr>
          <a:xfrm>
            <a:off x="4788024" y="3933056"/>
            <a:ext cx="3888432" cy="1569660"/>
          </a:xfrm>
          <a:prstGeom prst="rect">
            <a:avLst/>
          </a:prstGeom>
          <a:noFill/>
        </p:spPr>
        <p:txBody>
          <a:bodyPr wrap="square" lIns="91440" tIns="45720" rIns="91440" bIns="45720">
            <a:spAutoFit/>
          </a:bodyPr>
          <a:lstStyle/>
          <a:p>
            <a:pPr algn="ctr"/>
            <a:r>
              <a:rPr lang="fr-FR" sz="9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Curlz MT" pitchFamily="82" charset="0"/>
              </a:rPr>
              <a:t>Monde</a:t>
            </a:r>
            <a:endParaRPr lang="fr-FR" sz="96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Curlz MT" pitchFamily="82" charset="0"/>
            </a:endParaRPr>
          </a:p>
        </p:txBody>
      </p:sp>
      <p:pic>
        <p:nvPicPr>
          <p:cNvPr id="7" name="Image 6" descr="Souris.png"/>
          <p:cNvPicPr>
            <a:picLocks noChangeAspect="1"/>
          </p:cNvPicPr>
          <p:nvPr/>
        </p:nvPicPr>
        <p:blipFill>
          <a:blip r:embed="rId5" cstate="print"/>
          <a:stretch>
            <a:fillRect/>
          </a:stretch>
        </p:blipFill>
        <p:spPr>
          <a:xfrm>
            <a:off x="6588224" y="5373216"/>
            <a:ext cx="1600565" cy="1054340"/>
          </a:xfrm>
          <a:prstGeom prst="rect">
            <a:avLst/>
          </a:prstGeom>
        </p:spPr>
      </p:pic>
      <p:pic>
        <p:nvPicPr>
          <p:cNvPr id="8" name="A.Rieu-Nearer my god ti tree.wav">
            <a:hlinkClick r:id="" action="ppaction://media"/>
          </p:cNvPr>
          <p:cNvPicPr>
            <a:picLocks noRot="1" noChangeAspect="1"/>
          </p:cNvPicPr>
          <p:nvPr>
            <a:audioFile r:link="rId1"/>
          </p:nvPr>
        </p:nvPicPr>
        <p:blipFill>
          <a:blip r:embed="rId6" cstate="print"/>
          <a:stretch>
            <a:fillRect/>
          </a:stretch>
        </p:blipFill>
        <p:spPr>
          <a:xfrm>
            <a:off x="-304800" y="2852936"/>
            <a:ext cx="304800" cy="304800"/>
          </a:xfrm>
          <a:prstGeom prst="rect">
            <a:avLst/>
          </a:prstGeom>
        </p:spPr>
      </p:pic>
    </p:spTree>
  </p:cSld>
  <p:clrMapOvr>
    <a:masterClrMapping/>
  </p:clrMapOvr>
  <p:transition spd="slow">
    <p:wedge/>
    <p:sndAc>
      <p:stSnd loop="1">
        <p:snd r:embed="rId3" name="A.Rieu-Nearer my god ti tre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318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Argentine-Buenos_Aires_-_Avenida_Alvear_-_20090104-a (Copier).jpg"/>
          <p:cNvPicPr>
            <a:picLocks noChangeAspect="1"/>
          </p:cNvPicPr>
          <p:nvPr/>
        </p:nvPicPr>
        <p:blipFill>
          <a:blip r:embed="rId2" cstate="print"/>
          <a:stretch>
            <a:fillRect/>
          </a:stretch>
        </p:blipFill>
        <p:spPr>
          <a:xfrm>
            <a:off x="5508104" y="260648"/>
            <a:ext cx="2324464" cy="3090700"/>
          </a:xfrm>
          <a:prstGeom prst="rect">
            <a:avLst/>
          </a:prstGeom>
        </p:spPr>
      </p:pic>
      <p:sp>
        <p:nvSpPr>
          <p:cNvPr id="5121" name="Rectangle 1"/>
          <p:cNvSpPr>
            <a:spLocks noChangeArrowheads="1"/>
          </p:cNvSpPr>
          <p:nvPr/>
        </p:nvSpPr>
        <p:spPr bwMode="auto">
          <a:xfrm>
            <a:off x="539552" y="260648"/>
            <a:ext cx="4896544"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Ambassade</a:t>
            </a:r>
            <a:r>
              <a:rPr kumimoji="0" lang="fr-FR" sz="2400" b="1" i="0" u="none" strike="noStrike" cap="none" normalizeH="0" dirty="0" smtClean="0">
                <a:ln>
                  <a:noFill/>
                </a:ln>
                <a:solidFill>
                  <a:schemeClr val="tx1"/>
                </a:solidFill>
                <a:effectLst/>
                <a:latin typeface="Calibri" pitchFamily="34" charset="0"/>
                <a:ea typeface="Calibri" pitchFamily="34" charset="0"/>
                <a:cs typeface="Times New Roman" pitchFamily="18" charset="0"/>
              </a:rPr>
              <a:t> d’</a:t>
            </a:r>
            <a:r>
              <a:rPr kumimoji="0" lang="fr-FR" sz="24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Argentine</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251520" y="1052736"/>
            <a:ext cx="4176464" cy="5632311"/>
          </a:xfrm>
          <a:prstGeom prst="rect">
            <a:avLst/>
          </a:prstGeom>
        </p:spPr>
        <p:txBody>
          <a:bodyPr wrap="square">
            <a:spAutoFit/>
          </a:bodyPr>
          <a:lstStyle/>
          <a:p>
            <a:pPr algn="ctr"/>
            <a:r>
              <a:rPr lang="fr-FR" sz="2000" dirty="0"/>
              <a:t>L'ambassade est située dans l'ancien Palais Ortiz-</a:t>
            </a:r>
            <a:r>
              <a:rPr lang="fr-FR" sz="2000" dirty="0" err="1"/>
              <a:t>Basualdo</a:t>
            </a:r>
            <a:r>
              <a:rPr lang="fr-FR" sz="2000" dirty="0"/>
              <a:t>, en plein cœur de Buenos </a:t>
            </a:r>
            <a:r>
              <a:rPr lang="fr-FR" sz="2000" dirty="0" smtClean="0"/>
              <a:t>Aire, </a:t>
            </a:r>
            <a:r>
              <a:rPr lang="fr-FR" sz="2000" dirty="0"/>
              <a:t>la capitale argentine. </a:t>
            </a:r>
            <a:endParaRPr lang="fr-FR" sz="2000" dirty="0" smtClean="0"/>
          </a:p>
          <a:p>
            <a:pPr algn="ctr"/>
            <a:r>
              <a:rPr lang="fr-FR" sz="2000" dirty="0" smtClean="0"/>
              <a:t>Cet </a:t>
            </a:r>
            <a:r>
              <a:rPr lang="fr-FR" sz="2000" dirty="0"/>
              <a:t>édifice de 1912 prolonge l'axe d'une des principales avenues de la ville, la 9 de Julio. Un couple de la haute société </a:t>
            </a:r>
            <a:r>
              <a:rPr lang="fr-FR" sz="2000" dirty="0" err="1"/>
              <a:t>portègne</a:t>
            </a:r>
            <a:r>
              <a:rPr lang="fr-FR" sz="2000" dirty="0"/>
              <a:t> du début du XX</a:t>
            </a:r>
            <a:r>
              <a:rPr lang="fr-FR" sz="2000" baseline="30000" dirty="0"/>
              <a:t>e</a:t>
            </a:r>
            <a:r>
              <a:rPr lang="fr-FR" sz="2000" dirty="0"/>
              <a:t> siècle, </a:t>
            </a:r>
            <a:endParaRPr lang="fr-FR" sz="2000" dirty="0" smtClean="0"/>
          </a:p>
          <a:p>
            <a:pPr algn="ctr"/>
            <a:r>
              <a:rPr lang="fr-FR" sz="2000" dirty="0" smtClean="0"/>
              <a:t>Daniel </a:t>
            </a:r>
            <a:r>
              <a:rPr lang="fr-FR" sz="2000" dirty="0"/>
              <a:t>Ortiz-</a:t>
            </a:r>
            <a:r>
              <a:rPr lang="fr-FR" sz="2000" dirty="0" err="1"/>
              <a:t>Basualdo</a:t>
            </a:r>
            <a:r>
              <a:rPr lang="fr-FR" sz="2000" dirty="0"/>
              <a:t> et Mercedes </a:t>
            </a:r>
            <a:r>
              <a:rPr lang="fr-FR" sz="2000" dirty="0" err="1"/>
              <a:t>Zapiola</a:t>
            </a:r>
            <a:r>
              <a:rPr lang="fr-FR" sz="2000" dirty="0"/>
              <a:t> Eastman, habitué à voyager entre Paris et Buenos Aires, désigna un architecte français, Paul Pater, pour réaliser ce palais dont la construction débuta en 1912. </a:t>
            </a:r>
            <a:endParaRPr lang="fr-FR" sz="2000" dirty="0" smtClean="0"/>
          </a:p>
          <a:p>
            <a:pPr algn="ctr"/>
            <a:r>
              <a:rPr lang="fr-FR" sz="2000" dirty="0" smtClean="0"/>
              <a:t>Le </a:t>
            </a:r>
            <a:r>
              <a:rPr lang="fr-FR" sz="2000" dirty="0"/>
              <a:t>style est un subtil mélange d'influences architecturales Louis XV, de décorations asiatiques et de créations extérieures à l'anglaise.</a:t>
            </a:r>
          </a:p>
        </p:txBody>
      </p:sp>
      <p:sp>
        <p:nvSpPr>
          <p:cNvPr id="5" name="Rectangle 4"/>
          <p:cNvSpPr/>
          <p:nvPr/>
        </p:nvSpPr>
        <p:spPr>
          <a:xfrm>
            <a:off x="4499992" y="3356992"/>
            <a:ext cx="4427984" cy="3170099"/>
          </a:xfrm>
          <a:prstGeom prst="rect">
            <a:avLst/>
          </a:prstGeom>
        </p:spPr>
        <p:txBody>
          <a:bodyPr wrap="square">
            <a:spAutoFit/>
          </a:bodyPr>
          <a:lstStyle/>
          <a:p>
            <a:pPr algn="ctr"/>
            <a:r>
              <a:rPr lang="fr-FR" sz="2000" dirty="0"/>
              <a:t>Racheté en 1914 par la Famille </a:t>
            </a:r>
            <a:r>
              <a:rPr lang="fr-FR" sz="2000" dirty="0" err="1"/>
              <a:t>Piveau</a:t>
            </a:r>
            <a:r>
              <a:rPr lang="fr-FR" sz="2000" dirty="0"/>
              <a:t> </a:t>
            </a:r>
            <a:r>
              <a:rPr lang="fr-FR" sz="2000" dirty="0" err="1"/>
              <a:t>Léon,Gratias</a:t>
            </a:r>
            <a:r>
              <a:rPr lang="fr-FR" sz="2000" dirty="0"/>
              <a:t> Maria, l'édifice fut utilisé comme résidence officielle par le Prince de Galles, Édouard VIII, en 1925 mais l'État français s'en porta acquéreur en 1939 </a:t>
            </a:r>
            <a:r>
              <a:rPr lang="fr-FR" sz="2000" dirty="0" smtClean="0"/>
              <a:t>. </a:t>
            </a:r>
            <a:r>
              <a:rPr lang="fr-FR" sz="2000" dirty="0"/>
              <a:t>Considéré comme un des plus beaux bâtiments de Buenos Aires, la décoration intérieure reprend l'esprit de l'aristocratie </a:t>
            </a:r>
            <a:r>
              <a:rPr lang="fr-FR" sz="2000" dirty="0" smtClean="0"/>
              <a:t> </a:t>
            </a:r>
            <a:r>
              <a:rPr lang="fr-FR" sz="2000" dirty="0"/>
              <a:t>du XIX</a:t>
            </a:r>
            <a:r>
              <a:rPr lang="fr-FR" sz="2000" baseline="30000" dirty="0"/>
              <a:t>e</a:t>
            </a:r>
            <a:r>
              <a:rPr lang="fr-FR" sz="2000" dirty="0"/>
              <a:t> </a:t>
            </a:r>
            <a:r>
              <a:rPr lang="fr-FR" sz="2000" dirty="0" smtClean="0"/>
              <a:t>, </a:t>
            </a:r>
            <a:r>
              <a:rPr lang="fr-FR" sz="2000" dirty="0"/>
              <a:t>avec de grandes boiseries </a:t>
            </a:r>
            <a:r>
              <a:rPr lang="fr-FR" sz="2000" dirty="0" smtClean="0"/>
              <a:t>et </a:t>
            </a:r>
            <a:r>
              <a:rPr lang="fr-FR" sz="2000" dirty="0"/>
              <a:t>revêtements de marbre.</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French_ambassy_Vienna (Copier).jpg"/>
          <p:cNvPicPr>
            <a:picLocks noChangeAspect="1"/>
          </p:cNvPicPr>
          <p:nvPr/>
        </p:nvPicPr>
        <p:blipFill>
          <a:blip r:embed="rId2" cstate="print"/>
          <a:stretch>
            <a:fillRect/>
          </a:stretch>
        </p:blipFill>
        <p:spPr>
          <a:xfrm>
            <a:off x="2627784" y="4005064"/>
            <a:ext cx="4058755" cy="2687176"/>
          </a:xfrm>
          <a:prstGeom prst="rect">
            <a:avLst/>
          </a:prstGeom>
        </p:spPr>
      </p:pic>
      <p:sp>
        <p:nvSpPr>
          <p:cNvPr id="4097" name="Rectangle 1"/>
          <p:cNvSpPr>
            <a:spLocks noChangeArrowheads="1"/>
          </p:cNvSpPr>
          <p:nvPr/>
        </p:nvSpPr>
        <p:spPr bwMode="auto">
          <a:xfrm>
            <a:off x="2195736" y="188640"/>
            <a:ext cx="4788024"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Ambassade de France en Autriche</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251520" y="764704"/>
            <a:ext cx="8640960" cy="3170099"/>
          </a:xfrm>
          <a:prstGeom prst="rect">
            <a:avLst/>
          </a:prstGeom>
        </p:spPr>
        <p:txBody>
          <a:bodyPr wrap="square">
            <a:spAutoFit/>
          </a:bodyPr>
          <a:lstStyle/>
          <a:p>
            <a:pPr algn="ctr"/>
            <a:r>
              <a:rPr lang="fr-FR" sz="2000" dirty="0"/>
              <a:t>Destinée à exalter la relation entre la France et le grand empire austro-hongrois du tout début du XX</a:t>
            </a:r>
            <a:r>
              <a:rPr lang="fr-FR" sz="2000" baseline="30000" dirty="0"/>
              <a:t>e</a:t>
            </a:r>
            <a:r>
              <a:rPr lang="fr-FR" sz="2000" dirty="0"/>
              <a:t> siècle et à affirmer le rayonnement et la puissance de la République française qui venait d'accueillir l'Exposition Universelle, l'ambassade a été imaginée par l'architecte Georges </a:t>
            </a:r>
            <a:r>
              <a:rPr lang="fr-FR" sz="2000" dirty="0" err="1"/>
              <a:t>Chedanne</a:t>
            </a:r>
            <a:r>
              <a:rPr lang="fr-FR" sz="2000" dirty="0"/>
              <a:t>, célèbre pour avoir réalisé les Galeries Lafayette ou l'Élysée Palace. D'une surface totale de 6500 m², le bâtiment a été commencé en 1904. </a:t>
            </a:r>
            <a:r>
              <a:rPr lang="fr-FR" sz="2000" dirty="0" err="1"/>
              <a:t>Chedanne</a:t>
            </a:r>
            <a:r>
              <a:rPr lang="fr-FR" sz="2000" dirty="0"/>
              <a:t> s'entoura des meilleurs représentants de l'Art </a:t>
            </a:r>
            <a:r>
              <a:rPr lang="fr-FR" sz="2000" dirty="0" smtClean="0"/>
              <a:t>nouveau</a:t>
            </a:r>
            <a:r>
              <a:rPr lang="fr-FR" sz="2000" dirty="0"/>
              <a:t> </a:t>
            </a:r>
            <a:r>
              <a:rPr lang="fr-FR" sz="2000" dirty="0" smtClean="0"/>
              <a:t>: </a:t>
            </a:r>
            <a:r>
              <a:rPr lang="fr-FR" sz="2000" dirty="0"/>
              <a:t>Hippolyte </a:t>
            </a:r>
            <a:r>
              <a:rPr lang="fr-FR" sz="2000" dirty="0" err="1"/>
              <a:t>Lefèbvre</a:t>
            </a:r>
            <a:r>
              <a:rPr lang="fr-FR" sz="2000" dirty="0"/>
              <a:t>, Binet, Dubois, Vernon, </a:t>
            </a:r>
            <a:r>
              <a:rPr lang="fr-FR" sz="2000" dirty="0" err="1"/>
              <a:t>Gasq</a:t>
            </a:r>
            <a:r>
              <a:rPr lang="fr-FR" sz="2000" dirty="0"/>
              <a:t>, Sicard. Les plus grandes manufactures françaises de l'époque furent aussi sollicitées pour l'aménagement intérieur : tapisseries des Gobelins, glaces de Saint-Gobain, mobilier de Tony </a:t>
            </a:r>
            <a:r>
              <a:rPr lang="fr-FR" sz="2000" dirty="0" err="1"/>
              <a:t>Selmersheim</a:t>
            </a:r>
            <a:r>
              <a:rPr lang="fr-FR" sz="2000" dirty="0"/>
              <a:t>, cristaux de </a:t>
            </a:r>
            <a:r>
              <a:rPr lang="fr-FR" sz="2000" dirty="0" err="1"/>
              <a:t>Gagneau</a:t>
            </a:r>
            <a:r>
              <a:rPr lang="fr-FR" sz="2000" dirty="0"/>
              <a:t> et Daum, escalier </a:t>
            </a:r>
            <a:r>
              <a:rPr lang="fr-FR" sz="2000" dirty="0" smtClean="0"/>
              <a:t> </a:t>
            </a:r>
            <a:r>
              <a:rPr lang="fr-FR" sz="2000" dirty="0"/>
              <a:t>Majorelle.</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1944216" y="260648"/>
            <a:ext cx="7199784"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au Canada.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323528" y="764704"/>
            <a:ext cx="8352928" cy="1323439"/>
          </a:xfrm>
          <a:prstGeom prst="rect">
            <a:avLst/>
          </a:prstGeom>
        </p:spPr>
        <p:txBody>
          <a:bodyPr wrap="square">
            <a:spAutoFit/>
          </a:bodyPr>
          <a:lstStyle/>
          <a:p>
            <a:pPr algn="ctr"/>
            <a:r>
              <a:rPr lang="fr-FR" sz="2000" dirty="0"/>
              <a:t>L'ambassade est située sur la Promenade Sussex </a:t>
            </a:r>
            <a:r>
              <a:rPr lang="fr-FR" sz="2000" dirty="0" smtClean="0"/>
              <a:t>, </a:t>
            </a:r>
            <a:r>
              <a:rPr lang="fr-FR" sz="2000" dirty="0"/>
              <a:t>à Ottawa, au numéro </a:t>
            </a:r>
            <a:r>
              <a:rPr lang="fr-FR" sz="2000" dirty="0" smtClean="0"/>
              <a:t>42, voisine </a:t>
            </a:r>
            <a:r>
              <a:rPr lang="fr-FR" sz="2000" dirty="0"/>
              <a:t>de la résidence du Premier ministre canadien, qui se situe au 24 de la même rue, elle surplombe la Rivière des </a:t>
            </a:r>
            <a:r>
              <a:rPr lang="fr-FR" sz="2000" dirty="0" smtClean="0"/>
              <a:t>Outaouais et </a:t>
            </a:r>
            <a:r>
              <a:rPr lang="fr-FR" sz="2000" dirty="0"/>
              <a:t>les Chutes Rideau, dans le quartier de New </a:t>
            </a:r>
            <a:r>
              <a:rPr lang="fr-FR" sz="2000" dirty="0" err="1"/>
              <a:t>Edimburgh</a:t>
            </a:r>
            <a:r>
              <a:rPr lang="fr-FR" sz="2000" dirty="0"/>
              <a:t>, à deux pas du centre-ville. </a:t>
            </a:r>
          </a:p>
        </p:txBody>
      </p:sp>
      <p:pic>
        <p:nvPicPr>
          <p:cNvPr id="4" name="Image 3" descr="03 - Résidence_de_l'ambassadeur_de_France_au_Canada (Copier).jpg"/>
          <p:cNvPicPr>
            <a:picLocks noChangeAspect="1"/>
          </p:cNvPicPr>
          <p:nvPr/>
        </p:nvPicPr>
        <p:blipFill>
          <a:blip r:embed="rId2" cstate="print"/>
          <a:stretch>
            <a:fillRect/>
          </a:stretch>
        </p:blipFill>
        <p:spPr>
          <a:xfrm>
            <a:off x="1331640" y="2276872"/>
            <a:ext cx="6053623" cy="4317110"/>
          </a:xfrm>
          <a:prstGeom prst="rect">
            <a:avLst/>
          </a:prstGeom>
        </p:spPr>
      </p:pic>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3-a-Bureau_de_l'ambassadeur_de_France_au_Canada (Copier).jpg"/>
          <p:cNvPicPr>
            <a:picLocks noChangeAspect="1"/>
          </p:cNvPicPr>
          <p:nvPr/>
        </p:nvPicPr>
        <p:blipFill>
          <a:blip r:embed="rId2" cstate="print"/>
          <a:stretch>
            <a:fillRect/>
          </a:stretch>
        </p:blipFill>
        <p:spPr>
          <a:xfrm>
            <a:off x="251520" y="332656"/>
            <a:ext cx="8586954" cy="5616624"/>
          </a:xfrm>
          <a:prstGeom prst="rect">
            <a:avLst/>
          </a:prstGeom>
        </p:spPr>
      </p:pic>
      <p:sp>
        <p:nvSpPr>
          <p:cNvPr id="3" name="ZoneTexte 2"/>
          <p:cNvSpPr txBox="1"/>
          <p:nvPr/>
        </p:nvSpPr>
        <p:spPr>
          <a:xfrm>
            <a:off x="2195736" y="6165304"/>
            <a:ext cx="4680520" cy="400110"/>
          </a:xfrm>
          <a:prstGeom prst="rect">
            <a:avLst/>
          </a:prstGeom>
          <a:noFill/>
        </p:spPr>
        <p:txBody>
          <a:bodyPr wrap="square" rtlCol="0">
            <a:spAutoFit/>
          </a:bodyPr>
          <a:lstStyle/>
          <a:p>
            <a:pPr algn="ctr"/>
            <a:r>
              <a:rPr lang="fr-FR" sz="2000" dirty="0" smtClean="0"/>
              <a:t>Bureau de l’Ambassadeur.</a:t>
            </a:r>
            <a:endParaRPr lang="fr-FR" sz="2000" dirty="0"/>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88640"/>
            <a:ext cx="8640960" cy="1938992"/>
          </a:xfrm>
          <a:prstGeom prst="rect">
            <a:avLst/>
          </a:prstGeom>
        </p:spPr>
        <p:txBody>
          <a:bodyPr wrap="square">
            <a:spAutoFit/>
          </a:bodyPr>
          <a:lstStyle/>
          <a:p>
            <a:pPr algn="ctr"/>
            <a:r>
              <a:rPr lang="fr-FR" sz="2000" dirty="0"/>
              <a:t>Inaugurée en </a:t>
            </a:r>
            <a:r>
              <a:rPr lang="fr-FR" sz="2000" u="sng" dirty="0"/>
              <a:t>1939</a:t>
            </a:r>
            <a:r>
              <a:rPr lang="fr-FR" sz="2000" dirty="0"/>
              <a:t>, cette mission diplomatique conçue par l'architecte </a:t>
            </a:r>
            <a:r>
              <a:rPr lang="fr-FR" sz="2000" u="sng" dirty="0"/>
              <a:t>Eugène Beaudouin</a:t>
            </a:r>
            <a:r>
              <a:rPr lang="fr-FR" sz="2000" dirty="0"/>
              <a:t> dans le style </a:t>
            </a:r>
            <a:r>
              <a:rPr lang="fr-FR" sz="2000" u="sng" dirty="0"/>
              <a:t>Art déco</a:t>
            </a:r>
            <a:r>
              <a:rPr lang="fr-FR" sz="2000" dirty="0"/>
              <a:t> est remarquable par sa richesse architecturale et artistique. La décoration des portes de bronze du grand salon a été réalisée par </a:t>
            </a:r>
            <a:r>
              <a:rPr lang="fr-FR" sz="2000" u="sng" dirty="0"/>
              <a:t>Robert </a:t>
            </a:r>
            <a:r>
              <a:rPr lang="fr-FR" sz="2000" u="sng" dirty="0" err="1" smtClean="0"/>
              <a:t>Cami</a:t>
            </a:r>
            <a:r>
              <a:rPr lang="fr-FR" sz="2000" dirty="0" smtClean="0"/>
              <a:t> </a:t>
            </a:r>
            <a:r>
              <a:rPr lang="fr-FR" sz="2000" dirty="0"/>
              <a:t>(1900 - 1975). Abritant à la fois la résidence de l’Ambassadeur et les services de l’ambassade, cette bâtisse en granit gris s’élève sur trois étages et s’organise autour du Grand Hall.</a:t>
            </a:r>
          </a:p>
        </p:txBody>
      </p:sp>
      <p:pic>
        <p:nvPicPr>
          <p:cNvPr id="4" name="Image 3" descr="Sans titre 1.jpg"/>
          <p:cNvPicPr>
            <a:picLocks noChangeAspect="1"/>
          </p:cNvPicPr>
          <p:nvPr/>
        </p:nvPicPr>
        <p:blipFill>
          <a:blip r:embed="rId2" cstate="print"/>
          <a:stretch>
            <a:fillRect/>
          </a:stretch>
        </p:blipFill>
        <p:spPr>
          <a:xfrm>
            <a:off x="3131840" y="2204864"/>
            <a:ext cx="5472608" cy="4320480"/>
          </a:xfrm>
          <a:prstGeom prst="rect">
            <a:avLst/>
          </a:prstGeom>
        </p:spPr>
      </p:pic>
      <p:sp>
        <p:nvSpPr>
          <p:cNvPr id="5" name="ZoneTexte 4"/>
          <p:cNvSpPr txBox="1"/>
          <p:nvPr/>
        </p:nvSpPr>
        <p:spPr>
          <a:xfrm>
            <a:off x="539552" y="3429000"/>
            <a:ext cx="2160240" cy="1015663"/>
          </a:xfrm>
          <a:prstGeom prst="rect">
            <a:avLst/>
          </a:prstGeom>
          <a:noFill/>
        </p:spPr>
        <p:txBody>
          <a:bodyPr wrap="square" rtlCol="0">
            <a:spAutoFit/>
          </a:bodyPr>
          <a:lstStyle/>
          <a:p>
            <a:pPr algn="ctr"/>
            <a:r>
              <a:rPr lang="fr-FR" sz="2000" dirty="0" smtClean="0"/>
              <a:t>Grand salon à l’Ambassade de France au Canada.</a:t>
            </a:r>
            <a:endParaRPr lang="fr-FR" sz="2000" dirty="0"/>
          </a:p>
        </p:txBody>
      </p:sp>
    </p:spTree>
  </p:cSld>
  <p:clrMapOvr>
    <a:masterClrMapping/>
  </p:clrMapOvr>
  <p:transition>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539552" y="620688"/>
            <a:ext cx="7992888"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au Danemark</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p:nvPr/>
        </p:nvSpPr>
        <p:spPr>
          <a:xfrm>
            <a:off x="539552" y="2132856"/>
            <a:ext cx="7920880" cy="3477875"/>
          </a:xfrm>
          <a:prstGeom prst="rect">
            <a:avLst/>
          </a:prstGeom>
        </p:spPr>
        <p:txBody>
          <a:bodyPr wrap="square">
            <a:spAutoFit/>
          </a:bodyPr>
          <a:lstStyle/>
          <a:p>
            <a:pPr algn="ctr"/>
            <a:r>
              <a:rPr lang="fr-FR" sz="2000" dirty="0"/>
              <a:t>L'ambassade est située au sein du Palais </a:t>
            </a:r>
            <a:r>
              <a:rPr lang="fr-FR" sz="2000" dirty="0" err="1"/>
              <a:t>Thott</a:t>
            </a:r>
            <a:r>
              <a:rPr lang="fr-FR" sz="2000" dirty="0"/>
              <a:t>, sur la Nouvelle Place Royale à Copenhague, à proximité du canal de </a:t>
            </a:r>
            <a:r>
              <a:rPr lang="fr-FR" sz="2000" dirty="0" err="1"/>
              <a:t>Nyhavn</a:t>
            </a:r>
            <a:r>
              <a:rPr lang="fr-FR" sz="2000" dirty="0" smtClean="0"/>
              <a:t>.</a:t>
            </a:r>
          </a:p>
          <a:p>
            <a:pPr algn="ctr"/>
            <a:r>
              <a:rPr lang="fr-FR" sz="2000" dirty="0" smtClean="0"/>
              <a:t> </a:t>
            </a:r>
            <a:r>
              <a:rPr lang="fr-FR" sz="2000" dirty="0"/>
              <a:t>Le Palais </a:t>
            </a:r>
            <a:r>
              <a:rPr lang="fr-FR" sz="2000" dirty="0" err="1"/>
              <a:t>Thott</a:t>
            </a:r>
            <a:r>
              <a:rPr lang="fr-FR" sz="2000" dirty="0"/>
              <a:t> a été conçu par Lambert van </a:t>
            </a:r>
            <a:r>
              <a:rPr lang="fr-FR" sz="2000" dirty="0" err="1"/>
              <a:t>Haven</a:t>
            </a:r>
            <a:r>
              <a:rPr lang="fr-FR" sz="2000" dirty="0"/>
              <a:t>, à la demande de </a:t>
            </a:r>
            <a:endParaRPr lang="fr-FR" sz="2000" dirty="0" smtClean="0"/>
          </a:p>
          <a:p>
            <a:pPr algn="ctr"/>
            <a:r>
              <a:rPr lang="fr-FR" sz="2000" dirty="0" smtClean="0"/>
              <a:t>Niels </a:t>
            </a:r>
            <a:r>
              <a:rPr lang="fr-FR" sz="2000" dirty="0" err="1"/>
              <a:t>Juel</a:t>
            </a:r>
            <a:r>
              <a:rPr lang="fr-FR" sz="2000" dirty="0"/>
              <a:t>, de 1683 à 1686. L'édifice, en forme de L, est dans le pur style baroque hollandais, avec chapiteaux corinthiens et fronton triangulaire. </a:t>
            </a:r>
            <a:endParaRPr lang="fr-FR" sz="2000" dirty="0" smtClean="0"/>
          </a:p>
          <a:p>
            <a:pPr algn="ctr"/>
            <a:r>
              <a:rPr lang="fr-FR" sz="2000" dirty="0" smtClean="0"/>
              <a:t>Il </a:t>
            </a:r>
            <a:r>
              <a:rPr lang="fr-FR" sz="2000" dirty="0"/>
              <a:t>fut acquis par Otto </a:t>
            </a:r>
            <a:r>
              <a:rPr lang="fr-FR" sz="2000" dirty="0" err="1"/>
              <a:t>Thott</a:t>
            </a:r>
            <a:r>
              <a:rPr lang="fr-FR" sz="2000" dirty="0"/>
              <a:t> en 1769 et resta dans la famille </a:t>
            </a:r>
            <a:r>
              <a:rPr lang="fr-FR" sz="2000" dirty="0" err="1"/>
              <a:t>Thott</a:t>
            </a:r>
            <a:r>
              <a:rPr lang="fr-FR" sz="2000" dirty="0"/>
              <a:t> jusqu'en 1930, date à laquelle il fut acheté par l'État français qui y installa son ambassade. Au début du XIX</a:t>
            </a:r>
            <a:r>
              <a:rPr lang="fr-FR" sz="2000" baseline="30000" dirty="0"/>
              <a:t>e</a:t>
            </a:r>
            <a:r>
              <a:rPr lang="fr-FR" sz="2000" dirty="0"/>
              <a:t> siècle, le bâtiment a été agrandi et une troisième aile a été réalisée par Christian </a:t>
            </a:r>
            <a:r>
              <a:rPr lang="fr-FR" sz="2000" dirty="0" err="1"/>
              <a:t>Gyldenløve</a:t>
            </a:r>
            <a:r>
              <a:rPr lang="fr-FR" sz="2000" dirty="0"/>
              <a:t>, qui occupait alors les lieux. La cour intérieure et les façades sont l'œuvre de l'architecte français Nicolas-Henri Jardin, dans le style Louis XVI (1763-1764).</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4 - Ambassade-France-Copenhague (Copier).jpg"/>
          <p:cNvPicPr>
            <a:picLocks noChangeAspect="1"/>
          </p:cNvPicPr>
          <p:nvPr/>
        </p:nvPicPr>
        <p:blipFill>
          <a:blip r:embed="rId2" cstate="print"/>
          <a:stretch>
            <a:fillRect/>
          </a:stretch>
        </p:blipFill>
        <p:spPr>
          <a:xfrm>
            <a:off x="323528" y="1052736"/>
            <a:ext cx="8424936" cy="5616624"/>
          </a:xfrm>
          <a:prstGeom prst="rect">
            <a:avLst/>
          </a:prstGeom>
        </p:spPr>
      </p:pic>
      <p:sp>
        <p:nvSpPr>
          <p:cNvPr id="3" name="ZoneTexte 2"/>
          <p:cNvSpPr txBox="1"/>
          <p:nvPr/>
        </p:nvSpPr>
        <p:spPr>
          <a:xfrm>
            <a:off x="755576" y="332656"/>
            <a:ext cx="7704856" cy="523220"/>
          </a:xfrm>
          <a:prstGeom prst="rect">
            <a:avLst/>
          </a:prstGeom>
          <a:noFill/>
        </p:spPr>
        <p:txBody>
          <a:bodyPr wrap="square" rtlCol="0">
            <a:spAutoFit/>
          </a:bodyPr>
          <a:lstStyle/>
          <a:p>
            <a:pPr algn="ctr"/>
            <a:r>
              <a:rPr lang="fr-FR" sz="2800" b="1" dirty="0" smtClean="0"/>
              <a:t>Ambassade de France à Copenhague – Danemark.</a:t>
            </a:r>
            <a:endParaRPr lang="fr-FR" sz="2800" b="1" dirty="0"/>
          </a:p>
        </p:txBody>
      </p:sp>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764704"/>
            <a:ext cx="7848872" cy="5109091"/>
          </a:xfrm>
          <a:prstGeom prst="rect">
            <a:avLst/>
          </a:prstGeom>
        </p:spPr>
        <p:txBody>
          <a:bodyPr wrap="square">
            <a:spAutoFit/>
          </a:bodyPr>
          <a:lstStyle/>
          <a:p>
            <a:pPr algn="ctr"/>
            <a:r>
              <a:rPr lang="fr-FR" sz="2800" b="1" dirty="0"/>
              <a:t>Ambassade de France en </a:t>
            </a:r>
            <a:r>
              <a:rPr lang="fr-FR" sz="2800" b="1" dirty="0" smtClean="0"/>
              <a:t>Espagne.</a:t>
            </a:r>
          </a:p>
          <a:p>
            <a:pPr algn="ctr"/>
            <a:endParaRPr lang="fr-FR" sz="2800" b="1" dirty="0"/>
          </a:p>
          <a:p>
            <a:pPr algn="ctr"/>
            <a:r>
              <a:rPr lang="fr-FR" dirty="0" smtClean="0"/>
              <a:t>L'ambassade </a:t>
            </a:r>
            <a:r>
              <a:rPr lang="fr-FR" dirty="0"/>
              <a:t>est située au n° 9 de la rue </a:t>
            </a:r>
            <a:r>
              <a:rPr lang="fr-FR" dirty="0" err="1"/>
              <a:t>Salustiano</a:t>
            </a:r>
            <a:r>
              <a:rPr lang="fr-FR" dirty="0"/>
              <a:t> </a:t>
            </a:r>
            <a:r>
              <a:rPr lang="fr-FR" dirty="0" err="1"/>
              <a:t>Olózaga</a:t>
            </a:r>
            <a:r>
              <a:rPr lang="fr-FR" dirty="0"/>
              <a:t>, à l'angle de la rue </a:t>
            </a:r>
            <a:r>
              <a:rPr lang="fr-FR" dirty="0" err="1"/>
              <a:t>Villalar</a:t>
            </a:r>
            <a:r>
              <a:rPr lang="fr-FR" dirty="0"/>
              <a:t>, dans un quartier central proche du Parc du </a:t>
            </a:r>
            <a:r>
              <a:rPr lang="fr-FR" dirty="0" err="1"/>
              <a:t>Retiro</a:t>
            </a:r>
            <a:r>
              <a:rPr lang="fr-FR" dirty="0"/>
              <a:t> et de la Porte d'Alcalá</a:t>
            </a:r>
            <a:r>
              <a:rPr lang="fr-FR" dirty="0" smtClean="0"/>
              <a:t>,</a:t>
            </a:r>
          </a:p>
          <a:p>
            <a:pPr algn="ctr"/>
            <a:r>
              <a:rPr lang="fr-FR" dirty="0" smtClean="0"/>
              <a:t> </a:t>
            </a:r>
            <a:r>
              <a:rPr lang="fr-FR" dirty="0"/>
              <a:t>à Madrid. Le consulat général de France à Madrid se trouve au n°10 de la rue Marqués de la Ensenada, près de la Place Colomb.</a:t>
            </a:r>
          </a:p>
          <a:p>
            <a:pPr algn="ctr"/>
            <a:r>
              <a:rPr lang="fr-FR" dirty="0"/>
              <a:t>L'immeuble a été construit entre 1876 et 1879, par l'architecte de l'Académie des </a:t>
            </a:r>
            <a:r>
              <a:rPr lang="fr-FR" dirty="0" err="1"/>
              <a:t>Beaux-Arts</a:t>
            </a:r>
            <a:r>
              <a:rPr lang="fr-FR" dirty="0"/>
              <a:t> de San Fernando, Francisco de Cubas y González. </a:t>
            </a:r>
            <a:endParaRPr lang="fr-FR" dirty="0" smtClean="0"/>
          </a:p>
          <a:p>
            <a:pPr algn="ctr"/>
            <a:r>
              <a:rPr lang="fr-FR" dirty="0" smtClean="0"/>
              <a:t>Le </a:t>
            </a:r>
            <a:r>
              <a:rPr lang="fr-FR" dirty="0"/>
              <a:t>quartier de Salamanque dans lequel il est situé commençait alors devenir une banlieue aisée de la nouvelle expansion de la ville. Il a été conçu en retrait de la rue, afin de faire ressortir sa façade et de permettre la création d'un jardin. Composé de trois étages, il a été conçu avec les meilleurs matériaux de Madrid et décoré par des arcs, des linteaux et des piliers dans le style classique italien, mais avec aussi des touches </a:t>
            </a:r>
            <a:r>
              <a:rPr lang="fr-FR" dirty="0" smtClean="0"/>
              <a:t>néobaroques qui </a:t>
            </a:r>
            <a:r>
              <a:rPr lang="fr-FR" dirty="0"/>
              <a:t>font l'originalité de cet édifice</a:t>
            </a:r>
            <a:r>
              <a:rPr lang="fr-FR" dirty="0" smtClean="0"/>
              <a:t>.</a:t>
            </a:r>
          </a:p>
          <a:p>
            <a:pPr algn="ctr"/>
            <a:r>
              <a:rPr lang="fr-FR" dirty="0" smtClean="0"/>
              <a:t> </a:t>
            </a:r>
            <a:r>
              <a:rPr lang="fr-FR" dirty="0"/>
              <a:t>L'État français l'a acheté au Comte de </a:t>
            </a:r>
            <a:r>
              <a:rPr lang="fr-FR" dirty="0" err="1"/>
              <a:t>Fuente</a:t>
            </a:r>
            <a:r>
              <a:rPr lang="fr-FR" dirty="0"/>
              <a:t> </a:t>
            </a:r>
            <a:r>
              <a:rPr lang="fr-FR" dirty="0" err="1"/>
              <a:t>Nueva</a:t>
            </a:r>
            <a:r>
              <a:rPr lang="fr-FR" dirty="0"/>
              <a:t> de </a:t>
            </a:r>
            <a:r>
              <a:rPr lang="fr-FR" dirty="0" err="1"/>
              <a:t>Arenzana</a:t>
            </a:r>
            <a:r>
              <a:rPr lang="fr-FR" dirty="0"/>
              <a:t> à la fin du XIX</a:t>
            </a:r>
            <a:r>
              <a:rPr lang="fr-FR" baseline="30000" dirty="0"/>
              <a:t>e</a:t>
            </a:r>
            <a:r>
              <a:rPr lang="fr-FR" dirty="0"/>
              <a:t> siècle pour en faire la résidence de la légation. Des travaux ont été réalisés afin de permettre l'installation de la chancellerie.</a:t>
            </a:r>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5 - Ambassade_de_France_à_Madrid_(Espagne)_02 (Copier).jpg"/>
          <p:cNvPicPr>
            <a:picLocks noChangeAspect="1"/>
          </p:cNvPicPr>
          <p:nvPr/>
        </p:nvPicPr>
        <p:blipFill>
          <a:blip r:embed="rId2" cstate="print"/>
          <a:stretch>
            <a:fillRect/>
          </a:stretch>
        </p:blipFill>
        <p:spPr>
          <a:xfrm>
            <a:off x="395536" y="381000"/>
            <a:ext cx="8280920" cy="6096000"/>
          </a:xfrm>
          <a:prstGeom prst="rect">
            <a:avLst/>
          </a:prstGeom>
        </p:spPr>
      </p:pic>
    </p:spTree>
  </p:cSld>
  <p:clrMapOvr>
    <a:masterClrMapping/>
  </p:clrMapOvr>
  <p:transition>
    <p:cover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764704"/>
            <a:ext cx="8280920" cy="5755422"/>
          </a:xfrm>
          <a:prstGeom prst="rect">
            <a:avLst/>
          </a:prstGeom>
        </p:spPr>
        <p:txBody>
          <a:bodyPr wrap="square">
            <a:spAutoFit/>
          </a:bodyPr>
          <a:lstStyle/>
          <a:p>
            <a:pPr algn="ctr"/>
            <a:r>
              <a:rPr lang="fr-FR" sz="2800" b="1" dirty="0"/>
              <a:t>Ambassade de France aux </a:t>
            </a:r>
            <a:r>
              <a:rPr lang="fr-FR" sz="2800" b="1" dirty="0" smtClean="0"/>
              <a:t>États-Unis.</a:t>
            </a:r>
          </a:p>
          <a:p>
            <a:pPr algn="ctr"/>
            <a:endParaRPr lang="fr-FR" sz="2000" b="1" dirty="0"/>
          </a:p>
          <a:p>
            <a:pPr algn="ctr"/>
            <a:r>
              <a:rPr lang="fr-FR" sz="2000" dirty="0"/>
              <a:t>L'ambassade est située au 4101 </a:t>
            </a:r>
            <a:r>
              <a:rPr lang="fr-FR" sz="2000" dirty="0" err="1"/>
              <a:t>Reservoir</a:t>
            </a:r>
            <a:r>
              <a:rPr lang="fr-FR" sz="2000" dirty="0"/>
              <a:t> Road, NW, à Washington, juste au nord de l'université de Georgetown. Elle est la mission diplomatique française la plus importante dans le monde. Sa surface totale est de 35 000 m² et elle regroupe près de 400 employés, dans quatre bâtiments raccordés entre eux qui comprennent : la Chancellerie et le bureau de l'Attaché de Défense, les services et missions de l'ambassade, le consulat général, ainsi que </a:t>
            </a:r>
            <a:endParaRPr lang="fr-FR" sz="2000" dirty="0" smtClean="0"/>
          </a:p>
          <a:p>
            <a:pPr algn="ctr"/>
            <a:r>
              <a:rPr lang="fr-FR" sz="2000" dirty="0" smtClean="0"/>
              <a:t>la </a:t>
            </a:r>
            <a:r>
              <a:rPr lang="fr-FR" sz="2000" dirty="0"/>
              <a:t>« Maison française ». </a:t>
            </a:r>
          </a:p>
          <a:p>
            <a:pPr algn="ctr"/>
            <a:r>
              <a:rPr lang="fr-FR" sz="2000" dirty="0"/>
              <a:t>Situé aux lisières du quartier historique de Georgetown, le bâtiment actuel de l'ambassade a été construit au début des années 1980 pour regrouper des services autrefois répartis à travers tout Washington.</a:t>
            </a:r>
          </a:p>
          <a:p>
            <a:pPr algn="ctr"/>
            <a:r>
              <a:rPr lang="fr-FR" sz="2000" dirty="0"/>
              <a:t>Un concours fut lancé en 1975 à l’intention des architectes français. </a:t>
            </a:r>
            <a:endParaRPr lang="fr-FR" sz="2000" dirty="0" smtClean="0"/>
          </a:p>
          <a:p>
            <a:pPr algn="ctr"/>
            <a:r>
              <a:rPr lang="fr-FR" sz="2000" dirty="0" smtClean="0"/>
              <a:t>C’est </a:t>
            </a:r>
            <a:r>
              <a:rPr lang="fr-FR" sz="2000" dirty="0"/>
              <a:t>André </a:t>
            </a:r>
            <a:r>
              <a:rPr lang="fr-FR" sz="2000" dirty="0" err="1"/>
              <a:t>Remondet</a:t>
            </a:r>
            <a:r>
              <a:rPr lang="fr-FR" sz="2000" dirty="0"/>
              <a:t>, né en 1908, diplômé de l’École nationale des beaux-arts de Paris et architecte en chef des bâtiments publics, qui le remporta</a:t>
            </a:r>
            <a:r>
              <a:rPr lang="fr-FR" sz="2000" dirty="0" smtClean="0"/>
              <a:t>.</a:t>
            </a:r>
          </a:p>
          <a:p>
            <a:pPr algn="ctr"/>
            <a:r>
              <a:rPr lang="fr-FR" sz="2000" dirty="0" smtClean="0"/>
              <a:t> </a:t>
            </a:r>
            <a:r>
              <a:rPr lang="fr-FR" sz="2000" dirty="0"/>
              <a:t>L’édifice fut construit entre mai 1982 et décembre 1984 par l’entreprise George </a:t>
            </a:r>
            <a:r>
              <a:rPr lang="fr-FR" sz="2000" dirty="0" err="1"/>
              <a:t>Hyman</a:t>
            </a:r>
            <a:r>
              <a:rPr lang="fr-FR" sz="2000" dirty="0"/>
              <a:t>, de Washington. Des entreprises françaises fournirent la plus grande partie du mobilier et des autres équipements.</a:t>
            </a:r>
          </a:p>
        </p:txBody>
      </p:sp>
    </p:spTree>
  </p:cSld>
  <p:clrMapOvr>
    <a:masterClrMapping/>
  </p:clrMapOvr>
  <p:transition>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6 - France,_Washington (Copier).JPG"/>
          <p:cNvPicPr>
            <a:picLocks noChangeAspect="1"/>
          </p:cNvPicPr>
          <p:nvPr/>
        </p:nvPicPr>
        <p:blipFill>
          <a:blip r:embed="rId2" cstate="print"/>
          <a:stretch>
            <a:fillRect/>
          </a:stretch>
        </p:blipFill>
        <p:spPr>
          <a:xfrm>
            <a:off x="395536" y="332656"/>
            <a:ext cx="8417374" cy="5112568"/>
          </a:xfrm>
          <a:prstGeom prst="rect">
            <a:avLst/>
          </a:prstGeom>
        </p:spPr>
      </p:pic>
      <p:sp>
        <p:nvSpPr>
          <p:cNvPr id="3" name="ZoneTexte 2"/>
          <p:cNvSpPr txBox="1"/>
          <p:nvPr/>
        </p:nvSpPr>
        <p:spPr>
          <a:xfrm>
            <a:off x="1259632" y="6093296"/>
            <a:ext cx="6696744" cy="400110"/>
          </a:xfrm>
          <a:prstGeom prst="rect">
            <a:avLst/>
          </a:prstGeom>
          <a:noFill/>
        </p:spPr>
        <p:txBody>
          <a:bodyPr wrap="square" rtlCol="0">
            <a:spAutoFit/>
          </a:bodyPr>
          <a:lstStyle/>
          <a:p>
            <a:pPr algn="ctr"/>
            <a:r>
              <a:rPr lang="fr-FR" sz="2000" dirty="0" smtClean="0"/>
              <a:t>Ambassade de France à Washington – U.S.A.</a:t>
            </a:r>
            <a:endParaRPr lang="fr-FR" sz="2000" dirty="0"/>
          </a:p>
        </p:txBody>
      </p:sp>
    </p:spTree>
  </p:cSld>
  <p:clrMapOvr>
    <a:masterClrMapping/>
  </p:clrMapOvr>
  <p:transition>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7 -Palazzo_Farnese_Vasi (Copier).jpg"/>
          <p:cNvPicPr>
            <a:picLocks noChangeAspect="1"/>
          </p:cNvPicPr>
          <p:nvPr/>
        </p:nvPicPr>
        <p:blipFill>
          <a:blip r:embed="rId2" cstate="print"/>
          <a:stretch>
            <a:fillRect/>
          </a:stretch>
        </p:blipFill>
        <p:spPr>
          <a:xfrm>
            <a:off x="1043608" y="2132856"/>
            <a:ext cx="7173115" cy="4583689"/>
          </a:xfrm>
          <a:prstGeom prst="rect">
            <a:avLst/>
          </a:prstGeom>
        </p:spPr>
      </p:pic>
      <p:sp>
        <p:nvSpPr>
          <p:cNvPr id="22529" name="Rectangle 1"/>
          <p:cNvSpPr>
            <a:spLocks noChangeArrowheads="1"/>
          </p:cNvSpPr>
          <p:nvPr/>
        </p:nvSpPr>
        <p:spPr bwMode="auto">
          <a:xfrm>
            <a:off x="611560" y="260648"/>
            <a:ext cx="7992888"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Italie.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Avec Louis XIV, le palais Farnèse devient la résidence des ambassadeurs près le Saint-Siège puis, à partir de 1874, le siège de l’ambassade de France auprès du royaume d'Italie et, par la suite, de la république d'Italie.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Le palais Farnèse abrite l'École française de Rome depuis 1876.</a:t>
            </a:r>
            <a:endParaRPr kumimoji="0" lang="fr-FR" sz="2000" b="0" i="0" u="none" strike="noStrike" cap="none" normalizeH="0" baseline="0" dirty="0" smtClean="0">
              <a:ln>
                <a:noFill/>
              </a:ln>
              <a:solidFill>
                <a:schemeClr val="tx1"/>
              </a:solidFill>
              <a:effectLst/>
              <a:latin typeface="Calibri" pitchFamily="34" charset="0"/>
              <a:cs typeface="Calibri" pitchFamily="34" charset="0"/>
            </a:endParaRPr>
          </a:p>
        </p:txBody>
      </p:sp>
    </p:spTree>
  </p:cSld>
  <p:clrMapOvr>
    <a:masterClrMapping/>
  </p:clrMapOvr>
  <p:transition>
    <p:wheel spokes="3"/>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340768"/>
            <a:ext cx="8136904" cy="5139869"/>
          </a:xfrm>
          <a:prstGeom prst="rect">
            <a:avLst/>
          </a:prstGeom>
        </p:spPr>
        <p:txBody>
          <a:bodyPr wrap="square">
            <a:spAutoFit/>
          </a:bodyPr>
          <a:lstStyle/>
          <a:p>
            <a:pPr algn="ctr"/>
            <a:r>
              <a:rPr lang="fr-FR" sz="2800" b="1" dirty="0"/>
              <a:t>Ambassade de France en </a:t>
            </a:r>
            <a:r>
              <a:rPr lang="fr-FR" sz="2800" b="1" dirty="0" smtClean="0"/>
              <a:t>Lettonie.</a:t>
            </a:r>
          </a:p>
          <a:p>
            <a:pPr algn="ctr"/>
            <a:endParaRPr lang="fr-FR" sz="2000" b="1" dirty="0"/>
          </a:p>
          <a:p>
            <a:pPr algn="ctr"/>
            <a:r>
              <a:rPr lang="fr-FR" sz="2000" dirty="0"/>
              <a:t>Le bâtiment de l'actuelle ambassade de France à Riga a été construit en 1873 par un marchand allemand du nom de Jacob </a:t>
            </a:r>
            <a:r>
              <a:rPr lang="fr-FR" sz="2000" dirty="0" err="1"/>
              <a:t>Hammer</a:t>
            </a:r>
            <a:r>
              <a:rPr lang="fr-FR" sz="2000" dirty="0"/>
              <a:t> pour sa fille Nathalie Emma </a:t>
            </a:r>
            <a:r>
              <a:rPr lang="fr-FR" sz="2000" dirty="0" err="1"/>
              <a:t>Mentzendorf</a:t>
            </a:r>
            <a:r>
              <a:rPr lang="fr-FR" sz="2000" dirty="0"/>
              <a:t>, sur l'une des plus belles avenues de la ville : le boulevard de l'Héritier. Sa façade bleue donne toute son originalité à l'édifice. Celui-ci a été agrandi à plusieurs reprises à la fin du XIX</a:t>
            </a:r>
            <a:r>
              <a:rPr lang="fr-FR" sz="2000" baseline="30000" dirty="0"/>
              <a:t>e</a:t>
            </a:r>
            <a:r>
              <a:rPr lang="fr-FR" sz="2000" dirty="0"/>
              <a:t> siècle. Après la déclaration d'indépendance de la Lettonie, le bâtiment devient le siège des légations et consulats de plusieurs États européens : la France, l'Espagne et le Royaume-Uni. </a:t>
            </a:r>
            <a:endParaRPr lang="fr-FR" sz="2000" dirty="0" smtClean="0"/>
          </a:p>
          <a:p>
            <a:pPr algn="ctr"/>
            <a:r>
              <a:rPr lang="fr-FR" sz="2000" dirty="0" smtClean="0"/>
              <a:t>Lors </a:t>
            </a:r>
            <a:r>
              <a:rPr lang="fr-FR" sz="2000" dirty="0"/>
              <a:t>de l'annexion soviétique du pays en 1940, l'édifice est nationalisé puis devient en 1943 le siège de l'occupation allemande. </a:t>
            </a:r>
            <a:endParaRPr lang="fr-FR" sz="2000" dirty="0" smtClean="0"/>
          </a:p>
          <a:p>
            <a:pPr algn="ctr"/>
            <a:r>
              <a:rPr lang="fr-FR" sz="2000" dirty="0" smtClean="0"/>
              <a:t>Après </a:t>
            </a:r>
            <a:r>
              <a:rPr lang="fr-FR" sz="2000" dirty="0"/>
              <a:t>la guerre, c'est le Parquet général soviétique qui s'y installe, avant de céder à nouveau les lieux à l'ambassadeur de France Jacques de </a:t>
            </a:r>
            <a:r>
              <a:rPr lang="fr-FR" sz="2000" dirty="0" err="1"/>
              <a:t>Beausse</a:t>
            </a:r>
            <a:r>
              <a:rPr lang="fr-FR" sz="2000" dirty="0"/>
              <a:t> nommé en 1991 après la restauration de l'indépendance, lui-même fils du ministre-adjoint de la légation d'avant-guerre.</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8 - Lettonie - Riga_(13.08.2011)_121 (Copier).JPG"/>
          <p:cNvPicPr>
            <a:picLocks noChangeAspect="1"/>
          </p:cNvPicPr>
          <p:nvPr/>
        </p:nvPicPr>
        <p:blipFill>
          <a:blip r:embed="rId2" cstate="print"/>
          <a:stretch>
            <a:fillRect/>
          </a:stretch>
        </p:blipFill>
        <p:spPr>
          <a:xfrm>
            <a:off x="467543" y="692696"/>
            <a:ext cx="8208913" cy="5472608"/>
          </a:xfrm>
          <a:prstGeom prst="rect">
            <a:avLst/>
          </a:prstGeom>
        </p:spPr>
      </p:pic>
    </p:spTree>
  </p:cSld>
  <p:clrMapOvr>
    <a:masterClrMapping/>
  </p:clrMapOvr>
  <p:transition>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166843"/>
            <a:ext cx="8064896" cy="3908762"/>
          </a:xfrm>
          <a:prstGeom prst="rect">
            <a:avLst/>
          </a:prstGeom>
        </p:spPr>
        <p:txBody>
          <a:bodyPr wrap="square">
            <a:spAutoFit/>
          </a:bodyPr>
          <a:lstStyle/>
          <a:p>
            <a:pPr algn="ctr"/>
            <a:r>
              <a:rPr lang="fr-FR" sz="2800" b="1" dirty="0"/>
              <a:t>Ambassade de France au </a:t>
            </a:r>
            <a:r>
              <a:rPr lang="fr-FR" sz="2800" b="1" dirty="0" smtClean="0"/>
              <a:t>Mexique.</a:t>
            </a:r>
          </a:p>
          <a:p>
            <a:pPr algn="ctr"/>
            <a:endParaRPr lang="fr-FR" sz="2000" b="1" dirty="0"/>
          </a:p>
          <a:p>
            <a:pPr algn="ctr"/>
            <a:r>
              <a:rPr lang="fr-FR" sz="2000" dirty="0"/>
              <a:t>L'ambassade est située à Mexico. Elle accueille aussi le consulat général de France. Composée de deux bâtiments principaux, elle permet de recevoir les 150 personnes qui y travaillent.</a:t>
            </a:r>
          </a:p>
          <a:p>
            <a:pPr algn="ctr"/>
            <a:r>
              <a:rPr lang="fr-FR" sz="2000" dirty="0"/>
              <a:t>La première pierre de l'actuelle ambassade de France a été posée </a:t>
            </a:r>
            <a:endParaRPr lang="fr-FR" sz="2000" dirty="0" smtClean="0"/>
          </a:p>
          <a:p>
            <a:pPr algn="ctr"/>
            <a:r>
              <a:rPr lang="fr-FR" sz="2000" dirty="0" smtClean="0"/>
              <a:t>le </a:t>
            </a:r>
            <a:r>
              <a:rPr lang="fr-FR" sz="2000" dirty="0"/>
              <a:t>18 février 1992 par le secrétaire d'État aux Affaires </a:t>
            </a:r>
            <a:r>
              <a:rPr lang="fr-FR" sz="2000" dirty="0" smtClean="0"/>
              <a:t>étrangères</a:t>
            </a:r>
          </a:p>
          <a:p>
            <a:pPr algn="ctr"/>
            <a:r>
              <a:rPr lang="fr-FR" sz="2000" dirty="0" smtClean="0"/>
              <a:t> </a:t>
            </a:r>
            <a:r>
              <a:rPr lang="fr-FR" sz="2000" dirty="0"/>
              <a:t>Alain Vivien. Le bâtiment a été inauguré par le ministre des Affaires étrangères Hervé de Charette, le 24 </a:t>
            </a:r>
            <a:r>
              <a:rPr lang="fr-FR" sz="2000" dirty="0" smtClean="0"/>
              <a:t>mai </a:t>
            </a:r>
            <a:r>
              <a:rPr lang="fr-FR" sz="2000" dirty="0"/>
              <a:t>1996</a:t>
            </a:r>
            <a:r>
              <a:rPr lang="fr-FR" sz="2000" dirty="0" smtClean="0"/>
              <a:t>.</a:t>
            </a:r>
          </a:p>
          <a:p>
            <a:pPr algn="ctr"/>
            <a:r>
              <a:rPr lang="fr-FR" sz="2000" dirty="0" smtClean="0"/>
              <a:t> </a:t>
            </a:r>
            <a:r>
              <a:rPr lang="fr-FR" sz="2000" dirty="0"/>
              <a:t>L'architecture, sous la direction de Bernard </a:t>
            </a:r>
            <a:r>
              <a:rPr lang="fr-FR" sz="2000" dirty="0" err="1"/>
              <a:t>Kohn</a:t>
            </a:r>
            <a:r>
              <a:rPr lang="fr-FR" sz="2000" dirty="0"/>
              <a:t>, a été déterminée par la volonté de mettre en valeur la culture locale tout en représentant la France et son histoire, entre modernité, simplicité et sécurité.</a:t>
            </a:r>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9 - Embassy_of_France_in_Mexico_City (Copier).jpg"/>
          <p:cNvPicPr>
            <a:picLocks noChangeAspect="1"/>
          </p:cNvPicPr>
          <p:nvPr/>
        </p:nvPicPr>
        <p:blipFill>
          <a:blip r:embed="rId2" cstate="print"/>
          <a:stretch>
            <a:fillRect/>
          </a:stretch>
        </p:blipFill>
        <p:spPr>
          <a:xfrm>
            <a:off x="3707904" y="332656"/>
            <a:ext cx="4572000" cy="6096000"/>
          </a:xfrm>
          <a:prstGeom prst="rect">
            <a:avLst/>
          </a:prstGeom>
        </p:spPr>
      </p:pic>
      <p:sp>
        <p:nvSpPr>
          <p:cNvPr id="3" name="ZoneTexte 2"/>
          <p:cNvSpPr txBox="1"/>
          <p:nvPr/>
        </p:nvSpPr>
        <p:spPr>
          <a:xfrm>
            <a:off x="755576" y="2492896"/>
            <a:ext cx="2304256" cy="1015663"/>
          </a:xfrm>
          <a:prstGeom prst="rect">
            <a:avLst/>
          </a:prstGeom>
          <a:noFill/>
        </p:spPr>
        <p:txBody>
          <a:bodyPr wrap="square" rtlCol="0">
            <a:spAutoFit/>
          </a:bodyPr>
          <a:lstStyle/>
          <a:p>
            <a:pPr algn="ctr"/>
            <a:r>
              <a:rPr lang="fr-FR" sz="2000" dirty="0" smtClean="0"/>
              <a:t>Ambassade  de </a:t>
            </a:r>
          </a:p>
          <a:p>
            <a:pPr algn="ctr"/>
            <a:r>
              <a:rPr lang="fr-FR" sz="2000" dirty="0" smtClean="0"/>
              <a:t>France</a:t>
            </a:r>
          </a:p>
          <a:p>
            <a:pPr algn="ctr"/>
            <a:r>
              <a:rPr lang="fr-FR" sz="2000" dirty="0"/>
              <a:t>à</a:t>
            </a:r>
            <a:r>
              <a:rPr lang="fr-FR" sz="2000" dirty="0" smtClean="0"/>
              <a:t>  Mexico .</a:t>
            </a:r>
            <a:endParaRPr lang="fr-FR" sz="2000" dirty="0"/>
          </a:p>
        </p:txBody>
      </p:sp>
    </p:spTree>
  </p:cSld>
  <p:clrMapOvr>
    <a:masterClrMapping/>
  </p:clrMapOvr>
  <p:transition>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 - French_Embassy_in_Wellington-Nouvelle Zélande (Copier).jpg"/>
          <p:cNvPicPr>
            <a:picLocks noChangeAspect="1"/>
          </p:cNvPicPr>
          <p:nvPr/>
        </p:nvPicPr>
        <p:blipFill>
          <a:blip r:embed="rId2" cstate="print"/>
          <a:stretch>
            <a:fillRect/>
          </a:stretch>
        </p:blipFill>
        <p:spPr>
          <a:xfrm>
            <a:off x="4211960" y="404664"/>
            <a:ext cx="4572000" cy="6096000"/>
          </a:xfrm>
          <a:prstGeom prst="rect">
            <a:avLst/>
          </a:prstGeom>
        </p:spPr>
      </p:pic>
      <p:sp>
        <p:nvSpPr>
          <p:cNvPr id="27649" name="Rectangle 1"/>
          <p:cNvSpPr>
            <a:spLocks noChangeArrowheads="1"/>
          </p:cNvSpPr>
          <p:nvPr/>
        </p:nvSpPr>
        <p:spPr bwMode="auto">
          <a:xfrm>
            <a:off x="179512" y="332656"/>
            <a:ext cx="3816424"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Nouvelle-Zélande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179512" y="1484784"/>
            <a:ext cx="3672408" cy="5016758"/>
          </a:xfrm>
          <a:prstGeom prst="rect">
            <a:avLst/>
          </a:prstGeom>
        </p:spPr>
        <p:txBody>
          <a:bodyPr wrap="square">
            <a:spAutoFit/>
          </a:bodyPr>
          <a:lstStyle/>
          <a:p>
            <a:pPr algn="ctr"/>
            <a:r>
              <a:rPr lang="fr-FR" sz="2000" dirty="0"/>
              <a:t>L'ambassade de France en Nouvelle-Zélande est la représentation diplomatique de la République française en Nouvelle-Zélande, aux Îles Samoa et aux Îles Cook. Elle est située à Wellington, capitale de la </a:t>
            </a:r>
            <a:r>
              <a:rPr lang="fr-FR" sz="2000" dirty="0" smtClean="0"/>
              <a:t>Nouvelle-Zélande.</a:t>
            </a:r>
            <a:endParaRPr lang="fr-FR" sz="2000" dirty="0"/>
          </a:p>
          <a:p>
            <a:pPr algn="ctr"/>
            <a:r>
              <a:rPr lang="fr-FR" sz="2000" dirty="0"/>
              <a:t>L'ambassade est située sur </a:t>
            </a:r>
            <a:r>
              <a:rPr lang="fr-FR" sz="2000" dirty="0" err="1"/>
              <a:t>Manners</a:t>
            </a:r>
            <a:r>
              <a:rPr lang="fr-FR" sz="2000" dirty="0"/>
              <a:t> Street, à Wellington, dans le quartier Te </a:t>
            </a:r>
            <a:r>
              <a:rPr lang="fr-FR" sz="2000" dirty="0" err="1"/>
              <a:t>Aro</a:t>
            </a:r>
            <a:r>
              <a:rPr lang="fr-FR" sz="2000" dirty="0"/>
              <a:t>, aux 12</a:t>
            </a:r>
            <a:r>
              <a:rPr lang="fr-FR" sz="2000" baseline="30000" dirty="0"/>
              <a:t>e</a:t>
            </a:r>
            <a:r>
              <a:rPr lang="fr-FR" sz="2000" dirty="0"/>
              <a:t> et 13</a:t>
            </a:r>
            <a:r>
              <a:rPr lang="fr-FR" sz="2000" baseline="30000" dirty="0"/>
              <a:t>e</a:t>
            </a:r>
            <a:r>
              <a:rPr lang="fr-FR" sz="2000" dirty="0"/>
              <a:t> étage du </a:t>
            </a:r>
            <a:r>
              <a:rPr lang="fr-FR" sz="2000" dirty="0" err="1"/>
              <a:t>Sovereign</a:t>
            </a:r>
            <a:r>
              <a:rPr lang="fr-FR" sz="2000" dirty="0"/>
              <a:t> House, immeuble commercial de 14 niveaux construit en 1988. </a:t>
            </a:r>
            <a:endParaRPr lang="fr-FR" sz="2000" dirty="0" smtClean="0"/>
          </a:p>
          <a:p>
            <a:pPr algn="ctr"/>
            <a:r>
              <a:rPr lang="fr-FR" sz="2000" dirty="0" smtClean="0"/>
              <a:t>Elle </a:t>
            </a:r>
            <a:r>
              <a:rPr lang="fr-FR" sz="2000" dirty="0"/>
              <a:t>accueille aussi une section consulaire.</a:t>
            </a:r>
          </a:p>
        </p:txBody>
      </p:sp>
    </p:spTree>
  </p:cSld>
  <p:clrMapOvr>
    <a:masterClrMapping/>
  </p:clrMapOvr>
  <p:transition>
    <p:pull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836712"/>
            <a:ext cx="7992888" cy="4955203"/>
          </a:xfrm>
          <a:prstGeom prst="rect">
            <a:avLst/>
          </a:prstGeom>
        </p:spPr>
        <p:txBody>
          <a:bodyPr wrap="square">
            <a:spAutoFit/>
          </a:bodyPr>
          <a:lstStyle/>
          <a:p>
            <a:pPr algn="ctr"/>
            <a:r>
              <a:rPr lang="fr-FR" sz="2800" b="1" dirty="0" smtClean="0"/>
              <a:t>Ambassade de France à Oman.</a:t>
            </a:r>
          </a:p>
          <a:p>
            <a:pPr algn="ctr"/>
            <a:endParaRPr lang="fr-FR" sz="2800" b="1" dirty="0" smtClean="0"/>
          </a:p>
          <a:p>
            <a:pPr algn="ctr"/>
            <a:r>
              <a:rPr lang="fr-FR" sz="2000" dirty="0" smtClean="0"/>
              <a:t>L'ambassade est située à Mascate, en bord de mer, dans le nouveau quartier diplomatique et administratif d'Al </a:t>
            </a:r>
            <a:r>
              <a:rPr lang="fr-FR" sz="2000" dirty="0" err="1" smtClean="0"/>
              <a:t>Khuwair</a:t>
            </a:r>
            <a:r>
              <a:rPr lang="fr-FR" sz="2000" dirty="0" smtClean="0"/>
              <a:t>. Elle accueille aussi une section consulaire. L'édifice, fait de colonnes, d'arcades et de voûtes, est surtout caractérisé par un immense auvent de 5 000 m</a:t>
            </a:r>
            <a:r>
              <a:rPr lang="fr-FR" sz="2000" baseline="30000" dirty="0" smtClean="0"/>
              <a:t>2</a:t>
            </a:r>
            <a:r>
              <a:rPr lang="fr-FR" sz="2000" dirty="0" smtClean="0"/>
              <a:t>, mesurant 180 mètres de long et descendant vers la mer. Cet auvent est composé d'une multitude d'ouvertures et égayé de vitraux colorés. Dans ce mélange de styles français et omanais, la coupole de métal pesant 14 tonnes est le symbole par excellence de l'architecture arabe. </a:t>
            </a:r>
          </a:p>
          <a:p>
            <a:pPr algn="ctr"/>
            <a:r>
              <a:rPr lang="fr-FR" sz="2000" dirty="0" smtClean="0"/>
              <a:t>La </a:t>
            </a:r>
            <a:r>
              <a:rPr lang="fr-FR" sz="2000" b="1" i="1" dirty="0" smtClean="0"/>
              <a:t>Résidence de France</a:t>
            </a:r>
            <a:r>
              <a:rPr lang="fr-FR" sz="2000" dirty="0" smtClean="0"/>
              <a:t> est située de l'autre côté des jardins</a:t>
            </a:r>
          </a:p>
          <a:p>
            <a:pPr algn="ctr"/>
            <a:r>
              <a:rPr lang="fr-FR" sz="2000" dirty="0" smtClean="0"/>
              <a:t> </a:t>
            </a:r>
            <a:r>
              <a:rPr lang="fr-FR" sz="2000" i="1" dirty="0" smtClean="0"/>
              <a:t>« à la française »</a:t>
            </a:r>
            <a:r>
              <a:rPr lang="fr-FR" sz="2000" dirty="0" smtClean="0"/>
              <a:t> de la chancellerie.</a:t>
            </a:r>
          </a:p>
          <a:p>
            <a:pPr algn="ctr"/>
            <a:r>
              <a:rPr lang="fr-FR" sz="2000" dirty="0" smtClean="0"/>
              <a:t>L'ambassade de France en Oman a été ouverte en 1972 et ses locaux actuels, conçus par Architecture Studio, ont été inaugurés par le président François Mitterrand lors de sa visite d'État au Sultanat en janvier 1992.</a:t>
            </a:r>
            <a:endParaRPr lang="fr-FR" sz="2000" dirty="0"/>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1 - AmbaFranceMascate- Oman (Copier).jpg"/>
          <p:cNvPicPr>
            <a:picLocks noChangeAspect="1"/>
          </p:cNvPicPr>
          <p:nvPr/>
        </p:nvPicPr>
        <p:blipFill>
          <a:blip r:embed="rId2" cstate="print"/>
          <a:stretch>
            <a:fillRect/>
          </a:stretch>
        </p:blipFill>
        <p:spPr>
          <a:xfrm>
            <a:off x="251520" y="764704"/>
            <a:ext cx="8552228" cy="4943348"/>
          </a:xfrm>
          <a:prstGeom prst="rect">
            <a:avLst/>
          </a:prstGeom>
        </p:spPr>
      </p:pic>
      <p:sp>
        <p:nvSpPr>
          <p:cNvPr id="3" name="ZoneTexte 2"/>
          <p:cNvSpPr txBox="1"/>
          <p:nvPr/>
        </p:nvSpPr>
        <p:spPr>
          <a:xfrm>
            <a:off x="2123728" y="5949280"/>
            <a:ext cx="4752528" cy="400110"/>
          </a:xfrm>
          <a:prstGeom prst="rect">
            <a:avLst/>
          </a:prstGeom>
          <a:noFill/>
        </p:spPr>
        <p:txBody>
          <a:bodyPr wrap="square" rtlCol="0">
            <a:spAutoFit/>
          </a:bodyPr>
          <a:lstStyle/>
          <a:p>
            <a:pPr algn="ctr"/>
            <a:r>
              <a:rPr lang="fr-FR" sz="2000" dirty="0" smtClean="0"/>
              <a:t>Ambassade de France à Mascate.</a:t>
            </a:r>
            <a:endParaRPr lang="fr-FR" sz="2000" dirty="0"/>
          </a:p>
        </p:txBody>
      </p:sp>
    </p:spTree>
  </p:cSld>
  <p:clrMapOvr>
    <a:masterClrMapping/>
  </p:clrMapOvr>
  <p:transition>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539552" y="1268760"/>
            <a:ext cx="7956376"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Ambassade de France en Russie.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L'ambassade est située à Moscou, dans un bâtiment moderne en brique rouge et en verre au n</a:t>
            </a:r>
            <a:r>
              <a:rPr kumimoji="0" lang="fr-FR" sz="2000" b="0" i="0" u="none" strike="noStrike" cap="none" normalizeH="0" baseline="30000" dirty="0" smtClean="0">
                <a:ln>
                  <a:noFill/>
                </a:ln>
                <a:solidFill>
                  <a:schemeClr val="tx1"/>
                </a:solidFill>
                <a:effectLst/>
                <a:latin typeface="Calibri" pitchFamily="34" charset="0"/>
                <a:ea typeface="Times New Roman" pitchFamily="18" charset="0"/>
                <a:cs typeface="Calibri" pitchFamily="34" charset="0"/>
              </a:rPr>
              <a:t>o</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45 de la rue Bolchaïa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Iakimanka</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construit en 1979 à proximité de l'ancienne ambassade, au n</a:t>
            </a:r>
            <a:r>
              <a:rPr kumimoji="0" lang="fr-FR" sz="2000" b="0" i="0" u="none" strike="noStrike" cap="none" normalizeH="0" baseline="30000" dirty="0" smtClean="0">
                <a:ln>
                  <a:noFill/>
                </a:ln>
                <a:solidFill>
                  <a:schemeClr val="tx1"/>
                </a:solidFill>
                <a:effectLst/>
                <a:latin typeface="Calibri" pitchFamily="34" charset="0"/>
                <a:ea typeface="Times New Roman" pitchFamily="18" charset="0"/>
                <a:cs typeface="Calibri" pitchFamily="34" charset="0"/>
              </a:rPr>
              <a:t>o</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43, laquelle est devenue la </a:t>
            </a:r>
            <a:r>
              <a:rPr kumimoji="0" lang="fr-FR" sz="20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Résidence de France.</a:t>
            </a:r>
            <a:endPar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Il fallut attendre 1979 pour que l'on édifiât, sous la direction de l'architecte Joseph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Belmont</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un nouveau bâtiment à côté de la maison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Igoumnov</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Celle-ci devint la Résidence de l'ambassadeur et la chancellerie emménagea dans les nouveaux locaux, qui, à la différence de la Résidence, sont la propriété de l'État français. En 2007, une vaste restauration a été entreprise pour un montant de dix millions de dollars</a:t>
            </a:r>
            <a:r>
              <a:rPr lang="fr-FR" sz="2000" baseline="30000" dirty="0" smtClean="0">
                <a:latin typeface="Calibri" pitchFamily="34" charset="0"/>
                <a:ea typeface="Times New Roman" pitchFamily="18" charset="0"/>
                <a:cs typeface="Calibri" pitchFamily="34" charset="0"/>
              </a:rPr>
              <a:t>.</a:t>
            </a:r>
            <a:endParaRPr kumimoji="0" lang="fr-FR" sz="2000" b="0" i="0" u="none" strike="noStrike" cap="none" normalizeH="0" baseline="0" dirty="0" smtClean="0">
              <a:ln>
                <a:noFill/>
              </a:ln>
              <a:solidFill>
                <a:schemeClr val="tx1"/>
              </a:solidFill>
              <a:effectLst/>
              <a:latin typeface="Calibri" pitchFamily="34" charset="0"/>
              <a:cs typeface="Calibri" pitchFamily="34" charset="0"/>
            </a:endParaRPr>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12-Embassy_of_France_in_Moscow,_entrance (Copier).jpg"/>
          <p:cNvPicPr>
            <a:picLocks noChangeAspect="1"/>
          </p:cNvPicPr>
          <p:nvPr/>
        </p:nvPicPr>
        <p:blipFill>
          <a:blip r:embed="rId2" cstate="print"/>
          <a:stretch>
            <a:fillRect/>
          </a:stretch>
        </p:blipFill>
        <p:spPr>
          <a:xfrm>
            <a:off x="3923928" y="2924944"/>
            <a:ext cx="4928096" cy="3696072"/>
          </a:xfrm>
          <a:prstGeom prst="rect">
            <a:avLst/>
          </a:prstGeom>
        </p:spPr>
      </p:pic>
      <p:pic>
        <p:nvPicPr>
          <p:cNvPr id="4" name="Image 3" descr="12 - a --French_Embassy_Moscow résidence de l'ambassadeur (Copier).jpg"/>
          <p:cNvPicPr>
            <a:picLocks noChangeAspect="1"/>
          </p:cNvPicPr>
          <p:nvPr/>
        </p:nvPicPr>
        <p:blipFill>
          <a:blip r:embed="rId3" cstate="print"/>
          <a:stretch>
            <a:fillRect/>
          </a:stretch>
        </p:blipFill>
        <p:spPr>
          <a:xfrm>
            <a:off x="251520" y="188640"/>
            <a:ext cx="4894294" cy="3240360"/>
          </a:xfrm>
          <a:prstGeom prst="rect">
            <a:avLst/>
          </a:prstGeom>
        </p:spPr>
      </p:pic>
      <p:sp>
        <p:nvSpPr>
          <p:cNvPr id="5" name="ZoneTexte 4"/>
          <p:cNvSpPr txBox="1"/>
          <p:nvPr/>
        </p:nvSpPr>
        <p:spPr>
          <a:xfrm>
            <a:off x="5652120" y="980728"/>
            <a:ext cx="3024336" cy="1015663"/>
          </a:xfrm>
          <a:prstGeom prst="rect">
            <a:avLst/>
          </a:prstGeom>
          <a:noFill/>
        </p:spPr>
        <p:txBody>
          <a:bodyPr wrap="square" rtlCol="0">
            <a:spAutoFit/>
          </a:bodyPr>
          <a:lstStyle/>
          <a:p>
            <a:pPr algn="ctr"/>
            <a:r>
              <a:rPr lang="fr-FR" sz="2000" dirty="0" smtClean="0"/>
              <a:t>Ambassade de France</a:t>
            </a:r>
          </a:p>
          <a:p>
            <a:pPr algn="ctr"/>
            <a:endParaRPr lang="fr-FR" sz="2000" dirty="0" smtClean="0"/>
          </a:p>
          <a:p>
            <a:pPr algn="ctr"/>
            <a:r>
              <a:rPr lang="fr-FR" sz="2000" dirty="0" smtClean="0"/>
              <a:t>à Moscou .</a:t>
            </a:r>
            <a:endParaRPr lang="fr-FR" sz="2000" dirty="0"/>
          </a:p>
        </p:txBody>
      </p:sp>
      <p:sp>
        <p:nvSpPr>
          <p:cNvPr id="6" name="ZoneTexte 5"/>
          <p:cNvSpPr txBox="1"/>
          <p:nvPr/>
        </p:nvSpPr>
        <p:spPr>
          <a:xfrm>
            <a:off x="971600" y="5373216"/>
            <a:ext cx="2304256" cy="400110"/>
          </a:xfrm>
          <a:prstGeom prst="rect">
            <a:avLst/>
          </a:prstGeom>
          <a:noFill/>
        </p:spPr>
        <p:txBody>
          <a:bodyPr wrap="square" rtlCol="0">
            <a:spAutoFit/>
          </a:bodyPr>
          <a:lstStyle/>
          <a:p>
            <a:pPr algn="ctr"/>
            <a:r>
              <a:rPr lang="fr-FR" sz="2000" dirty="0" smtClean="0"/>
              <a:t>L’entrée .</a:t>
            </a:r>
            <a:endParaRPr lang="fr-FR" sz="2000" dirty="0"/>
          </a:p>
        </p:txBody>
      </p:sp>
    </p:spTree>
  </p:cSld>
  <p:clrMapOvr>
    <a:masterClrMapping/>
  </p:clrMapOvr>
  <p:transition>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548680"/>
            <a:ext cx="8424936" cy="5878532"/>
          </a:xfrm>
          <a:prstGeom prst="rect">
            <a:avLst/>
          </a:prstGeom>
        </p:spPr>
        <p:txBody>
          <a:bodyPr wrap="square">
            <a:spAutoFit/>
          </a:bodyPr>
          <a:lstStyle/>
          <a:p>
            <a:pPr algn="ctr"/>
            <a:r>
              <a:rPr lang="fr-FR" sz="2800" b="1" dirty="0" smtClean="0"/>
              <a:t>Ambassade de France en Serbie.</a:t>
            </a:r>
          </a:p>
          <a:p>
            <a:pPr algn="ctr"/>
            <a:endParaRPr lang="fr-FR" sz="2800" b="1" dirty="0" smtClean="0"/>
          </a:p>
          <a:p>
            <a:pPr algn="ctr"/>
            <a:r>
              <a:rPr lang="fr-FR" sz="2000" dirty="0" smtClean="0"/>
              <a:t>L'ambassade est située à Belgrade, près du parc de </a:t>
            </a:r>
            <a:r>
              <a:rPr lang="fr-FR" sz="2000" dirty="0" err="1" smtClean="0"/>
              <a:t>Kalemegdan</a:t>
            </a:r>
            <a:r>
              <a:rPr lang="fr-FR" sz="2000" dirty="0" smtClean="0"/>
              <a:t>, donnant sur le Danube et la Save.</a:t>
            </a:r>
          </a:p>
          <a:p>
            <a:pPr algn="ctr"/>
            <a:r>
              <a:rPr lang="fr-FR" sz="2000" dirty="0" smtClean="0"/>
              <a:t>L'architecte Roger-Henri Expert a conçu l'hôtel de la légation de France, construite de 1928 à 1932, actuelle ambassade. Il a été assisté d'un architecte yougoslave du nom de </a:t>
            </a:r>
            <a:r>
              <a:rPr lang="fr-FR" sz="2000" dirty="0" err="1" smtClean="0"/>
              <a:t>Najman</a:t>
            </a:r>
            <a:r>
              <a:rPr lang="fr-FR" sz="2000" dirty="0" smtClean="0"/>
              <a:t>. Le style de l'édifice est typique de l'entre-deux-guerres, entre classicisme monumental et raffinement des sculptures. La façade comprend des bas-reliefs représentant Jeanne d'arc, Vercingétorix ou Louis XIV, et est surmontée d'un groupe de bronze de 2,80 m « Liberté – Égalité – Fraternité », ces sculptures étant l'œuvre de Carlo </a:t>
            </a:r>
            <a:r>
              <a:rPr lang="fr-FR" sz="2000" dirty="0" err="1" smtClean="0"/>
              <a:t>Sarrabezolles</a:t>
            </a:r>
            <a:r>
              <a:rPr lang="fr-FR" sz="2000" dirty="0" smtClean="0"/>
              <a:t>.</a:t>
            </a:r>
          </a:p>
          <a:p>
            <a:pPr algn="ctr"/>
            <a:r>
              <a:rPr lang="fr-FR" sz="2000" dirty="0" smtClean="0"/>
              <a:t>Le bâtiment est composé de cinq étages, les deux premiers étant affectés à la chancellerie et les trois derniers à la Résidence de France. Le vestibule auquel on accède par un grand escalier de marbre blanc est orné de médaillons représentant les fleuves de France. La décoration du salon de réception, surnommé « salon des colonnes », évoque les richesses culturelles de la France. Dans la salle à manger est exposée une tapisserie des Gobelins. </a:t>
            </a:r>
          </a:p>
          <a:p>
            <a:pPr algn="ctr"/>
            <a:r>
              <a:rPr lang="fr-FR" sz="2000" dirty="0" smtClean="0"/>
              <a:t>Une grande terrasse domine le parc de </a:t>
            </a:r>
            <a:r>
              <a:rPr lang="fr-FR" sz="2000" dirty="0" err="1" smtClean="0"/>
              <a:t>Kalemegdan</a:t>
            </a:r>
            <a:r>
              <a:rPr lang="fr-FR" sz="2000" baseline="30000" dirty="0" smtClean="0"/>
              <a:t> .</a:t>
            </a:r>
            <a:endParaRPr lang="fr-FR" sz="2000" dirty="0"/>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3 - Embassy_of_France,_Belgrade,_Serbia (Copier).jpg"/>
          <p:cNvPicPr>
            <a:picLocks noChangeAspect="1"/>
          </p:cNvPicPr>
          <p:nvPr/>
        </p:nvPicPr>
        <p:blipFill>
          <a:blip r:embed="rId2" cstate="print"/>
          <a:stretch>
            <a:fillRect/>
          </a:stretch>
        </p:blipFill>
        <p:spPr>
          <a:xfrm>
            <a:off x="508000" y="381000"/>
            <a:ext cx="8128000" cy="6096000"/>
          </a:xfrm>
          <a:prstGeom prst="rect">
            <a:avLst/>
          </a:prstGeom>
        </p:spPr>
      </p:pic>
    </p:spTree>
  </p:cSld>
  <p:clrMapOvr>
    <a:masterClrMapping/>
  </p:clrMapOvr>
  <p:transition>
    <p:pull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a -Thaïlande (Copier).jpg"/>
          <p:cNvPicPr>
            <a:picLocks noChangeAspect="1"/>
          </p:cNvPicPr>
          <p:nvPr/>
        </p:nvPicPr>
        <p:blipFill>
          <a:blip r:embed="rId2" cstate="print"/>
          <a:stretch>
            <a:fillRect/>
          </a:stretch>
        </p:blipFill>
        <p:spPr>
          <a:xfrm>
            <a:off x="1475656" y="2348880"/>
            <a:ext cx="5976664" cy="4310608"/>
          </a:xfrm>
          <a:prstGeom prst="rect">
            <a:avLst/>
          </a:prstGeom>
        </p:spPr>
      </p:pic>
      <p:sp>
        <p:nvSpPr>
          <p:cNvPr id="3" name="Rectangle 2"/>
          <p:cNvSpPr/>
          <p:nvPr/>
        </p:nvSpPr>
        <p:spPr>
          <a:xfrm>
            <a:off x="251520" y="116632"/>
            <a:ext cx="8424936" cy="2185214"/>
          </a:xfrm>
          <a:prstGeom prst="rect">
            <a:avLst/>
          </a:prstGeom>
        </p:spPr>
        <p:txBody>
          <a:bodyPr wrap="square">
            <a:spAutoFit/>
          </a:bodyPr>
          <a:lstStyle/>
          <a:p>
            <a:pPr algn="ctr"/>
            <a:r>
              <a:rPr lang="fr-FR" sz="2800" b="1" dirty="0" smtClean="0"/>
              <a:t>Ambassade de France en Thaïlande.</a:t>
            </a:r>
          </a:p>
          <a:p>
            <a:pPr algn="ctr"/>
            <a:endParaRPr lang="fr-FR" sz="2800" b="1" dirty="0" smtClean="0"/>
          </a:p>
          <a:p>
            <a:pPr algn="ctr"/>
            <a:r>
              <a:rPr lang="fr-FR" sz="2000" dirty="0" smtClean="0"/>
              <a:t>L'ambassade est située au 35 rue de Brest (</a:t>
            </a:r>
            <a:r>
              <a:rPr lang="fr-FR" sz="2000" dirty="0" err="1" smtClean="0"/>
              <a:t>Charoenkrung</a:t>
            </a:r>
            <a:r>
              <a:rPr lang="fr-FR" sz="2000" dirty="0" smtClean="0"/>
              <a:t> soi 36), dans le quartier </a:t>
            </a:r>
            <a:r>
              <a:rPr lang="fr-FR" sz="2000" dirty="0" err="1" smtClean="0"/>
              <a:t>Bangrak</a:t>
            </a:r>
            <a:r>
              <a:rPr lang="fr-FR" sz="2000" dirty="0" smtClean="0"/>
              <a:t>, à </a:t>
            </a:r>
            <a:r>
              <a:rPr lang="fr-FR" sz="2000" u="sng" dirty="0" smtClean="0"/>
              <a:t>Bangkok</a:t>
            </a:r>
            <a:r>
              <a:rPr lang="fr-FR" sz="2000" dirty="0" smtClean="0"/>
              <a:t>. Entre juillet 2012 et septembre 2015, elle était provisoirement au 23</a:t>
            </a:r>
            <a:r>
              <a:rPr lang="fr-FR" sz="2000" baseline="30000" dirty="0" smtClean="0"/>
              <a:t>e</a:t>
            </a:r>
            <a:r>
              <a:rPr lang="fr-FR" sz="2000" dirty="0" smtClean="0"/>
              <a:t> étage de la tour CAT, quelques rues plus loin, le temps des travaux, sur le site historique de la mission diplomatique.</a:t>
            </a:r>
            <a:endParaRPr lang="fr-FR" sz="2000" dirty="0"/>
          </a:p>
        </p:txBody>
      </p:sp>
    </p:spTree>
  </p:cSld>
  <p:clrMapOvr>
    <a:masterClrMapping/>
  </p:clrMapOvr>
  <p:transition>
    <p:wheel spokes="2"/>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Thaïlande - Bankok (Copier).jpg"/>
          <p:cNvPicPr>
            <a:picLocks noChangeAspect="1"/>
          </p:cNvPicPr>
          <p:nvPr/>
        </p:nvPicPr>
        <p:blipFill>
          <a:blip r:embed="rId2" cstate="print"/>
          <a:stretch>
            <a:fillRect/>
          </a:stretch>
        </p:blipFill>
        <p:spPr>
          <a:xfrm>
            <a:off x="508000" y="381000"/>
            <a:ext cx="8128000" cy="6096000"/>
          </a:xfrm>
          <a:prstGeom prst="rect">
            <a:avLst/>
          </a:prstGeom>
        </p:spPr>
      </p:pic>
    </p:spTree>
  </p:cSld>
  <p:clrMapOvr>
    <a:masterClrMapping/>
  </p:clrMapOvr>
  <p:transition>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889844"/>
            <a:ext cx="7776864" cy="4339650"/>
          </a:xfrm>
          <a:prstGeom prst="rect">
            <a:avLst/>
          </a:prstGeom>
        </p:spPr>
        <p:txBody>
          <a:bodyPr wrap="square">
            <a:spAutoFit/>
          </a:bodyPr>
          <a:lstStyle/>
          <a:p>
            <a:pPr algn="ctr"/>
            <a:r>
              <a:rPr lang="fr-FR" sz="2800" b="1" dirty="0" smtClean="0"/>
              <a:t>Ambassade de France en Tunisie.</a:t>
            </a:r>
          </a:p>
          <a:p>
            <a:pPr algn="ctr"/>
            <a:endParaRPr lang="fr-FR" sz="2800" b="1" dirty="0" smtClean="0"/>
          </a:p>
          <a:p>
            <a:pPr algn="ctr"/>
            <a:r>
              <a:rPr lang="fr-FR" sz="2000" dirty="0" smtClean="0"/>
              <a:t>L'ambassade se situe dans les bâtiments occupés avant l'indépendance par le consulat de France puis la résidence générale. Datant de 1861, construits à l'initiative du consul Léon Roches en 1859, ils s'ouvrent sur la place de l'Indépendance, carrefour entre l'avenue Habib-Bourguiba (ancienne avenue de la Marine) et l'avenue de France, face à la cathédrale Saint-Vincent-de-Paul.</a:t>
            </a:r>
          </a:p>
          <a:p>
            <a:pPr algn="ctr"/>
            <a:r>
              <a:rPr lang="fr-FR" sz="2000" dirty="0" smtClean="0"/>
              <a:t> Le consulat général est situé dans les mêmes locaux.</a:t>
            </a:r>
          </a:p>
          <a:p>
            <a:pPr algn="ctr"/>
            <a:r>
              <a:rPr lang="fr-FR" sz="2000" dirty="0" smtClean="0"/>
              <a:t>La Résidence de France est située à La </a:t>
            </a:r>
            <a:r>
              <a:rPr lang="fr-FR" sz="2000" dirty="0" err="1" smtClean="0"/>
              <a:t>Marsa</a:t>
            </a:r>
            <a:r>
              <a:rPr lang="fr-FR" sz="2000" dirty="0" smtClean="0"/>
              <a:t>, dans la banlieue nord de Tunis. Elle est construite en 1800 par un notable tunisois au cœur d'un parc de 3,5 hectares avant que Mohammed Bey l'attribue en 1857 au consul de France, Léon Roches, lequel baptise la demeure </a:t>
            </a:r>
            <a:r>
              <a:rPr lang="fr-FR" sz="2000" i="1" dirty="0" smtClean="0"/>
              <a:t>Dar El </a:t>
            </a:r>
            <a:r>
              <a:rPr lang="fr-FR" sz="2000" i="1" dirty="0" err="1" smtClean="0"/>
              <a:t>Kamila</a:t>
            </a:r>
            <a:r>
              <a:rPr lang="fr-FR" sz="2000" dirty="0" smtClean="0"/>
              <a:t>.</a:t>
            </a:r>
            <a:endParaRPr lang="fr-FR" sz="2000" dirty="0"/>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5 - French_embassy_Tunis (Copier).JPG"/>
          <p:cNvPicPr>
            <a:picLocks noChangeAspect="1"/>
          </p:cNvPicPr>
          <p:nvPr/>
        </p:nvPicPr>
        <p:blipFill>
          <a:blip r:embed="rId2" cstate="print"/>
          <a:stretch>
            <a:fillRect/>
          </a:stretch>
        </p:blipFill>
        <p:spPr>
          <a:xfrm>
            <a:off x="443541" y="332656"/>
            <a:ext cx="8256918" cy="6192688"/>
          </a:xfrm>
          <a:prstGeom prst="rect">
            <a:avLst/>
          </a:prstGeom>
        </p:spPr>
      </p:pic>
    </p:spTree>
  </p:cSld>
  <p:clrMapOvr>
    <a:masterClrMapping/>
  </p:clrMapOvr>
  <p:transition>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1187624" y="1980710"/>
            <a:ext cx="7092280" cy="28007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ea typeface="Times New Roman" pitchFamily="18" charset="0"/>
                <a:cs typeface="Times New Roman" pitchFamily="18" charset="0"/>
              </a:rPr>
              <a:t>Ambassade de France en Ukraine.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Arial" pitchFamily="34" charset="0"/>
              </a:rPr>
              <a:t>L'ambassade est située au 39 de la rue </a:t>
            </a:r>
            <a:r>
              <a:rPr kumimoji="0" lang="fr-FR" sz="2000" b="0" i="0" u="none" strike="noStrike" cap="none" normalizeH="0" baseline="0" dirty="0" err="1" smtClean="0">
                <a:ln>
                  <a:noFill/>
                </a:ln>
                <a:solidFill>
                  <a:schemeClr val="tx1"/>
                </a:solidFill>
                <a:effectLst/>
                <a:ea typeface="Times New Roman" pitchFamily="18" charset="0"/>
                <a:cs typeface="Arial" pitchFamily="34" charset="0"/>
              </a:rPr>
              <a:t>Reitarska</a:t>
            </a:r>
            <a:r>
              <a:rPr kumimoji="0" lang="fr-FR" sz="2000" b="0" i="0" u="none" strike="noStrike" cap="none" normalizeH="0" baseline="0" dirty="0" smtClean="0">
                <a:ln>
                  <a:noFill/>
                </a:ln>
                <a:solidFill>
                  <a:schemeClr val="tx1"/>
                </a:solidFill>
                <a:effectLst/>
                <a:ea typeface="Times New Roman" pitchFamily="18" charset="0"/>
                <a:cs typeface="Arial" pitchFamily="34" charset="0"/>
              </a:rPr>
              <a:t>, à Kiev.</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Arial" pitchFamily="34" charset="0"/>
              </a:rPr>
              <a:t> Elle accueille aussi une section consulaire.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ea typeface="Times New Roman" pitchFamily="18" charset="0"/>
                <a:cs typeface="Arial" pitchFamily="34" charset="0"/>
              </a:rPr>
              <a:t>La France a reconnu l'indépendance de l'Ukraine dès sa proclamation en décembre 1991. Les relations diplomatiques ont été établies dans la foulée, par transformation du Consulat général de France à Kiev.</a:t>
            </a:r>
            <a:endParaRPr kumimoji="0" lang="fr-FR" sz="2000" b="0" i="0" u="none" strike="noStrike" cap="none" normalizeH="0" baseline="0" dirty="0" smtClean="0">
              <a:ln>
                <a:noFill/>
              </a:ln>
              <a:solidFill>
                <a:schemeClr val="tx1"/>
              </a:solidFill>
              <a:effectLst/>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 - Ambassade d' Ukraine - Kiev (Copier).jpg"/>
          <p:cNvPicPr>
            <a:picLocks noChangeAspect="1"/>
          </p:cNvPicPr>
          <p:nvPr/>
        </p:nvPicPr>
        <p:blipFill>
          <a:blip r:embed="rId2" cstate="print"/>
          <a:stretch>
            <a:fillRect/>
          </a:stretch>
        </p:blipFill>
        <p:spPr>
          <a:xfrm>
            <a:off x="508000" y="381000"/>
            <a:ext cx="8128000" cy="6096000"/>
          </a:xfrm>
          <a:prstGeom prst="rect">
            <a:avLst/>
          </a:prstGeom>
        </p:spPr>
      </p:pic>
    </p:spTree>
  </p:cSld>
  <p:clrMapOvr>
    <a:masterClrMapping/>
  </p:clrMapOvr>
  <p:transition>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755576" y="1196752"/>
            <a:ext cx="2736304"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i="0" u="none" strike="noStrike" cap="none" normalizeH="0" baseline="0" dirty="0" smtClean="0">
                <a:ln>
                  <a:noFill/>
                </a:ln>
                <a:solidFill>
                  <a:schemeClr val="tx1"/>
                </a:solidFill>
                <a:effectLst/>
                <a:latin typeface="+mj-lt"/>
                <a:ea typeface="Times New Roman" pitchFamily="18"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i="0" u="none" strike="noStrike" cap="none" normalizeH="0" baseline="0" dirty="0" smtClean="0">
              <a:ln>
                <a:noFill/>
              </a:ln>
              <a:solidFill>
                <a:schemeClr val="tx1"/>
              </a:solidFill>
              <a:effectLst/>
              <a:latin typeface="+mj-lt"/>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i="0" u="none" strike="noStrike" cap="none" normalizeH="0" baseline="0" dirty="0" smtClean="0">
                <a:ln>
                  <a:noFill/>
                </a:ln>
                <a:solidFill>
                  <a:schemeClr val="tx1"/>
                </a:solidFill>
                <a:effectLst/>
                <a:latin typeface="+mj-lt"/>
                <a:ea typeface="Times New Roman" pitchFamily="18" charset="0"/>
                <a:cs typeface="Arial" pitchFamily="34" charset="0"/>
              </a:rPr>
              <a:t>L'ambassade de France en Israël est la représentation diplomatique de la République française auprès de l'État d'Israël. Elle est située à Tel </a:t>
            </a:r>
            <a:r>
              <a:rPr kumimoji="0" lang="fr-FR" sz="2000" i="0" u="none" strike="noStrike" cap="none" normalizeH="0" baseline="0" dirty="0" err="1" smtClean="0">
                <a:ln>
                  <a:noFill/>
                </a:ln>
                <a:solidFill>
                  <a:schemeClr val="tx1"/>
                </a:solidFill>
                <a:effectLst/>
                <a:latin typeface="+mj-lt"/>
                <a:ea typeface="Times New Roman" pitchFamily="18" charset="0"/>
                <a:cs typeface="Arial" pitchFamily="34" charset="0"/>
              </a:rPr>
              <a:t>Aviv</a:t>
            </a:r>
            <a:r>
              <a:rPr kumimoji="0" lang="fr-FR" sz="2000" i="0" u="none" strike="noStrike" cap="none" normalizeH="0" baseline="0" dirty="0" smtClean="0">
                <a:ln>
                  <a:noFill/>
                </a:ln>
                <a:solidFill>
                  <a:schemeClr val="tx1"/>
                </a:solidFill>
                <a:effectLst/>
                <a:latin typeface="+mj-lt"/>
                <a:ea typeface="Times New Roman" pitchFamily="18" charset="0"/>
                <a:cs typeface="Arial" pitchFamily="34" charset="0"/>
              </a:rPr>
              <a:t> et son ambassadeur est, depuis 2013, Patrick Maisonnave.</a:t>
            </a:r>
          </a:p>
        </p:txBody>
      </p:sp>
      <p:pic>
        <p:nvPicPr>
          <p:cNvPr id="3" name="Image 2" descr="17 - Israël - Tel Aviv (Copier).jpg"/>
          <p:cNvPicPr>
            <a:picLocks noChangeAspect="1"/>
          </p:cNvPicPr>
          <p:nvPr/>
        </p:nvPicPr>
        <p:blipFill>
          <a:blip r:embed="rId2" cstate="print"/>
          <a:stretch>
            <a:fillRect/>
          </a:stretch>
        </p:blipFill>
        <p:spPr>
          <a:xfrm>
            <a:off x="4139952" y="260648"/>
            <a:ext cx="4745124" cy="6326832"/>
          </a:xfrm>
          <a:prstGeom prst="rect">
            <a:avLst/>
          </a:prstGeom>
        </p:spPr>
      </p:pic>
      <p:sp>
        <p:nvSpPr>
          <p:cNvPr id="4" name="Rectangle 3"/>
          <p:cNvSpPr/>
          <p:nvPr/>
        </p:nvSpPr>
        <p:spPr>
          <a:xfrm>
            <a:off x="323528" y="548680"/>
            <a:ext cx="3600400" cy="954107"/>
          </a:xfrm>
          <a:prstGeom prst="rect">
            <a:avLst/>
          </a:prstGeom>
        </p:spPr>
        <p:txBody>
          <a:bodyPr wrap="square">
            <a:spAutoFit/>
          </a:bodyPr>
          <a:lstStyle/>
          <a:p>
            <a:pPr lvl="0" algn="ctr" fontAlgn="base">
              <a:spcBef>
                <a:spcPct val="0"/>
              </a:spcBef>
              <a:spcAft>
                <a:spcPct val="0"/>
              </a:spcAft>
            </a:pPr>
            <a:r>
              <a:rPr lang="fr-FR" sz="2800" b="1" dirty="0" smtClean="0">
                <a:ea typeface="Times New Roman" pitchFamily="18" charset="0"/>
                <a:cs typeface="Times New Roman" pitchFamily="18" charset="0"/>
              </a:rPr>
              <a:t>Ambassade de France en Israël.</a:t>
            </a:r>
          </a:p>
        </p:txBody>
      </p:sp>
    </p:spTree>
  </p:cSld>
  <p:clrMapOvr>
    <a:masterClrMapping/>
  </p:clrMapOvr>
  <p:transition>
    <p:pull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12.jpg"/>
          <p:cNvPicPr>
            <a:picLocks noChangeAspect="1"/>
          </p:cNvPicPr>
          <p:nvPr/>
        </p:nvPicPr>
        <p:blipFill>
          <a:blip r:embed="rId2" cstate="print"/>
          <a:stretch>
            <a:fillRect/>
          </a:stretch>
        </p:blipFill>
        <p:spPr>
          <a:xfrm>
            <a:off x="215900" y="3429000"/>
            <a:ext cx="8676580" cy="3136900"/>
          </a:xfrm>
          <a:prstGeom prst="rect">
            <a:avLst/>
          </a:prstGeom>
        </p:spPr>
      </p:pic>
      <p:sp>
        <p:nvSpPr>
          <p:cNvPr id="4" name="Rectangle 3"/>
          <p:cNvSpPr/>
          <p:nvPr/>
        </p:nvSpPr>
        <p:spPr>
          <a:xfrm>
            <a:off x="179512" y="188640"/>
            <a:ext cx="8640960" cy="2985433"/>
          </a:xfrm>
          <a:prstGeom prst="rect">
            <a:avLst/>
          </a:prstGeom>
        </p:spPr>
        <p:txBody>
          <a:bodyPr wrap="square">
            <a:spAutoFit/>
          </a:bodyPr>
          <a:lstStyle/>
          <a:p>
            <a:pPr algn="ctr"/>
            <a:r>
              <a:rPr lang="fr-FR" sz="2800" dirty="0" smtClean="0"/>
              <a:t>Ambassade de France au Maroc.</a:t>
            </a:r>
          </a:p>
          <a:p>
            <a:pPr algn="ctr"/>
            <a:r>
              <a:rPr lang="fr-FR" sz="2000" dirty="0" smtClean="0"/>
              <a:t>Les travaux de la Résidence de France ont commencé en novembre 1981. </a:t>
            </a:r>
            <a:br>
              <a:rPr lang="fr-FR" sz="2000" dirty="0" smtClean="0"/>
            </a:br>
            <a:r>
              <a:rPr lang="fr-FR" sz="2000" dirty="0" smtClean="0"/>
              <a:t>D’une surface de 1 900 m², la Résidence de France s’étend sur un terrain de 5 hectares. Guillermo Jullian de la </a:t>
            </a:r>
            <a:r>
              <a:rPr lang="fr-FR" sz="2000" dirty="0" err="1" smtClean="0"/>
              <a:t>Fuente</a:t>
            </a:r>
            <a:r>
              <a:rPr lang="fr-FR" sz="2000" dirty="0" smtClean="0"/>
              <a:t>, dernier disciple de Le Corbusier en est l’architecte.</a:t>
            </a:r>
          </a:p>
          <a:p>
            <a:pPr algn="ctr"/>
            <a:r>
              <a:rPr lang="fr-FR" sz="2000" dirty="0" smtClean="0"/>
              <a:t>Alliant modernité des formes d’ensemble et agencement plus traditionnel de certains espaces (patio, salon marocain), la Résidence de France s’inscrit dans la plus pure tradition de l’architecture corbuséenne.</a:t>
            </a:r>
          </a:p>
          <a:p>
            <a:pPr algn="ctr"/>
            <a:r>
              <a:rPr lang="fr-FR" sz="2000" dirty="0" smtClean="0"/>
              <a:t>La Résidence de France est inscrite au patrimoine de l’Etat français depuis 1985.</a:t>
            </a:r>
            <a:endParaRPr lang="fr-FR" sz="2000" dirty="0"/>
          </a:p>
        </p:txBody>
      </p:sp>
    </p:spTree>
  </p:cSld>
  <p:clrMapOvr>
    <a:masterClrMapping/>
  </p:clrMapOvr>
  <p:transition>
    <p:pull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8-entrée-Maroc-Rabat (Copier).jpg"/>
          <p:cNvPicPr>
            <a:picLocks noChangeAspect="1"/>
          </p:cNvPicPr>
          <p:nvPr/>
        </p:nvPicPr>
        <p:blipFill>
          <a:blip r:embed="rId2" cstate="print"/>
          <a:stretch>
            <a:fillRect/>
          </a:stretch>
        </p:blipFill>
        <p:spPr>
          <a:xfrm>
            <a:off x="575556" y="764704"/>
            <a:ext cx="7884876" cy="5256584"/>
          </a:xfrm>
          <a:prstGeom prst="rect">
            <a:avLst/>
          </a:prstGeom>
        </p:spPr>
      </p:pic>
    </p:spTree>
  </p:cSld>
  <p:clrMapOvr>
    <a:masterClrMapping/>
  </p:clrMapOvr>
  <p:transition>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683568" y="251357"/>
            <a:ext cx="7956376"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mj-lt"/>
                <a:ea typeface="Times New Roman" pitchFamily="18" charset="0"/>
                <a:cs typeface="Times New Roman" pitchFamily="18" charset="0"/>
              </a:rPr>
              <a:t>Ambassade de France en Suisse.</a:t>
            </a:r>
            <a:endParaRPr kumimoji="0" lang="fr-FR" sz="2800" b="0" i="0" u="none" strike="noStrike" cap="none" normalizeH="0" baseline="0" dirty="0" smtClean="0">
              <a:ln>
                <a:noFill/>
              </a:ln>
              <a:solidFill>
                <a:schemeClr val="tx1"/>
              </a:solidFill>
              <a:effectLst/>
              <a:latin typeface="+mj-lt"/>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mj-lt"/>
                <a:ea typeface="Times New Roman" pitchFamily="18" charset="0"/>
                <a:cs typeface="Arial" pitchFamily="34" charset="0"/>
              </a:rPr>
              <a:t>L'ambassade est depuis 1971 située sur la </a:t>
            </a:r>
            <a:r>
              <a:rPr kumimoji="0" lang="fr-FR" sz="2000" b="0" i="0" u="none" strike="noStrike" cap="none" normalizeH="0" baseline="0" dirty="0" err="1" smtClean="0">
                <a:ln>
                  <a:noFill/>
                </a:ln>
                <a:solidFill>
                  <a:schemeClr val="tx1"/>
                </a:solidFill>
                <a:effectLst/>
                <a:latin typeface="+mj-lt"/>
                <a:ea typeface="Times New Roman" pitchFamily="18" charset="0"/>
                <a:cs typeface="Arial" pitchFamily="34" charset="0"/>
              </a:rPr>
              <a:t>Schosshaldenstrasse</a:t>
            </a:r>
            <a:r>
              <a:rPr kumimoji="0" lang="fr-FR" sz="2000" b="0" i="0" u="none" strike="noStrike" cap="none" normalizeH="0" baseline="0" dirty="0" smtClean="0">
                <a:ln>
                  <a:noFill/>
                </a:ln>
                <a:solidFill>
                  <a:schemeClr val="tx1"/>
                </a:solidFill>
                <a:effectLst/>
                <a:latin typeface="+mj-lt"/>
                <a:ea typeface="Times New Roman" pitchFamily="18" charset="0"/>
                <a:cs typeface="Arial" pitchFamily="34" charset="0"/>
              </a:rPr>
              <a:t>, à Berne, capitale du pays. Elle accueille aussi une section consulaire.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mj-lt"/>
                <a:ea typeface="Times New Roman" pitchFamily="18" charset="0"/>
                <a:cs typeface="Arial" pitchFamily="34" charset="0"/>
              </a:rPr>
              <a:t>Elle était précédemment située à la villa </a:t>
            </a:r>
            <a:r>
              <a:rPr kumimoji="0" lang="fr-FR" sz="2000" b="0" i="0" u="none" strike="noStrike" cap="none" normalizeH="0" baseline="0" dirty="0" err="1" smtClean="0">
                <a:ln>
                  <a:noFill/>
                </a:ln>
                <a:solidFill>
                  <a:schemeClr val="tx1"/>
                </a:solidFill>
                <a:effectLst/>
                <a:latin typeface="+mj-lt"/>
                <a:ea typeface="Times New Roman" pitchFamily="18" charset="0"/>
                <a:cs typeface="Arial" pitchFamily="34" charset="0"/>
              </a:rPr>
              <a:t>Tscharner</a:t>
            </a:r>
            <a:r>
              <a:rPr kumimoji="0" lang="fr-FR" sz="2000" b="0" i="0" u="none" strike="noStrike" cap="none" normalizeH="0" baseline="0" dirty="0" smtClean="0">
                <a:ln>
                  <a:noFill/>
                </a:ln>
                <a:solidFill>
                  <a:schemeClr val="tx1"/>
                </a:solidFill>
                <a:effectLst/>
                <a:latin typeface="+mj-lt"/>
                <a:ea typeface="Times New Roman" pitchFamily="18" charset="0"/>
                <a:cs typeface="Arial" pitchFamily="34" charset="0"/>
              </a:rPr>
              <a:t> à la </a:t>
            </a:r>
            <a:r>
              <a:rPr kumimoji="0" lang="fr-FR" sz="2000" b="0" i="0" u="none" strike="noStrike" cap="none" normalizeH="0" baseline="0" dirty="0" err="1" smtClean="0">
                <a:ln>
                  <a:noFill/>
                </a:ln>
                <a:solidFill>
                  <a:schemeClr val="tx1"/>
                </a:solidFill>
                <a:effectLst/>
                <a:latin typeface="+mj-lt"/>
                <a:ea typeface="Times New Roman" pitchFamily="18" charset="0"/>
                <a:cs typeface="Arial" pitchFamily="34" charset="0"/>
              </a:rPr>
              <a:t>Sulgeneckstrasse</a:t>
            </a:r>
            <a:r>
              <a:rPr kumimoji="0" lang="fr-FR" sz="2000" b="0" i="0" u="none" strike="noStrike" cap="none" normalizeH="0" baseline="0" dirty="0" smtClean="0">
                <a:ln>
                  <a:noFill/>
                </a:ln>
                <a:solidFill>
                  <a:schemeClr val="tx1"/>
                </a:solidFill>
                <a:effectLst/>
                <a:latin typeface="+mj-lt"/>
                <a:ea typeface="Times New Roman" pitchFamily="18" charset="0"/>
                <a:cs typeface="Arial" pitchFamily="34" charset="0"/>
              </a:rPr>
              <a:t>, qui est actuellement la résidence de l’ambassadeur.</a:t>
            </a:r>
            <a:endParaRPr kumimoji="0" lang="fr-FR" sz="2000" b="0" i="0" u="none" strike="noStrike" cap="none" normalizeH="0" baseline="0" dirty="0" smtClean="0">
              <a:ln>
                <a:noFill/>
              </a:ln>
              <a:solidFill>
                <a:schemeClr val="tx1"/>
              </a:solidFill>
              <a:effectLst/>
              <a:latin typeface="+mj-lt"/>
              <a:cs typeface="Arial" pitchFamily="34" charset="0"/>
            </a:endParaRPr>
          </a:p>
        </p:txBody>
      </p:sp>
      <p:pic>
        <p:nvPicPr>
          <p:cNvPr id="3" name="Image 2" descr="19 - résidence de france à Berne-Suisse (Copier).jpg"/>
          <p:cNvPicPr>
            <a:picLocks noChangeAspect="1"/>
          </p:cNvPicPr>
          <p:nvPr/>
        </p:nvPicPr>
        <p:blipFill>
          <a:blip r:embed="rId2" cstate="print"/>
          <a:stretch>
            <a:fillRect/>
          </a:stretch>
        </p:blipFill>
        <p:spPr>
          <a:xfrm>
            <a:off x="1187624" y="2132856"/>
            <a:ext cx="6728868" cy="4461128"/>
          </a:xfrm>
          <a:prstGeom prst="rect">
            <a:avLst/>
          </a:prstGeom>
        </p:spPr>
      </p:pic>
    </p:spTree>
  </p:cSld>
  <p:clrMapOvr>
    <a:masterClrMapping/>
  </p:clrMapOvr>
  <p:transition>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971600" y="1052736"/>
            <a:ext cx="7344816"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Ambassade de France en Chine.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L'ambassade est située dans le district de Chaoyang à Pékin,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un quartier comprenant de nombreuses ambassades.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Elle accueille aussi une section consulaire.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La nouvelle ambassade a été ouverte le 28 octobre 2011, elle a été conçue par l'architecte Alain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Sarfati</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Elle est située au croisement des rues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Liangmaqiao</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et </a:t>
            </a:r>
            <a:r>
              <a:rPr kumimoji="0" lang="fr-FR" sz="20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Tianze</a:t>
            </a: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et accueille tous les services de l'ambassade ainsi que la résidence de France.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Destinée à donner une dimension urbaine s'intégrant dans la ville,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la « tour » est une proéminence de 8 étages du bâtiment de l'ambassade. Le jardin de la résidence est composé d’une pelouse centrale avec, de part et d’autre, deux allées d'érables.</a:t>
            </a:r>
            <a:endParaRPr kumimoji="0" lang="fr-FR" sz="2000" b="0" i="0" u="none" strike="noStrike" cap="none" normalizeH="0" baseline="0" dirty="0" smtClean="0">
              <a:ln>
                <a:noFill/>
              </a:ln>
              <a:solidFill>
                <a:schemeClr val="tx1"/>
              </a:solidFill>
              <a:effectLst/>
              <a:latin typeface="Calibri" pitchFamily="34" charset="0"/>
              <a:cs typeface="Calibri" pitchFamily="34" charset="0"/>
            </a:endParaRPr>
          </a:p>
        </p:txBody>
      </p:sp>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2.jpg"/>
          <p:cNvPicPr>
            <a:picLocks noChangeAspect="1"/>
          </p:cNvPicPr>
          <p:nvPr/>
        </p:nvPicPr>
        <p:blipFill>
          <a:blip r:embed="rId2" cstate="print"/>
          <a:stretch>
            <a:fillRect/>
          </a:stretch>
        </p:blipFill>
        <p:spPr>
          <a:xfrm>
            <a:off x="596029" y="260648"/>
            <a:ext cx="7951943" cy="6336704"/>
          </a:xfrm>
          <a:prstGeom prst="rect">
            <a:avLst/>
          </a:prstGeom>
        </p:spPr>
      </p:pic>
    </p:spTree>
  </p:cSld>
  <p:clrMapOvr>
    <a:masterClrMapping/>
  </p:clrMapOvr>
  <p:transition>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 - La_chancellerie-Alger (Copier).jpg"/>
          <p:cNvPicPr>
            <a:picLocks noChangeAspect="1"/>
          </p:cNvPicPr>
          <p:nvPr/>
        </p:nvPicPr>
        <p:blipFill>
          <a:blip r:embed="rId2" cstate="print"/>
          <a:stretch>
            <a:fillRect/>
          </a:stretch>
        </p:blipFill>
        <p:spPr>
          <a:xfrm>
            <a:off x="1043608" y="1484784"/>
            <a:ext cx="6970971" cy="5220072"/>
          </a:xfrm>
          <a:prstGeom prst="rect">
            <a:avLst/>
          </a:prstGeom>
        </p:spPr>
      </p:pic>
      <p:sp>
        <p:nvSpPr>
          <p:cNvPr id="48129" name="Rectangle 1"/>
          <p:cNvSpPr>
            <a:spLocks noChangeArrowheads="1"/>
          </p:cNvSpPr>
          <p:nvPr/>
        </p:nvSpPr>
        <p:spPr bwMode="auto">
          <a:xfrm>
            <a:off x="323528" y="75982"/>
            <a:ext cx="8568952"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Ambassade de France en Algérie</a:t>
            </a:r>
            <a:endParaRPr kumimoji="0" lang="fr-FR"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Elle est située, depuis 1962, au Parc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Peltzer</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sur les hauteurs d'Hydra, à Alger. Le site comprend environ quinze hectares au cœur desquels sont réunis tous les services de la chancellerie ainsi que le consulat général.</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split orient="vert"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467544" y="487706"/>
            <a:ext cx="8388424" cy="58785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au Royaume-Uni.</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L'ambassade est située sur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Knightsbridge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artère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princiale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du quartier de luxe du même nom du centre de Londres (cité de Westminster), à proximité de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Hyde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Park. Le consulat général de France se trouve à 700 m au sud-ouest, au 21 Cromwell Road.</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a:t>
            </a:r>
            <a:r>
              <a:rPr kumimoji="0" lang="fr-FR"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Résidence de France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se situe au n</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o</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11 de Kensington Palace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Gardens</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l'un des quartiers les plus luxueux du monde.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demeure a été louée à la Couronne britannique à partir de 1946.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Elle appartenait au 10</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duc de Marlborough et avait été construite en 1840, comme la plupart des édifices de la rue. Durant la Seconde Guerre mondiale, elle avait accueilli la Royal Air Force afin de protéger Londres contre les attaques ennemies. Après plusieurs restaurations et réfections, le bâtiment fut inauguré en 1950, mais un incendie le détruisit presque entièrement en 1992. Reconstruite grâce au concours d'architectes français et britanniques, la résidence est meublée de pièces précieuses, de tapisseries des Gobelins et de tapis de la Savonnerie des XVII</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et XVIII</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siècles.</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22 - G.B.Ambassade Londres (Copier).jpg"/>
          <p:cNvPicPr>
            <a:picLocks noChangeAspect="1"/>
          </p:cNvPicPr>
          <p:nvPr/>
        </p:nvPicPr>
        <p:blipFill>
          <a:blip r:embed="rId2" cstate="print"/>
          <a:stretch>
            <a:fillRect/>
          </a:stretch>
        </p:blipFill>
        <p:spPr>
          <a:xfrm>
            <a:off x="251521" y="343285"/>
            <a:ext cx="8640960" cy="5750011"/>
          </a:xfrm>
          <a:prstGeom prst="rect">
            <a:avLst/>
          </a:prstGeom>
        </p:spPr>
      </p:pic>
      <p:sp>
        <p:nvSpPr>
          <p:cNvPr id="5" name="ZoneTexte 4"/>
          <p:cNvSpPr txBox="1"/>
          <p:nvPr/>
        </p:nvSpPr>
        <p:spPr>
          <a:xfrm>
            <a:off x="1907704" y="6165304"/>
            <a:ext cx="5112568" cy="400110"/>
          </a:xfrm>
          <a:prstGeom prst="rect">
            <a:avLst/>
          </a:prstGeom>
          <a:noFill/>
        </p:spPr>
        <p:txBody>
          <a:bodyPr wrap="square" rtlCol="0">
            <a:spAutoFit/>
          </a:bodyPr>
          <a:lstStyle/>
          <a:p>
            <a:pPr algn="ctr"/>
            <a:r>
              <a:rPr lang="fr-FR" sz="2000" dirty="0" smtClean="0">
                <a:latin typeface="Arial" pitchFamily="34" charset="0"/>
                <a:cs typeface="Arial" pitchFamily="34" charset="0"/>
              </a:rPr>
              <a:t>Ambassade de France à Londres.</a:t>
            </a:r>
            <a:endParaRPr lang="fr-FR" sz="2000" dirty="0">
              <a:latin typeface="Arial" pitchFamily="34" charset="0"/>
              <a:cs typeface="Arial" pitchFamily="34" charset="0"/>
            </a:endParaRPr>
          </a:p>
        </p:txBody>
      </p:sp>
    </p:spTree>
  </p:cSld>
  <p:clrMapOvr>
    <a:masterClrMapping/>
  </p:clrMapOvr>
  <p:transition>
    <p:wheel spokes="3"/>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2 a - French_Embassy_Residence_London_01917 (Copier).JPG"/>
          <p:cNvPicPr>
            <a:picLocks noChangeAspect="1"/>
          </p:cNvPicPr>
          <p:nvPr/>
        </p:nvPicPr>
        <p:blipFill>
          <a:blip r:embed="rId2" cstate="print"/>
          <a:stretch>
            <a:fillRect/>
          </a:stretch>
        </p:blipFill>
        <p:spPr>
          <a:xfrm>
            <a:off x="395536" y="260648"/>
            <a:ext cx="8460432" cy="5640288"/>
          </a:xfrm>
          <a:prstGeom prst="rect">
            <a:avLst/>
          </a:prstGeom>
        </p:spPr>
      </p:pic>
      <p:sp>
        <p:nvSpPr>
          <p:cNvPr id="3" name="ZoneTexte 2"/>
          <p:cNvSpPr txBox="1"/>
          <p:nvPr/>
        </p:nvSpPr>
        <p:spPr>
          <a:xfrm>
            <a:off x="2195736" y="6093296"/>
            <a:ext cx="4824536" cy="400110"/>
          </a:xfrm>
          <a:prstGeom prst="rect">
            <a:avLst/>
          </a:prstGeom>
          <a:noFill/>
        </p:spPr>
        <p:txBody>
          <a:bodyPr wrap="square" rtlCol="0">
            <a:spAutoFit/>
          </a:bodyPr>
          <a:lstStyle/>
          <a:p>
            <a:pPr algn="ctr"/>
            <a:r>
              <a:rPr lang="fr-FR" sz="2000" dirty="0" smtClean="0">
                <a:latin typeface="Arial" pitchFamily="34" charset="0"/>
                <a:cs typeface="Arial" pitchFamily="34" charset="0"/>
              </a:rPr>
              <a:t>La Résidence de France à Londres.</a:t>
            </a:r>
            <a:endParaRPr lang="fr-FR" sz="2000" dirty="0">
              <a:latin typeface="Arial" pitchFamily="34" charset="0"/>
              <a:cs typeface="Arial" pitchFamily="34" charset="0"/>
            </a:endParaRPr>
          </a:p>
        </p:txBody>
      </p:sp>
    </p:spTree>
  </p:cSld>
  <p:clrMapOvr>
    <a:masterClrMapping/>
  </p:clrMapOvr>
  <p:transition>
    <p:wheel spokes="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611560" y="908720"/>
            <a:ext cx="795637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Australie.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L'ambassade est située au 6 Perth avenue, à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Yarralumla</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un important quartier à 3,5 km du centre de Canberra, qui, à lui seul, regroupe plus d'une trentaine d'ambassades. Elle ne comporte pas de section consulaire, le consulat général se trouvant à Sydney.</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chancellerie ainsi que la Résidence de l'Ambassadeur ont été réalisées par l'architecte parisien Jean Desmarets. Amorcé en 1957, l'édifice sera inauguré le 19 mars 1959. L'ensemble du mobilier, de la vaisselle et des objets d'art vient de France : porcelaine de Sèvres, tapisseries des Gobelins ou d'Aubusson, mobilier Boulle. L'ambassade de France est la seule mission diplomatique à avoir érigé un monument aux morts australiens de la Première Guerre mondiale sur son site. Il a été inauguré en 1961, rendant ainsi hommage aux 313 814 soldats australiens engagés aux côtés des alliés et aux 46 000 d'entre eux qui ont péri au front.</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 - Australie Ambassade Camberra (Copier).jpg"/>
          <p:cNvPicPr>
            <a:picLocks noChangeAspect="1"/>
          </p:cNvPicPr>
          <p:nvPr/>
        </p:nvPicPr>
        <p:blipFill>
          <a:blip r:embed="rId2" cstate="print"/>
          <a:stretch>
            <a:fillRect/>
          </a:stretch>
        </p:blipFill>
        <p:spPr>
          <a:xfrm>
            <a:off x="437091" y="332656"/>
            <a:ext cx="8269818" cy="6192688"/>
          </a:xfrm>
          <a:prstGeom prst="rect">
            <a:avLst/>
          </a:prstGeom>
        </p:spPr>
      </p:pic>
    </p:spTree>
  </p:cSld>
  <p:clrMapOvr>
    <a:masterClrMapping/>
  </p:clrMapOvr>
  <p:transition>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3a - Résidence - Camberra (Copier).jpg"/>
          <p:cNvPicPr>
            <a:picLocks noChangeAspect="1"/>
          </p:cNvPicPr>
          <p:nvPr/>
        </p:nvPicPr>
        <p:blipFill>
          <a:blip r:embed="rId2" cstate="print"/>
          <a:stretch>
            <a:fillRect/>
          </a:stretch>
        </p:blipFill>
        <p:spPr>
          <a:xfrm>
            <a:off x="340929" y="260648"/>
            <a:ext cx="8365979" cy="6264696"/>
          </a:xfrm>
          <a:prstGeom prst="rect">
            <a:avLst/>
          </a:prstGeom>
        </p:spPr>
      </p:pic>
      <p:sp>
        <p:nvSpPr>
          <p:cNvPr id="3" name="ZoneTexte 2"/>
          <p:cNvSpPr txBox="1"/>
          <p:nvPr/>
        </p:nvSpPr>
        <p:spPr>
          <a:xfrm>
            <a:off x="2483768" y="692696"/>
            <a:ext cx="4176464" cy="400110"/>
          </a:xfrm>
          <a:prstGeom prst="rect">
            <a:avLst/>
          </a:prstGeom>
          <a:noFill/>
        </p:spPr>
        <p:txBody>
          <a:bodyPr wrap="square" rtlCol="0">
            <a:spAutoFit/>
          </a:bodyPr>
          <a:lstStyle/>
          <a:p>
            <a:pPr algn="ctr"/>
            <a:r>
              <a:rPr lang="fr-FR" sz="2000" dirty="0" smtClean="0">
                <a:latin typeface="Arial" pitchFamily="34" charset="0"/>
                <a:cs typeface="Arial" pitchFamily="34" charset="0"/>
              </a:rPr>
              <a:t>Résidence de l’Ambassadeur.</a:t>
            </a:r>
            <a:endParaRPr lang="fr-FR" sz="2000" dirty="0">
              <a:latin typeface="Arial" pitchFamily="34" charset="0"/>
              <a:cs typeface="Arial" pitchFamily="34" charset="0"/>
            </a:endParaRPr>
          </a:p>
        </p:txBody>
      </p:sp>
    </p:spTree>
  </p:cSld>
  <p:clrMapOvr>
    <a:masterClrMapping/>
  </p:clrMapOvr>
  <p:transition>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ChangeArrowheads="1"/>
          </p:cNvSpPr>
          <p:nvPr/>
        </p:nvSpPr>
        <p:spPr bwMode="auto">
          <a:xfrm>
            <a:off x="539552" y="487025"/>
            <a:ext cx="8136904"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au Viêt Nam</a:t>
            </a:r>
            <a:r>
              <a:rPr kumimoji="0" lang="fr-FR"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est la représentation diplomatique de la République française en République socialiste du Viêt Nam.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Elle est située à Hanoï, la capitale du pays, et son ambassadeur est, depuis septembre 2016, Bertrand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Lortholary</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domaine occupé par l’Ambassade a été le siège de la Société des Distilleries de l’Indochine fondée en mai 1901 par A. Fontaine. Cette société fut de 1903 à 1933 détentrice du monopole de la fabrication de l’alcool et était l’une des plus puissantes compagnies d’Indochine. Forte de cinq distilleries d’alcool, elle faisait partie du groupe Fontaine qui avait également des intérêts dans le tabac et dans le commerce.</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domaine comprenait des bureaux, la villa du directeur avec sa piscine et sa « pool house », ainsi que trois villas plus petites construites en 1912.</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L’ensemble du domaine a été acheté par l’Etat français en deux fois, fin 1949 et fin 1952.</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Général de Lattre de Tassigny s’y installa en décembre 1950 en tant que haut-commissaire de la France en Indochine et commandant supérieur des troupes françaises.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ambassade Hanoï.jpg"/>
          <p:cNvPicPr>
            <a:picLocks noChangeAspect="1"/>
          </p:cNvPicPr>
          <p:nvPr/>
        </p:nvPicPr>
        <p:blipFill>
          <a:blip r:embed="rId2" cstate="print"/>
          <a:stretch>
            <a:fillRect/>
          </a:stretch>
        </p:blipFill>
        <p:spPr>
          <a:xfrm>
            <a:off x="585291" y="332656"/>
            <a:ext cx="7947149" cy="6172286"/>
          </a:xfrm>
          <a:prstGeom prst="rect">
            <a:avLst/>
          </a:prstGeom>
        </p:spPr>
      </p:pic>
    </p:spTree>
  </p:cSld>
  <p:clrMapOvr>
    <a:masterClrMapping/>
  </p:clrMapOvr>
  <p:transition>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ChangeArrowheads="1"/>
          </p:cNvSpPr>
          <p:nvPr/>
        </p:nvSpPr>
        <p:spPr bwMode="auto">
          <a:xfrm>
            <a:off x="611560" y="764704"/>
            <a:ext cx="795637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Belgique.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L'ambassade est située rue Ducale à Bruxelles, à deux pas du Parc Royal, face au Parlement flamand.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 </a:t>
            </a:r>
            <a:r>
              <a:rPr kumimoji="0" lang="fr-FR" sz="20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Résidence de France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(demeure de l'Ambassadeur) est un ancien hôtel de maître, situé sur le boulevard du Régent, en plein cœur de Bruxelles, qui appartenait au Vicomte de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Spoelberch</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Lovenjoul</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grand passionné de littérature française et, en particulier, de Balzac. Par testament, il légua l'édifice à l'Institut de France, en 1907.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gouvernement français en fit le siège de sa légation, laquelle devint Ambassade de France en 1909.</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À la place des anciennes écuries, de l'autre côté du jardin, l'architecte Georges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Chedanne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déjà créateur quelques années plus tôt de l'Ambassade de France à Vienne, en Autriche, édifia la chancellerie de 1909 à 1914.</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Les jardins ont été aménagés en 1961 par René Pechère.</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pull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ns titre 3.jpg"/>
          <p:cNvPicPr>
            <a:picLocks noChangeAspect="1"/>
          </p:cNvPicPr>
          <p:nvPr/>
        </p:nvPicPr>
        <p:blipFill>
          <a:blip r:embed="rId2" cstate="print"/>
          <a:stretch>
            <a:fillRect/>
          </a:stretch>
        </p:blipFill>
        <p:spPr>
          <a:xfrm>
            <a:off x="251520" y="761474"/>
            <a:ext cx="8640960" cy="5335051"/>
          </a:xfrm>
          <a:prstGeom prst="rect">
            <a:avLst/>
          </a:prstGeom>
        </p:spPr>
      </p:pic>
    </p:spTree>
  </p:cSld>
  <p:clrMapOvr>
    <a:masterClrMapping/>
  </p:clrMapOvr>
  <p:transition>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1187624" y="1484784"/>
            <a:ext cx="6984776"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Pologne.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L'ambassade se situe dans le centre-ville de Varsovie, sur un terrain dans un voisinage proche du Parlement et du parc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Ujazdowski</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dans le quartier diplomatique naissant qui comprend les environs des allées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Ujazdowski</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près du parc d'</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Agrykola</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considérées parmi les plus belles zones de Varsovie, dominées par les immeubles historiques, datant pour la plupart des XVIII</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et XIX</a:t>
            </a:r>
            <a:r>
              <a:rPr kumimoji="0" lang="fr-FR"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e</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siècles.</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ns titre 4.jpg"/>
          <p:cNvPicPr>
            <a:picLocks noChangeAspect="1"/>
          </p:cNvPicPr>
          <p:nvPr/>
        </p:nvPicPr>
        <p:blipFill>
          <a:blip r:embed="rId2" cstate="print"/>
          <a:stretch>
            <a:fillRect/>
          </a:stretch>
        </p:blipFill>
        <p:spPr>
          <a:xfrm>
            <a:off x="395536" y="260648"/>
            <a:ext cx="8271896" cy="5472608"/>
          </a:xfrm>
          <a:prstGeom prst="rect">
            <a:avLst/>
          </a:prstGeom>
        </p:spPr>
      </p:pic>
      <p:sp>
        <p:nvSpPr>
          <p:cNvPr id="4" name="ZoneTexte 3"/>
          <p:cNvSpPr txBox="1"/>
          <p:nvPr/>
        </p:nvSpPr>
        <p:spPr>
          <a:xfrm>
            <a:off x="1835696" y="6021288"/>
            <a:ext cx="5112568" cy="400110"/>
          </a:xfrm>
          <a:prstGeom prst="rect">
            <a:avLst/>
          </a:prstGeom>
          <a:noFill/>
        </p:spPr>
        <p:txBody>
          <a:bodyPr wrap="square" rtlCol="0">
            <a:spAutoFit/>
          </a:bodyPr>
          <a:lstStyle/>
          <a:p>
            <a:pPr algn="ctr"/>
            <a:r>
              <a:rPr lang="fr-FR" sz="2000" dirty="0" smtClean="0">
                <a:latin typeface="Arial" pitchFamily="34" charset="0"/>
                <a:cs typeface="Arial" pitchFamily="34" charset="0"/>
              </a:rPr>
              <a:t>Ambassade de France à Varsovie.</a:t>
            </a:r>
            <a:endParaRPr lang="fr-FR" sz="2000" dirty="0">
              <a:latin typeface="Arial" pitchFamily="34" charset="0"/>
              <a:cs typeface="Arial" pitchFamily="34" charset="0"/>
            </a:endParaRPr>
          </a:p>
        </p:txBody>
      </p:sp>
    </p:spTree>
  </p:cSld>
  <p:clrMapOvr>
    <a:masterClrMapping/>
  </p:clrMapOvr>
  <p:transition>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251520" y="188640"/>
            <a:ext cx="4248472" cy="63094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en Suède.</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Elle se situe dans le quartier d'</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Östermalm</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au numéro 13 de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Kommendörsgatan</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à Stockholm, la capitale suédoise.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bâtiment fut construit en 1876 par l’architecte suédois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 A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Olsson</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et a été utilisé comme école jusqu’en 1974.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L'État Français a racheté le bâtiment en 1987, alors qu'il était inoccupé depuis la fermeture de l'école quelque treize ans auparavant. Après 14 mois de rénovation, les services de la chancellerie s'y sont installés en 1997.</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Image 3" descr="Sans titre 5.jpg"/>
          <p:cNvPicPr>
            <a:picLocks noChangeAspect="1"/>
          </p:cNvPicPr>
          <p:nvPr/>
        </p:nvPicPr>
        <p:blipFill>
          <a:blip r:embed="rId2" cstate="print"/>
          <a:stretch>
            <a:fillRect/>
          </a:stretch>
        </p:blipFill>
        <p:spPr>
          <a:xfrm>
            <a:off x="4860032" y="364037"/>
            <a:ext cx="3839964" cy="6073251"/>
          </a:xfrm>
          <a:prstGeom prst="rect">
            <a:avLst/>
          </a:prstGeom>
        </p:spPr>
      </p:pic>
    </p:spTree>
  </p:cSld>
  <p:clrMapOvr>
    <a:masterClrMapping/>
  </p:clrMapOvr>
  <p:transition>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683568" y="1124744"/>
            <a:ext cx="7596336" cy="49552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Ambassade de France au Japon.</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L'ambassade actuellement située dans le quartier de </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Minami</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fr-FR"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Azabu</a:t>
            </a:r>
            <a:r>
              <a:rPr kumimoji="0" lang="fr-FR"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fr-FR" altLang="ja-JP" sz="20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Minato</a:t>
            </a:r>
            <a:r>
              <a:rPr kumimoji="0" lang="fr-FR" altLang="ja-JP" sz="20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fr-FR" altLang="ja-JP" sz="20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près de la gare de </a:t>
            </a:r>
            <a:r>
              <a:rPr kumimoji="0" lang="fr-FR" altLang="ja-JP"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Hiroo</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au sud du centre de Tokyo, où se trouvent de nombreuses ambassades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Une propriété du quartier huppé de </a:t>
            </a:r>
            <a:r>
              <a:rPr kumimoji="0" lang="fr-FR" altLang="ja-JP"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Minami</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fr-FR" altLang="ja-JP"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Azabu</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comprenant un parc de 24 000 m</a:t>
            </a:r>
            <a:r>
              <a:rPr kumimoji="0" lang="fr-FR" altLang="ja-JP" sz="20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et des bâtiments fut vendue en 1930 par le marquis Tokugawa au gouvernement japonais qui la loua à la France, laquelle en fit sa nouvelle délégation en terre nippone. Les constructions furent détruites lors des bombardements alliés de la fin de la Seconde Guerre mondiale. C'est lors des années 1950 que Desmarets et </a:t>
            </a:r>
            <a:r>
              <a:rPr kumimoji="0" lang="fr-FR" altLang="ja-JP"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Belmont</a:t>
            </a: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créèrent les bâtiments actuels en imposant un style moderne s’éloignant de l’architecture néoclassique qui était la norme à l’époque.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ja-JP"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Ce n'est qu'en 1972 que l'État français put acquérir le terrain.</a:t>
            </a:r>
            <a:endParaRPr kumimoji="0" lang="fr-FR" altLang="ja-JP"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mbassy_of_France_in_Tokyo -  Japon (Copier).JPG"/>
          <p:cNvPicPr>
            <a:picLocks noChangeAspect="1"/>
          </p:cNvPicPr>
          <p:nvPr/>
        </p:nvPicPr>
        <p:blipFill>
          <a:blip r:embed="rId2" cstate="print"/>
          <a:stretch>
            <a:fillRect/>
          </a:stretch>
        </p:blipFill>
        <p:spPr>
          <a:xfrm>
            <a:off x="336550" y="254000"/>
            <a:ext cx="8470900" cy="6350000"/>
          </a:xfrm>
          <a:prstGeom prst="rect">
            <a:avLst/>
          </a:prstGeom>
        </p:spPr>
      </p:pic>
    </p:spTree>
  </p:cSld>
  <p:clrMapOvr>
    <a:masterClrMapping/>
  </p:clrMapOvr>
  <p:transition>
    <p:wheel spokes="3"/>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4 - a -Thaïlande (Copier).gif"/>
          <p:cNvPicPr>
            <a:picLocks noChangeAspect="1"/>
          </p:cNvPicPr>
          <p:nvPr/>
        </p:nvPicPr>
        <p:blipFill>
          <a:blip r:embed="rId2" cstate="print"/>
          <a:stretch>
            <a:fillRect/>
          </a:stretch>
        </p:blipFill>
        <p:spPr>
          <a:xfrm>
            <a:off x="0" y="908720"/>
            <a:ext cx="5292080" cy="4355976"/>
          </a:xfrm>
          <a:prstGeom prst="rect">
            <a:avLst/>
          </a:prstGeom>
        </p:spPr>
      </p:pic>
      <p:pic>
        <p:nvPicPr>
          <p:cNvPr id="3" name="Image 2" descr="Logo-Production M.D..gif"/>
          <p:cNvPicPr>
            <a:picLocks noChangeAspect="1"/>
          </p:cNvPicPr>
          <p:nvPr/>
        </p:nvPicPr>
        <p:blipFill>
          <a:blip r:embed="rId3" cstate="print"/>
          <a:stretch>
            <a:fillRect/>
          </a:stretch>
        </p:blipFill>
        <p:spPr>
          <a:xfrm>
            <a:off x="4932040" y="332656"/>
            <a:ext cx="3895725" cy="3228975"/>
          </a:xfrm>
          <a:prstGeom prst="rect">
            <a:avLst/>
          </a:prstGeom>
        </p:spPr>
      </p:pic>
      <p:sp>
        <p:nvSpPr>
          <p:cNvPr id="4" name="ZoneTexte 3"/>
          <p:cNvSpPr txBox="1"/>
          <p:nvPr/>
        </p:nvSpPr>
        <p:spPr>
          <a:xfrm>
            <a:off x="5724128" y="4221088"/>
            <a:ext cx="2880320" cy="400110"/>
          </a:xfrm>
          <a:prstGeom prst="rect">
            <a:avLst/>
          </a:prstGeom>
          <a:noFill/>
          <a:ln w="28575">
            <a:solidFill>
              <a:schemeClr val="tx1"/>
            </a:solidFill>
          </a:ln>
        </p:spPr>
        <p:txBody>
          <a:bodyPr wrap="square" rtlCol="0">
            <a:spAutoFit/>
          </a:bodyPr>
          <a:lstStyle/>
          <a:p>
            <a:pPr algn="ctr"/>
            <a:r>
              <a:rPr lang="fr-FR" sz="2000" dirty="0" smtClean="0">
                <a:latin typeface="Arial" pitchFamily="34" charset="0"/>
                <a:cs typeface="Arial" pitchFamily="34" charset="0"/>
              </a:rPr>
              <a:t>Textes et photos du net.</a:t>
            </a:r>
            <a:endParaRPr lang="fr-FR" sz="2000" dirty="0">
              <a:latin typeface="Arial" pitchFamily="34" charset="0"/>
              <a:cs typeface="Arial" pitchFamily="34" charset="0"/>
            </a:endParaRPr>
          </a:p>
        </p:txBody>
      </p:sp>
      <p:sp>
        <p:nvSpPr>
          <p:cNvPr id="6" name="ZoneTexte 5"/>
          <p:cNvSpPr txBox="1"/>
          <p:nvPr/>
        </p:nvSpPr>
        <p:spPr>
          <a:xfrm>
            <a:off x="467544" y="5229200"/>
            <a:ext cx="5184576" cy="400110"/>
          </a:xfrm>
          <a:prstGeom prst="rect">
            <a:avLst/>
          </a:prstGeom>
          <a:noFill/>
          <a:ln w="28575">
            <a:solidFill>
              <a:schemeClr val="tx1"/>
            </a:solidFill>
          </a:ln>
        </p:spPr>
        <p:txBody>
          <a:bodyPr wrap="square" rtlCol="0">
            <a:spAutoFit/>
          </a:bodyPr>
          <a:lstStyle/>
          <a:p>
            <a:r>
              <a:rPr lang="fr-FR" sz="2000" dirty="0" smtClean="0">
                <a:latin typeface="Arial" pitchFamily="34" charset="0"/>
                <a:cs typeface="Arial" pitchFamily="34" charset="0"/>
              </a:rPr>
              <a:t>Musique : A. </a:t>
            </a:r>
            <a:r>
              <a:rPr lang="fr-FR" sz="2000" dirty="0" err="1" smtClean="0">
                <a:latin typeface="Arial" pitchFamily="34" charset="0"/>
                <a:cs typeface="Arial" pitchFamily="34" charset="0"/>
              </a:rPr>
              <a:t>Rieu</a:t>
            </a:r>
            <a:r>
              <a:rPr lang="fr-FR" sz="2000" dirty="0" smtClean="0">
                <a:latin typeface="Arial" pitchFamily="34" charset="0"/>
                <a:cs typeface="Arial" pitchFamily="34" charset="0"/>
              </a:rPr>
              <a:t> – </a:t>
            </a:r>
            <a:r>
              <a:rPr lang="fr-FR" sz="2000" dirty="0" err="1" smtClean="0">
                <a:latin typeface="Arial" pitchFamily="34" charset="0"/>
                <a:cs typeface="Arial" pitchFamily="34" charset="0"/>
              </a:rPr>
              <a:t>Nearer</a:t>
            </a:r>
            <a:r>
              <a:rPr lang="fr-FR" sz="2000" dirty="0" smtClean="0">
                <a:latin typeface="Arial" pitchFamily="34" charset="0"/>
                <a:cs typeface="Arial" pitchFamily="34" charset="0"/>
              </a:rPr>
              <a:t> </a:t>
            </a:r>
            <a:r>
              <a:rPr lang="fr-FR" sz="2000" dirty="0" err="1" smtClean="0">
                <a:latin typeface="Arial" pitchFamily="34" charset="0"/>
                <a:cs typeface="Arial" pitchFamily="34" charset="0"/>
              </a:rPr>
              <a:t>my</a:t>
            </a:r>
            <a:r>
              <a:rPr lang="fr-FR" sz="2000" dirty="0" smtClean="0">
                <a:latin typeface="Arial" pitchFamily="34" charset="0"/>
                <a:cs typeface="Arial" pitchFamily="34" charset="0"/>
              </a:rPr>
              <a:t> </a:t>
            </a:r>
            <a:r>
              <a:rPr lang="fr-FR" sz="2000" dirty="0" err="1" smtClean="0">
                <a:latin typeface="Arial" pitchFamily="34" charset="0"/>
                <a:cs typeface="Arial" pitchFamily="34" charset="0"/>
              </a:rPr>
              <a:t>god</a:t>
            </a:r>
            <a:r>
              <a:rPr lang="fr-FR" sz="2000" dirty="0" smtClean="0">
                <a:latin typeface="Arial" pitchFamily="34" charset="0"/>
                <a:cs typeface="Arial" pitchFamily="34" charset="0"/>
              </a:rPr>
              <a:t> ti </a:t>
            </a:r>
            <a:r>
              <a:rPr lang="fr-FR" sz="2000" dirty="0" err="1" smtClean="0">
                <a:latin typeface="Arial" pitchFamily="34" charset="0"/>
                <a:cs typeface="Arial" pitchFamily="34" charset="0"/>
              </a:rPr>
              <a:t>tree</a:t>
            </a:r>
            <a:r>
              <a:rPr lang="fr-FR" sz="2000" dirty="0" smtClean="0">
                <a:latin typeface="Arial" pitchFamily="34" charset="0"/>
                <a:cs typeface="Arial" pitchFamily="34" charset="0"/>
              </a:rPr>
              <a:t>.</a:t>
            </a:r>
            <a:endParaRPr lang="fr-FR" sz="2000" dirty="0">
              <a:latin typeface="Arial" pitchFamily="34" charset="0"/>
              <a:cs typeface="Arial" pitchFamily="34" charset="0"/>
            </a:endParaRPr>
          </a:p>
        </p:txBody>
      </p:sp>
      <p:sp>
        <p:nvSpPr>
          <p:cNvPr id="7" name="ZoneTexte 6"/>
          <p:cNvSpPr txBox="1"/>
          <p:nvPr/>
        </p:nvSpPr>
        <p:spPr>
          <a:xfrm>
            <a:off x="6372200" y="6021288"/>
            <a:ext cx="2232248" cy="400110"/>
          </a:xfrm>
          <a:prstGeom prst="rect">
            <a:avLst/>
          </a:prstGeom>
          <a:noFill/>
          <a:ln w="28575">
            <a:solidFill>
              <a:schemeClr val="tx1"/>
            </a:solidFill>
          </a:ln>
        </p:spPr>
        <p:txBody>
          <a:bodyPr wrap="square" rtlCol="0">
            <a:spAutoFit/>
          </a:bodyPr>
          <a:lstStyle/>
          <a:p>
            <a:pPr algn="ctr"/>
            <a:r>
              <a:rPr lang="fr-FR" sz="2000" dirty="0" smtClean="0">
                <a:latin typeface="Arial" pitchFamily="34" charset="0"/>
                <a:cs typeface="Arial" pitchFamily="34" charset="0"/>
              </a:rPr>
              <a:t>Novembre 2016.</a:t>
            </a:r>
            <a:endParaRPr lang="fr-FR" sz="2000" dirty="0">
              <a:latin typeface="Arial" pitchFamily="34" charset="0"/>
              <a:cs typeface="Arial" pitchFamily="34" charset="0"/>
            </a:endParaRPr>
          </a:p>
        </p:txBody>
      </p:sp>
    </p:spTree>
  </p:cSld>
  <p:clrMapOvr>
    <a:masterClrMapping/>
  </p:clrMapOvr>
  <p:transition>
    <p:pull dir="l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163" y="1139825"/>
            <a:ext cx="64928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0" y="3730749"/>
            <a:ext cx="9121775" cy="92333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hlinkClick r:id="rId3" tooltip="Cliquez ici pour recevoir 1 pps par jour"/>
              </a:rPr>
              <a:t>Recevez un pps par jour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hlinkClick r:id="rId3" tooltip="Cliquez ici pour recevoir 1 pps par jour"/>
              </a:rPr>
              <a:t>en cliquant ici</a:t>
            </a:r>
            <a:endPar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300" normalizeH="0" baseline="0" noProof="0" dirty="0">
              <a:ln w="18415" cmpd="sng">
                <a:solidFill>
                  <a:srgbClr val="FFFFFF"/>
                </a:solidFill>
                <a:prstDash val="solid"/>
              </a:ln>
              <a:solidFill>
                <a:srgbClr val="FFFFFF"/>
              </a:solidFill>
              <a:effectLst>
                <a:outerShdw blurRad="38100" dist="38100" dir="2700000" algn="tl">
                  <a:srgbClr val="000000">
                    <a:alpha val="43137"/>
                  </a:srgbClr>
                </a:outerShdw>
              </a:effectLst>
              <a:uLnTx/>
              <a:uFillTx/>
              <a:latin typeface="Thickhead" pitchFamily="2" charset="0"/>
              <a:ea typeface="+mn-ea"/>
              <a:cs typeface="Andalus" pitchFamily="2" charset="-78"/>
            </a:endParaRPr>
          </a:p>
        </p:txBody>
      </p:sp>
      <p:sp>
        <p:nvSpPr>
          <p:cNvPr id="6" name="Rectangle 5">
            <a:hlinkClick r:id="rId4"/>
          </p:cNvPr>
          <p:cNvSpPr/>
          <p:nvPr/>
        </p:nvSpPr>
        <p:spPr>
          <a:xfrm>
            <a:off x="5960" y="2618759"/>
            <a:ext cx="9144000" cy="1077218"/>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hlinkClick r:id="rId4"/>
              </a:rPr>
              <a:t>pps-images-photos.com</a:t>
            </a:r>
            <a:endPar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200" b="1" i="0" u="none" strike="noStrike" kern="1200" cap="none" spc="0" normalizeH="0" baseline="0" noProof="0"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uLnTx/>
              <a:uFillTx/>
              <a:latin typeface="Calibri"/>
              <a:ea typeface="+mn-ea"/>
              <a:cs typeface="Arial" panose="020B0604020202020204" pitchFamily="34" charset="0"/>
            </a:endParaRPr>
          </a:p>
        </p:txBody>
      </p:sp>
      <p:sp>
        <p:nvSpPr>
          <p:cNvPr id="7" name="Rectangle 6"/>
          <p:cNvSpPr/>
          <p:nvPr/>
        </p:nvSpPr>
        <p:spPr>
          <a:xfrm>
            <a:off x="3639910" y="2151515"/>
            <a:ext cx="1819729" cy="400110"/>
          </a:xfrm>
          <a:prstGeom prst="rect">
            <a:avLst/>
          </a:prstGeom>
          <a:noFill/>
        </p:spPr>
        <p:txBody>
          <a:bodyPr wrap="none">
            <a:spAutoFit/>
            <a:scene3d>
              <a:camera prst="orthographicFront"/>
              <a:lightRig rig="balanced" dir="t">
                <a:rot lat="0" lon="0" rev="2100000"/>
              </a:lightRig>
            </a:scene3d>
            <a:sp3d extrusionH="57150" prstMaterial="metal">
              <a:bevelT w="38100" h="25400" prst="angle"/>
              <a:contourClr>
                <a:schemeClr val="bg2"/>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0" normalizeH="0" baseline="0" noProof="0" dirty="0">
                <a:ln w="50800"/>
                <a:solidFill>
                  <a:prstClr val="white">
                    <a:shade val="50000"/>
                  </a:prstClr>
                </a:solidFill>
                <a:effectLst/>
                <a:uLnTx/>
                <a:uFillTx/>
                <a:latin typeface="AR DARLING" panose="02000000000000000000" pitchFamily="2" charset="0"/>
                <a:ea typeface="+mn-ea"/>
                <a:cs typeface="Arial" panose="020B0604020202020204" pitchFamily="34" charset="0"/>
              </a:rPr>
              <a:t>Téléchargé sur</a:t>
            </a:r>
          </a:p>
        </p:txBody>
      </p:sp>
      <p:sp>
        <p:nvSpPr>
          <p:cNvPr id="2" name="Rectangle 1"/>
          <p:cNvSpPr/>
          <p:nvPr/>
        </p:nvSpPr>
        <p:spPr>
          <a:xfrm rot="5400000">
            <a:off x="2280138" y="1198649"/>
            <a:ext cx="4561498" cy="4683866"/>
          </a:xfrm>
          <a:prstGeom prst="rect">
            <a:avLst/>
          </a:prstGeom>
          <a:noFill/>
        </p:spPr>
        <p:txBody>
          <a:bodyPr spcFirstLastPara="1" wrap="none">
            <a:prstTxWarp prst="textCircl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000" b="1" i="0" u="none" strike="noStrike" kern="1200" cap="none" spc="270" normalizeH="0" baseline="0" noProof="0" dirty="0">
                <a:ln w="1905"/>
                <a:solidFill>
                  <a:srgbClr val="FF9933"/>
                </a:solidFill>
                <a:effectLst>
                  <a:innerShdw blurRad="69850" dist="43180" dir="5400000">
                    <a:srgbClr val="000000">
                      <a:alpha val="65000"/>
                    </a:srgbClr>
                  </a:innerShdw>
                </a:effectLst>
                <a:uLnTx/>
                <a:uFillTx/>
                <a:latin typeface="Calibri"/>
                <a:ea typeface="+mn-ea"/>
                <a:cs typeface="Arial" panose="020B0604020202020204" pitchFamily="34"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4825" y="939800"/>
            <a:ext cx="4699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47365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605</TotalTime>
  <Words>2259</Words>
  <Application>Microsoft Office PowerPoint</Application>
  <PresentationFormat>Affichage à l'écran (4:3)</PresentationFormat>
  <Paragraphs>166</Paragraphs>
  <Slides>54</Slides>
  <Notes>0</Notes>
  <HiddenSlides>0</HiddenSlides>
  <MMClips>1</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54</vt:i4>
      </vt:variant>
    </vt:vector>
  </HeadingPairs>
  <TitlesOfParts>
    <vt:vector size="64" baseType="lpstr">
      <vt:lpstr>MS PGothic</vt:lpstr>
      <vt:lpstr>Andalus</vt:lpstr>
      <vt:lpstr>AR DARLING</vt:lpstr>
      <vt:lpstr>Arial</vt:lpstr>
      <vt:lpstr>Calibri</vt:lpstr>
      <vt:lpstr>Curlz MT</vt:lpstr>
      <vt:lpstr>Thickhead</vt:lpstr>
      <vt:lpstr>Times New Roman</vt:lpstr>
      <vt:lpstr>Thème Office</vt:lpstr>
      <vt:lpstr>1_Thème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dubourg</dc:creator>
  <cp:lastModifiedBy>Pps HerrA</cp:lastModifiedBy>
  <cp:revision>10</cp:revision>
  <dcterms:created xsi:type="dcterms:W3CDTF">2016-11-21T14:38:08Z</dcterms:created>
  <dcterms:modified xsi:type="dcterms:W3CDTF">2017-02-19T16:01:43Z</dcterms:modified>
</cp:coreProperties>
</file>