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4" r:id="rId1"/>
  </p:sldMasterIdLst>
  <p:sldIdLst>
    <p:sldId id="256" r:id="rId2"/>
    <p:sldId id="257" r:id="rId3"/>
    <p:sldId id="259" r:id="rId4"/>
    <p:sldId id="261" r:id="rId5"/>
    <p:sldId id="263" r:id="rId6"/>
    <p:sldId id="264" r:id="rId7"/>
    <p:sldId id="267" r:id="rId8"/>
    <p:sldId id="269" r:id="rId9"/>
    <p:sldId id="27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fiane el medhaoui" initials="sem" lastIdx="0" clrIdx="0">
    <p:extLst/>
  </p:cmAuthor>
  <p:cmAuthor id="2" name="sofiane el medhaoui" initials="sem [2]" lastIdx="1" clrIdx="1">
    <p:extLst/>
  </p:cmAuthor>
  <p:cmAuthor id="3" name="sofiane el medhaoui" initials="sem [3]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578"/>
  </p:normalViewPr>
  <p:slideViewPr>
    <p:cSldViewPr snapToGrid="0" snapToObjects="1">
      <p:cViewPr varScale="1">
        <p:scale>
          <a:sx n="104" d="100"/>
          <a:sy n="104" d="100"/>
        </p:scale>
        <p:origin x="5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commentAuthors" Target="commentAuthors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6143-E03C-4CFD-AFDC-14E5BDEA754C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FD0C-5451-4CA0-86AF-E70AE3279989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smtClean="0"/>
              <a:t>5/31/17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&#244;tedor.be/" TargetMode="External"/><Relationship Id="rId3" Type="http://schemas.openxmlformats.org/officeDocument/2006/relationships/hyperlink" Target="mailto:Mondelezinternational@hotmail.co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Bureautique</a:t>
            </a:r>
            <a:br>
              <a:rPr lang="fr-FR" dirty="0" smtClean="0"/>
            </a:br>
            <a:r>
              <a:rPr lang="fr-FR" dirty="0" smtClean="0"/>
              <a:t>Côte d’or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smtClean="0"/>
              <a:t>KHATTOU SOFIANE 4TQ1A</a:t>
            </a:r>
          </a:p>
          <a:p>
            <a:r>
              <a:rPr lang="fr-FR" smtClean="0"/>
              <a:t>Madame leheureux année scolaire 2016-2017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592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Premiers Logos </a:t>
            </a:r>
            <a:endParaRPr lang="fr-FR" b="1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3265" y="1435100"/>
            <a:ext cx="1714167" cy="231382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151" y="1435100"/>
            <a:ext cx="2152918" cy="221048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001795" y="3748922"/>
            <a:ext cx="255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Premier logo en 1909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 rot="10800000" flipV="1">
            <a:off x="4776150" y="3818171"/>
            <a:ext cx="2044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 Logo en 1911</a:t>
            </a:r>
            <a:endParaRPr lang="fr-FR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788" y="1466535"/>
            <a:ext cx="1679140" cy="2282387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897788" y="3818170"/>
            <a:ext cx="167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Logo en 1949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557" y="4386917"/>
            <a:ext cx="1915297" cy="1430761"/>
          </a:xfrm>
          <a:prstGeom prst="rect">
            <a:avLst/>
          </a:prstGeom>
        </p:spPr>
      </p:pic>
      <p:pic>
        <p:nvPicPr>
          <p:cNvPr id="10" name="Espace réservé du contenu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9069" y="4386917"/>
            <a:ext cx="1625603" cy="14009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0800000" flipV="1">
            <a:off x="2483707" y="5787922"/>
            <a:ext cx="28667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/>
              <a:t>Logo jusqu’en 2009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647935" y="5881816"/>
            <a:ext cx="347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Logo à partir de 2009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881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L’histoire de côte d’or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01569" y="2133600"/>
            <a:ext cx="8915400" cy="1783492"/>
          </a:xfrm>
        </p:spPr>
        <p:txBody>
          <a:bodyPr>
            <a:normAutofit lnSpcReduction="10000"/>
          </a:bodyPr>
          <a:lstStyle/>
          <a:p>
            <a:pPr algn="just"/>
            <a:r>
              <a:rPr lang="fr-FR" sz="2400" dirty="0"/>
              <a:t>C'est en 1870 que Charles </a:t>
            </a:r>
            <a:r>
              <a:rPr lang="fr-FR" sz="2400" dirty="0" err="1"/>
              <a:t>Neuhaus</a:t>
            </a:r>
            <a:r>
              <a:rPr lang="fr-FR" sz="2400" dirty="0"/>
              <a:t> ouvre une petite chocolaterie à Schaerbeek, en région bruxelloise. Il crée, en 1883, la marque </a:t>
            </a:r>
            <a:r>
              <a:rPr lang="fr-FR" sz="2400" b="1" dirty="0"/>
              <a:t>Côte d'Or</a:t>
            </a:r>
            <a:r>
              <a:rPr lang="fr-FR" sz="2400" dirty="0"/>
              <a:t>, évoquant la </a:t>
            </a:r>
            <a:r>
              <a:rPr lang="fr-FR" sz="2400" b="1" dirty="0"/>
              <a:t>Côte</a:t>
            </a:r>
            <a:r>
              <a:rPr lang="fr-FR" sz="2400" dirty="0"/>
              <a:t>-de-l'</a:t>
            </a:r>
            <a:r>
              <a:rPr lang="fr-FR" sz="2400" b="1" dirty="0"/>
              <a:t>Or</a:t>
            </a:r>
            <a:r>
              <a:rPr lang="fr-FR" sz="2400" dirty="0"/>
              <a:t>, actuel Ghana, d'où provenaient beaucoup des fèves de cacao qu'il utilisait</a:t>
            </a:r>
            <a:r>
              <a:rPr lang="fr-FR" sz="2400" dirty="0" smtClean="0"/>
              <a:t>.</a:t>
            </a:r>
            <a:endParaRPr lang="fr-FR" sz="2400" dirty="0"/>
          </a:p>
          <a:p>
            <a:pPr algn="just"/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569" y="3917092"/>
            <a:ext cx="1815075" cy="23665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14551" y="4036926"/>
            <a:ext cx="65243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solidFill>
                  <a:srgbClr val="FF0000"/>
                </a:solidFill>
              </a:rPr>
              <a:t>1930 : </a:t>
            </a:r>
            <a:r>
              <a:rPr lang="fr-FR" dirty="0"/>
              <a:t>Le chocolat Côte d'Or poursuit son implantation dans tout le pays </a:t>
            </a:r>
          </a:p>
          <a:p>
            <a:pPr algn="just"/>
            <a:r>
              <a:rPr lang="fr-FR" dirty="0">
                <a:solidFill>
                  <a:srgbClr val="FF0000"/>
                </a:solidFill>
              </a:rPr>
              <a:t>1931 : </a:t>
            </a:r>
            <a:r>
              <a:rPr lang="fr-FR" dirty="0"/>
              <a:t>La marque de chocolat Côte d'Or est déposée aux U.S.A.</a:t>
            </a:r>
          </a:p>
          <a:p>
            <a:pPr algn="just"/>
            <a:r>
              <a:rPr lang="fr-FR" dirty="0">
                <a:solidFill>
                  <a:srgbClr val="FF0000"/>
                </a:solidFill>
              </a:rPr>
              <a:t>1932 : </a:t>
            </a:r>
            <a:r>
              <a:rPr lang="fr-FR" dirty="0"/>
              <a:t>création de </a:t>
            </a:r>
            <a:r>
              <a:rPr lang="fr-FR" dirty="0" err="1"/>
              <a:t>Codorette</a:t>
            </a:r>
            <a:r>
              <a:rPr lang="fr-FR" dirty="0"/>
              <a:t>, plaquette de chocolat Côte d'Or au lait fourrée de nougat et d'amandes.</a:t>
            </a:r>
          </a:p>
          <a:p>
            <a:pPr algn="just"/>
            <a:r>
              <a:rPr lang="fr-FR" dirty="0">
                <a:solidFill>
                  <a:srgbClr val="FF0000"/>
                </a:solidFill>
              </a:rPr>
              <a:t>1934 : </a:t>
            </a:r>
            <a:r>
              <a:rPr lang="fr-FR" dirty="0"/>
              <a:t>création du célèbre </a:t>
            </a:r>
            <a:r>
              <a:rPr lang="fr-FR" dirty="0" err="1"/>
              <a:t>Chokotoff</a:t>
            </a:r>
            <a:r>
              <a:rPr lang="fr-FR" dirty="0"/>
              <a:t>.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8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L’entreprise Côte d’or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05282" y="1495168"/>
            <a:ext cx="8911686" cy="3126259"/>
          </a:xfrm>
        </p:spPr>
        <p:txBody>
          <a:bodyPr>
            <a:normAutofit/>
          </a:bodyPr>
          <a:lstStyle/>
          <a:p>
            <a:pPr algn="just">
              <a:buFont typeface="Wingdings" charset="2"/>
              <a:buChar char="Ø"/>
            </a:pPr>
            <a:r>
              <a:rPr lang="fr-FR" sz="2800" dirty="0" smtClean="0">
                <a:solidFill>
                  <a:srgbClr val="FF0000"/>
                </a:solidFill>
              </a:rPr>
              <a:t>Siège sociale</a:t>
            </a:r>
            <a:r>
              <a:rPr lang="fr-FR" sz="2800" dirty="0" smtClean="0"/>
              <a:t>: Il se trouve au </a:t>
            </a:r>
            <a:r>
              <a:rPr lang="nl-BE" sz="2800" dirty="0"/>
              <a:t>Stationstraat </a:t>
            </a:r>
            <a:r>
              <a:rPr lang="nl-BE" sz="2800" dirty="0" smtClean="0"/>
              <a:t>100</a:t>
            </a:r>
            <a:r>
              <a:rPr lang="fr-FR" sz="2800" dirty="0"/>
              <a:t> </a:t>
            </a:r>
            <a:r>
              <a:rPr lang="fr-FR" sz="2800" dirty="0" smtClean="0"/>
              <a:t>2800 Malines</a:t>
            </a:r>
          </a:p>
          <a:p>
            <a:pPr algn="just">
              <a:buFont typeface="Wingdings" charset="2"/>
              <a:buChar char="Ø"/>
            </a:pPr>
            <a:r>
              <a:rPr lang="fr-FR" sz="2800" dirty="0" smtClean="0">
                <a:solidFill>
                  <a:srgbClr val="FF0000"/>
                </a:solidFill>
              </a:rPr>
              <a:t>Numéro de tel</a:t>
            </a:r>
            <a:r>
              <a:rPr lang="fr-FR" sz="2800" dirty="0" smtClean="0"/>
              <a:t>: </a:t>
            </a:r>
            <a:r>
              <a:rPr lang="nl-BE" sz="2800" dirty="0"/>
              <a:t>0800-91 886</a:t>
            </a:r>
            <a:r>
              <a:rPr lang="fr-FR" sz="2800" dirty="0"/>
              <a:t> </a:t>
            </a:r>
            <a:endParaRPr lang="fr-FR" sz="2800" dirty="0" smtClean="0"/>
          </a:p>
          <a:p>
            <a:pPr algn="just">
              <a:buFont typeface="Wingdings" charset="2"/>
              <a:buChar char="Ø"/>
            </a:pPr>
            <a:r>
              <a:rPr lang="nl-BE" sz="2800" dirty="0">
                <a:solidFill>
                  <a:srgbClr val="FF0000"/>
                </a:solidFill>
              </a:rPr>
              <a:t>Site internet</a:t>
            </a:r>
            <a:r>
              <a:rPr lang="nl-BE" sz="2800" dirty="0"/>
              <a:t>: </a:t>
            </a:r>
            <a:r>
              <a:rPr lang="nl-BE" sz="2800" u="sng" dirty="0" smtClean="0">
                <a:hlinkClick r:id="rId2"/>
              </a:rPr>
              <a:t>Www.Côtedor.be</a:t>
            </a:r>
            <a:endParaRPr lang="nl-BE" sz="2800" u="sng" dirty="0"/>
          </a:p>
          <a:p>
            <a:pPr>
              <a:buFont typeface="Wingdings" charset="2"/>
              <a:buChar char="Ø"/>
            </a:pPr>
            <a:r>
              <a:rPr lang="fr-FR" sz="2800" dirty="0" smtClean="0">
                <a:solidFill>
                  <a:srgbClr val="FF0000"/>
                </a:solidFill>
              </a:rPr>
              <a:t>Adresse </a:t>
            </a:r>
            <a:r>
              <a:rPr lang="fr-FR" sz="2800" dirty="0">
                <a:solidFill>
                  <a:srgbClr val="FF0000"/>
                </a:solidFill>
              </a:rPr>
              <a:t>E-mail</a:t>
            </a:r>
            <a:r>
              <a:rPr lang="fr-FR" sz="2800" dirty="0"/>
              <a:t> : </a:t>
            </a:r>
            <a:r>
              <a:rPr lang="fr-FR" sz="2800" dirty="0" smtClean="0">
                <a:hlinkClick r:id="rId3"/>
              </a:rPr>
              <a:t>Mondelezinternational@hotmail.com</a:t>
            </a:r>
            <a:endParaRPr lang="fr-FR" sz="2800" dirty="0" smtClean="0"/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 rot="10800000" flipV="1">
            <a:off x="2592924" y="4254817"/>
            <a:ext cx="856522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fr-FR" sz="2800" dirty="0" smtClean="0">
              <a:solidFill>
                <a:srgbClr val="FF0000"/>
              </a:solidFill>
              <a:latin typeface="Arial Unicode MS" charset="0"/>
              <a:ea typeface="Arial Unicode MS" charset="0"/>
              <a:cs typeface="Arial Unicode MS" charset="0"/>
            </a:endParaRPr>
          </a:p>
          <a:p>
            <a:pPr marL="457200" indent="-457200" algn="just">
              <a:buFont typeface="Wingdings" charset="2"/>
              <a:buChar char="Ø"/>
            </a:pPr>
            <a:r>
              <a:rPr lang="fr-FR" sz="2800" dirty="0" smtClean="0">
                <a:solidFill>
                  <a:srgbClr val="FF0000"/>
                </a:solidFill>
                <a:ea typeface="Arial Unicode MS" charset="0"/>
                <a:cs typeface="Arial Unicode MS" charset="0"/>
              </a:rPr>
              <a:t>Statut </a:t>
            </a:r>
            <a:r>
              <a:rPr lang="fr-FR" sz="2800" dirty="0">
                <a:solidFill>
                  <a:srgbClr val="FF0000"/>
                </a:solidFill>
                <a:ea typeface="Arial Unicode MS" charset="0"/>
                <a:cs typeface="Arial Unicode MS" charset="0"/>
              </a:rPr>
              <a:t>juridique</a:t>
            </a:r>
            <a:r>
              <a:rPr lang="fr-FR" sz="2800" dirty="0">
                <a:solidFill>
                  <a:srgbClr val="002060"/>
                </a:solidFill>
                <a:ea typeface="Arial Unicode MS" charset="0"/>
                <a:cs typeface="Arial Unicode MS" charset="0"/>
              </a:rPr>
              <a:t>:</a:t>
            </a:r>
            <a:r>
              <a:rPr lang="fr-FR" sz="2800" dirty="0">
                <a:solidFill>
                  <a:srgbClr val="FF0000"/>
                </a:solidFill>
                <a:ea typeface="Arial Unicode MS" charset="0"/>
                <a:cs typeface="Arial Unicode MS" charset="0"/>
              </a:rPr>
              <a:t> </a:t>
            </a:r>
            <a:r>
              <a:rPr lang="fr-FR" sz="2800" dirty="0"/>
              <a:t>Côte d’or est tout simplement une SPRL ce qui signifie : Société Privée à Responsabilité </a:t>
            </a:r>
            <a:r>
              <a:rPr lang="fr-FR" sz="2800" dirty="0" smtClean="0"/>
              <a:t>Limitée</a:t>
            </a:r>
          </a:p>
          <a:p>
            <a:pPr marL="457200" indent="-457200" algn="just">
              <a:buFont typeface="Wingdings" charset="2"/>
              <a:buChar char="Ø"/>
            </a:pPr>
            <a:r>
              <a:rPr lang="fr-FR" sz="2800" dirty="0" smtClean="0">
                <a:solidFill>
                  <a:srgbClr val="FF0000"/>
                </a:solidFill>
                <a:ea typeface="Arial Unicode MS" charset="0"/>
                <a:cs typeface="Arial Unicode MS" charset="0"/>
              </a:rPr>
              <a:t>Numéro </a:t>
            </a:r>
            <a:r>
              <a:rPr lang="fr-FR" sz="2800" dirty="0">
                <a:solidFill>
                  <a:srgbClr val="FF0000"/>
                </a:solidFill>
                <a:ea typeface="Arial Unicode MS" charset="0"/>
                <a:cs typeface="Arial Unicode MS" charset="0"/>
              </a:rPr>
              <a:t>de </a:t>
            </a:r>
            <a:r>
              <a:rPr lang="fr-FR" sz="2800" dirty="0" smtClean="0">
                <a:solidFill>
                  <a:srgbClr val="FF0000"/>
                </a:solidFill>
                <a:ea typeface="Arial Unicode MS" charset="0"/>
                <a:cs typeface="Arial Unicode MS" charset="0"/>
              </a:rPr>
              <a:t>TVA</a:t>
            </a:r>
            <a:r>
              <a:rPr lang="fr-FR" sz="2800" dirty="0" smtClean="0">
                <a:solidFill>
                  <a:srgbClr val="002060"/>
                </a:solidFill>
                <a:ea typeface="Arial Unicode MS" charset="0"/>
                <a:cs typeface="Arial Unicode MS" charset="0"/>
              </a:rPr>
              <a:t>:</a:t>
            </a:r>
            <a:r>
              <a:rPr lang="fr-FR" sz="2800" dirty="0" smtClean="0">
                <a:solidFill>
                  <a:srgbClr val="FF0000"/>
                </a:solidFill>
                <a:ea typeface="Arial Unicode MS" charset="0"/>
                <a:cs typeface="Arial Unicode MS" charset="0"/>
              </a:rPr>
              <a:t> </a:t>
            </a:r>
            <a:r>
              <a:rPr lang="fr-FR" sz="2800" dirty="0"/>
              <a:t>BE : 0821 675 122 </a:t>
            </a:r>
          </a:p>
          <a:p>
            <a:pPr algn="just"/>
            <a:endParaRPr lang="fr-FR" dirty="0">
              <a:solidFill>
                <a:srgbClr val="FF0000"/>
              </a:solidFill>
              <a:latin typeface="Arial Unicode MS" charset="0"/>
              <a:ea typeface="Arial Unicode M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03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3200" dirty="0" smtClean="0">
                <a:ea typeface="Comic Sans MS" charset="0"/>
                <a:cs typeface="Comic Sans MS" charset="0"/>
              </a:rPr>
              <a:t> </a:t>
            </a:r>
            <a:r>
              <a:rPr lang="fr-FR" sz="4400" b="1" dirty="0">
                <a:ea typeface="Comic Sans MS" charset="0"/>
                <a:cs typeface="Comic Sans MS" charset="0"/>
              </a:rPr>
              <a:t>L</a:t>
            </a:r>
            <a:r>
              <a:rPr lang="fr-FR" sz="4400" b="1" dirty="0" smtClean="0">
                <a:ea typeface="Comic Sans MS" charset="0"/>
                <a:cs typeface="Comic Sans MS" charset="0"/>
              </a:rPr>
              <a:t>e public cible</a:t>
            </a:r>
            <a:endParaRPr lang="fr-FR" sz="4400" b="1" dirty="0">
              <a:ea typeface="Comic Sans MS" charset="0"/>
              <a:cs typeface="Comic Sans MS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fr-FR" sz="3200" dirty="0">
                <a:latin typeface="Comic Sans MS" charset="0"/>
                <a:ea typeface="Comic Sans MS" charset="0"/>
                <a:cs typeface="Comic Sans MS" charset="0"/>
              </a:rPr>
              <a:t>L’entreprise Côte d’or vise principalement un jeune public. Il essaie aussi de séduire des consommateurs modernes amateurs de produits innovants tout en continuant à fidéliser les experts en chocolat mais en leur proposant un packaging simplifié. Le chocolat Côte d’or attire toutes les classes sociales. Rare sont ceux qui n’aiment en manger. </a:t>
            </a:r>
          </a:p>
          <a:p>
            <a:endParaRPr lang="fr-FR" sz="32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929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>
                <a:ea typeface="Comic Sans MS" charset="0"/>
                <a:cs typeface="Comic Sans MS" charset="0"/>
              </a:rPr>
              <a:t>PME ou Grande entreprise ?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>
                <a:latin typeface="Comic Sans MS" charset="0"/>
                <a:ea typeface="Comic Sans MS" charset="0"/>
                <a:cs typeface="Comic Sans MS" charset="0"/>
              </a:rPr>
              <a:t>Côte d’or est considéré comme une grande entreprise car une </a:t>
            </a:r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grande entreprise</a:t>
            </a:r>
            <a:r>
              <a:rPr lang="fr-FR" sz="2800" dirty="0">
                <a:latin typeface="Comic Sans MS" charset="0"/>
                <a:ea typeface="Comic Sans MS" charset="0"/>
                <a:cs typeface="Comic Sans MS" charset="0"/>
              </a:rPr>
              <a:t> est une </a:t>
            </a:r>
            <a:r>
              <a:rPr lang="fr-FR" sz="2800" b="1" dirty="0">
                <a:latin typeface="Comic Sans MS" charset="0"/>
                <a:ea typeface="Comic Sans MS" charset="0"/>
                <a:cs typeface="Comic Sans MS" charset="0"/>
              </a:rPr>
              <a:t>entreprise</a:t>
            </a:r>
            <a:r>
              <a:rPr lang="fr-FR" sz="2800" dirty="0">
                <a:latin typeface="Comic Sans MS" charset="0"/>
                <a:ea typeface="Comic Sans MS" charset="0"/>
                <a:cs typeface="Comic Sans MS" charset="0"/>
              </a:rPr>
              <a:t> qui vérifie au moins une des deux conditions suivantes : - avoir au moins 5000 salariés - avoir plus de 1,5 milliards d'euros de chiffre d'affaires et plus de 2 milliards d'euros de total de bilan.</a:t>
            </a:r>
          </a:p>
          <a:p>
            <a:pPr algn="just"/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48895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5988" y="-160637"/>
            <a:ext cx="12035481" cy="1025264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ea typeface="Calibri" charset="0"/>
                <a:cs typeface="Calibri" charset="0"/>
              </a:rPr>
              <a:t/>
            </a:r>
            <a:br>
              <a:rPr lang="fr-FR" b="1" dirty="0" smtClean="0">
                <a:ea typeface="Calibri" charset="0"/>
                <a:cs typeface="Calibri" charset="0"/>
              </a:rPr>
            </a:br>
            <a:r>
              <a:rPr lang="fr-FR" b="1" dirty="0" smtClean="0">
                <a:ea typeface="Calibri" charset="0"/>
                <a:cs typeface="Calibri" charset="0"/>
              </a:rPr>
              <a:t>LES DIFFERENTS GOÛTS ET L’ASPECT </a:t>
            </a:r>
            <a:br>
              <a:rPr lang="fr-FR" b="1" dirty="0" smtClean="0">
                <a:ea typeface="Calibri" charset="0"/>
                <a:cs typeface="Calibri" charset="0"/>
              </a:rPr>
            </a:br>
            <a:r>
              <a:rPr lang="fr-FR" b="1" dirty="0" smtClean="0">
                <a:ea typeface="Calibri" charset="0"/>
                <a:cs typeface="Calibri" charset="0"/>
              </a:rPr>
              <a:t>COM</a:t>
            </a:r>
            <a:r>
              <a:rPr lang="fr-FR" b="1" dirty="0" smtClean="0">
                <a:ea typeface="Calibri" charset="0"/>
                <a:cs typeface="Calibri" charset="0"/>
              </a:rPr>
              <a:t>MERCIAL</a:t>
            </a:r>
            <a:r>
              <a:rPr lang="fr-FR" sz="3100" b="1" dirty="0" smtClean="0">
                <a:ea typeface="Calibri" charset="0"/>
                <a:cs typeface="Calibri" charset="0"/>
              </a:rPr>
              <a:t/>
            </a:r>
            <a:br>
              <a:rPr lang="fr-FR" sz="3100" b="1" dirty="0" smtClean="0">
                <a:ea typeface="Calibri" charset="0"/>
                <a:cs typeface="Calibri" charset="0"/>
              </a:rPr>
            </a:br>
            <a:r>
              <a:rPr lang="nl-BE" sz="3100" dirty="0" smtClean="0">
                <a:latin typeface="Comic Sans MS" charset="0"/>
                <a:ea typeface="Comic Sans MS" charset="0"/>
                <a:cs typeface="Comic Sans MS" charset="0"/>
              </a:rPr>
              <a:t>Côte </a:t>
            </a:r>
            <a:r>
              <a:rPr lang="nl-BE" sz="3100" dirty="0">
                <a:latin typeface="Comic Sans MS" charset="0"/>
                <a:ea typeface="Comic Sans MS" charset="0"/>
                <a:cs typeface="Comic Sans MS" charset="0"/>
              </a:rPr>
              <a:t>d’or vend énormément de produit avec différents goûts. Nous allons analyser les différentes catégories</a:t>
            </a:r>
            <a:r>
              <a:rPr lang="nl-BE" sz="3100" dirty="0" smtClean="0">
                <a:latin typeface="Comic Sans MS" charset="0"/>
                <a:ea typeface="Comic Sans MS" charset="0"/>
                <a:cs typeface="Comic Sans MS" charset="0"/>
              </a:rPr>
              <a:t>:</a:t>
            </a:r>
            <a:br>
              <a:rPr lang="nl-BE" sz="3100" dirty="0" smtClean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nl-BE" sz="3100" dirty="0" smtClean="0"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nl-BE" sz="3100" dirty="0" smtClean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fr-FR" dirty="0">
                <a:latin typeface="Comic Sans MS" charset="0"/>
                <a:ea typeface="Comic Sans MS" charset="0"/>
                <a:cs typeface="Comic Sans MS" charset="0"/>
              </a:rPr>
              <a:t/>
            </a:r>
            <a:br>
              <a:rPr lang="fr-FR" dirty="0">
                <a:latin typeface="Comic Sans MS" charset="0"/>
                <a:ea typeface="Comic Sans MS" charset="0"/>
                <a:cs typeface="Comic Sans MS" charset="0"/>
              </a:rPr>
            </a:br>
            <a:r>
              <a:rPr lang="fr-FR" b="1" dirty="0" smtClean="0">
                <a:ea typeface="Calibri" charset="0"/>
                <a:cs typeface="Calibri" charset="0"/>
              </a:rPr>
              <a:t/>
            </a:r>
            <a:br>
              <a:rPr lang="fr-FR" b="1" dirty="0" smtClean="0">
                <a:ea typeface="Calibri" charset="0"/>
                <a:cs typeface="Calibri" charset="0"/>
              </a:rPr>
            </a:br>
            <a:endParaRPr lang="fr-FR" b="1" dirty="0">
              <a:ea typeface="Calibri" charset="0"/>
              <a:cs typeface="Calibri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39114" y="2255866"/>
            <a:ext cx="10565498" cy="3655356"/>
          </a:xfrm>
        </p:spPr>
        <p:txBody>
          <a:bodyPr/>
          <a:lstStyle/>
          <a:p>
            <a:pPr marL="0" indent="0">
              <a:buNone/>
            </a:pPr>
            <a:r>
              <a:rPr lang="nl-BE" sz="24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Les </a:t>
            </a:r>
            <a:r>
              <a:rPr lang="nl-BE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chocolats au lait </a:t>
            </a:r>
            <a:r>
              <a:rPr lang="nl-BE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	</a:t>
            </a:r>
            <a:r>
              <a:rPr lang="nl-BE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			</a:t>
            </a:r>
            <a:r>
              <a:rPr lang="fr-FR" sz="24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Les </a:t>
            </a:r>
            <a:r>
              <a:rPr lang="fr-FR" sz="24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chocolats </a:t>
            </a:r>
            <a:r>
              <a:rPr lang="fr-FR" sz="24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noirs				Les goûts fruités</a:t>
            </a:r>
            <a:endParaRPr lang="fr-FR" sz="24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/>
            <a:endParaRPr lang="nl-BE" dirty="0" smtClean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/>
            <a:endParaRPr lang="fr-FR" dirty="0">
              <a:solidFill>
                <a:srgbClr val="FF0000"/>
              </a:solidFill>
            </a:endParaRPr>
          </a:p>
          <a:p>
            <a:endParaRPr lang="fr-FR" dirty="0" smtClean="0"/>
          </a:p>
          <a:p>
            <a:endParaRPr lang="fr-FR" dirty="0" smtClean="0"/>
          </a:p>
          <a:p>
            <a:pPr marL="0" lvl="0" indent="0">
              <a:buNone/>
            </a:pPr>
            <a:r>
              <a:rPr lang="nl-BE" sz="2400" dirty="0" smtClean="0">
                <a:solidFill>
                  <a:srgbClr val="FF0000"/>
                </a:solidFill>
              </a:rPr>
              <a:t>	Le </a:t>
            </a:r>
            <a:r>
              <a:rPr lang="nl-BE" sz="2400" dirty="0">
                <a:solidFill>
                  <a:srgbClr val="FF0000"/>
                </a:solidFill>
              </a:rPr>
              <a:t>nougat</a:t>
            </a:r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414294" y="2685805"/>
            <a:ext cx="1625468" cy="1647811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4768961" y="2866291"/>
            <a:ext cx="2872048" cy="1407157"/>
          </a:xfrm>
          <a:prstGeom prst="rect">
            <a:avLst/>
          </a:prstGeom>
        </p:spPr>
      </p:pic>
      <p:pic>
        <p:nvPicPr>
          <p:cNvPr id="7" name="Image 6"/>
          <p:cNvPicPr/>
          <p:nvPr/>
        </p:nvPicPr>
        <p:blipFill>
          <a:blip r:embed="rId4"/>
          <a:stretch>
            <a:fillRect/>
          </a:stretch>
        </p:blipFill>
        <p:spPr>
          <a:xfrm>
            <a:off x="1414294" y="5003651"/>
            <a:ext cx="1729946" cy="12524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0800000" flipV="1">
            <a:off x="4732637" y="4574178"/>
            <a:ext cx="67719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BE" sz="2400" dirty="0">
                <a:latin typeface="Calibri" charset="0"/>
                <a:ea typeface="Calibri" charset="0"/>
                <a:cs typeface="Calibri" charset="0"/>
              </a:rPr>
              <a:t>Côte d’or est également très connu pour la diversité de ces produits. Ils ont un nombre inimaginable de goûts différents. Ci-dessous je vous ai mis les plus connus. </a:t>
            </a:r>
            <a:endParaRPr lang="fr-FR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4238369" y="1421026"/>
            <a:ext cx="3161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ea typeface="Comic Sans MS" charset="0"/>
                <a:cs typeface="Comic Sans MS" charset="0"/>
              </a:rPr>
              <a:t> </a:t>
            </a:r>
            <a:endParaRPr lang="fr-FR" dirty="0"/>
          </a:p>
        </p:txBody>
      </p:sp>
      <p:pic>
        <p:nvPicPr>
          <p:cNvPr id="9" name="Image 8"/>
          <p:cNvPicPr/>
          <p:nvPr/>
        </p:nvPicPr>
        <p:blipFill>
          <a:blip r:embed="rId5"/>
          <a:stretch>
            <a:fillRect/>
          </a:stretch>
        </p:blipFill>
        <p:spPr>
          <a:xfrm>
            <a:off x="9113581" y="2896328"/>
            <a:ext cx="2248929" cy="152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0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78743" y="624110"/>
            <a:ext cx="9419771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400" b="1" dirty="0" smtClean="0">
                <a:ea typeface="Calibri" charset="0"/>
                <a:cs typeface="Calibri" charset="0"/>
              </a:rPr>
              <a:t>Où sont commercialisé les produits </a:t>
            </a:r>
            <a:r>
              <a:rPr lang="fr-FR" sz="4400" b="1" dirty="0" smtClean="0"/>
              <a:t>?</a:t>
            </a:r>
            <a:endParaRPr lang="fr-FR" sz="44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nl-BE" sz="2800" dirty="0">
                <a:latin typeface="Calibri" charset="0"/>
                <a:ea typeface="Calibri" charset="0"/>
                <a:cs typeface="Calibri" charset="0"/>
              </a:rPr>
              <a:t>Les produits de la marque côte d’or se vendent principalement en Belgique mais on en trouve également dans le benelux. Le chocolat se vend aussi en France et en Suisse</a:t>
            </a:r>
            <a:r>
              <a:rPr lang="nl-BE" sz="2800" dirty="0" smtClean="0">
                <a:latin typeface="Calibri" charset="0"/>
                <a:ea typeface="Calibri" charset="0"/>
                <a:cs typeface="Calibri" charset="0"/>
              </a:rPr>
              <a:t>. Ils sont principalement vendus en grande surface (Delaize, carrefour…)</a:t>
            </a:r>
            <a:endParaRPr lang="fr-FR" sz="2800" dirty="0">
              <a:latin typeface="Calibri" charset="0"/>
              <a:ea typeface="Calibri" charset="0"/>
              <a:cs typeface="Calibri" charset="0"/>
            </a:endParaRP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805" y="4502755"/>
            <a:ext cx="2447006" cy="163133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300" y="4431689"/>
            <a:ext cx="2553604" cy="170240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948" y="4359752"/>
            <a:ext cx="2180128" cy="178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BE" dirty="0" smtClean="0"/>
              <a:t/>
            </a:r>
            <a:br>
              <a:rPr lang="nl-BE" dirty="0" smtClean="0"/>
            </a:br>
            <a:r>
              <a:rPr lang="nl-BE" b="1" dirty="0" smtClean="0"/>
              <a:t>Le </a:t>
            </a:r>
            <a:r>
              <a:rPr lang="nl-BE" b="1" dirty="0"/>
              <a:t>packaging chez Côte d’or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03726" y="2133600"/>
            <a:ext cx="8915400" cy="3777622"/>
          </a:xfrm>
        </p:spPr>
        <p:txBody>
          <a:bodyPr/>
          <a:lstStyle/>
          <a:p>
            <a:pPr algn="just"/>
            <a:r>
              <a:rPr lang="nl-BE" sz="2400" dirty="0"/>
              <a:t>Côte d’or favorise principalement les couleurs chaudes surtout le rouge. Il utilise la fonction de séduction envers leur client. Le packaging évoque plusieurs thèmes comme l’amour, le feu, l’agressivité, </a:t>
            </a:r>
            <a:r>
              <a:rPr lang="nl-BE" sz="2400" dirty="0" smtClean="0"/>
              <a:t>…</a:t>
            </a:r>
          </a:p>
          <a:p>
            <a:pPr algn="just"/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3809942"/>
            <a:ext cx="3175001" cy="248661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446" y="3713016"/>
            <a:ext cx="3339754" cy="258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0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Volute">
  <a:themeElements>
    <a:clrScheme name="Volute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Volut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olute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2053</TotalTime>
  <Words>340</Words>
  <Application>Microsoft Macintosh PowerPoint</Application>
  <PresentationFormat>Grand écran</PresentationFormat>
  <Paragraphs>40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7" baseType="lpstr">
      <vt:lpstr>Arial Unicode MS</vt:lpstr>
      <vt:lpstr>Calibri</vt:lpstr>
      <vt:lpstr>Century Gothic</vt:lpstr>
      <vt:lpstr>Comic Sans MS</vt:lpstr>
      <vt:lpstr>Wingdings</vt:lpstr>
      <vt:lpstr>Wingdings 3</vt:lpstr>
      <vt:lpstr>Arial</vt:lpstr>
      <vt:lpstr>Volute</vt:lpstr>
      <vt:lpstr> Bureautique Côte d’or</vt:lpstr>
      <vt:lpstr>Premiers Logos </vt:lpstr>
      <vt:lpstr>L’histoire de côte d’or</vt:lpstr>
      <vt:lpstr>L’entreprise Côte d’or</vt:lpstr>
      <vt:lpstr> Le public cible</vt:lpstr>
      <vt:lpstr> PME ou Grande entreprise ? </vt:lpstr>
      <vt:lpstr> LES DIFFERENTS GOÛTS ET L’ASPECT  COMMERCIAL Côte d’or vend énormément de produit avec différents goûts. Nous allons analyser les différentes catégories:    </vt:lpstr>
      <vt:lpstr>Où sont commercialisé les produits ?</vt:lpstr>
      <vt:lpstr> Le packaging chez Côte d’or 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Introduce myself</dc:title>
  <dc:creator>sofiane el medhaoui</dc:creator>
  <cp:lastModifiedBy>sofiane el medhaoui</cp:lastModifiedBy>
  <cp:revision>31</cp:revision>
  <cp:lastPrinted>2017-05-31T17:28:51Z</cp:lastPrinted>
  <dcterms:created xsi:type="dcterms:W3CDTF">2017-04-23T08:56:11Z</dcterms:created>
  <dcterms:modified xsi:type="dcterms:W3CDTF">2017-05-31T17:57:49Z</dcterms:modified>
</cp:coreProperties>
</file>