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8" r:id="rId3"/>
    <p:sldId id="259" r:id="rId4"/>
    <p:sldId id="273" r:id="rId5"/>
    <p:sldId id="274" r:id="rId6"/>
    <p:sldId id="275" r:id="rId7"/>
    <p:sldId id="276" r:id="rId8"/>
    <p:sldId id="260" r:id="rId9"/>
    <p:sldId id="261" r:id="rId10"/>
    <p:sldId id="263" r:id="rId11"/>
    <p:sldId id="264" r:id="rId12"/>
    <p:sldId id="265" r:id="rId13"/>
    <p:sldId id="266" r:id="rId14"/>
    <p:sldId id="268" r:id="rId15"/>
    <p:sldId id="267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EEBE"/>
    <a:srgbClr val="FFFFCC"/>
    <a:srgbClr val="C5C5C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 cstate="print">
            <a:alphaModFix amt="40000"/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E0413-B5E5-4188-95CC-0A919007FFD5}" type="datetimeFigureOut">
              <a:rPr lang="fr-FR" smtClean="0"/>
              <a:pPr/>
              <a:t>30/05/2017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891F1-D6D1-4A01-8745-9E34D4B85EB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caro\Downloads\Myrias_d_mo_2015_1_.m4a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6.jpeg"/><Relationship Id="rId7" Type="http://schemas.openxmlformats.org/officeDocument/2006/relationships/hyperlink" Target="https://www.facebook.com/medievalesberzylesec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acebook.com/lacompagniedelagriffe/" TargetMode="External"/><Relationship Id="rId5" Type="http://schemas.openxmlformats.org/officeDocument/2006/relationships/hyperlink" Target="mailto:lacompagniedelagriffe@sfr.fr" TargetMode="Externa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 cstate="print">
            <a:lum bright="-4000"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yrias_d_mo_2015_1_.m4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748464" y="638132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8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2420888"/>
            <a:ext cx="8147248" cy="2016224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0" algn="l"/>
              </a:tabLst>
            </a:pPr>
            <a:r>
              <a:rPr lang="fr-FR" sz="3600" i="1" dirty="0" err="1" smtClean="0">
                <a:latin typeface="Bell MT" pitchFamily="18" charset="0"/>
              </a:rPr>
              <a:t>Berzy</a:t>
            </a:r>
            <a:r>
              <a:rPr lang="fr-FR" sz="3600" i="1" dirty="0" smtClean="0">
                <a:latin typeface="Bell MT" pitchFamily="18" charset="0"/>
              </a:rPr>
              <a:t> </a:t>
            </a:r>
            <a:r>
              <a:rPr lang="fr-FR" sz="3600" i="1" dirty="0">
                <a:latin typeface="Bell MT" pitchFamily="18" charset="0"/>
              </a:rPr>
              <a:t>le </a:t>
            </a:r>
            <a:r>
              <a:rPr lang="fr-FR" sz="3600" i="1" dirty="0" smtClean="0">
                <a:latin typeface="Bell MT" pitchFamily="18" charset="0"/>
              </a:rPr>
              <a:t>sec,</a:t>
            </a:r>
            <a:br>
              <a:rPr lang="fr-FR" sz="3600" i="1" dirty="0" smtClean="0">
                <a:latin typeface="Bell MT" pitchFamily="18" charset="0"/>
              </a:rPr>
            </a:br>
            <a:r>
              <a:rPr lang="fr-FR" sz="3600" i="1" dirty="0" smtClean="0">
                <a:latin typeface="Bell MT" pitchFamily="18" charset="0"/>
              </a:rPr>
              <a:t>une </a:t>
            </a:r>
            <a:r>
              <a:rPr lang="fr-FR" sz="3600" i="1" dirty="0">
                <a:latin typeface="Bell MT" pitchFamily="18" charset="0"/>
              </a:rPr>
              <a:t>histoire et un </a:t>
            </a:r>
            <a:r>
              <a:rPr lang="fr-FR" sz="3600" i="1" dirty="0" smtClean="0">
                <a:latin typeface="Bell MT" pitchFamily="18" charset="0"/>
              </a:rPr>
              <a:t>patrimoine médiéval riche</a:t>
            </a:r>
            <a:br>
              <a:rPr lang="fr-FR" sz="3600" i="1" dirty="0" smtClean="0">
                <a:latin typeface="Bell MT" pitchFamily="18" charset="0"/>
              </a:rPr>
            </a:br>
            <a:r>
              <a:rPr lang="fr-FR" sz="3600" i="1" dirty="0" smtClean="0">
                <a:latin typeface="Bell MT" pitchFamily="18" charset="0"/>
              </a:rPr>
              <a:t>	à découvrir …</a:t>
            </a:r>
            <a:endParaRPr lang="fr-FR" sz="3600" i="1" dirty="0">
              <a:latin typeface="Bell MT" pitchFamily="18" charset="0"/>
            </a:endParaRPr>
          </a:p>
          <a:p>
            <a:endParaRPr lang="fr-FR" dirty="0"/>
          </a:p>
        </p:txBody>
      </p:sp>
      <p:sp>
        <p:nvSpPr>
          <p:cNvPr id="7" name="Espace réservé du contenu 2"/>
          <p:cNvSpPr txBox="1">
            <a:spLocks/>
          </p:cNvSpPr>
          <p:nvPr/>
        </p:nvSpPr>
        <p:spPr>
          <a:xfrm>
            <a:off x="467544" y="4293096"/>
            <a:ext cx="8424936" cy="20882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1" indent="-28575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fr-FR" sz="3600" i="1" dirty="0" smtClean="0">
                <a:latin typeface="Bell MT" pitchFamily="18" charset="0"/>
              </a:rPr>
              <a:t>Plus qu’une fête de village, nous souhaitons rendre hommage à notre passé, notre patrimoine</a:t>
            </a:r>
            <a:r>
              <a:rPr kumimoji="0" lang="fr-FR" sz="3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itchFamily="18" charset="0"/>
                <a:ea typeface="+mn-ea"/>
                <a:cs typeface="+mn-cs"/>
              </a:rPr>
              <a:t>.</a:t>
            </a:r>
            <a:endParaRPr kumimoji="0" lang="fr-FR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ell MT" pitchFamily="18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eutonic No4" pitchFamily="2" charset="0"/>
                <a:ea typeface="+mj-ea"/>
                <a:cs typeface="+mj-cs"/>
              </a:rPr>
              <a:t> </a:t>
            </a: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 lieu :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acteurs :</a:t>
            </a:r>
            <a:endParaRPr lang="fr-FR" dirty="0"/>
          </a:p>
        </p:txBody>
      </p:sp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arto="http://schemas.microsoft.com/office/word/2006/arto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3923928" y="2204864"/>
            <a:ext cx="1251065" cy="1379913"/>
          </a:xfrm>
          <a:prstGeom prst="rect">
            <a:avLst/>
          </a:prstGeom>
        </p:spPr>
      </p:pic>
      <p:pic>
        <p:nvPicPr>
          <p:cNvPr id="204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988840"/>
            <a:ext cx="2288348" cy="222640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59832" y="3973705"/>
            <a:ext cx="2880320" cy="1923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eutonic No1" pitchFamily="2" charset="0"/>
                <a:ea typeface="Calibri" pitchFamily="34" charset="0"/>
                <a:cs typeface="Times New Roman" pitchFamily="18" charset="0"/>
              </a:rPr>
              <a:t>La compagnie de la Griffe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eutonic No1" pitchFamily="2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121 rue Pasteur, 02000 LAON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Tél. : 06.50.80.22.84 /06.58.70.72.92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Mail : 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5"/>
              </a:rPr>
              <a:t>lacompagniedelagriffe@sfr.fr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6"/>
              </a:rPr>
              <a:t>https://www.facebook.com/lacompagniedelagriffe/</a:t>
            </a: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lien événement : </a:t>
            </a: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7"/>
              </a:rPr>
              <a:t>https://www.facebook.com/medievalesberzylesec/</a:t>
            </a: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15"/>
          <p:cNvPicPr/>
          <p:nvPr/>
        </p:nvPicPr>
        <p:blipFill>
          <a:blip r:embed="rId8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arto="http://schemas.microsoft.com/office/word/2006/arto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6579346" y="2132856"/>
            <a:ext cx="1872208" cy="1728192"/>
          </a:xfrm>
          <a:prstGeom prst="rect">
            <a:avLst/>
          </a:prstGeom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5940152" y="4233862"/>
            <a:ext cx="3127459" cy="646331"/>
          </a:xfrm>
          <a:prstGeom prst="rect">
            <a:avLst/>
          </a:prstGeom>
          <a:ln w="111125" cmpd="thickThin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La commune</a:t>
            </a:r>
            <a:br>
              <a:rPr lang="fr-FR" dirty="0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</a:br>
            <a:r>
              <a:rPr lang="fr-FR" dirty="0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de Noyant et </a:t>
            </a:r>
            <a:r>
              <a:rPr lang="fr-FR" dirty="0" err="1" smtClean="0">
                <a:latin typeface="Matura MT Script Capitals" pitchFamily="66" charset="0"/>
                <a:ea typeface="Calibri" pitchFamily="34" charset="0"/>
                <a:cs typeface="Times New Roman" pitchFamily="18" charset="0"/>
              </a:rPr>
              <a:t>Aconin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uiExpand="1" build="p"/>
      <p:bldP spid="1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51000" r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La compagnie de la Griffe :</a:t>
            </a:r>
            <a:endParaRPr lang="fr-FR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>
          <a:xfrm>
            <a:off x="395536" y="4005064"/>
            <a:ext cx="8229600" cy="259228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L’association a pour but de promouvoir le monde médiéval au travers des manifestations, fêtes médiévales ou de fêtes privées.</a:t>
            </a:r>
            <a:endParaRPr lang="fr-FR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Issu de différentes compagnies,</a:t>
            </a:r>
            <a:br>
              <a:rPr lang="fr-FR" i="1" dirty="0" smtClean="0">
                <a:latin typeface="Bell MT" pitchFamily="18" charset="0"/>
              </a:rPr>
            </a:br>
            <a:r>
              <a:rPr lang="fr-FR" i="1" dirty="0" smtClean="0">
                <a:latin typeface="Bell MT" pitchFamily="18" charset="0"/>
              </a:rPr>
              <a:t>nous avons créé notre association en 2014.</a:t>
            </a:r>
            <a:endParaRPr lang="fr-FR" dirty="0" smtClean="0">
              <a:latin typeface="Bell MT" pitchFamily="18" charset="0"/>
            </a:endParaRPr>
          </a:p>
          <a:p>
            <a:pPr>
              <a:buNone/>
            </a:pPr>
            <a:endParaRPr lang="fr-FR" dirty="0"/>
          </a:p>
        </p:txBody>
      </p:sp>
      <p:pic>
        <p:nvPicPr>
          <p:cNvPr id="14" name="Picture 28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rto="http://schemas.microsoft.com/office/word/2006/arto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3707904" y="1556792"/>
            <a:ext cx="1584176" cy="2255019"/>
          </a:xfrm>
          <a:prstGeom prst="rect">
            <a:avLst/>
          </a:prstGeom>
          <a:effectLst>
            <a:glow rad="139700">
              <a:schemeClr val="bg1">
                <a:alpha val="40000"/>
              </a:schemeClr>
            </a:glow>
            <a:softEdge rad="88900"/>
          </a:effec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La compagnie de la Griffe :</a:t>
            </a:r>
            <a:endParaRPr lang="fr-FR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3650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fr-FR" b="1" i="1" dirty="0" smtClean="0">
              <a:latin typeface="Teutonic No4" pitchFamily="2" charset="0"/>
            </a:endParaRPr>
          </a:p>
          <a:p>
            <a:pPr>
              <a:buNone/>
            </a:pPr>
            <a:r>
              <a:rPr lang="fr-FR" b="1" i="1" dirty="0" smtClean="0">
                <a:latin typeface="Bell MT" pitchFamily="18" charset="0"/>
              </a:rPr>
              <a:t>Notre unique</a:t>
            </a:r>
            <a:r>
              <a:rPr lang="fr-FR" i="1" dirty="0" smtClean="0">
                <a:latin typeface="Bell MT" pitchFamily="18" charset="0"/>
              </a:rPr>
              <a:t> </a:t>
            </a:r>
            <a:r>
              <a:rPr lang="fr-FR" b="1" i="1" dirty="0" smtClean="0">
                <a:latin typeface="Bell MT" pitchFamily="18" charset="0"/>
              </a:rPr>
              <a:t> souhait</a:t>
            </a:r>
            <a:r>
              <a:rPr lang="fr-FR" i="1" dirty="0" smtClean="0">
                <a:latin typeface="Bell MT" pitchFamily="18" charset="0"/>
              </a:rPr>
              <a:t> :</a:t>
            </a:r>
            <a:br>
              <a:rPr lang="fr-FR" i="1" dirty="0" smtClean="0">
                <a:latin typeface="Bell MT" pitchFamily="18" charset="0"/>
              </a:rPr>
            </a:br>
            <a:endParaRPr lang="fr-FR" i="1" dirty="0" smtClean="0">
              <a:latin typeface="Bell MT" pitchFamily="18" charset="0"/>
            </a:endParaRPr>
          </a:p>
          <a:p>
            <a:pPr>
              <a:buSzPct val="50000"/>
              <a:buNone/>
            </a:pPr>
            <a:r>
              <a:rPr lang="fr-FR" i="1" dirty="0" smtClean="0">
                <a:latin typeface="Bell MT" pitchFamily="18" charset="0"/>
              </a:rPr>
              <a:t>	Vous faire partager notre passion du XIVème et XVème siècle </a:t>
            </a:r>
            <a:br>
              <a:rPr lang="fr-FR" i="1" dirty="0" smtClean="0">
                <a:latin typeface="Bell MT" pitchFamily="18" charset="0"/>
              </a:rPr>
            </a:b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r>
              <a:rPr lang="fr-FR" b="1" i="1" dirty="0" smtClean="0">
                <a:latin typeface="Bell MT" pitchFamily="18" charset="0"/>
              </a:rPr>
              <a:t>Notre plaisir :</a:t>
            </a:r>
          </a:p>
          <a:p>
            <a:pPr>
              <a:buNone/>
            </a:pPr>
            <a:r>
              <a:rPr lang="fr-FR" i="1" dirty="0" smtClean="0">
                <a:latin typeface="Bell MT" pitchFamily="18" charset="0"/>
              </a:rPr>
              <a:t/>
            </a:r>
            <a:br>
              <a:rPr lang="fr-FR" i="1" dirty="0" smtClean="0">
                <a:latin typeface="Bell MT" pitchFamily="18" charset="0"/>
              </a:rPr>
            </a:br>
            <a:r>
              <a:rPr lang="fr-FR" i="1" dirty="0" smtClean="0">
                <a:latin typeface="Bell MT" pitchFamily="18" charset="0"/>
              </a:rPr>
              <a:t>Vous faire voyager dans le temps avec notre vie de camp et nos tentes meublées, les jeux et rires de nos enfants…</a:t>
            </a: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La compagnie de la Griffe :</a:t>
            </a:r>
            <a:endParaRPr lang="fr-FR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82453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fr-FR" b="1" i="1" dirty="0" smtClean="0">
              <a:latin typeface="Teutonic No4" pitchFamily="2" charset="0"/>
            </a:endParaRP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Nous avons été présents lors de nombreuses fêtes médiévales :</a:t>
            </a:r>
            <a:endParaRPr lang="fr-FR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Verviers (Belgique),</a:t>
            </a: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Laon (02),</a:t>
            </a: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Sedan (08),</a:t>
            </a:r>
          </a:p>
          <a:p>
            <a:pPr algn="ctr">
              <a:buNone/>
            </a:pPr>
            <a:r>
              <a:rPr lang="fr-FR" i="1" dirty="0" err="1" smtClean="0">
                <a:latin typeface="Bell MT" pitchFamily="18" charset="0"/>
              </a:rPr>
              <a:t>Orbais</a:t>
            </a:r>
            <a:r>
              <a:rPr lang="fr-FR" i="1" dirty="0" smtClean="0">
                <a:latin typeface="Bell MT" pitchFamily="18" charset="0"/>
              </a:rPr>
              <a:t> l’abbaye (51),</a:t>
            </a: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Château </a:t>
            </a:r>
            <a:r>
              <a:rPr lang="fr-FR" i="1" dirty="0" err="1" smtClean="0">
                <a:latin typeface="Bell MT" pitchFamily="18" charset="0"/>
              </a:rPr>
              <a:t>thierry</a:t>
            </a:r>
            <a:r>
              <a:rPr lang="fr-FR" i="1" dirty="0" smtClean="0">
                <a:latin typeface="Bell MT" pitchFamily="18" charset="0"/>
              </a:rPr>
              <a:t> (02),</a:t>
            </a: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l’Abbaye de </a:t>
            </a:r>
            <a:r>
              <a:rPr lang="fr-FR" i="1" dirty="0" err="1" smtClean="0">
                <a:latin typeface="Bell MT" pitchFamily="18" charset="0"/>
              </a:rPr>
              <a:t>Vauclair</a:t>
            </a:r>
            <a:r>
              <a:rPr lang="fr-FR" i="1" dirty="0" smtClean="0">
                <a:latin typeface="Bell MT" pitchFamily="18" charset="0"/>
              </a:rPr>
              <a:t> (02),</a:t>
            </a:r>
          </a:p>
          <a:p>
            <a:pPr algn="ctr">
              <a:buNone/>
            </a:pPr>
            <a:r>
              <a:rPr lang="fr-FR" i="1" dirty="0" err="1" smtClean="0">
                <a:latin typeface="Bell MT" pitchFamily="18" charset="0"/>
              </a:rPr>
              <a:t>Morbecques</a:t>
            </a:r>
            <a:r>
              <a:rPr lang="fr-FR" i="1" dirty="0" smtClean="0">
                <a:latin typeface="Bell MT" pitchFamily="18" charset="0"/>
              </a:rPr>
              <a:t> (59),</a:t>
            </a: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parc Carisiolas à </a:t>
            </a:r>
            <a:r>
              <a:rPr lang="fr-FR" i="1" dirty="0" err="1" smtClean="0">
                <a:latin typeface="Bell MT" pitchFamily="18" charset="0"/>
              </a:rPr>
              <a:t>Crisolles</a:t>
            </a:r>
            <a:r>
              <a:rPr lang="fr-FR" i="1" dirty="0" smtClean="0">
                <a:latin typeface="Bell MT" pitchFamily="18" charset="0"/>
              </a:rPr>
              <a:t> (60),</a:t>
            </a: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Pierrefonds (60),</a:t>
            </a:r>
          </a:p>
          <a:p>
            <a:pPr algn="ctr">
              <a:buNone/>
            </a:pPr>
            <a:r>
              <a:rPr lang="fr-FR" i="1" dirty="0" err="1" smtClean="0">
                <a:latin typeface="Bell MT" pitchFamily="18" charset="0"/>
              </a:rPr>
              <a:t>Moussy</a:t>
            </a:r>
            <a:r>
              <a:rPr lang="fr-FR" i="1" dirty="0" smtClean="0">
                <a:latin typeface="Bell MT" pitchFamily="18" charset="0"/>
              </a:rPr>
              <a:t> (77),</a:t>
            </a:r>
          </a:p>
          <a:p>
            <a:pPr algn="ctr">
              <a:buNone/>
            </a:pPr>
            <a:r>
              <a:rPr lang="fr-FR" i="1" dirty="0" err="1" smtClean="0">
                <a:latin typeface="Bell MT" pitchFamily="18" charset="0"/>
              </a:rPr>
              <a:t>Folleville</a:t>
            </a:r>
            <a:r>
              <a:rPr lang="fr-FR" i="1" dirty="0" smtClean="0">
                <a:latin typeface="Bell MT" pitchFamily="18" charset="0"/>
              </a:rPr>
              <a:t> (80),</a:t>
            </a:r>
          </a:p>
          <a:p>
            <a:pPr algn="ctr">
              <a:buNone/>
            </a:pPr>
            <a:r>
              <a:rPr lang="fr-FR" i="1" dirty="0" err="1" smtClean="0">
                <a:latin typeface="Bell MT" pitchFamily="18" charset="0"/>
              </a:rPr>
              <a:t>Crecy</a:t>
            </a:r>
            <a:r>
              <a:rPr lang="fr-FR" i="1" dirty="0" smtClean="0">
                <a:latin typeface="Bell MT" pitchFamily="18" charset="0"/>
              </a:rPr>
              <a:t> en Ponthieu (80), …</a:t>
            </a:r>
            <a:endParaRPr lang="fr-FR" dirty="0" smtClean="0">
              <a:latin typeface="Bell MT" pitchFamily="18" charset="0"/>
            </a:endParaRP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4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La compagnie de la Griffe :</a:t>
            </a:r>
            <a:endParaRPr lang="fr-FR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10" name="Espace réservé du contenu 9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248472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fr-FR" b="1" i="1" dirty="0" smtClean="0">
              <a:latin typeface="Teutonic No4" pitchFamily="2" charset="0"/>
            </a:endParaRP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En 2016, </a:t>
            </a: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nous avons organisé avec succès la fête médiévale de </a:t>
            </a:r>
            <a:r>
              <a:rPr lang="fr-FR" i="1" dirty="0" err="1" smtClean="0">
                <a:latin typeface="Bell MT" pitchFamily="18" charset="0"/>
              </a:rPr>
              <a:t>Grandlup</a:t>
            </a:r>
            <a:r>
              <a:rPr lang="fr-FR" i="1" dirty="0" smtClean="0">
                <a:latin typeface="Bell MT" pitchFamily="18" charset="0"/>
              </a:rPr>
              <a:t> et </a:t>
            </a:r>
            <a:r>
              <a:rPr lang="fr-FR" i="1" dirty="0" err="1" smtClean="0">
                <a:latin typeface="Bell MT" pitchFamily="18" charset="0"/>
              </a:rPr>
              <a:t>fay</a:t>
            </a:r>
            <a:r>
              <a:rPr lang="fr-FR" i="1" dirty="0" smtClean="0">
                <a:latin typeface="Bell MT" pitchFamily="18" charset="0"/>
              </a:rPr>
              <a:t> dans l’Aisne</a:t>
            </a:r>
            <a:br>
              <a:rPr lang="fr-FR" i="1" dirty="0" smtClean="0">
                <a:latin typeface="Bell MT" pitchFamily="18" charset="0"/>
              </a:rPr>
            </a:br>
            <a:r>
              <a:rPr lang="fr-FR" i="1" dirty="0" smtClean="0">
                <a:latin typeface="Bell MT" pitchFamily="18" charset="0"/>
              </a:rPr>
              <a:t>qui sera reconduite en 2018.</a:t>
            </a:r>
            <a:endParaRPr lang="fr-FR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En 2017,</a:t>
            </a:r>
            <a:br>
              <a:rPr lang="fr-FR" i="1" dirty="0" smtClean="0">
                <a:latin typeface="Bell MT" pitchFamily="18" charset="0"/>
              </a:rPr>
            </a:br>
            <a:r>
              <a:rPr lang="fr-FR" i="1" dirty="0" smtClean="0">
                <a:latin typeface="Bell MT" pitchFamily="18" charset="0"/>
              </a:rPr>
              <a:t>nous sommes très fiers de mettre en valeur le château de </a:t>
            </a:r>
            <a:r>
              <a:rPr lang="fr-FR" i="1" dirty="0" err="1" smtClean="0">
                <a:latin typeface="Bell MT" pitchFamily="18" charset="0"/>
              </a:rPr>
              <a:t>Berzy</a:t>
            </a:r>
            <a:r>
              <a:rPr lang="fr-FR" i="1" dirty="0" smtClean="0">
                <a:latin typeface="Bell MT" pitchFamily="18" charset="0"/>
              </a:rPr>
              <a:t>-le sec.</a:t>
            </a:r>
            <a:endParaRPr lang="fr-FR" dirty="0" smtClean="0">
              <a:latin typeface="Bell MT" pitchFamily="18" charset="0"/>
            </a:endParaRPr>
          </a:p>
          <a:p>
            <a:pPr algn="ctr">
              <a:buNone/>
            </a:pPr>
            <a:endParaRPr lang="fr-FR" dirty="0" smtClean="0">
              <a:latin typeface="Bell MT" pitchFamily="18" charset="0"/>
            </a:endParaRPr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Le programme : </a:t>
            </a:r>
            <a:r>
              <a:rPr lang="fr-FR" sz="4900" dirty="0"/>
              <a:t/>
            </a:r>
            <a:br>
              <a:rPr lang="fr-FR" sz="4900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628800"/>
            <a:ext cx="8435280" cy="3024336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fr-FR" sz="4400" i="1" dirty="0" smtClean="0">
                <a:latin typeface="Bell MT" pitchFamily="18" charset="0"/>
              </a:rPr>
              <a:t>Un programme riche, </a:t>
            </a:r>
            <a:br>
              <a:rPr lang="fr-FR" sz="4400" i="1" dirty="0" smtClean="0">
                <a:latin typeface="Bell MT" pitchFamily="18" charset="0"/>
              </a:rPr>
            </a:br>
            <a:endParaRPr lang="fr-FR" sz="4400" i="1" dirty="0" smtClean="0">
              <a:latin typeface="Bell MT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fr-FR" sz="4400" i="1" dirty="0" smtClean="0">
                <a:latin typeface="Bell MT" pitchFamily="18" charset="0"/>
              </a:rPr>
              <a:t>La plus importante manifestation médiévale du département … </a:t>
            </a:r>
          </a:p>
          <a:p>
            <a:pPr>
              <a:buNone/>
            </a:pPr>
            <a:endParaRPr lang="fr-FR" dirty="0">
              <a:latin typeface="Bell MT" pitchFamily="18" charset="0"/>
            </a:endParaRPr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Le programme : </a:t>
            </a:r>
            <a:r>
              <a:rPr lang="fr-FR" sz="4900" dirty="0"/>
              <a:t/>
            </a:r>
            <a:br>
              <a:rPr lang="fr-FR" sz="4900" dirty="0"/>
            </a:br>
            <a:r>
              <a:rPr lang="fr-FR" sz="4900" dirty="0"/>
              <a:t/>
            </a:r>
            <a:br>
              <a:rPr lang="fr-FR" sz="4900" dirty="0"/>
            </a:br>
            <a:endParaRPr lang="fr-FR" sz="49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196752"/>
            <a:ext cx="8435280" cy="532859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r-FR" sz="4300" dirty="0">
                <a:latin typeface="Teutonic No1" pitchFamily="2" charset="0"/>
              </a:rPr>
              <a:t>Samedi </a:t>
            </a:r>
            <a:r>
              <a:rPr lang="fr-FR" sz="4300" dirty="0" smtClean="0">
                <a:latin typeface="Teutonic No1" pitchFamily="2" charset="0"/>
              </a:rPr>
              <a:t>1</a:t>
            </a:r>
            <a:r>
              <a:rPr lang="fr-FR" sz="4300" baseline="30000" dirty="0" smtClean="0">
                <a:latin typeface="Teutonic No1" pitchFamily="2" charset="0"/>
              </a:rPr>
              <a:t>er</a:t>
            </a:r>
            <a:r>
              <a:rPr lang="fr-FR" sz="4300" dirty="0" smtClean="0">
                <a:latin typeface="Teutonic No1" pitchFamily="2" charset="0"/>
              </a:rPr>
              <a:t> Juillet</a:t>
            </a:r>
            <a:endParaRPr lang="fr-FR" sz="4300" dirty="0">
              <a:latin typeface="Teutonic No1" pitchFamily="2" charset="0"/>
            </a:endParaRP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>
                <a:latin typeface="Teutonic No1" pitchFamily="2" charset="0"/>
              </a:rPr>
              <a:t>10 h </a:t>
            </a:r>
            <a:r>
              <a:rPr lang="fr-FR" dirty="0" smtClean="0">
                <a:latin typeface="Teutonic No1" pitchFamily="2" charset="0"/>
              </a:rPr>
              <a:t>00 : </a:t>
            </a:r>
            <a:r>
              <a:rPr lang="fr-FR" dirty="0">
                <a:latin typeface="Bell MT" pitchFamily="18" charset="0"/>
              </a:rPr>
              <a:t>ouverture et début des </a:t>
            </a:r>
            <a:r>
              <a:rPr lang="fr-FR" dirty="0" smtClean="0">
                <a:latin typeface="Bell MT" pitchFamily="18" charset="0"/>
              </a:rPr>
              <a:t>combats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10 h 30 : </a:t>
            </a:r>
            <a:r>
              <a:rPr lang="fr-FR" dirty="0" smtClean="0">
                <a:latin typeface="Bell MT" pitchFamily="18" charset="0"/>
              </a:rPr>
              <a:t>présentation des compagnies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11 </a:t>
            </a:r>
            <a:r>
              <a:rPr lang="fr-FR" dirty="0">
                <a:latin typeface="Teutonic No1" pitchFamily="2" charset="0"/>
              </a:rPr>
              <a:t>h </a:t>
            </a:r>
            <a:r>
              <a:rPr lang="fr-FR" dirty="0" smtClean="0">
                <a:latin typeface="Teutonic No1" pitchFamily="2" charset="0"/>
              </a:rPr>
              <a:t>30 : </a:t>
            </a:r>
            <a:r>
              <a:rPr lang="fr-FR" dirty="0">
                <a:latin typeface="Bell MT" pitchFamily="18" charset="0"/>
              </a:rPr>
              <a:t>spectacle </a:t>
            </a:r>
            <a:r>
              <a:rPr lang="fr-FR" dirty="0" smtClean="0">
                <a:latin typeface="Bell MT" pitchFamily="18" charset="0"/>
              </a:rPr>
              <a:t>équestre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15 </a:t>
            </a:r>
            <a:r>
              <a:rPr lang="fr-FR" dirty="0">
                <a:latin typeface="Teutonic No1" pitchFamily="2" charset="0"/>
              </a:rPr>
              <a:t>h 30 : </a:t>
            </a:r>
            <a:r>
              <a:rPr lang="fr-FR" dirty="0">
                <a:latin typeface="Bell MT" pitchFamily="18" charset="0"/>
              </a:rPr>
              <a:t>spectacle </a:t>
            </a:r>
            <a:r>
              <a:rPr lang="fr-FR" dirty="0" smtClean="0">
                <a:latin typeface="Bell MT" pitchFamily="18" charset="0"/>
              </a:rPr>
              <a:t>équestre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18 </a:t>
            </a:r>
            <a:r>
              <a:rPr lang="fr-FR" dirty="0">
                <a:latin typeface="Teutonic No1" pitchFamily="2" charset="0"/>
              </a:rPr>
              <a:t>h 00 : </a:t>
            </a:r>
            <a:r>
              <a:rPr lang="fr-FR" dirty="0">
                <a:latin typeface="Bell MT" pitchFamily="18" charset="0"/>
              </a:rPr>
              <a:t>défilé des hommes </a:t>
            </a:r>
            <a:r>
              <a:rPr lang="fr-FR" dirty="0" smtClean="0">
                <a:latin typeface="Bell MT" pitchFamily="18" charset="0"/>
              </a:rPr>
              <a:t>d’armes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19 </a:t>
            </a:r>
            <a:r>
              <a:rPr lang="fr-FR" dirty="0">
                <a:latin typeface="Teutonic No1" pitchFamily="2" charset="0"/>
              </a:rPr>
              <a:t>h </a:t>
            </a:r>
            <a:r>
              <a:rPr lang="fr-FR" dirty="0" smtClean="0">
                <a:latin typeface="Teutonic No1" pitchFamily="2" charset="0"/>
              </a:rPr>
              <a:t>00 : </a:t>
            </a:r>
            <a:r>
              <a:rPr lang="fr-FR" dirty="0">
                <a:latin typeface="Bell MT" pitchFamily="18" charset="0"/>
              </a:rPr>
              <a:t>prise du </a:t>
            </a:r>
            <a:r>
              <a:rPr lang="fr-FR" dirty="0" smtClean="0">
                <a:latin typeface="Bell MT" pitchFamily="18" charset="0"/>
              </a:rPr>
              <a:t>château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20 </a:t>
            </a:r>
            <a:r>
              <a:rPr lang="fr-FR" dirty="0">
                <a:latin typeface="Teutonic No1" pitchFamily="2" charset="0"/>
              </a:rPr>
              <a:t>h </a:t>
            </a:r>
            <a:r>
              <a:rPr lang="fr-FR" dirty="0" smtClean="0">
                <a:latin typeface="Teutonic No1" pitchFamily="2" charset="0"/>
              </a:rPr>
              <a:t>00 : </a:t>
            </a:r>
            <a:r>
              <a:rPr lang="fr-FR" dirty="0">
                <a:latin typeface="Bell MT" pitchFamily="18" charset="0"/>
              </a:rPr>
              <a:t>ouverture du concert </a:t>
            </a:r>
            <a:r>
              <a:rPr lang="fr-FR" dirty="0" smtClean="0">
                <a:latin typeface="Bell MT" pitchFamily="18" charset="0"/>
              </a:rPr>
              <a:t>spectacle (*)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21 </a:t>
            </a:r>
            <a:r>
              <a:rPr lang="fr-FR" dirty="0">
                <a:latin typeface="Teutonic No1" pitchFamily="2" charset="0"/>
              </a:rPr>
              <a:t>h 30 : </a:t>
            </a:r>
            <a:r>
              <a:rPr lang="fr-FR" dirty="0">
                <a:latin typeface="Bell MT" pitchFamily="18" charset="0"/>
              </a:rPr>
              <a:t>spectacle de </a:t>
            </a:r>
            <a:r>
              <a:rPr lang="fr-FR" dirty="0" smtClean="0">
                <a:latin typeface="Bell MT" pitchFamily="18" charset="0"/>
              </a:rPr>
              <a:t>feu</a:t>
            </a:r>
          </a:p>
          <a:p>
            <a:pPr marL="720000">
              <a:buSzPct val="50000"/>
              <a:buNone/>
            </a:pPr>
            <a:r>
              <a:rPr lang="fr-FR" sz="2200" dirty="0" smtClean="0"/>
              <a:t>(*concert spectacle sur réservation dans le château au 03 23 74 90 09) </a:t>
            </a:r>
          </a:p>
          <a:p>
            <a:pPr marL="720000">
              <a:buSzPct val="50000"/>
              <a:buBlip>
                <a:blip r:embed="rId2"/>
              </a:buBlip>
            </a:pPr>
            <a:endParaRPr lang="fr-FR" dirty="0">
              <a:latin typeface="Bell MT" pitchFamily="18" charset="0"/>
            </a:endParaRP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>
              <a:latin typeface="Bell MT" pitchFamily="18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Le programme : </a:t>
            </a:r>
            <a:r>
              <a:rPr lang="fr-FR" sz="4900" dirty="0"/>
              <a:t/>
            </a:r>
            <a:br>
              <a:rPr lang="fr-FR" sz="4900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196752"/>
            <a:ext cx="8435280" cy="53285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4000" dirty="0" smtClean="0">
                <a:latin typeface="Teutonic No1" pitchFamily="2" charset="0"/>
              </a:rPr>
              <a:t>Dimanche 2 Juillet</a:t>
            </a:r>
          </a:p>
          <a:p>
            <a:pPr algn="ctr">
              <a:buNone/>
            </a:pPr>
            <a:endParaRPr lang="fr-FR" sz="3000" dirty="0">
              <a:latin typeface="Teutonic No1" pitchFamily="2" charset="0"/>
            </a:endParaRP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10 </a:t>
            </a:r>
            <a:r>
              <a:rPr lang="fr-FR" dirty="0">
                <a:latin typeface="Teutonic No1" pitchFamily="2" charset="0"/>
              </a:rPr>
              <a:t>h </a:t>
            </a:r>
            <a:r>
              <a:rPr lang="fr-FR" dirty="0" smtClean="0">
                <a:latin typeface="Teutonic No1" pitchFamily="2" charset="0"/>
              </a:rPr>
              <a:t>00 : </a:t>
            </a:r>
            <a:r>
              <a:rPr lang="fr-FR" dirty="0" smtClean="0">
                <a:latin typeface="Bell MT" pitchFamily="18" charset="0"/>
              </a:rPr>
              <a:t>ouverture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11 </a:t>
            </a:r>
            <a:r>
              <a:rPr lang="fr-FR" dirty="0">
                <a:latin typeface="Teutonic No1" pitchFamily="2" charset="0"/>
              </a:rPr>
              <a:t>h 30 : </a:t>
            </a:r>
            <a:r>
              <a:rPr lang="fr-FR" dirty="0">
                <a:latin typeface="Bell MT" pitchFamily="18" charset="0"/>
              </a:rPr>
              <a:t>spectacle </a:t>
            </a:r>
            <a:r>
              <a:rPr lang="fr-FR" dirty="0" smtClean="0">
                <a:latin typeface="Bell MT" pitchFamily="18" charset="0"/>
              </a:rPr>
              <a:t>équestre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15 </a:t>
            </a:r>
            <a:r>
              <a:rPr lang="fr-FR" dirty="0">
                <a:latin typeface="Teutonic No1" pitchFamily="2" charset="0"/>
              </a:rPr>
              <a:t>h 30 : </a:t>
            </a:r>
            <a:r>
              <a:rPr lang="fr-FR" dirty="0">
                <a:latin typeface="Bell MT" pitchFamily="18" charset="0"/>
              </a:rPr>
              <a:t>spectacle </a:t>
            </a:r>
            <a:r>
              <a:rPr lang="fr-FR" dirty="0" smtClean="0">
                <a:latin typeface="Bell MT" pitchFamily="18" charset="0"/>
              </a:rPr>
              <a:t>équestre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18 </a:t>
            </a:r>
            <a:r>
              <a:rPr lang="fr-FR" dirty="0">
                <a:latin typeface="Teutonic No1" pitchFamily="2" charset="0"/>
              </a:rPr>
              <a:t>h 00 : </a:t>
            </a:r>
            <a:r>
              <a:rPr lang="fr-FR" dirty="0" smtClean="0">
                <a:latin typeface="Bell MT" pitchFamily="18" charset="0"/>
              </a:rPr>
              <a:t>remise des prix du championnat 			     d’escrime médiévale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dirty="0" smtClean="0">
                <a:latin typeface="Teutonic No1" pitchFamily="2" charset="0"/>
              </a:rPr>
              <a:t>19 </a:t>
            </a:r>
            <a:r>
              <a:rPr lang="fr-FR" dirty="0">
                <a:latin typeface="Teutonic No1" pitchFamily="2" charset="0"/>
              </a:rPr>
              <a:t>h </a:t>
            </a:r>
            <a:r>
              <a:rPr lang="fr-FR" dirty="0" smtClean="0">
                <a:latin typeface="Teutonic No1" pitchFamily="2" charset="0"/>
              </a:rPr>
              <a:t>00 : </a:t>
            </a:r>
            <a:r>
              <a:rPr lang="fr-FR" dirty="0" smtClean="0">
                <a:latin typeface="Bell MT" pitchFamily="18" charset="0"/>
              </a:rPr>
              <a:t>fermeture</a:t>
            </a:r>
          </a:p>
          <a:p>
            <a:pPr marL="720000">
              <a:buSzPct val="50000"/>
              <a:buBlip>
                <a:blip r:embed="rId2"/>
              </a:buBlip>
            </a:pPr>
            <a:endParaRPr lang="fr-FR" dirty="0" smtClean="0"/>
          </a:p>
          <a:p>
            <a:pPr>
              <a:buNone/>
            </a:pPr>
            <a:endParaRPr lang="fr-FR" dirty="0">
              <a:latin typeface="Bell MT" pitchFamily="18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sz="4900" dirty="0" smtClean="0">
                <a:latin typeface="XiBeronne" pitchFamily="82" charset="0"/>
              </a:rPr>
              <a:t> </a:t>
            </a:r>
            <a:r>
              <a:rPr lang="fr-FR" sz="4900" dirty="0" smtClean="0"/>
              <a:t>le </a:t>
            </a:r>
            <a:r>
              <a:rPr lang="fr-FR" sz="4900" dirty="0"/>
              <a:t>Campements </a:t>
            </a:r>
            <a:r>
              <a:rPr lang="fr-FR" sz="4900" dirty="0" smtClean="0"/>
              <a:t>:</a:t>
            </a:r>
            <a:r>
              <a:rPr lang="fr-FR" sz="4900" dirty="0"/>
              <a:t/>
            </a:r>
            <a:br>
              <a:rPr lang="fr-FR" sz="4900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196752"/>
            <a:ext cx="8435280" cy="5328592"/>
          </a:xfrm>
        </p:spPr>
        <p:txBody>
          <a:bodyPr>
            <a:normAutofit/>
          </a:bodyPr>
          <a:lstStyle/>
          <a:p>
            <a:pPr marL="720000">
              <a:buSzPct val="50000"/>
              <a:buBlip>
                <a:blip r:embed="rId2"/>
              </a:buBlip>
            </a:pPr>
            <a:endParaRPr lang="fr-FR" sz="3000" i="1" dirty="0" smtClean="0">
              <a:latin typeface="Bell MT" pitchFamily="18" charset="0"/>
            </a:endParaRPr>
          </a:p>
          <a:p>
            <a:pPr marL="720000">
              <a:buSzPct val="50000"/>
              <a:buBlip>
                <a:blip r:embed="rId2"/>
              </a:buBlip>
            </a:pPr>
            <a:r>
              <a:rPr lang="fr-FR" sz="4100" i="1" dirty="0" smtClean="0">
                <a:latin typeface="Bell MT" pitchFamily="18" charset="0"/>
              </a:rPr>
              <a:t>7 hectares de campement 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4100" i="1" dirty="0">
                <a:latin typeface="Bell MT" pitchFamily="18" charset="0"/>
              </a:rPr>
              <a:t>u</a:t>
            </a:r>
            <a:r>
              <a:rPr lang="fr-FR" sz="4100" i="1" dirty="0" smtClean="0">
                <a:latin typeface="Bell MT" pitchFamily="18" charset="0"/>
              </a:rPr>
              <a:t>ne vingtaine de troupes,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4100" i="1" dirty="0" smtClean="0">
                <a:latin typeface="Bell MT" pitchFamily="18" charset="0"/>
              </a:rPr>
              <a:t>soit </a:t>
            </a:r>
            <a:r>
              <a:rPr lang="fr-FR" sz="4100" i="1" dirty="0">
                <a:latin typeface="Bell MT" pitchFamily="18" charset="0"/>
              </a:rPr>
              <a:t>plus de 150 personnes en </a:t>
            </a:r>
            <a:r>
              <a:rPr lang="fr-FR" sz="4100" i="1" dirty="0" smtClean="0">
                <a:latin typeface="Bell MT" pitchFamily="18" charset="0"/>
              </a:rPr>
              <a:t>costume …</a:t>
            </a:r>
          </a:p>
          <a:p>
            <a:pPr>
              <a:buNone/>
            </a:pPr>
            <a:endParaRPr lang="fr-FR" sz="4400" i="1" dirty="0" smtClean="0">
              <a:latin typeface="Bell MT" pitchFamily="18" charset="0"/>
            </a:endParaRPr>
          </a:p>
          <a:p>
            <a:pPr marL="720000">
              <a:buSzPct val="50000"/>
              <a:buBlip>
                <a:blip r:embed="rId2"/>
              </a:buBlip>
            </a:pPr>
            <a:endParaRPr lang="fr-FR" sz="4400" i="1" dirty="0" smtClean="0">
              <a:latin typeface="Bell MT" pitchFamily="18" charset="0"/>
            </a:endParaRPr>
          </a:p>
        </p:txBody>
      </p:sp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les animations</a:t>
            </a:r>
            <a:r>
              <a:rPr lang="fr-FR" sz="4900" dirty="0"/>
              <a:t> </a:t>
            </a:r>
            <a:r>
              <a:rPr lang="fr-FR" sz="4900" dirty="0" smtClean="0"/>
              <a:t>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908720"/>
            <a:ext cx="8435280" cy="5616624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fr-FR" sz="6000" i="1" dirty="0" smtClean="0">
              <a:latin typeface="Bell MT" pitchFamily="18" charset="0"/>
            </a:endParaRP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la </a:t>
            </a:r>
            <a:r>
              <a:rPr lang="fr-FR" sz="6000" i="1" dirty="0">
                <a:latin typeface="Bell MT" pitchFamily="18" charset="0"/>
              </a:rPr>
              <a:t>vie de </a:t>
            </a:r>
            <a:r>
              <a:rPr lang="fr-FR" sz="6000" i="1" dirty="0" smtClean="0">
                <a:latin typeface="Bell MT" pitchFamily="18" charset="0"/>
              </a:rPr>
              <a:t>camps,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les </a:t>
            </a:r>
            <a:r>
              <a:rPr lang="fr-FR" sz="6000" i="1" dirty="0">
                <a:latin typeface="Bell MT" pitchFamily="18" charset="0"/>
              </a:rPr>
              <a:t>joutes à </a:t>
            </a:r>
            <a:r>
              <a:rPr lang="fr-FR" sz="6000" i="1" dirty="0" smtClean="0">
                <a:latin typeface="Bell MT" pitchFamily="18" charset="0"/>
              </a:rPr>
              <a:t>cheval,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des </a:t>
            </a:r>
            <a:r>
              <a:rPr lang="fr-FR" sz="6000" i="1" dirty="0">
                <a:latin typeface="Bell MT" pitchFamily="18" charset="0"/>
              </a:rPr>
              <a:t>démonstrations de </a:t>
            </a:r>
            <a:r>
              <a:rPr lang="fr-FR" sz="6000" i="1" dirty="0" smtClean="0">
                <a:latin typeface="Bell MT" pitchFamily="18" charset="0"/>
              </a:rPr>
              <a:t>combats,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les contes,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le </a:t>
            </a:r>
            <a:r>
              <a:rPr lang="fr-FR" sz="6000" i="1" dirty="0">
                <a:latin typeface="Bell MT" pitchFamily="18" charset="0"/>
              </a:rPr>
              <a:t>tir à </a:t>
            </a:r>
            <a:r>
              <a:rPr lang="fr-FR" sz="6000" i="1" dirty="0" smtClean="0">
                <a:latin typeface="Bell MT" pitchFamily="18" charset="0"/>
              </a:rPr>
              <a:t>l’arc,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les </a:t>
            </a:r>
            <a:r>
              <a:rPr lang="fr-FR" sz="6000" i="1" dirty="0">
                <a:latin typeface="Bell MT" pitchFamily="18" charset="0"/>
              </a:rPr>
              <a:t>jeux de </a:t>
            </a:r>
            <a:r>
              <a:rPr lang="fr-FR" sz="6000" i="1" dirty="0" smtClean="0">
                <a:latin typeface="Bell MT" pitchFamily="18" charset="0"/>
              </a:rPr>
              <a:t>société,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la calligraphie,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le tissage,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la </a:t>
            </a:r>
            <a:r>
              <a:rPr lang="fr-FR" sz="6000" i="1" dirty="0">
                <a:latin typeface="Bell MT" pitchFamily="18" charset="0"/>
              </a:rPr>
              <a:t>frappe de </a:t>
            </a:r>
            <a:r>
              <a:rPr lang="fr-FR" sz="6000" i="1" dirty="0" smtClean="0">
                <a:latin typeface="Bell MT" pitchFamily="18" charset="0"/>
              </a:rPr>
              <a:t>monnaie,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la chirurgie,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la </a:t>
            </a:r>
            <a:r>
              <a:rPr lang="fr-FR" sz="6000" i="1" dirty="0">
                <a:latin typeface="Bell MT" pitchFamily="18" charset="0"/>
              </a:rPr>
              <a:t>cuisine </a:t>
            </a:r>
            <a:r>
              <a:rPr lang="fr-FR" sz="6000" i="1" dirty="0" smtClean="0">
                <a:latin typeface="Bell MT" pitchFamily="18" charset="0"/>
              </a:rPr>
              <a:t>médiévale,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la </a:t>
            </a:r>
            <a:r>
              <a:rPr lang="fr-FR" sz="6000" i="1" dirty="0">
                <a:latin typeface="Bell MT" pitchFamily="18" charset="0"/>
              </a:rPr>
              <a:t>fonderie </a:t>
            </a:r>
            <a:r>
              <a:rPr lang="fr-FR" sz="6000" i="1" dirty="0" smtClean="0">
                <a:latin typeface="Bell MT" pitchFamily="18" charset="0"/>
              </a:rPr>
              <a:t>d’étain,</a:t>
            </a:r>
          </a:p>
          <a:p>
            <a:pPr marL="720000">
              <a:buSzPct val="50000"/>
              <a:buBlip>
                <a:blip r:embed="rId2"/>
              </a:buBlip>
            </a:pPr>
            <a:r>
              <a:rPr lang="fr-FR" sz="6000" i="1" dirty="0" smtClean="0">
                <a:latin typeface="Bell MT" pitchFamily="18" charset="0"/>
              </a:rPr>
              <a:t>l’hygiène </a:t>
            </a:r>
            <a:r>
              <a:rPr lang="fr-FR" sz="6000" i="1" dirty="0">
                <a:latin typeface="Bell MT" pitchFamily="18" charset="0"/>
              </a:rPr>
              <a:t>et l’habillement au moyen âge, et bien d’autres encore …</a:t>
            </a:r>
            <a:endParaRPr lang="fr-FR" sz="6000" dirty="0">
              <a:latin typeface="Bell MT" pitchFamily="18" charset="0"/>
            </a:endParaRPr>
          </a:p>
          <a:p>
            <a:pPr marL="720000">
              <a:buSzPct val="50000"/>
              <a:buBlip>
                <a:blip r:embed="rId2"/>
              </a:buBlip>
            </a:pPr>
            <a:endParaRPr lang="fr-FR" dirty="0" smtClean="0"/>
          </a:p>
          <a:p>
            <a:pPr>
              <a:buNone/>
            </a:pPr>
            <a:endParaRPr lang="fr-FR" dirty="0">
              <a:latin typeface="Bell MT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33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Spectacles :</a:t>
            </a:r>
            <a:r>
              <a:rPr lang="fr-FR" sz="4900" dirty="0"/>
              <a:t/>
            </a:r>
            <a:br>
              <a:rPr lang="fr-FR" sz="4900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628800"/>
            <a:ext cx="8435280" cy="4392488"/>
          </a:xfrm>
        </p:spPr>
        <p:txBody>
          <a:bodyPr>
            <a:normAutofit/>
          </a:bodyPr>
          <a:lstStyle/>
          <a:p>
            <a:pPr>
              <a:buNone/>
            </a:pPr>
            <a:endParaRPr lang="fr-FR" sz="6000" i="1" dirty="0" smtClean="0">
              <a:latin typeface="Bell MT" pitchFamily="18" charset="0"/>
            </a:endParaRPr>
          </a:p>
          <a:p>
            <a:pPr marL="0" algn="ctr">
              <a:spcBef>
                <a:spcPts val="0"/>
              </a:spcBef>
              <a:buSzPct val="50000"/>
              <a:buNone/>
            </a:pPr>
            <a:r>
              <a:rPr lang="fr-FR" sz="4400" i="1" dirty="0" smtClean="0">
                <a:latin typeface="Bell MT" pitchFamily="18" charset="0"/>
              </a:rPr>
              <a:t>Ces </a:t>
            </a:r>
            <a:r>
              <a:rPr lang="fr-FR" sz="4400" i="1" dirty="0">
                <a:latin typeface="Bell MT" pitchFamily="18" charset="0"/>
              </a:rPr>
              <a:t>deux jours seront rythmés par l’intervention des troupes de spectacles</a:t>
            </a:r>
            <a:r>
              <a:rPr lang="fr-FR" sz="4400" i="1" dirty="0" smtClean="0">
                <a:latin typeface="Bell MT" pitchFamily="18" charset="0"/>
              </a:rPr>
              <a:t>.</a:t>
            </a:r>
            <a:endParaRPr lang="fr-FR" sz="4400" i="1" dirty="0">
              <a:latin typeface="Bell MT" pitchFamily="18" charset="0"/>
            </a:endParaRPr>
          </a:p>
        </p:txBody>
      </p:sp>
    </p:spTree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33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Spectacles :</a:t>
            </a:r>
            <a:r>
              <a:rPr lang="fr-FR" sz="4900" dirty="0"/>
              <a:t/>
            </a:r>
            <a:br>
              <a:rPr lang="fr-FR" sz="4900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908720"/>
            <a:ext cx="8579296" cy="5112568"/>
          </a:xfrm>
        </p:spPr>
        <p:txBody>
          <a:bodyPr>
            <a:normAutofit/>
          </a:bodyPr>
          <a:lstStyle/>
          <a:p>
            <a:pPr>
              <a:buNone/>
            </a:pPr>
            <a:endParaRPr lang="fr-FR" sz="4000" i="1" dirty="0" smtClean="0">
              <a:latin typeface="Bell MT" pitchFamily="18" charset="0"/>
            </a:endParaRPr>
          </a:p>
          <a:p>
            <a:pPr marL="0">
              <a:spcBef>
                <a:spcPts val="0"/>
              </a:spcBef>
              <a:buSzPct val="50000"/>
              <a:buNone/>
            </a:pPr>
            <a:r>
              <a:rPr lang="fr-FR" sz="4000" b="1" dirty="0" err="1" smtClean="0">
                <a:latin typeface="Bell MT" pitchFamily="18" charset="0"/>
                <a:ea typeface="+mj-ea"/>
                <a:cs typeface="+mj-cs"/>
              </a:rPr>
              <a:t>Muspellheim</a:t>
            </a:r>
            <a:r>
              <a:rPr lang="fr-FR" sz="4400" i="1" dirty="0" smtClean="0"/>
              <a:t>, </a:t>
            </a:r>
            <a:r>
              <a:rPr lang="fr-FR" sz="4400" i="1" dirty="0"/>
              <a:t/>
            </a:r>
            <a:br>
              <a:rPr lang="fr-FR" sz="4400" i="1" dirty="0"/>
            </a:br>
            <a:r>
              <a:rPr lang="fr-FR" sz="2000" i="1" dirty="0" smtClean="0"/>
              <a:t>déambulations et spectacles  </a:t>
            </a:r>
            <a:r>
              <a:rPr lang="fr-FR" sz="2000" i="1" dirty="0"/>
              <a:t>de </a:t>
            </a:r>
            <a:r>
              <a:rPr lang="fr-FR" sz="2000" i="1" dirty="0" smtClean="0"/>
              <a:t>feu</a:t>
            </a:r>
            <a:r>
              <a:rPr lang="fr-FR" sz="2000" i="1" dirty="0"/>
              <a:t> </a:t>
            </a:r>
            <a:r>
              <a:rPr lang="fr-FR" sz="2000" i="1" dirty="0" smtClean="0"/>
              <a:t>…</a:t>
            </a:r>
            <a:endParaRPr lang="fr-FR" sz="2000" dirty="0"/>
          </a:p>
          <a:p>
            <a:pPr marL="0" algn="ctr">
              <a:spcBef>
                <a:spcPts val="0"/>
              </a:spcBef>
              <a:buSzPct val="50000"/>
              <a:buNone/>
            </a:pPr>
            <a:endParaRPr lang="fr-FR" sz="4400" i="1" dirty="0">
              <a:latin typeface="Bell MT" pitchFamily="18" charset="0"/>
            </a:endParaRPr>
          </a:p>
        </p:txBody>
      </p:sp>
      <p:pic>
        <p:nvPicPr>
          <p:cNvPr id="5" name="Image 4" descr="13925128_876812719129746_31478175528533105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2948608"/>
            <a:ext cx="5472608" cy="3648405"/>
          </a:xfrm>
          <a:prstGeom prst="rect">
            <a:avLst/>
          </a:prstGeom>
        </p:spPr>
      </p:pic>
    </p:spTree>
  </p:cSld>
  <p:clrMapOvr>
    <a:masterClrMapping/>
  </p:clrMapOvr>
  <p:transition advClick="0" advTm="10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 cstate="print">
            <a:alphaModFix amt="33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Spectacles :</a:t>
            </a:r>
            <a:r>
              <a:rPr lang="fr-FR" sz="4900" dirty="0"/>
              <a:t/>
            </a:r>
            <a:br>
              <a:rPr lang="fr-FR" sz="4900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59832" y="908720"/>
            <a:ext cx="5842992" cy="5112568"/>
          </a:xfrm>
        </p:spPr>
        <p:txBody>
          <a:bodyPr>
            <a:normAutofit/>
          </a:bodyPr>
          <a:lstStyle/>
          <a:p>
            <a:pPr>
              <a:buNone/>
            </a:pPr>
            <a:endParaRPr lang="fr-FR" sz="4000" i="1" dirty="0" smtClean="0">
              <a:latin typeface="Bell MT" pitchFamily="18" charset="0"/>
            </a:endParaRPr>
          </a:p>
          <a:p>
            <a:pPr marL="0">
              <a:spcBef>
                <a:spcPts val="0"/>
              </a:spcBef>
              <a:buSzPct val="50000"/>
              <a:buNone/>
            </a:pPr>
            <a:r>
              <a:rPr lang="fr-FR" sz="4000" b="1" dirty="0">
                <a:latin typeface="Bell MT" pitchFamily="18" charset="0"/>
                <a:ea typeface="+mj-ea"/>
                <a:cs typeface="+mj-cs"/>
              </a:rPr>
              <a:t>Opale de Lune</a:t>
            </a:r>
            <a:r>
              <a:rPr lang="fr-FR" sz="4400" i="1" dirty="0"/>
              <a:t>, </a:t>
            </a:r>
            <a:br>
              <a:rPr lang="fr-FR" sz="4400" i="1" dirty="0"/>
            </a:br>
            <a:r>
              <a:rPr lang="fr-FR" sz="2000" i="1" dirty="0"/>
              <a:t>déambulations, spectacles  de feu, musiques médiévales…</a:t>
            </a:r>
            <a:endParaRPr lang="fr-FR" sz="2000" dirty="0"/>
          </a:p>
          <a:p>
            <a:pPr marL="0" algn="ctr">
              <a:spcBef>
                <a:spcPts val="0"/>
              </a:spcBef>
              <a:buSzPct val="50000"/>
              <a:buNone/>
            </a:pPr>
            <a:endParaRPr lang="fr-FR" sz="4400" i="1" dirty="0">
              <a:latin typeface="Bell MT" pitchFamily="18" charset="0"/>
            </a:endParaRPr>
          </a:p>
        </p:txBody>
      </p:sp>
      <p:pic>
        <p:nvPicPr>
          <p:cNvPr id="5" name="Image 4" descr="13925128_876812719129746_31478175528533105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0380" y="3068960"/>
            <a:ext cx="5184068" cy="3456045"/>
          </a:xfrm>
          <a:prstGeom prst="rect">
            <a:avLst/>
          </a:prstGeom>
        </p:spPr>
      </p:pic>
      <p:pic>
        <p:nvPicPr>
          <p:cNvPr id="6" name="Image 5" descr="roolu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704936"/>
            <a:ext cx="2321753" cy="6140824"/>
          </a:xfrm>
          <a:prstGeom prst="rect">
            <a:avLst/>
          </a:prstGeom>
        </p:spPr>
      </p:pic>
    </p:spTree>
  </p:cSld>
  <p:clrMapOvr>
    <a:masterClrMapping/>
  </p:clrMapOvr>
  <p:transition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Combats</a:t>
            </a:r>
            <a:r>
              <a:rPr lang="fr-FR" sz="4900" dirty="0"/>
              <a:t> </a:t>
            </a:r>
            <a:r>
              <a:rPr lang="fr-FR" sz="4900" dirty="0" smtClean="0"/>
              <a:t>: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196752"/>
            <a:ext cx="8435280" cy="5328592"/>
          </a:xfrm>
        </p:spPr>
        <p:txBody>
          <a:bodyPr>
            <a:normAutofit/>
          </a:bodyPr>
          <a:lstStyle/>
          <a:p>
            <a:pPr marL="720000">
              <a:buSzPct val="50000"/>
              <a:buBlip>
                <a:blip r:embed="rId2"/>
              </a:buBlip>
            </a:pPr>
            <a:endParaRPr lang="fr-FR" sz="3000" i="1" dirty="0" smtClean="0">
              <a:latin typeface="Bell MT" pitchFamily="18" charset="0"/>
            </a:endParaRPr>
          </a:p>
          <a:p>
            <a:pPr marL="0" algn="ctr">
              <a:spcBef>
                <a:spcPts val="0"/>
              </a:spcBef>
              <a:buSzPct val="50000"/>
              <a:buNone/>
            </a:pPr>
            <a:r>
              <a:rPr lang="fr-FR" i="1" dirty="0" smtClean="0">
                <a:latin typeface="Bell MT" pitchFamily="18" charset="0"/>
              </a:rPr>
              <a:t>Les</a:t>
            </a:r>
            <a:r>
              <a:rPr lang="fr-FR" dirty="0" smtClean="0">
                <a:latin typeface="Bell MT" pitchFamily="18" charset="0"/>
              </a:rPr>
              <a:t> </a:t>
            </a:r>
            <a:r>
              <a:rPr lang="fr-FR" i="1" dirty="0">
                <a:latin typeface="Bell MT" pitchFamily="18" charset="0"/>
              </a:rPr>
              <a:t>médiévales de </a:t>
            </a:r>
            <a:r>
              <a:rPr lang="fr-FR" i="1" dirty="0" err="1">
                <a:latin typeface="Bell MT" pitchFamily="18" charset="0"/>
              </a:rPr>
              <a:t>Berzy</a:t>
            </a:r>
            <a:r>
              <a:rPr lang="fr-FR" i="1" dirty="0">
                <a:latin typeface="Bell MT" pitchFamily="18" charset="0"/>
              </a:rPr>
              <a:t>-le-sec </a:t>
            </a:r>
            <a:r>
              <a:rPr lang="fr-FR" i="1" dirty="0" smtClean="0">
                <a:latin typeface="Bell MT" pitchFamily="18" charset="0"/>
              </a:rPr>
              <a:t>accueillent </a:t>
            </a:r>
            <a:r>
              <a:rPr lang="fr-FR" i="1" dirty="0">
                <a:latin typeface="Bell MT" pitchFamily="18" charset="0"/>
              </a:rPr>
              <a:t>l’une des étapes du tournoi de France amateur de joute aimable (escrime technique) </a:t>
            </a:r>
            <a:r>
              <a:rPr lang="fr-FR" i="1" dirty="0" smtClean="0">
                <a:latin typeface="Bell MT" pitchFamily="18" charset="0"/>
              </a:rPr>
              <a:t>orchestrée </a:t>
            </a:r>
            <a:r>
              <a:rPr lang="fr-FR" i="1" dirty="0">
                <a:latin typeface="Bell MT" pitchFamily="18" charset="0"/>
              </a:rPr>
              <a:t>par La Horde des mondes oubliés.</a:t>
            </a:r>
            <a:endParaRPr lang="fr-FR" dirty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100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fr-FR" i="1" dirty="0" smtClean="0">
                <a:latin typeface="Bell MT" pitchFamily="18" charset="0"/>
              </a:rPr>
              <a:t>Les </a:t>
            </a:r>
            <a:r>
              <a:rPr lang="fr-FR" i="1" dirty="0">
                <a:latin typeface="Bell MT" pitchFamily="18" charset="0"/>
              </a:rPr>
              <a:t>4 étapes du championnat : </a:t>
            </a:r>
            <a:r>
              <a:rPr lang="fr-FR" i="1" dirty="0" smtClean="0">
                <a:latin typeface="Bell MT" pitchFamily="18" charset="0"/>
              </a:rPr>
              <a:t>Troyes, </a:t>
            </a:r>
            <a:r>
              <a:rPr lang="fr-FR" i="1" dirty="0" err="1">
                <a:latin typeface="Bell MT" pitchFamily="18" charset="0"/>
              </a:rPr>
              <a:t>Berzy</a:t>
            </a:r>
            <a:r>
              <a:rPr lang="fr-FR" i="1" dirty="0">
                <a:latin typeface="Bell MT" pitchFamily="18" charset="0"/>
              </a:rPr>
              <a:t>-le-sec </a:t>
            </a:r>
            <a:r>
              <a:rPr lang="fr-FR" i="1" dirty="0" err="1" smtClean="0">
                <a:latin typeface="Bell MT" pitchFamily="18" charset="0"/>
              </a:rPr>
              <a:t>Orbais</a:t>
            </a:r>
            <a:r>
              <a:rPr lang="fr-FR" i="1" dirty="0" smtClean="0">
                <a:latin typeface="Bell MT" pitchFamily="18" charset="0"/>
              </a:rPr>
              <a:t> l’abbaye, Château-Thierry. </a:t>
            </a:r>
            <a:endParaRPr lang="fr-FR" i="1" dirty="0">
              <a:latin typeface="Bell MT" pitchFamily="18" charset="0"/>
            </a:endParaRPr>
          </a:p>
          <a:p>
            <a:pPr marL="720000">
              <a:buSzPct val="50000"/>
              <a:buBlip>
                <a:blip r:embed="rId2"/>
              </a:buBlip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6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arto="http://schemas.microsoft.com/office/word/2006/arto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4067944" y="3861048"/>
            <a:ext cx="1000125" cy="1200150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Combats</a:t>
            </a:r>
            <a:r>
              <a:rPr lang="fr-FR" sz="4900" dirty="0"/>
              <a:t> </a:t>
            </a:r>
            <a:r>
              <a:rPr lang="fr-FR" sz="4900" dirty="0" smtClean="0"/>
              <a:t>:</a:t>
            </a:r>
            <a:r>
              <a:rPr lang="fr-FR" sz="4900" dirty="0"/>
              <a:t/>
            </a:r>
            <a:br>
              <a:rPr lang="fr-FR" sz="4900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196752"/>
            <a:ext cx="8435280" cy="5328592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fr-FR" i="1" dirty="0">
                <a:latin typeface="Bell MT" pitchFamily="18" charset="0"/>
              </a:rPr>
              <a:t>A </a:t>
            </a:r>
            <a:r>
              <a:rPr lang="fr-FR" i="1" dirty="0" err="1">
                <a:latin typeface="Bell MT" pitchFamily="18" charset="0"/>
              </a:rPr>
              <a:t>Berzy</a:t>
            </a:r>
            <a:r>
              <a:rPr lang="fr-FR" i="1" dirty="0">
                <a:latin typeface="Bell MT" pitchFamily="18" charset="0"/>
              </a:rPr>
              <a:t> le sec, déjà 40 combattants inscrits au tournoi qui aura lieu durant les deux jours de manifestation. </a:t>
            </a:r>
            <a:r>
              <a:rPr lang="fr-FR" i="1" dirty="0" smtClean="0">
                <a:latin typeface="Bell MT" pitchFamily="18" charset="0"/>
              </a:rPr>
              <a:t>La remise des prix offerts par les exposants aura lieu le dimanche à 18h.</a:t>
            </a:r>
            <a:endParaRPr lang="fr-FR" i="1" dirty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100" i="1" dirty="0" smtClean="0">
              <a:latin typeface="Bell MT" pitchFamily="18" charset="0"/>
            </a:endParaRPr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 algn="ctr">
              <a:buSzPct val="50000"/>
              <a:buNone/>
            </a:pPr>
            <a:endParaRPr lang="fr-FR" i="1" dirty="0">
              <a:latin typeface="Bell MT" pitchFamily="18" charset="0"/>
            </a:endParaRPr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5" name="Image 4" descr="9174415430_288c374b1d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3861048"/>
            <a:ext cx="3121152" cy="2088474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  <a:noFill/>
        </p:spPr>
        <p:txBody>
          <a:bodyPr>
            <a:normAutofit fontScale="90000"/>
          </a:bodyPr>
          <a:lstStyle/>
          <a:p>
            <a:pPr lvl="0"/>
            <a:r>
              <a:rPr lang="fr-FR" dirty="0"/>
              <a:t/>
            </a:r>
            <a:br>
              <a:rPr lang="fr-FR" dirty="0"/>
            </a:br>
            <a:r>
              <a:rPr lang="fr-FR" i="1" dirty="0"/>
              <a:t> </a:t>
            </a:r>
            <a:r>
              <a:rPr lang="fr-FR" dirty="0" smtClean="0"/>
              <a:t> </a:t>
            </a:r>
            <a:r>
              <a:rPr lang="fr-FR" sz="4900" dirty="0" smtClean="0"/>
              <a:t>Le marché </a:t>
            </a:r>
            <a:r>
              <a:rPr lang="fr-FR" sz="4900" dirty="0"/>
              <a:t> :</a:t>
            </a:r>
            <a:br>
              <a:rPr lang="fr-FR" sz="4900" dirty="0"/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435280" cy="5544616"/>
          </a:xfrm>
        </p:spPr>
        <p:txBody>
          <a:bodyPr>
            <a:normAutofit/>
          </a:bodyPr>
          <a:lstStyle/>
          <a:p>
            <a:pPr marL="720000">
              <a:buSzPct val="50000"/>
              <a:buNone/>
            </a:pPr>
            <a:endParaRPr lang="fr-FR" sz="2000" i="1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fr-FR" sz="3600" i="1" dirty="0">
                <a:latin typeface="Bell MT" pitchFamily="18" charset="0"/>
              </a:rPr>
              <a:t>Médiéval et artisanal régional</a:t>
            </a:r>
          </a:p>
          <a:p>
            <a:pPr>
              <a:buNone/>
            </a:pPr>
            <a:endParaRPr lang="fr-FR" sz="3600" dirty="0" smtClean="0"/>
          </a:p>
          <a:p>
            <a:pPr>
              <a:buNone/>
            </a:pPr>
            <a:endParaRPr lang="fr-FR" sz="3600" dirty="0"/>
          </a:p>
          <a:p>
            <a:pPr>
              <a:buNone/>
            </a:pPr>
            <a:endParaRPr lang="fr-FR" sz="3600" dirty="0"/>
          </a:p>
          <a:p>
            <a:pPr marL="0" algn="ctr">
              <a:spcBef>
                <a:spcPts val="0"/>
              </a:spcBef>
              <a:buNone/>
            </a:pPr>
            <a:r>
              <a:rPr lang="fr-FR" sz="2800" i="1" dirty="0">
                <a:latin typeface="Bell MT" pitchFamily="18" charset="0"/>
              </a:rPr>
              <a:t>La compagnie de la Griffe et la commune de </a:t>
            </a:r>
            <a:r>
              <a:rPr lang="fr-FR" sz="2800" i="1" dirty="0" err="1">
                <a:latin typeface="Bell MT" pitchFamily="18" charset="0"/>
              </a:rPr>
              <a:t>Berzy</a:t>
            </a:r>
            <a:r>
              <a:rPr lang="fr-FR" sz="2800" i="1" dirty="0">
                <a:latin typeface="Bell MT" pitchFamily="18" charset="0"/>
              </a:rPr>
              <a:t>-le-sec ainsi que la commune de Noyant et </a:t>
            </a:r>
            <a:r>
              <a:rPr lang="fr-FR" sz="2800" i="1" dirty="0" err="1">
                <a:latin typeface="Bell MT" pitchFamily="18" charset="0"/>
              </a:rPr>
              <a:t>Aconin</a:t>
            </a:r>
            <a:r>
              <a:rPr lang="fr-FR" sz="2800" i="1" dirty="0">
                <a:latin typeface="Bell MT" pitchFamily="18" charset="0"/>
              </a:rPr>
              <a:t> ont voulu mettre en avant les savoirs faire locaux, c’est pourquoi nous avons favorisé les artisans et commerçants picards et des départements limitrophes. </a:t>
            </a:r>
            <a:endParaRPr lang="fr-FR" sz="2800" i="1" dirty="0" smtClean="0">
              <a:latin typeface="Bell MT" pitchFamily="18" charset="0"/>
            </a:endParaRPr>
          </a:p>
          <a:p>
            <a:pPr marL="720000" algn="ctr">
              <a:buSzPct val="50000"/>
              <a:buNone/>
            </a:pPr>
            <a:endParaRPr lang="fr-FR" i="1" dirty="0" smtClean="0">
              <a:latin typeface="Bell MT" pitchFamily="18" charset="0"/>
            </a:endParaRPr>
          </a:p>
          <a:p>
            <a:pPr>
              <a:buNone/>
            </a:pPr>
            <a:endParaRPr lang="fr-FR" i="1" dirty="0" smtClean="0">
              <a:latin typeface="Bell MT" pitchFamily="18" charset="0"/>
            </a:endParaRPr>
          </a:p>
          <a:p>
            <a:pPr marL="720000">
              <a:buSzPct val="50000"/>
              <a:buNone/>
            </a:pPr>
            <a:endParaRPr lang="fr-FR" sz="4400" i="1" dirty="0" smtClean="0">
              <a:latin typeface="Bell MT" pitchFamily="18" charset="0"/>
            </a:endParaRPr>
          </a:p>
        </p:txBody>
      </p:sp>
      <p:pic>
        <p:nvPicPr>
          <p:cNvPr id="6" name="Image 5" descr="trebuch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2276872"/>
            <a:ext cx="2592288" cy="1944216"/>
          </a:xfrm>
          <a:prstGeom prst="rect">
            <a:avLst/>
          </a:prstGeom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704</TotalTime>
  <Words>447</Words>
  <Application>Microsoft Office PowerPoint</Application>
  <PresentationFormat>Affichage à l'écran (4:3)</PresentationFormat>
  <Paragraphs>113</Paragraphs>
  <Slides>18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Thème Office</vt:lpstr>
      <vt:lpstr>Diapositive 1</vt:lpstr>
      <vt:lpstr>Diapositive 2</vt:lpstr>
      <vt:lpstr>Les acteurs :</vt:lpstr>
      <vt:lpstr>La compagnie de la Griffe :</vt:lpstr>
      <vt:lpstr>La compagnie de la Griffe :</vt:lpstr>
      <vt:lpstr>La compagnie de la Griffe :</vt:lpstr>
      <vt:lpstr>La compagnie de la Griffe :</vt:lpstr>
      <vt:lpstr>   Le programme :   </vt:lpstr>
      <vt:lpstr>   Le programme :   </vt:lpstr>
      <vt:lpstr>   Le programme :   </vt:lpstr>
      <vt:lpstr>   le Campements :  </vt:lpstr>
      <vt:lpstr>   les animations :  </vt:lpstr>
      <vt:lpstr>   Spectacles :  </vt:lpstr>
      <vt:lpstr>   Spectacles :  </vt:lpstr>
      <vt:lpstr>   Spectacles :  </vt:lpstr>
      <vt:lpstr>   Combats :  </vt:lpstr>
      <vt:lpstr>   Combats :  </vt:lpstr>
      <vt:lpstr>   Le marché  :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caro</dc:creator>
  <cp:lastModifiedBy>caro</cp:lastModifiedBy>
  <cp:revision>63</cp:revision>
  <dcterms:created xsi:type="dcterms:W3CDTF">2017-05-14T21:25:21Z</dcterms:created>
  <dcterms:modified xsi:type="dcterms:W3CDTF">2017-05-29T22:36:56Z</dcterms:modified>
</cp:coreProperties>
</file>