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311" r:id="rId3"/>
    <p:sldId id="280" r:id="rId4"/>
    <p:sldId id="272" r:id="rId5"/>
    <p:sldId id="282" r:id="rId6"/>
    <p:sldId id="273" r:id="rId7"/>
    <p:sldId id="275" r:id="rId8"/>
    <p:sldId id="276" r:id="rId9"/>
    <p:sldId id="277" r:id="rId10"/>
    <p:sldId id="278" r:id="rId11"/>
    <p:sldId id="281" r:id="rId12"/>
    <p:sldId id="279" r:id="rId13"/>
    <p:sldId id="274" r:id="rId14"/>
    <p:sldId id="283" r:id="rId15"/>
    <p:sldId id="284" r:id="rId16"/>
    <p:sldId id="285" r:id="rId17"/>
    <p:sldId id="289" r:id="rId18"/>
    <p:sldId id="290" r:id="rId19"/>
    <p:sldId id="287" r:id="rId20"/>
    <p:sldId id="286" r:id="rId21"/>
    <p:sldId id="291" r:id="rId22"/>
    <p:sldId id="288" r:id="rId23"/>
    <p:sldId id="292" r:id="rId24"/>
    <p:sldId id="295" r:id="rId25"/>
    <p:sldId id="293" r:id="rId26"/>
    <p:sldId id="294" r:id="rId27"/>
    <p:sldId id="297" r:id="rId28"/>
    <p:sldId id="296" r:id="rId29"/>
    <p:sldId id="298" r:id="rId30"/>
    <p:sldId id="300" r:id="rId31"/>
    <p:sldId id="299" r:id="rId32"/>
    <p:sldId id="301" r:id="rId33"/>
    <p:sldId id="302" r:id="rId34"/>
    <p:sldId id="303" r:id="rId35"/>
    <p:sldId id="305" r:id="rId36"/>
    <p:sldId id="306" r:id="rId37"/>
    <p:sldId id="307" r:id="rId38"/>
    <p:sldId id="304" r:id="rId39"/>
    <p:sldId id="308" r:id="rId40"/>
    <p:sldId id="309" r:id="rId41"/>
    <p:sldId id="310" r:id="rId42"/>
    <p:sldId id="312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 autoAdjust="0"/>
    <p:restoredTop sz="94653" autoAdjust="0"/>
  </p:normalViewPr>
  <p:slideViewPr>
    <p:cSldViewPr>
      <p:cViewPr varScale="1">
        <p:scale>
          <a:sx n="107" d="100"/>
          <a:sy n="107" d="100"/>
        </p:scale>
        <p:origin x="-29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9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 cstate="print">
            <a:alphaModFix amt="40000"/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E0413-B5E5-4188-95CC-0A919007FFD5}" type="datetimeFigureOut">
              <a:rPr lang="fr-FR" smtClean="0"/>
              <a:pPr/>
              <a:t>29/05/2017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2.jpeg"/><Relationship Id="rId7" Type="http://schemas.openxmlformats.org/officeDocument/2006/relationships/hyperlink" Target="https://www.facebook.com/medievalesberzylesec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lacompagniedelagriffe/" TargetMode="External"/><Relationship Id="rId5" Type="http://schemas.openxmlformats.org/officeDocument/2006/relationships/hyperlink" Target="mailto:lacompagniedelagriffe@sfr.fr" TargetMode="Externa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de </a:t>
            </a:r>
            <a:r>
              <a:rPr lang="fr-FR" dirty="0" err="1" smtClean="0">
                <a:latin typeface="Teutonic No4" pitchFamily="2" charset="0"/>
              </a:rPr>
              <a:t>Berzy</a:t>
            </a:r>
            <a:r>
              <a:rPr lang="fr-FR" dirty="0" smtClean="0">
                <a:latin typeface="Teutonic No4" pitchFamily="2" charset="0"/>
              </a:rPr>
              <a:t> le sec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sz="3600" i="1" dirty="0">
                <a:latin typeface="Bell MT" pitchFamily="18" charset="0"/>
              </a:rPr>
              <a:t>Médiéval et artisanal régional</a:t>
            </a: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0" algn="ctr">
              <a:spcBef>
                <a:spcPts val="0"/>
              </a:spcBef>
              <a:buNone/>
            </a:pPr>
            <a:r>
              <a:rPr lang="fr-FR" sz="2800" i="1" dirty="0">
                <a:latin typeface="Bell MT" pitchFamily="18" charset="0"/>
              </a:rPr>
              <a:t>La compagnie de la Griffe et la commune de </a:t>
            </a:r>
            <a:r>
              <a:rPr lang="fr-FR" sz="2800" i="1" dirty="0" err="1">
                <a:latin typeface="Bell MT" pitchFamily="18" charset="0"/>
              </a:rPr>
              <a:t>Berzy</a:t>
            </a:r>
            <a:r>
              <a:rPr lang="fr-FR" sz="2800" i="1" dirty="0">
                <a:latin typeface="Bell MT" pitchFamily="18" charset="0"/>
              </a:rPr>
              <a:t>-le-sec ainsi que la commune de Noyant et </a:t>
            </a:r>
            <a:r>
              <a:rPr lang="fr-FR" sz="2800" i="1" dirty="0" err="1">
                <a:latin typeface="Bell MT" pitchFamily="18" charset="0"/>
              </a:rPr>
              <a:t>Aconin</a:t>
            </a:r>
            <a:r>
              <a:rPr lang="fr-FR" sz="2800" i="1" dirty="0">
                <a:latin typeface="Bell MT" pitchFamily="18" charset="0"/>
              </a:rPr>
              <a:t> ont voulu mettre en avant les savoirs faire locaux, c’est pourquoi nous avons favorisé les artisans et commerçants picards et des départements limitrophes. </a:t>
            </a:r>
            <a:endParaRPr lang="fr-FR" sz="2800" i="1" dirty="0" smtClean="0">
              <a:latin typeface="Bell MT" pitchFamily="18" charset="0"/>
            </a:endParaRPr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6" name="Image 5" descr="trebuch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276872"/>
            <a:ext cx="2592288" cy="194421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de </a:t>
            </a:r>
            <a:r>
              <a:rPr lang="fr-FR" dirty="0" err="1">
                <a:latin typeface="Teutonic No4" pitchFamily="2" charset="0"/>
              </a:rPr>
              <a:t>B</a:t>
            </a:r>
            <a:r>
              <a:rPr lang="fr-FR" dirty="0" err="1" smtClean="0">
                <a:latin typeface="Teutonic No4" pitchFamily="2" charset="0"/>
              </a:rPr>
              <a:t>erzy</a:t>
            </a:r>
            <a:r>
              <a:rPr lang="fr-FR" dirty="0" smtClean="0">
                <a:latin typeface="Teutonic No4" pitchFamily="2" charset="0"/>
              </a:rPr>
              <a:t> le sec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sz="3600" i="1" dirty="0">
                <a:latin typeface="Bell MT" pitchFamily="18" charset="0"/>
              </a:rPr>
              <a:t>Médiéval et artisanal régional</a:t>
            </a: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0" algn="ctr">
              <a:spcBef>
                <a:spcPts val="0"/>
              </a:spcBef>
              <a:buNone/>
            </a:pPr>
            <a:r>
              <a:rPr lang="fr-FR" sz="2800" i="1" dirty="0">
                <a:latin typeface="Bell MT" pitchFamily="18" charset="0"/>
              </a:rPr>
              <a:t>La compagnie de la Griffe et la commune de </a:t>
            </a:r>
            <a:r>
              <a:rPr lang="fr-FR" sz="2800" i="1" dirty="0" err="1">
                <a:latin typeface="Bell MT" pitchFamily="18" charset="0"/>
              </a:rPr>
              <a:t>Berzy</a:t>
            </a:r>
            <a:r>
              <a:rPr lang="fr-FR" sz="2800" i="1" dirty="0">
                <a:latin typeface="Bell MT" pitchFamily="18" charset="0"/>
              </a:rPr>
              <a:t>-le-sec ainsi que la commune de Noyant et </a:t>
            </a:r>
            <a:r>
              <a:rPr lang="fr-FR" sz="2800" i="1" dirty="0" err="1">
                <a:latin typeface="Bell MT" pitchFamily="18" charset="0"/>
              </a:rPr>
              <a:t>Aconin</a:t>
            </a:r>
            <a:r>
              <a:rPr lang="fr-FR" sz="2800" i="1" dirty="0">
                <a:latin typeface="Bell MT" pitchFamily="18" charset="0"/>
              </a:rPr>
              <a:t> ont voulu mettre en avant les savoirs faire locaux, c’est pourquoi nous avons favorisé les artisans et commerçants picards et des départements limitrophes. </a:t>
            </a:r>
            <a:endParaRPr lang="fr-FR" sz="2800" i="1" dirty="0" smtClean="0">
              <a:latin typeface="Bell MT" pitchFamily="18" charset="0"/>
            </a:endParaRPr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6" name="Image 5" descr="trebuch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276872"/>
            <a:ext cx="2592288" cy="194421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429000" y="1905000"/>
            <a:ext cx="2286000" cy="304800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4696545"/>
            <a:ext cx="7283152" cy="216145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sz="3900" b="1" i="1" dirty="0"/>
              <a:t>Atelier du </a:t>
            </a:r>
            <a:r>
              <a:rPr lang="fr-FR" sz="3900" b="1" i="1" dirty="0" smtClean="0"/>
              <a:t>bouc,</a:t>
            </a:r>
          </a:p>
          <a:p>
            <a:pPr>
              <a:buNone/>
            </a:pPr>
            <a:r>
              <a:rPr lang="fr-FR" sz="3900" i="1" dirty="0" smtClean="0"/>
              <a:t>coutellerie </a:t>
            </a:r>
            <a:r>
              <a:rPr lang="fr-FR" sz="3900" i="1" dirty="0"/>
              <a:t>et produits </a:t>
            </a:r>
            <a:r>
              <a:rPr lang="fr-FR" sz="3900" i="1" dirty="0" smtClean="0"/>
              <a:t>forgés</a:t>
            </a:r>
          </a:p>
          <a:p>
            <a:pPr>
              <a:buNone/>
            </a:pPr>
            <a:r>
              <a:rPr lang="fr-FR" sz="3900" i="1" dirty="0" smtClean="0"/>
              <a:t>(</a:t>
            </a:r>
            <a:r>
              <a:rPr lang="fr-FR" sz="3900" i="1" dirty="0" err="1" smtClean="0"/>
              <a:t>dépt</a:t>
            </a:r>
            <a:r>
              <a:rPr lang="fr-FR" sz="3900" i="1" dirty="0" smtClean="0"/>
              <a:t> </a:t>
            </a:r>
            <a:r>
              <a:rPr lang="fr-FR" sz="3900" i="1" dirty="0"/>
              <a:t>02, </a:t>
            </a:r>
            <a:r>
              <a:rPr lang="fr-FR" sz="3900" i="1" dirty="0" err="1"/>
              <a:t>Vaudesson</a:t>
            </a:r>
            <a:r>
              <a:rPr lang="fr-FR" sz="3900" i="1" dirty="0"/>
              <a:t>)</a:t>
            </a:r>
            <a:endParaRPr lang="fr-FR" sz="3900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149080"/>
            <a:ext cx="7283152" cy="2708921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4800" b="1" i="1" dirty="0" smtClean="0"/>
              <a:t>LM nature et bois</a:t>
            </a:r>
            <a:r>
              <a:rPr lang="fr-FR" sz="4800" i="1" dirty="0" smtClean="0"/>
              <a:t>, </a:t>
            </a:r>
            <a:br>
              <a:rPr lang="fr-FR" sz="4800" i="1" dirty="0" smtClean="0"/>
            </a:br>
            <a:r>
              <a:rPr lang="fr-FR" sz="4800" i="1" dirty="0" smtClean="0"/>
              <a:t>objets en bois, création bijoux, arcs de loisir,</a:t>
            </a:r>
            <a:br>
              <a:rPr lang="fr-FR" sz="4800" i="1" dirty="0" smtClean="0"/>
            </a:br>
            <a:r>
              <a:rPr lang="fr-FR" sz="4800" i="1" dirty="0" smtClean="0"/>
              <a:t>chasse et reconstitution historique. </a:t>
            </a:r>
            <a:br>
              <a:rPr lang="fr-FR" sz="4800" i="1" dirty="0" smtClean="0"/>
            </a:br>
            <a:r>
              <a:rPr lang="fr-FR" sz="4800" i="1" dirty="0" smtClean="0"/>
              <a:t>(</a:t>
            </a:r>
            <a:r>
              <a:rPr lang="fr-FR" sz="4800" i="1" dirty="0" err="1" smtClean="0"/>
              <a:t>dépt</a:t>
            </a:r>
            <a:r>
              <a:rPr lang="fr-FR" sz="4800" i="1" dirty="0" smtClean="0"/>
              <a:t> 02, Martigny),</a:t>
            </a:r>
            <a:br>
              <a:rPr lang="fr-FR" sz="4800" i="1" dirty="0" smtClean="0"/>
            </a:br>
            <a:r>
              <a:rPr lang="fr-FR" sz="4800" i="1" dirty="0" smtClean="0"/>
              <a:t>Président de l’Association « Made in Aisne ».</a:t>
            </a:r>
            <a:r>
              <a:rPr lang="fr-FR" sz="4800" dirty="0" smtClean="0"/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16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rto="http://schemas.microsoft.com/office/word/2006/arto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7524328" y="5301208"/>
            <a:ext cx="1152128" cy="1104131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3178696" cy="22608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500" b="1" i="1" dirty="0" smtClean="0"/>
              <a:t>Brasserie VOAS</a:t>
            </a:r>
            <a:r>
              <a:rPr lang="fr-FR" sz="3500" i="1" dirty="0" smtClean="0"/>
              <a:t>,</a:t>
            </a:r>
            <a:br>
              <a:rPr lang="fr-FR" sz="3500" i="1" dirty="0" smtClean="0"/>
            </a:br>
            <a:r>
              <a:rPr lang="fr-FR" sz="3500" i="1" dirty="0" smtClean="0"/>
              <a:t>bières </a:t>
            </a:r>
            <a:br>
              <a:rPr lang="fr-FR" sz="3500" i="1" dirty="0" smtClean="0"/>
            </a:br>
            <a:r>
              <a:rPr lang="fr-FR" sz="3500" i="1" dirty="0" smtClean="0"/>
              <a:t>(</a:t>
            </a:r>
            <a:r>
              <a:rPr lang="fr-FR" sz="3500" i="1" dirty="0" err="1" smtClean="0"/>
              <a:t>dépt</a:t>
            </a:r>
            <a:r>
              <a:rPr lang="fr-FR" sz="3500" i="1" dirty="0" smtClean="0"/>
              <a:t> 02, </a:t>
            </a:r>
            <a:r>
              <a:rPr lang="fr-FR" sz="3500" i="1" dirty="0" err="1" smtClean="0"/>
              <a:t>Folembray</a:t>
            </a:r>
            <a:r>
              <a:rPr lang="fr-FR" sz="3500" i="1" dirty="0" smtClean="0"/>
              <a:t>)</a:t>
            </a:r>
            <a:endParaRPr lang="fr-FR" sz="35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3178696" cy="22608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Le Trébuchet</a:t>
            </a:r>
            <a:r>
              <a:rPr lang="fr-FR" sz="3600" i="1" dirty="0"/>
              <a:t>,</a:t>
            </a:r>
            <a:br>
              <a:rPr lang="fr-FR" sz="3600" i="1" dirty="0"/>
            </a:br>
            <a:r>
              <a:rPr lang="fr-FR" sz="3600" i="1" dirty="0"/>
              <a:t>boissons médiévales 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02, </a:t>
            </a:r>
            <a:r>
              <a:rPr lang="fr-FR" sz="3600" i="1" dirty="0" err="1"/>
              <a:t>Grandrieux</a:t>
            </a:r>
            <a:r>
              <a:rPr lang="fr-FR" sz="3600" i="1" dirty="0"/>
              <a:t>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3178696" cy="22608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L’échos des </a:t>
            </a:r>
            <a:r>
              <a:rPr lang="fr-FR" sz="3600" b="1" i="1" dirty="0" smtClean="0"/>
              <a:t>savons</a:t>
            </a:r>
            <a:r>
              <a:rPr lang="fr-FR" sz="3600" i="1" dirty="0" smtClean="0"/>
              <a:t>,</a:t>
            </a:r>
            <a:br>
              <a:rPr lang="fr-FR" sz="3600" i="1" dirty="0" smtClean="0"/>
            </a:br>
            <a:r>
              <a:rPr lang="fr-FR" sz="3600" i="1" dirty="0" smtClean="0"/>
              <a:t>savons </a:t>
            </a:r>
            <a:r>
              <a:rPr lang="fr-FR" sz="3600" i="1" dirty="0"/>
              <a:t>artisanaux et cosmétiques 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02, </a:t>
            </a:r>
            <a:r>
              <a:rPr lang="fr-FR" sz="3600" i="1" dirty="0" err="1"/>
              <a:t>Artonges</a:t>
            </a:r>
            <a:r>
              <a:rPr lang="fr-FR" sz="3600" i="1" dirty="0"/>
              <a:t>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3178696" cy="22608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Earl de l’échelle</a:t>
            </a:r>
            <a:r>
              <a:rPr lang="fr-FR" sz="3600" i="1" dirty="0"/>
              <a:t>, farines fermières, jus de pomme (</a:t>
            </a:r>
            <a:r>
              <a:rPr lang="fr-FR" sz="3600" i="1" dirty="0" err="1"/>
              <a:t>dépt</a:t>
            </a:r>
            <a:r>
              <a:rPr lang="fr-FR" sz="3600" i="1" dirty="0"/>
              <a:t> 02, </a:t>
            </a:r>
            <a:r>
              <a:rPr lang="fr-FR" sz="3600" i="1" dirty="0" err="1"/>
              <a:t>Berzy</a:t>
            </a:r>
            <a:r>
              <a:rPr lang="fr-FR" sz="3600" i="1" dirty="0"/>
              <a:t> le sec)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3178696" cy="22608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Dupont Gilles</a:t>
            </a:r>
            <a:r>
              <a:rPr lang="fr-FR" sz="3600" i="1" dirty="0"/>
              <a:t>, boulangerie Bio 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02, </a:t>
            </a:r>
            <a:r>
              <a:rPr lang="fr-FR" sz="3600" i="1" dirty="0" err="1"/>
              <a:t>Berzy</a:t>
            </a:r>
            <a:r>
              <a:rPr lang="fr-FR" sz="3600" i="1" dirty="0"/>
              <a:t> le sec)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429000" y="2505456"/>
            <a:ext cx="2286000" cy="1847088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3178696" cy="22608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i="1" dirty="0"/>
              <a:t> </a:t>
            </a:r>
            <a:endParaRPr lang="fr-FR" dirty="0"/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 err="1"/>
              <a:t>Ciergerie</a:t>
            </a:r>
            <a:r>
              <a:rPr lang="fr-FR" sz="3600" b="1" i="1" dirty="0"/>
              <a:t> de </a:t>
            </a:r>
            <a:r>
              <a:rPr lang="fr-FR" sz="3600" b="1" i="1" dirty="0" err="1"/>
              <a:t>Mormal</a:t>
            </a:r>
            <a:r>
              <a:rPr lang="fr-FR" sz="3600" i="1" dirty="0"/>
              <a:t>, chandelles, cires, terrines, cuir et hydromel.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59, </a:t>
            </a:r>
            <a:r>
              <a:rPr lang="fr-FR" sz="3600" i="1" dirty="0" err="1"/>
              <a:t>Gognies</a:t>
            </a:r>
            <a:r>
              <a:rPr lang="fr-FR" sz="3600" i="1" dirty="0"/>
              <a:t> chaussée)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149080"/>
            <a:ext cx="7283152" cy="270892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900" b="1" i="1" dirty="0"/>
              <a:t>Hangar </a:t>
            </a:r>
            <a:r>
              <a:rPr lang="fr-FR" sz="3900" b="1" i="1" dirty="0" err="1"/>
              <a:t>roots</a:t>
            </a:r>
            <a:r>
              <a:rPr lang="fr-FR" sz="3900" i="1" dirty="0"/>
              <a:t>, Vêtements médiévaux, objets décoration </a:t>
            </a:r>
            <a:r>
              <a:rPr lang="fr-FR" sz="3900" i="1" dirty="0" err="1"/>
              <a:t>bois,instruments</a:t>
            </a:r>
            <a:r>
              <a:rPr lang="fr-FR" sz="3900" i="1" dirty="0"/>
              <a:t> de musiques </a:t>
            </a:r>
            <a:r>
              <a:rPr lang="fr-FR" sz="3200" i="1" dirty="0"/>
              <a:t>et jeux bois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59, </a:t>
            </a:r>
            <a:r>
              <a:rPr lang="fr-FR" sz="3200" i="1" dirty="0" err="1"/>
              <a:t>Vendegies</a:t>
            </a:r>
            <a:r>
              <a:rPr lang="fr-FR" sz="3200" i="1" dirty="0"/>
              <a:t> sur </a:t>
            </a:r>
            <a:r>
              <a:rPr lang="fr-FR" sz="3200" i="1" dirty="0" err="1"/>
              <a:t>Ecaillon</a:t>
            </a:r>
            <a:r>
              <a:rPr lang="fr-FR" sz="3200" i="1" dirty="0"/>
              <a:t>) </a:t>
            </a:r>
            <a:endParaRPr lang="fr-FR" sz="3200" dirty="0"/>
          </a:p>
          <a:p>
            <a:r>
              <a:rPr lang="fr-FR" sz="4800" dirty="0" smtClean="0"/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6"/>
          <p:cNvSpPr txBox="1">
            <a:spLocks/>
          </p:cNvSpPr>
          <p:nvPr/>
        </p:nvSpPr>
        <p:spPr>
          <a:xfrm>
            <a:off x="457200" y="4149080"/>
            <a:ext cx="7283152" cy="27089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Cade du nord</a:t>
            </a:r>
            <a:r>
              <a:rPr lang="fr-FR" sz="3600" i="1" dirty="0"/>
              <a:t>, objets</a:t>
            </a:r>
            <a:br>
              <a:rPr lang="fr-FR" sz="3600" i="1" dirty="0"/>
            </a:br>
            <a:r>
              <a:rPr lang="fr-FR" sz="3600" i="1" dirty="0"/>
              <a:t>divers en bois de cade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59, Glageon)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LING Commerçante</a:t>
            </a:r>
            <a:r>
              <a:rPr lang="fr-FR" sz="3600" i="1" dirty="0"/>
              <a:t>, créations bijoux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59, Valenciennes)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696545"/>
            <a:ext cx="7283152" cy="21614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 err="1" smtClean="0"/>
              <a:t>Mathease</a:t>
            </a:r>
            <a:r>
              <a:rPr lang="fr-FR" sz="3600" b="1" i="1" dirty="0" smtClean="0"/>
              <a:t> créations</a:t>
            </a:r>
            <a:r>
              <a:rPr lang="fr-FR" sz="3600" i="1" dirty="0" smtClean="0"/>
              <a:t>, bijoux</a:t>
            </a:r>
            <a:br>
              <a:rPr lang="fr-FR" sz="3600" i="1" dirty="0" smtClean="0"/>
            </a:br>
            <a:r>
              <a:rPr lang="fr-FR" sz="3600" i="1" dirty="0" smtClean="0"/>
              <a:t>(</a:t>
            </a:r>
            <a:r>
              <a:rPr lang="fr-FR" sz="3600" i="1" dirty="0" err="1" smtClean="0"/>
              <a:t>dépt</a:t>
            </a:r>
            <a:r>
              <a:rPr lang="fr-FR" sz="3600" i="1" dirty="0" smtClean="0"/>
              <a:t> 59, Lambersart)</a:t>
            </a:r>
            <a:endParaRPr lang="fr-FR" sz="36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580831" y="2564905"/>
            <a:ext cx="1982337" cy="1872208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077073"/>
            <a:ext cx="7283152" cy="278092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600" b="1" i="1" dirty="0"/>
              <a:t>L’ Echoppe médiévale</a:t>
            </a:r>
            <a:r>
              <a:rPr lang="fr-FR" sz="3600" i="1" dirty="0"/>
              <a:t>,</a:t>
            </a:r>
            <a:endParaRPr lang="fr-FR" sz="3600" dirty="0"/>
          </a:p>
          <a:p>
            <a:r>
              <a:rPr lang="fr-FR" sz="3600" i="1" dirty="0"/>
              <a:t>Costumes, bijoux, équipement d'inspiration ou reproduction historique médiéval</a:t>
            </a:r>
            <a:br>
              <a:rPr lang="fr-FR" sz="3600" i="1" dirty="0"/>
            </a:br>
            <a:r>
              <a:rPr lang="fr-FR" sz="3600" i="1" dirty="0"/>
              <a:t>(</a:t>
            </a:r>
            <a:r>
              <a:rPr lang="fr-FR" sz="3600" i="1" dirty="0" err="1"/>
              <a:t>dépt</a:t>
            </a:r>
            <a:r>
              <a:rPr lang="fr-FR" sz="3600" i="1" dirty="0"/>
              <a:t> 62, Etaples)</a:t>
            </a:r>
            <a:endParaRPr lang="fr-FR" sz="36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429000" y="2653903"/>
            <a:ext cx="2286000" cy="1550193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077073"/>
            <a:ext cx="7283152" cy="278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Ets </a:t>
            </a:r>
            <a:r>
              <a:rPr lang="fr-FR" sz="3200" b="1" i="1" dirty="0" err="1"/>
              <a:t>Lavaux</a:t>
            </a:r>
            <a:r>
              <a:rPr lang="fr-FR" sz="3200" i="1" dirty="0"/>
              <a:t>, saucissons de montagne, jambons secs 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80, Amiens)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077073"/>
            <a:ext cx="7283152" cy="278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Association Bel accueil</a:t>
            </a:r>
            <a:r>
              <a:rPr lang="fr-FR" sz="3200" i="1" dirty="0"/>
              <a:t>, animations peinture pour enfants </a:t>
            </a:r>
            <a:r>
              <a:rPr lang="fr-FR" sz="3200" i="1" dirty="0" smtClean="0"/>
              <a:t/>
            </a:r>
            <a:br>
              <a:rPr lang="fr-FR" sz="3200" i="1" dirty="0" smtClean="0"/>
            </a:br>
            <a:r>
              <a:rPr lang="fr-FR" sz="3200" i="1" dirty="0" smtClean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80, </a:t>
            </a:r>
            <a:r>
              <a:rPr lang="fr-FR" sz="3200" i="1" dirty="0" err="1"/>
              <a:t>Boussicourt</a:t>
            </a:r>
            <a:r>
              <a:rPr lang="fr-FR" sz="3200" i="1" dirty="0"/>
              <a:t>)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491880" y="2564905"/>
            <a:ext cx="2160240" cy="1872208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077073"/>
            <a:ext cx="7283152" cy="278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Légendes et métamorphoses</a:t>
            </a:r>
            <a:r>
              <a:rPr lang="fr-FR" sz="3200" i="1" dirty="0"/>
              <a:t>, maquillages et produits divers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51, Reims)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491880" y="2594242"/>
            <a:ext cx="2160240" cy="1813534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077073"/>
            <a:ext cx="7283152" cy="278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Légendes et métamorphoses</a:t>
            </a:r>
            <a:r>
              <a:rPr lang="fr-FR" sz="3200" i="1" dirty="0"/>
              <a:t>, maquillages et produits divers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51, Reims</a:t>
            </a:r>
            <a:r>
              <a:rPr lang="fr-FR" sz="3200" i="1" dirty="0" smtClean="0"/>
              <a:t>)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Image 3" descr="vincent saltimbanqu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708920"/>
            <a:ext cx="1447800" cy="1447800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941168"/>
            <a:ext cx="7283152" cy="1656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Suis le fil</a:t>
            </a:r>
            <a:r>
              <a:rPr lang="fr-FR" sz="3200" i="1" dirty="0"/>
              <a:t>, Broderie traditionnelle</a:t>
            </a:r>
            <a:br>
              <a:rPr lang="fr-FR" sz="3200" i="1" dirty="0"/>
            </a:br>
            <a:r>
              <a:rPr lang="fr-FR" sz="3200" i="1" dirty="0"/>
              <a:t> (</a:t>
            </a:r>
            <a:r>
              <a:rPr lang="fr-FR" sz="3200" i="1" dirty="0" err="1"/>
              <a:t>dépt</a:t>
            </a:r>
            <a:r>
              <a:rPr lang="fr-FR" sz="3200" i="1" dirty="0"/>
              <a:t> 51, Reims</a:t>
            </a:r>
            <a:r>
              <a:rPr lang="fr-FR" sz="3200" i="1" dirty="0" smtClean="0"/>
              <a:t>)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682025" y="2594242"/>
            <a:ext cx="1779950" cy="1813534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221088"/>
            <a:ext cx="7283152" cy="23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Cuir lunaire</a:t>
            </a:r>
            <a:r>
              <a:rPr lang="fr-FR" sz="3200" i="1" dirty="0"/>
              <a:t>, produits en cuirs entièrement réalisés main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08, Chooz)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carte_dpt_02.gif"/>
          <p:cNvPicPr/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844915" y="2594242"/>
            <a:ext cx="1454170" cy="1813534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941168"/>
            <a:ext cx="7283152" cy="1656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Escale </a:t>
            </a:r>
            <a:r>
              <a:rPr lang="fr-FR" sz="3200" b="1" i="1" dirty="0" err="1"/>
              <a:t>Histo</a:t>
            </a:r>
            <a:r>
              <a:rPr lang="fr-FR" sz="3200" b="1" i="1" dirty="0"/>
              <a:t>, </a:t>
            </a:r>
            <a:r>
              <a:rPr lang="fr-FR" sz="3200" i="1" dirty="0"/>
              <a:t>fabrications de coiffes, costumes et accessoires médiévaux 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77, Saint Siméon)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725144"/>
            <a:ext cx="7859216" cy="18722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3200" b="1" i="1" dirty="0"/>
              <a:t>Association les mains</a:t>
            </a:r>
            <a:r>
              <a:rPr lang="fr-FR" sz="3200" i="1" dirty="0"/>
              <a:t> </a:t>
            </a:r>
            <a:r>
              <a:rPr lang="fr-FR" sz="3200" b="1" i="1" dirty="0"/>
              <a:t>créatrices</a:t>
            </a:r>
            <a:r>
              <a:rPr lang="fr-FR" sz="3200" i="1" dirty="0"/>
              <a:t>, créations costumes et démonstration de dentelles aux fuseaux </a:t>
            </a:r>
            <a:br>
              <a:rPr lang="fr-FR" sz="3200" i="1" dirty="0"/>
            </a:br>
            <a:r>
              <a:rPr lang="fr-FR" sz="3200" i="1" dirty="0"/>
              <a:t>(</a:t>
            </a:r>
            <a:r>
              <a:rPr lang="fr-FR" sz="3200" i="1" dirty="0" err="1"/>
              <a:t>dépt</a:t>
            </a:r>
            <a:r>
              <a:rPr lang="fr-FR" sz="3200" i="1" dirty="0"/>
              <a:t> 77, Sainte Colombe) </a:t>
            </a:r>
            <a:endParaRPr lang="fr-FR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 err="1"/>
              <a:t>Ehlyass</a:t>
            </a:r>
            <a:r>
              <a:rPr lang="fr-FR" sz="2800" i="1" dirty="0"/>
              <a:t>, chantournage, </a:t>
            </a:r>
            <a:br>
              <a:rPr lang="fr-FR" sz="2800" i="1" dirty="0"/>
            </a:br>
            <a:r>
              <a:rPr lang="fr-FR" sz="2800" i="1" dirty="0"/>
              <a:t>(</a:t>
            </a:r>
            <a:r>
              <a:rPr lang="fr-FR" sz="2800" i="1" dirty="0" err="1"/>
              <a:t>dépt</a:t>
            </a:r>
            <a:r>
              <a:rPr lang="fr-FR" sz="2800" i="1" dirty="0"/>
              <a:t> 77, Othis)</a:t>
            </a:r>
            <a:endParaRPr lang="fr-FR" sz="28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 err="1"/>
              <a:t>Epicétoo</a:t>
            </a:r>
            <a:r>
              <a:rPr lang="fr-FR" sz="2800" i="1" dirty="0"/>
              <a:t>, épices, thés, infusions, encens, </a:t>
            </a:r>
            <a:r>
              <a:rPr lang="fr-FR" sz="2800" i="1" dirty="0" smtClean="0"/>
              <a:t/>
            </a:r>
            <a:br>
              <a:rPr lang="fr-FR" sz="2800" i="1" dirty="0" smtClean="0"/>
            </a:br>
            <a:r>
              <a:rPr lang="fr-FR" sz="2800" i="1" dirty="0" smtClean="0"/>
              <a:t>(</a:t>
            </a:r>
            <a:r>
              <a:rPr lang="fr-FR" sz="2800" i="1" dirty="0" err="1"/>
              <a:t>dépt</a:t>
            </a:r>
            <a:r>
              <a:rPr lang="fr-FR" sz="2800" i="1" dirty="0"/>
              <a:t> 77, Brou sur </a:t>
            </a:r>
            <a:r>
              <a:rPr lang="fr-FR" sz="2800" i="1" dirty="0" err="1"/>
              <a:t>chantereine</a:t>
            </a:r>
            <a:r>
              <a:rPr lang="fr-FR" sz="2800" i="1" dirty="0"/>
              <a:t>)</a:t>
            </a:r>
            <a:endParaRPr lang="fr-FR" sz="28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>
              <a:buNone/>
            </a:pPr>
            <a:endParaRPr lang="fr-FR" sz="3600" i="1" dirty="0">
              <a:latin typeface="Bell MT" pitchFamily="18" charset="0"/>
            </a:endParaRP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sp>
        <p:nvSpPr>
          <p:cNvPr id="6" name="Espace réservé du contenu 6"/>
          <p:cNvSpPr txBox="1">
            <a:spLocks/>
          </p:cNvSpPr>
          <p:nvPr/>
        </p:nvSpPr>
        <p:spPr>
          <a:xfrm>
            <a:off x="683568" y="2276872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6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ell MT" pitchFamily="18" charset="0"/>
            </a:endParaRPr>
          </a:p>
          <a:p>
            <a:pPr algn="ctr"/>
            <a:r>
              <a:rPr lang="fr-FR" sz="3600" i="1" dirty="0">
                <a:latin typeface="Bell MT" pitchFamily="18" charset="0"/>
              </a:rPr>
              <a:t>Et biens d’autres commerçants et artisans d’autres départements de France et de Belgique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/>
              <a:t>Les mille et une étoile</a:t>
            </a:r>
            <a:r>
              <a:rPr lang="fr-FR" sz="2800" i="1" dirty="0"/>
              <a:t>,</a:t>
            </a:r>
            <a:br>
              <a:rPr lang="fr-FR" sz="2800" i="1" dirty="0"/>
            </a:br>
            <a:r>
              <a:rPr lang="fr-FR" sz="2800" i="1" dirty="0"/>
              <a:t>Biscuits à l'ancienne, crêpes sucrées, pain garnies, tartines médiévales, potées médiévales. </a:t>
            </a:r>
            <a:br>
              <a:rPr lang="fr-FR" sz="2800" i="1" dirty="0"/>
            </a:br>
            <a:r>
              <a:rPr lang="fr-FR" sz="2800" i="1" dirty="0"/>
              <a:t>(Dinan, </a:t>
            </a:r>
            <a:r>
              <a:rPr lang="fr-FR" sz="2800" dirty="0"/>
              <a:t>Côtes-d'Armor</a:t>
            </a:r>
            <a:r>
              <a:rPr lang="fr-FR" sz="2800" i="1" dirty="0"/>
              <a:t>)</a:t>
            </a:r>
            <a:endParaRPr lang="fr-FR" sz="28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/>
              <a:t>L'atelier de Maistre Angelo</a:t>
            </a:r>
            <a:r>
              <a:rPr lang="fr-FR" sz="2800" i="1" dirty="0"/>
              <a:t>,</a:t>
            </a:r>
            <a:br>
              <a:rPr lang="fr-FR" sz="2800" i="1" dirty="0"/>
            </a:br>
            <a:r>
              <a:rPr lang="fr-FR" sz="2800" i="1" dirty="0"/>
              <a:t>Escarcelles, sacoches, besaces, sacs, bourses, </a:t>
            </a:r>
            <a:r>
              <a:rPr lang="fr-FR" sz="2800" i="1" dirty="0" err="1"/>
              <a:t>aumonières</a:t>
            </a:r>
            <a:r>
              <a:rPr lang="fr-FR" sz="2800" i="1" dirty="0"/>
              <a:t>, fourreaux,... </a:t>
            </a:r>
            <a:br>
              <a:rPr lang="fr-FR" sz="2800" i="1" dirty="0"/>
            </a:br>
            <a:r>
              <a:rPr lang="fr-FR" sz="2800" i="1" dirty="0"/>
              <a:t>(Saint </a:t>
            </a:r>
            <a:r>
              <a:rPr lang="fr-FR" sz="2800" i="1" dirty="0" err="1"/>
              <a:t>Ambroix</a:t>
            </a:r>
            <a:r>
              <a:rPr lang="fr-FR" sz="2800" i="1" dirty="0"/>
              <a:t>, Le Gard)</a:t>
            </a:r>
            <a:endParaRPr lang="fr-FR" sz="28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/>
              <a:t>Aux douceurs du roi</a:t>
            </a:r>
            <a:r>
              <a:rPr lang="fr-FR" sz="2800" i="1" dirty="0"/>
              <a:t>,</a:t>
            </a:r>
            <a:br>
              <a:rPr lang="fr-FR" sz="2800" i="1" dirty="0"/>
            </a:br>
            <a:r>
              <a:rPr lang="fr-FR" sz="2800" i="1" dirty="0"/>
              <a:t>Fondants aux pommes, nougat et caramel,</a:t>
            </a:r>
            <a:br>
              <a:rPr lang="fr-FR" sz="2800" i="1" dirty="0"/>
            </a:br>
            <a:r>
              <a:rPr lang="fr-FR" sz="2800" i="1" dirty="0"/>
              <a:t>(Aureilhan, Les hautes Pyrénées)</a:t>
            </a:r>
            <a:endParaRPr lang="fr-FR" sz="28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t="-4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/>
              <a:t>Les breuvages de la </a:t>
            </a:r>
            <a:r>
              <a:rPr lang="fr-FR" sz="2800" b="1" i="1" dirty="0" err="1"/>
              <a:t>chaudasse</a:t>
            </a:r>
            <a:r>
              <a:rPr lang="fr-FR" sz="2800" i="1" dirty="0"/>
              <a:t>,</a:t>
            </a:r>
            <a:br>
              <a:rPr lang="fr-FR" sz="2800" i="1" dirty="0"/>
            </a:br>
            <a:r>
              <a:rPr lang="fr-FR" sz="2800" i="1" dirty="0"/>
              <a:t>hypocras, Hydromel </a:t>
            </a:r>
            <a:br>
              <a:rPr lang="fr-FR" sz="2800" i="1" dirty="0"/>
            </a:br>
            <a:r>
              <a:rPr lang="fr-FR" sz="2800" i="1" dirty="0"/>
              <a:t>(Braine le comte, Belgique)</a:t>
            </a:r>
            <a:endParaRPr lang="fr-FR" sz="28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85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/>
              <a:t>La forge burgonde</a:t>
            </a:r>
            <a:r>
              <a:rPr lang="fr-FR" sz="2800" i="1" dirty="0"/>
              <a:t>,</a:t>
            </a:r>
            <a:br>
              <a:rPr lang="fr-FR" sz="2800" i="1" dirty="0"/>
            </a:br>
            <a:r>
              <a:rPr lang="fr-FR" sz="2800" i="1" dirty="0"/>
              <a:t>animation forge médiévale, vente coutellerie et accessoires</a:t>
            </a:r>
            <a:br>
              <a:rPr lang="fr-FR" sz="2800" i="1" dirty="0"/>
            </a:br>
            <a:r>
              <a:rPr lang="fr-FR" sz="2800" i="1" dirty="0"/>
              <a:t>(Montigny sur Armançon, Côte d’or)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 err="1"/>
              <a:t>Symbolic</a:t>
            </a:r>
            <a:r>
              <a:rPr lang="fr-FR" sz="2800" b="1" i="1" dirty="0"/>
              <a:t> </a:t>
            </a:r>
            <a:r>
              <a:rPr lang="fr-FR" sz="2800" b="1" i="1" dirty="0" err="1"/>
              <a:t>Jewelry</a:t>
            </a:r>
            <a:r>
              <a:rPr lang="fr-FR" sz="2800" i="1" dirty="0"/>
              <a:t>, Créations de bijoux en matières naturelles (argent, bronze, bois, pierres semi-précieuses) à symbolique celtique. </a:t>
            </a:r>
            <a:br>
              <a:rPr lang="fr-FR" sz="2800" i="1" dirty="0"/>
            </a:br>
            <a:r>
              <a:rPr lang="fr-FR" sz="2800" i="1" dirty="0"/>
              <a:t>(Thuin, Belgique) 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7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dirty="0" smtClean="0">
                <a:latin typeface="Teutonic No4" pitchFamily="2" charset="0"/>
              </a:rPr>
              <a:t>Le marche </a:t>
            </a:r>
            <a:r>
              <a:rPr lang="fr-FR" dirty="0">
                <a:latin typeface="Teutonic No4" pitchFamily="2" charset="0"/>
              </a:rPr>
              <a:t> 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7" name="Espace réservé du contenu 6"/>
          <p:cNvSpPr txBox="1">
            <a:spLocks/>
          </p:cNvSpPr>
          <p:nvPr/>
        </p:nvSpPr>
        <p:spPr>
          <a:xfrm>
            <a:off x="457200" y="4581128"/>
            <a:ext cx="785921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fr-FR" sz="2800" b="1" i="1" dirty="0"/>
              <a:t>La bonne tannée</a:t>
            </a:r>
            <a:r>
              <a:rPr lang="fr-FR" sz="2800" i="1" dirty="0"/>
              <a:t>, sculpture sur bois, bracelet personnalisé, ceintures sur mesure, sacs, bourses, bracelets, tous les produits sont fait maison. </a:t>
            </a:r>
            <a:br>
              <a:rPr lang="fr-FR" sz="2800" i="1" dirty="0"/>
            </a:br>
            <a:r>
              <a:rPr lang="fr-FR" sz="2800" i="1" dirty="0"/>
              <a:t>(Bédarieux, l’Hérault</a:t>
            </a:r>
            <a:r>
              <a:rPr lang="fr-FR" sz="2800" i="1" dirty="0" smtClean="0"/>
              <a:t>)  </a:t>
            </a: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Teutonic No4" pitchFamily="2" charset="0"/>
              </a:rPr>
              <a:t>Les acteurs :</a:t>
            </a:r>
            <a:endParaRPr lang="fr-FR" dirty="0">
              <a:latin typeface="Teutonic No4" pitchFamily="2" charset="0"/>
            </a:endParaRPr>
          </a:p>
        </p:txBody>
      </p:sp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3923928" y="2204864"/>
            <a:ext cx="1251065" cy="1379913"/>
          </a:xfrm>
          <a:prstGeom prst="rect">
            <a:avLst/>
          </a:prstGeom>
        </p:spPr>
      </p:pic>
      <p:pic>
        <p:nvPicPr>
          <p:cNvPr id="204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988840"/>
            <a:ext cx="2288348" cy="22264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59832" y="3973705"/>
            <a:ext cx="2880320" cy="192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eutonic No1" pitchFamily="2" charset="0"/>
                <a:ea typeface="Calibri" pitchFamily="34" charset="0"/>
                <a:cs typeface="Times New Roman" pitchFamily="18" charset="0"/>
              </a:rPr>
              <a:t>La compagnie de la Griffe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eutonic No1" pitchFamily="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121 rue Pasteur, 02000 LAON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Tél. : 06.50.80.22.84 /06.58.70.72.92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Mail : 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5"/>
              </a:rPr>
              <a:t>lacompagniedelagriffe@sfr.fr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6"/>
              </a:rPr>
              <a:t>https://www.facebook.com/lacompagniedelagriffe/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lien événement :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7"/>
              </a:rPr>
              <a:t>https://www.facebook.com/medievalesberzylesec/</a:t>
            </a: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15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6579346" y="2132856"/>
            <a:ext cx="1872208" cy="1728192"/>
          </a:xfrm>
          <a:prstGeom prst="rect">
            <a:avLst/>
          </a:prstGeom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5940152" y="4233862"/>
            <a:ext cx="3127459" cy="923330"/>
          </a:xfrm>
          <a:prstGeom prst="rect">
            <a:avLst/>
          </a:prstGeom>
          <a:ln w="111125" cmpd="thickThin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dirty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La </a:t>
            </a:r>
            <a: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communauté</a:t>
            </a:r>
            <a:b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de commune</a:t>
            </a:r>
            <a:b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de Noyant et </a:t>
            </a:r>
            <a:r>
              <a:rPr lang="fr-FR" dirty="0" err="1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Aconin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uiExpand="1" build="p"/>
      <p:bldP spid="13" grpId="0" build="p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112</Words>
  <Application>Microsoft Office PowerPoint</Application>
  <PresentationFormat>Affichage à l'écran (4:3)</PresentationFormat>
  <Paragraphs>210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   Le marche de Berzy le sec  :  </vt:lpstr>
      <vt:lpstr>   Le marche de Berzy le sec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   Le marche  :  </vt:lpstr>
      <vt:lpstr>Les acteurs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caro</dc:creator>
  <cp:lastModifiedBy>caro</cp:lastModifiedBy>
  <cp:revision>139</cp:revision>
  <dcterms:created xsi:type="dcterms:W3CDTF">2017-05-14T21:25:21Z</dcterms:created>
  <dcterms:modified xsi:type="dcterms:W3CDTF">2017-05-29T12:05:43Z</dcterms:modified>
</cp:coreProperties>
</file>