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91" r:id="rId3"/>
    <p:sldId id="257" r:id="rId4"/>
    <p:sldId id="258" r:id="rId5"/>
    <p:sldId id="287" r:id="rId6"/>
    <p:sldId id="260" r:id="rId7"/>
    <p:sldId id="261" r:id="rId8"/>
    <p:sldId id="262" r:id="rId9"/>
    <p:sldId id="263" r:id="rId10"/>
    <p:sldId id="288" r:id="rId11"/>
    <p:sldId id="289" r:id="rId12"/>
    <p:sldId id="264" r:id="rId13"/>
    <p:sldId id="265" r:id="rId14"/>
    <p:sldId id="266" r:id="rId15"/>
    <p:sldId id="267" r:id="rId16"/>
    <p:sldId id="270" r:id="rId17"/>
    <p:sldId id="271" r:id="rId18"/>
    <p:sldId id="286"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92" r:id="rId3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D5UaoYJeDn6t05NFOCGMg==" hashData="/eRoIQ3s778VoqnBwhKNGDKbd6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58"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2036730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4012599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1080698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3470036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790385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3043500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2080787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195440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3587864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3536215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FFCDDFE-2865-46AA-857D-18D4D4E2420D}" type="datetimeFigureOut">
              <a:rPr lang="fr-FR" smtClean="0"/>
              <a:t>30/03/2016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B83C2BE-ED91-4B45-ADC3-F45E1636CAB4}" type="slidenum">
              <a:rPr lang="fr-FR" smtClean="0"/>
              <a:t>‹N°›</a:t>
            </a:fld>
            <a:endParaRPr lang="fr-FR" dirty="0"/>
          </a:p>
        </p:txBody>
      </p:sp>
    </p:spTree>
    <p:extLst>
      <p:ext uri="{BB962C8B-B14F-4D97-AF65-F5344CB8AC3E}">
        <p14:creationId xmlns:p14="http://schemas.microsoft.com/office/powerpoint/2010/main" val="636050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FCDDFE-2865-46AA-857D-18D4D4E2420D}" type="datetimeFigureOut">
              <a:rPr lang="fr-FR" smtClean="0"/>
              <a:t>30/03/2016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83C2BE-ED91-4B45-ADC3-F45E1636CAB4}" type="slidenum">
              <a:rPr lang="fr-FR" smtClean="0"/>
              <a:t>‹N°›</a:t>
            </a:fld>
            <a:endParaRPr lang="fr-FR" dirty="0"/>
          </a:p>
        </p:txBody>
      </p:sp>
    </p:spTree>
    <p:extLst>
      <p:ext uri="{BB962C8B-B14F-4D97-AF65-F5344CB8AC3E}">
        <p14:creationId xmlns:p14="http://schemas.microsoft.com/office/powerpoint/2010/main" val="264901431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pps-images-photos.com/newsletter.htm" TargetMode="External"/><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fficher l'image d'orig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8" y="2138"/>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79511" y="692696"/>
            <a:ext cx="8705525" cy="984885"/>
          </a:xfrm>
          <a:prstGeom prst="rect">
            <a:avLst/>
          </a:prstGeom>
          <a:noFill/>
        </p:spPr>
        <p:txBody>
          <a:bodyPr wrap="none" rtlCol="0">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Sites </a:t>
            </a:r>
            <a:r>
              <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irréels et </a:t>
            </a:r>
            <a:r>
              <a:rPr lang="fr-F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rPr>
              <a:t>spectaculaires de Russie</a:t>
            </a:r>
            <a:endPar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ndParaRPr>
          </a:p>
          <a:p>
            <a:endParaRPr lang="fr-FR"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 name="Russian Folk - Troika (balalaika).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2640" y="3189514"/>
            <a:ext cx="609600" cy="609600"/>
          </a:xfrm>
          <a:prstGeom prst="rect">
            <a:avLst/>
          </a:prstGeom>
        </p:spPr>
      </p:pic>
    </p:spTree>
    <p:extLst>
      <p:ext uri="{BB962C8B-B14F-4D97-AF65-F5344CB8AC3E}">
        <p14:creationId xmlns:p14="http://schemas.microsoft.com/office/powerpoint/2010/main" val="2045207563"/>
      </p:ext>
    </p:extLst>
  </p:cSld>
  <p:clrMapOvr>
    <a:masterClrMapping/>
  </p:clrMapOvr>
  <mc:AlternateContent xmlns:mc="http://schemas.openxmlformats.org/markup-compatibility/2006" xmlns:p14="http://schemas.microsoft.com/office/powerpoint/2010/main">
    <mc:Choice Requires="p14">
      <p:transition spd="slow" p14:dur="1500" advClick="0" advTm="10000">
        <p:split orient="vert"/>
      </p:transition>
    </mc:Choice>
    <mc:Fallback xmlns="">
      <p:transition spd="slow" advClick="0"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8780"/>
            <a:ext cx="9144000" cy="5976000"/>
          </a:xfrm>
          <a:prstGeom prst="rect">
            <a:avLst/>
          </a:prstGeom>
        </p:spPr>
      </p:pic>
      <p:sp>
        <p:nvSpPr>
          <p:cNvPr id="5" name="ZoneTexte 4"/>
          <p:cNvSpPr txBox="1"/>
          <p:nvPr/>
        </p:nvSpPr>
        <p:spPr>
          <a:xfrm>
            <a:off x="3912653" y="0"/>
            <a:ext cx="1349472" cy="369332"/>
          </a:xfrm>
          <a:prstGeom prst="rect">
            <a:avLst/>
          </a:prstGeom>
          <a:noFill/>
        </p:spPr>
        <p:txBody>
          <a:bodyPr wrap="none" rtlCol="0">
            <a:spAutoFit/>
          </a:bodyPr>
          <a:lstStyle/>
          <a:p>
            <a:r>
              <a:rPr lang="fr-FR" b="1" dirty="0" smtClean="0"/>
              <a:t>Le lac Baïkal</a:t>
            </a:r>
            <a:endParaRPr lang="fr-FR" b="1" dirty="0"/>
          </a:p>
        </p:txBody>
      </p:sp>
      <p:sp>
        <p:nvSpPr>
          <p:cNvPr id="6" name="ZoneTexte 5"/>
          <p:cNvSpPr txBox="1"/>
          <p:nvPr/>
        </p:nvSpPr>
        <p:spPr>
          <a:xfrm>
            <a:off x="0" y="6334780"/>
            <a:ext cx="9144000" cy="523220"/>
          </a:xfrm>
          <a:prstGeom prst="rect">
            <a:avLst/>
          </a:prstGeom>
          <a:noFill/>
        </p:spPr>
        <p:txBody>
          <a:bodyPr wrap="square" rtlCol="0">
            <a:spAutoFit/>
          </a:bodyPr>
          <a:lstStyle/>
          <a:p>
            <a:r>
              <a:rPr lang="fr-FR" sz="1400" dirty="0" smtClean="0"/>
              <a:t>Le lac Baïkal, en Russie orientale est le plus vieux lac d’eau douce du monde. En mars, avec la projection du soleil sur l’eau glacée, la calotte glacière se fissure et révèle des éclats turquoises majestueux.</a:t>
            </a:r>
            <a:endParaRPr lang="fr-FR" sz="1400" dirty="0"/>
          </a:p>
        </p:txBody>
      </p:sp>
    </p:spTree>
    <p:extLst>
      <p:ext uri="{BB962C8B-B14F-4D97-AF65-F5344CB8AC3E}">
        <p14:creationId xmlns:p14="http://schemas.microsoft.com/office/powerpoint/2010/main" val="501539042"/>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0" y="359336"/>
            <a:ext cx="8640000" cy="5760000"/>
          </a:xfrm>
          <a:prstGeom prst="rect">
            <a:avLst/>
          </a:prstGeom>
        </p:spPr>
      </p:pic>
      <p:sp>
        <p:nvSpPr>
          <p:cNvPr id="3" name="ZoneTexte 2"/>
          <p:cNvSpPr txBox="1"/>
          <p:nvPr/>
        </p:nvSpPr>
        <p:spPr>
          <a:xfrm>
            <a:off x="2726302" y="0"/>
            <a:ext cx="3691395" cy="369332"/>
          </a:xfrm>
          <a:prstGeom prst="rect">
            <a:avLst/>
          </a:prstGeom>
          <a:noFill/>
        </p:spPr>
        <p:txBody>
          <a:bodyPr wrap="none" rtlCol="0">
            <a:spAutoFit/>
          </a:bodyPr>
          <a:lstStyle/>
          <a:p>
            <a:r>
              <a:rPr lang="fr-FR" b="1" dirty="0" smtClean="0"/>
              <a:t>Le couvent rupestre de Kostomarovo</a:t>
            </a:r>
            <a:endParaRPr lang="fr-FR" b="1" dirty="0"/>
          </a:p>
        </p:txBody>
      </p:sp>
      <p:sp>
        <p:nvSpPr>
          <p:cNvPr id="4" name="ZoneTexte 3"/>
          <p:cNvSpPr txBox="1"/>
          <p:nvPr/>
        </p:nvSpPr>
        <p:spPr>
          <a:xfrm>
            <a:off x="107504" y="6119336"/>
            <a:ext cx="9144000" cy="738664"/>
          </a:xfrm>
          <a:prstGeom prst="rect">
            <a:avLst/>
          </a:prstGeom>
          <a:noFill/>
        </p:spPr>
        <p:txBody>
          <a:bodyPr wrap="square" rtlCol="0">
            <a:spAutoFit/>
          </a:bodyPr>
          <a:lstStyle/>
          <a:p>
            <a:r>
              <a:rPr lang="fr-FR" sz="1400" dirty="0" smtClean="0"/>
              <a:t>Le couvent de Svyato Spassky à  Kostomarovo est un ancien monastère situé dans une grotte. Il comporte deux églises : le temple de Spassky avec d'imposante colonnes et la plus petite église Sarovsky. La falaise calcaire accueille un décor incroyable à ne pas manquer !</a:t>
            </a:r>
            <a:endParaRPr lang="fr-FR" sz="1400" dirty="0"/>
          </a:p>
        </p:txBody>
      </p:sp>
    </p:spTree>
    <p:extLst>
      <p:ext uri="{BB962C8B-B14F-4D97-AF65-F5344CB8AC3E}">
        <p14:creationId xmlns:p14="http://schemas.microsoft.com/office/powerpoint/2010/main" val="2969360961"/>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000" y="369322"/>
            <a:ext cx="7956000" cy="5956639"/>
          </a:xfrm>
          <a:prstGeom prst="rect">
            <a:avLst/>
          </a:prstGeom>
        </p:spPr>
      </p:pic>
      <p:sp>
        <p:nvSpPr>
          <p:cNvPr id="3" name="ZoneTexte 2"/>
          <p:cNvSpPr txBox="1"/>
          <p:nvPr/>
        </p:nvSpPr>
        <p:spPr>
          <a:xfrm>
            <a:off x="3128528" y="0"/>
            <a:ext cx="2886944" cy="369332"/>
          </a:xfrm>
          <a:prstGeom prst="rect">
            <a:avLst/>
          </a:prstGeom>
          <a:noFill/>
        </p:spPr>
        <p:txBody>
          <a:bodyPr wrap="none" rtlCol="0">
            <a:spAutoFit/>
          </a:bodyPr>
          <a:lstStyle/>
          <a:p>
            <a:r>
              <a:rPr lang="fr-FR" b="1" dirty="0" smtClean="0"/>
              <a:t>L'église de la Transfiguration</a:t>
            </a:r>
            <a:endParaRPr lang="fr-FR" b="1" dirty="0"/>
          </a:p>
        </p:txBody>
      </p:sp>
      <p:sp>
        <p:nvSpPr>
          <p:cNvPr id="4" name="ZoneTexte 3"/>
          <p:cNvSpPr txBox="1"/>
          <p:nvPr/>
        </p:nvSpPr>
        <p:spPr>
          <a:xfrm>
            <a:off x="27051" y="6328695"/>
            <a:ext cx="9144000" cy="523220"/>
          </a:xfrm>
          <a:prstGeom prst="rect">
            <a:avLst/>
          </a:prstGeom>
          <a:noFill/>
        </p:spPr>
        <p:txBody>
          <a:bodyPr wrap="square" rtlCol="0">
            <a:spAutoFit/>
          </a:bodyPr>
          <a:lstStyle/>
          <a:p>
            <a:r>
              <a:rPr lang="fr-FR" sz="1400" dirty="0" smtClean="0"/>
              <a:t>L'ensemble architecturale de Kiji dans le nord de la Russie possède un édifice magnifique : l'église de la Transfiguration. Ce monument impressionnant haut de 37 mètres est uniquement fait de bois.</a:t>
            </a:r>
            <a:endParaRPr lang="fr-FR" sz="1400" dirty="0"/>
          </a:p>
        </p:txBody>
      </p:sp>
    </p:spTree>
    <p:extLst>
      <p:ext uri="{BB962C8B-B14F-4D97-AF65-F5344CB8AC3E}">
        <p14:creationId xmlns:p14="http://schemas.microsoft.com/office/powerpoint/2010/main" val="3787604410"/>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bs.twimg.com/media/CS2HR6xWcAA80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858" y="369332"/>
            <a:ext cx="7632000" cy="5724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877721" y="0"/>
            <a:ext cx="3392275" cy="369332"/>
          </a:xfrm>
          <a:prstGeom prst="rect">
            <a:avLst/>
          </a:prstGeom>
          <a:noFill/>
        </p:spPr>
        <p:txBody>
          <a:bodyPr wrap="none" rtlCol="0">
            <a:spAutoFit/>
          </a:bodyPr>
          <a:lstStyle/>
          <a:p>
            <a:r>
              <a:rPr lang="fr-FR" b="1" dirty="0" smtClean="0"/>
              <a:t>Un désert dans la Sibérie de glace</a:t>
            </a:r>
            <a:endParaRPr lang="fr-FR" dirty="0"/>
          </a:p>
        </p:txBody>
      </p:sp>
      <p:sp>
        <p:nvSpPr>
          <p:cNvPr id="3" name="ZoneTexte 2"/>
          <p:cNvSpPr txBox="1"/>
          <p:nvPr/>
        </p:nvSpPr>
        <p:spPr>
          <a:xfrm>
            <a:off x="3718" y="6093296"/>
            <a:ext cx="9140282" cy="738664"/>
          </a:xfrm>
          <a:prstGeom prst="rect">
            <a:avLst/>
          </a:prstGeom>
          <a:noFill/>
        </p:spPr>
        <p:txBody>
          <a:bodyPr wrap="square" rtlCol="0">
            <a:spAutoFit/>
          </a:bodyPr>
          <a:lstStyle/>
          <a:p>
            <a:r>
              <a:rPr lang="fr-FR" sz="1400" dirty="0" smtClean="0"/>
              <a:t>Avec en toile de fonds les immenses montagnes glacées de Sibérie, les dunes de Chara offrent un panorama extraordinaire. Ce petit désert mesure 10 km de long sur 5 km de large. Un phénomène irréel à aller visiter au nord de Transbaïkalie, à neuf kilomètres du village de Chara, au cœur d'une plaine où la neige ne fond jamais.</a:t>
            </a:r>
            <a:endParaRPr lang="fr-FR" sz="1400" dirty="0"/>
          </a:p>
        </p:txBody>
      </p:sp>
    </p:spTree>
    <p:extLst>
      <p:ext uri="{BB962C8B-B14F-4D97-AF65-F5344CB8AC3E}">
        <p14:creationId xmlns:p14="http://schemas.microsoft.com/office/powerpoint/2010/main" val="2470886310"/>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0" y="359336"/>
            <a:ext cx="8640000" cy="5760000"/>
          </a:xfrm>
          <a:prstGeom prst="rect">
            <a:avLst/>
          </a:prstGeom>
        </p:spPr>
      </p:pic>
      <p:sp>
        <p:nvSpPr>
          <p:cNvPr id="3" name="ZoneTexte 2"/>
          <p:cNvSpPr txBox="1"/>
          <p:nvPr/>
        </p:nvSpPr>
        <p:spPr>
          <a:xfrm>
            <a:off x="2949633" y="0"/>
            <a:ext cx="3244734" cy="369332"/>
          </a:xfrm>
          <a:prstGeom prst="rect">
            <a:avLst/>
          </a:prstGeom>
          <a:noFill/>
        </p:spPr>
        <p:txBody>
          <a:bodyPr wrap="none" rtlCol="0">
            <a:spAutoFit/>
          </a:bodyPr>
          <a:lstStyle/>
          <a:p>
            <a:r>
              <a:rPr lang="fr-FR" b="1" dirty="0" smtClean="0"/>
              <a:t>Un archipel dans la mer blanche</a:t>
            </a:r>
            <a:endParaRPr lang="fr-FR" b="1" dirty="0"/>
          </a:p>
        </p:txBody>
      </p:sp>
      <p:sp>
        <p:nvSpPr>
          <p:cNvPr id="4" name="ZoneTexte 3"/>
          <p:cNvSpPr txBox="1"/>
          <p:nvPr/>
        </p:nvSpPr>
        <p:spPr>
          <a:xfrm>
            <a:off x="0" y="6119336"/>
            <a:ext cx="9144000" cy="738664"/>
          </a:xfrm>
          <a:prstGeom prst="rect">
            <a:avLst/>
          </a:prstGeom>
          <a:noFill/>
        </p:spPr>
        <p:txBody>
          <a:bodyPr wrap="square" rtlCol="0">
            <a:spAutoFit/>
          </a:bodyPr>
          <a:lstStyle/>
          <a:p>
            <a:r>
              <a:rPr lang="fr-FR" sz="1400" dirty="0" smtClean="0"/>
              <a:t>Situé dans le nord de la Russie, Soloski est le haut lieu de l'orthodoxie russe. Cet archipel abrite aujourd'hui un monastère et une base militaire. Mais avant d'être connues pour leur architecture majestueuse, ces îles ont surtout été le théâtre d'une sinistre histoire avec la création du premier goulag soviétique.</a:t>
            </a:r>
            <a:endParaRPr lang="fr-FR" sz="1400" dirty="0"/>
          </a:p>
        </p:txBody>
      </p:sp>
    </p:spTree>
    <p:extLst>
      <p:ext uri="{BB962C8B-B14F-4D97-AF65-F5344CB8AC3E}">
        <p14:creationId xmlns:p14="http://schemas.microsoft.com/office/powerpoint/2010/main" val="1867676094"/>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2787"/>
            <a:ext cx="9144000" cy="5952000"/>
          </a:xfrm>
          <a:prstGeom prst="rect">
            <a:avLst/>
          </a:prstGeom>
        </p:spPr>
      </p:pic>
      <p:sp>
        <p:nvSpPr>
          <p:cNvPr id="3" name="ZoneTexte 2"/>
          <p:cNvSpPr txBox="1"/>
          <p:nvPr/>
        </p:nvSpPr>
        <p:spPr>
          <a:xfrm>
            <a:off x="3199316" y="0"/>
            <a:ext cx="2745367" cy="369332"/>
          </a:xfrm>
          <a:prstGeom prst="rect">
            <a:avLst/>
          </a:prstGeom>
          <a:noFill/>
        </p:spPr>
        <p:txBody>
          <a:bodyPr wrap="none" rtlCol="0">
            <a:spAutoFit/>
          </a:bodyPr>
          <a:lstStyle/>
          <a:p>
            <a:r>
              <a:rPr lang="fr-FR" b="1" dirty="0" smtClean="0"/>
              <a:t>Le palais de glace à Kungur</a:t>
            </a:r>
            <a:endParaRPr lang="fr-FR" b="1" dirty="0"/>
          </a:p>
        </p:txBody>
      </p:sp>
      <p:sp>
        <p:nvSpPr>
          <p:cNvPr id="4" name="ZoneTexte 3"/>
          <p:cNvSpPr txBox="1"/>
          <p:nvPr/>
        </p:nvSpPr>
        <p:spPr>
          <a:xfrm>
            <a:off x="0" y="6334780"/>
            <a:ext cx="9144000" cy="523220"/>
          </a:xfrm>
          <a:prstGeom prst="rect">
            <a:avLst/>
          </a:prstGeom>
          <a:noFill/>
        </p:spPr>
        <p:txBody>
          <a:bodyPr wrap="square" rtlCol="0">
            <a:spAutoFit/>
          </a:bodyPr>
          <a:lstStyle/>
          <a:p>
            <a:r>
              <a:rPr lang="fr-FR" sz="1400" dirty="0" smtClean="0"/>
              <a:t>Lacs souterrains, tunnels, stalagmites...la traversée de ces cavernes de glace vaut le détour! Située à Kungur, dans la région de Perm, cette grotte est la seule en Russie à être équipée pour accueillir des visiteurs. </a:t>
            </a:r>
            <a:endParaRPr lang="fr-FR" sz="1400" dirty="0"/>
          </a:p>
        </p:txBody>
      </p:sp>
    </p:spTree>
    <p:extLst>
      <p:ext uri="{BB962C8B-B14F-4D97-AF65-F5344CB8AC3E}">
        <p14:creationId xmlns:p14="http://schemas.microsoft.com/office/powerpoint/2010/main" val="3806886292"/>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000" y="362705"/>
            <a:ext cx="8856000" cy="5904000"/>
          </a:xfrm>
          <a:prstGeom prst="rect">
            <a:avLst/>
          </a:prstGeom>
        </p:spPr>
      </p:pic>
      <p:sp>
        <p:nvSpPr>
          <p:cNvPr id="3" name="ZoneTexte 2"/>
          <p:cNvSpPr txBox="1"/>
          <p:nvPr/>
        </p:nvSpPr>
        <p:spPr>
          <a:xfrm>
            <a:off x="2496079" y="0"/>
            <a:ext cx="4151842" cy="369332"/>
          </a:xfrm>
          <a:prstGeom prst="rect">
            <a:avLst/>
          </a:prstGeom>
          <a:noFill/>
        </p:spPr>
        <p:txBody>
          <a:bodyPr wrap="none" rtlCol="0">
            <a:spAutoFit/>
          </a:bodyPr>
          <a:lstStyle/>
          <a:p>
            <a:r>
              <a:rPr lang="fr-FR" b="1" dirty="0" smtClean="0"/>
              <a:t>Paysage lunaire dans la vallée des geysers</a:t>
            </a:r>
            <a:endParaRPr lang="fr-FR" b="1" dirty="0"/>
          </a:p>
        </p:txBody>
      </p:sp>
      <p:sp>
        <p:nvSpPr>
          <p:cNvPr id="4" name="ZoneTexte 3"/>
          <p:cNvSpPr txBox="1"/>
          <p:nvPr/>
        </p:nvSpPr>
        <p:spPr>
          <a:xfrm>
            <a:off x="35143" y="6309320"/>
            <a:ext cx="9144000" cy="523220"/>
          </a:xfrm>
          <a:prstGeom prst="rect">
            <a:avLst/>
          </a:prstGeom>
          <a:noFill/>
        </p:spPr>
        <p:txBody>
          <a:bodyPr wrap="square" rtlCol="0">
            <a:spAutoFit/>
          </a:bodyPr>
          <a:lstStyle/>
          <a:p>
            <a:r>
              <a:rPr lang="fr-FR" sz="1400" dirty="0" smtClean="0"/>
              <a:t>C'est à l'extrême Orient Russe, dans la ville de Kamchatka qu'il est possible d'admirer la deuxième plus grande concentration de geysers au monde. Des vapeurs dans le ciel et des sources d'eau chaude embellissent cette vallée unique.</a:t>
            </a:r>
            <a:endParaRPr lang="fr-FR" sz="1400" dirty="0"/>
          </a:p>
        </p:txBody>
      </p:sp>
    </p:spTree>
    <p:extLst>
      <p:ext uri="{BB962C8B-B14F-4D97-AF65-F5344CB8AC3E}">
        <p14:creationId xmlns:p14="http://schemas.microsoft.com/office/powerpoint/2010/main" val="2449754417"/>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138" y="376228"/>
            <a:ext cx="8640000" cy="5760000"/>
          </a:xfrm>
          <a:prstGeom prst="rect">
            <a:avLst/>
          </a:prstGeom>
        </p:spPr>
      </p:pic>
      <p:sp>
        <p:nvSpPr>
          <p:cNvPr id="3" name="ZoneTexte 2"/>
          <p:cNvSpPr txBox="1"/>
          <p:nvPr/>
        </p:nvSpPr>
        <p:spPr>
          <a:xfrm>
            <a:off x="3313872" y="14469"/>
            <a:ext cx="2546531" cy="369332"/>
          </a:xfrm>
          <a:prstGeom prst="rect">
            <a:avLst/>
          </a:prstGeom>
          <a:noFill/>
        </p:spPr>
        <p:txBody>
          <a:bodyPr wrap="none" rtlCol="0">
            <a:spAutoFit/>
          </a:bodyPr>
          <a:lstStyle/>
          <a:p>
            <a:r>
              <a:rPr lang="fr-FR" b="1" dirty="0" smtClean="0"/>
              <a:t>Le manoir Kharapovitsky</a:t>
            </a:r>
            <a:endParaRPr lang="fr-FR" b="1" dirty="0"/>
          </a:p>
        </p:txBody>
      </p:sp>
      <p:sp>
        <p:nvSpPr>
          <p:cNvPr id="4" name="ZoneTexte 3"/>
          <p:cNvSpPr txBox="1"/>
          <p:nvPr/>
        </p:nvSpPr>
        <p:spPr>
          <a:xfrm>
            <a:off x="107504" y="6136228"/>
            <a:ext cx="9144000" cy="738664"/>
          </a:xfrm>
          <a:prstGeom prst="rect">
            <a:avLst/>
          </a:prstGeom>
          <a:noFill/>
        </p:spPr>
        <p:txBody>
          <a:bodyPr wrap="square" rtlCol="0">
            <a:spAutoFit/>
          </a:bodyPr>
          <a:lstStyle/>
          <a:p>
            <a:r>
              <a:rPr lang="fr-FR" sz="1400" dirty="0" smtClean="0"/>
              <a:t>La légende de cet étrange château débute au 19ème siècle quand un noble russe rencontre un seigneur français. Tous les deux sont convaincus de la supériorité de chacun de leur pays. C'est donc pour gagner un pari que l'aristocrate russe a construit ce manoir incroyable. Aujourd'hui abandonné, il se situe à Muromtseva dans l'ouest de la Russie.</a:t>
            </a:r>
            <a:endParaRPr lang="fr-FR" sz="1400" dirty="0"/>
          </a:p>
        </p:txBody>
      </p:sp>
    </p:spTree>
    <p:extLst>
      <p:ext uri="{BB962C8B-B14F-4D97-AF65-F5344CB8AC3E}">
        <p14:creationId xmlns:p14="http://schemas.microsoft.com/office/powerpoint/2010/main" val="740834817"/>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99" y="381975"/>
            <a:ext cx="8604000" cy="5736000"/>
          </a:xfrm>
          <a:prstGeom prst="rect">
            <a:avLst/>
          </a:prstGeom>
        </p:spPr>
      </p:pic>
      <p:sp>
        <p:nvSpPr>
          <p:cNvPr id="3" name="ZoneTexte 2"/>
          <p:cNvSpPr txBox="1"/>
          <p:nvPr/>
        </p:nvSpPr>
        <p:spPr>
          <a:xfrm>
            <a:off x="2728193" y="0"/>
            <a:ext cx="3687613" cy="369332"/>
          </a:xfrm>
          <a:prstGeom prst="rect">
            <a:avLst/>
          </a:prstGeom>
          <a:noFill/>
        </p:spPr>
        <p:txBody>
          <a:bodyPr wrap="none" rtlCol="0">
            <a:spAutoFit/>
          </a:bodyPr>
          <a:lstStyle/>
          <a:p>
            <a:r>
              <a:rPr lang="fr-FR" b="1" dirty="0" smtClean="0"/>
              <a:t>La montagne mystérieuse de Shoriya</a:t>
            </a:r>
            <a:endParaRPr lang="fr-FR" b="1" dirty="0"/>
          </a:p>
        </p:txBody>
      </p:sp>
      <p:sp>
        <p:nvSpPr>
          <p:cNvPr id="4" name="ZoneTexte 3"/>
          <p:cNvSpPr txBox="1"/>
          <p:nvPr/>
        </p:nvSpPr>
        <p:spPr>
          <a:xfrm>
            <a:off x="107504" y="6088978"/>
            <a:ext cx="9144000" cy="738664"/>
          </a:xfrm>
          <a:prstGeom prst="rect">
            <a:avLst/>
          </a:prstGeom>
          <a:noFill/>
        </p:spPr>
        <p:txBody>
          <a:bodyPr wrap="square" rtlCol="0">
            <a:spAutoFit/>
          </a:bodyPr>
          <a:lstStyle/>
          <a:p>
            <a:r>
              <a:rPr lang="fr-FR" sz="1400" dirty="0" smtClean="0"/>
              <a:t>La montagne Shoriya est située au cœur de la célèbre région industrielle du Kuzbass. L'attraction touristique principale de ce site est la chasse au Yéti depuis que des chercheurs ont retrouvé de la fourrure n'appartenant ni à un homme ni à un singe dans la grotte d'Azass.</a:t>
            </a:r>
            <a:endParaRPr lang="fr-FR" sz="1400" dirty="0"/>
          </a:p>
        </p:txBody>
      </p:sp>
    </p:spTree>
    <p:extLst>
      <p:ext uri="{BB962C8B-B14F-4D97-AF65-F5344CB8AC3E}">
        <p14:creationId xmlns:p14="http://schemas.microsoft.com/office/powerpoint/2010/main" val="4241224385"/>
      </p:ext>
    </p:extLst>
  </p:cSld>
  <p:clrMapOvr>
    <a:masterClrMapping/>
  </p:clrMapOvr>
  <mc:AlternateContent xmlns:mc="http://schemas.openxmlformats.org/markup-compatibility/2006" xmlns:p14="http://schemas.microsoft.com/office/powerpoint/2010/main">
    <mc:Choice Requires="p14">
      <p:transition spd="slow" p14:dur="1200" advClick="0" advTm="15000">
        <p14:prism/>
      </p:transition>
    </mc:Choice>
    <mc:Fallback xmlns="">
      <p:transition spd="slow" advClick="0" advTm="1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7999" y="369332"/>
            <a:ext cx="5868000" cy="5944400"/>
          </a:xfrm>
          <a:prstGeom prst="rect">
            <a:avLst/>
          </a:prstGeom>
        </p:spPr>
      </p:pic>
      <p:sp>
        <p:nvSpPr>
          <p:cNvPr id="3" name="ZoneTexte 2"/>
          <p:cNvSpPr txBox="1"/>
          <p:nvPr/>
        </p:nvSpPr>
        <p:spPr>
          <a:xfrm>
            <a:off x="2412754" y="0"/>
            <a:ext cx="4318490" cy="369332"/>
          </a:xfrm>
          <a:prstGeom prst="rect">
            <a:avLst/>
          </a:prstGeom>
          <a:noFill/>
        </p:spPr>
        <p:txBody>
          <a:bodyPr wrap="none" rtlCol="0">
            <a:spAutoFit/>
          </a:bodyPr>
          <a:lstStyle/>
          <a:p>
            <a:r>
              <a:rPr lang="fr-FR" b="1" dirty="0" smtClean="0"/>
              <a:t>Les roches mystérieuses de Man Pupu Nyor</a:t>
            </a:r>
            <a:endParaRPr lang="fr-FR" b="1" dirty="0"/>
          </a:p>
        </p:txBody>
      </p:sp>
      <p:sp>
        <p:nvSpPr>
          <p:cNvPr id="4" name="ZoneTexte 3"/>
          <p:cNvSpPr txBox="1"/>
          <p:nvPr/>
        </p:nvSpPr>
        <p:spPr>
          <a:xfrm>
            <a:off x="0" y="6334780"/>
            <a:ext cx="9144000" cy="523220"/>
          </a:xfrm>
          <a:prstGeom prst="rect">
            <a:avLst/>
          </a:prstGeom>
          <a:noFill/>
        </p:spPr>
        <p:txBody>
          <a:bodyPr wrap="square" rtlCol="0">
            <a:spAutoFit/>
          </a:bodyPr>
          <a:lstStyle/>
          <a:p>
            <a:r>
              <a:rPr lang="fr-FR" sz="1400" dirty="0" smtClean="0"/>
              <a:t>Les 7 mystérieuses roches de Man Pupu Nyor se situent dans le nord de l'Oural. Avec une hauteur de 30 à 42 mètres et leur 200 millions d'années, elles offrent un spectacle intriguant.</a:t>
            </a:r>
            <a:endParaRPr lang="fr-FR" sz="1400" dirty="0"/>
          </a:p>
        </p:txBody>
      </p:sp>
    </p:spTree>
    <p:extLst>
      <p:ext uri="{BB962C8B-B14F-4D97-AF65-F5344CB8AC3E}">
        <p14:creationId xmlns:p14="http://schemas.microsoft.com/office/powerpoint/2010/main" val="2730086552"/>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8188"/>
            <a:ext cx="9143999" cy="5904000"/>
          </a:xfrm>
          <a:prstGeom prst="rect">
            <a:avLst/>
          </a:prstGeom>
        </p:spPr>
      </p:pic>
      <p:sp>
        <p:nvSpPr>
          <p:cNvPr id="3" name="ZoneTexte 2"/>
          <p:cNvSpPr txBox="1"/>
          <p:nvPr/>
        </p:nvSpPr>
        <p:spPr>
          <a:xfrm>
            <a:off x="2272652" y="8856"/>
            <a:ext cx="4598695" cy="369332"/>
          </a:xfrm>
          <a:prstGeom prst="rect">
            <a:avLst/>
          </a:prstGeom>
          <a:noFill/>
        </p:spPr>
        <p:txBody>
          <a:bodyPr wrap="none" rtlCol="0">
            <a:spAutoFit/>
          </a:bodyPr>
          <a:lstStyle/>
          <a:p>
            <a:r>
              <a:rPr lang="fr-FR" b="1" dirty="0" smtClean="0"/>
              <a:t>Russky bridge : le pont aux milliards de dollars</a:t>
            </a:r>
            <a:endParaRPr lang="fr-FR" dirty="0"/>
          </a:p>
        </p:txBody>
      </p:sp>
      <p:sp>
        <p:nvSpPr>
          <p:cNvPr id="4" name="ZoneTexte 3"/>
          <p:cNvSpPr txBox="1"/>
          <p:nvPr/>
        </p:nvSpPr>
        <p:spPr>
          <a:xfrm>
            <a:off x="0" y="6308614"/>
            <a:ext cx="9144000" cy="523220"/>
          </a:xfrm>
          <a:prstGeom prst="rect">
            <a:avLst/>
          </a:prstGeom>
          <a:noFill/>
        </p:spPr>
        <p:txBody>
          <a:bodyPr wrap="square" rtlCol="0">
            <a:spAutoFit/>
          </a:bodyPr>
          <a:lstStyle/>
          <a:p>
            <a:r>
              <a:rPr lang="fr-FR" sz="1400" dirty="0" smtClean="0"/>
              <a:t>Le pont de l'île Roussky relie la ville de Vladivostok à l'île Rousski. Avec ses 1 104 mètres, c'est le plus long projet à haubans du monde. Le colossal pont de Russky à Vladivostok est une des dernières fiertés des Russes. </a:t>
            </a:r>
            <a:endParaRPr lang="fr-FR" sz="1400" dirty="0"/>
          </a:p>
        </p:txBody>
      </p:sp>
    </p:spTree>
    <p:extLst>
      <p:ext uri="{BB962C8B-B14F-4D97-AF65-F5344CB8AC3E}">
        <p14:creationId xmlns:p14="http://schemas.microsoft.com/office/powerpoint/2010/main" val="3833779497"/>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0" y="369332"/>
            <a:ext cx="8640000" cy="5760000"/>
          </a:xfrm>
          <a:prstGeom prst="rect">
            <a:avLst/>
          </a:prstGeom>
        </p:spPr>
      </p:pic>
      <p:sp>
        <p:nvSpPr>
          <p:cNvPr id="3" name="ZoneTexte 2"/>
          <p:cNvSpPr txBox="1"/>
          <p:nvPr/>
        </p:nvSpPr>
        <p:spPr>
          <a:xfrm>
            <a:off x="2935494" y="0"/>
            <a:ext cx="3273012" cy="369332"/>
          </a:xfrm>
          <a:prstGeom prst="rect">
            <a:avLst/>
          </a:prstGeom>
          <a:noFill/>
        </p:spPr>
        <p:txBody>
          <a:bodyPr wrap="none" rtlCol="0">
            <a:spAutoFit/>
          </a:bodyPr>
          <a:lstStyle/>
          <a:p>
            <a:r>
              <a:rPr lang="fr-FR" b="1" dirty="0" smtClean="0"/>
              <a:t>Le plus grand festival de land art</a:t>
            </a:r>
            <a:endParaRPr lang="fr-FR" b="1" dirty="0"/>
          </a:p>
        </p:txBody>
      </p:sp>
      <p:sp>
        <p:nvSpPr>
          <p:cNvPr id="4" name="ZoneTexte 3"/>
          <p:cNvSpPr txBox="1"/>
          <p:nvPr/>
        </p:nvSpPr>
        <p:spPr>
          <a:xfrm>
            <a:off x="31304" y="6129332"/>
            <a:ext cx="9144000" cy="738664"/>
          </a:xfrm>
          <a:prstGeom prst="rect">
            <a:avLst/>
          </a:prstGeom>
          <a:noFill/>
        </p:spPr>
        <p:txBody>
          <a:bodyPr wrap="square" rtlCol="0">
            <a:spAutoFit/>
          </a:bodyPr>
          <a:lstStyle/>
          <a:p>
            <a:r>
              <a:rPr lang="fr-FR" sz="1400" dirty="0" smtClean="0"/>
              <a:t>Tous les étés, des milliers de personnes se déplacent jusqu'au petit village russe de Nikola-Lenivets, à 200 km de Moscou. On y admire des oeuvres en bois, des architectures étonnantes et sculptures impressionnantes pendant le festival de land art d'Archstoyanie.</a:t>
            </a:r>
            <a:endParaRPr lang="fr-FR" sz="1400" dirty="0"/>
          </a:p>
        </p:txBody>
      </p:sp>
    </p:spTree>
    <p:extLst>
      <p:ext uri="{BB962C8B-B14F-4D97-AF65-F5344CB8AC3E}">
        <p14:creationId xmlns:p14="http://schemas.microsoft.com/office/powerpoint/2010/main" val="4246658707"/>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000" y="369313"/>
            <a:ext cx="8604000" cy="5724793"/>
          </a:xfrm>
          <a:prstGeom prst="rect">
            <a:avLst/>
          </a:prstGeom>
        </p:spPr>
      </p:pic>
      <p:sp>
        <p:nvSpPr>
          <p:cNvPr id="3" name="ZoneTexte 2"/>
          <p:cNvSpPr txBox="1"/>
          <p:nvPr/>
        </p:nvSpPr>
        <p:spPr>
          <a:xfrm>
            <a:off x="2897695" y="0"/>
            <a:ext cx="3348609" cy="369332"/>
          </a:xfrm>
          <a:prstGeom prst="rect">
            <a:avLst/>
          </a:prstGeom>
          <a:noFill/>
        </p:spPr>
        <p:txBody>
          <a:bodyPr wrap="none" rtlCol="0">
            <a:spAutoFit/>
          </a:bodyPr>
          <a:lstStyle/>
          <a:p>
            <a:r>
              <a:rPr lang="fr-FR" b="1" dirty="0" smtClean="0"/>
              <a:t>Des grandioses stations de métro</a:t>
            </a:r>
            <a:endParaRPr lang="fr-FR" b="1" dirty="0"/>
          </a:p>
        </p:txBody>
      </p:sp>
      <p:sp>
        <p:nvSpPr>
          <p:cNvPr id="4" name="ZoneTexte 3"/>
          <p:cNvSpPr txBox="1"/>
          <p:nvPr/>
        </p:nvSpPr>
        <p:spPr>
          <a:xfrm>
            <a:off x="53752" y="6094106"/>
            <a:ext cx="9036496" cy="738664"/>
          </a:xfrm>
          <a:prstGeom prst="rect">
            <a:avLst/>
          </a:prstGeom>
          <a:noFill/>
        </p:spPr>
        <p:txBody>
          <a:bodyPr wrap="square" rtlCol="0">
            <a:spAutoFit/>
          </a:bodyPr>
          <a:lstStyle/>
          <a:p>
            <a:r>
              <a:rPr lang="fr-FR" sz="1400" dirty="0" smtClean="0"/>
              <a:t>En Russie, les stations de métro n'ont rien à voir avec les souterrains lugubres que l'on connaît à Paris ou à Londres. Ici, les allées font penser à de véritables palais. À Moscou, le plafond de la station Elektrozavodskaya est couvert de six rangées de lampes à incandescence. </a:t>
            </a:r>
            <a:endParaRPr lang="fr-FR" sz="1400" dirty="0"/>
          </a:p>
        </p:txBody>
      </p:sp>
    </p:spTree>
    <p:extLst>
      <p:ext uri="{BB962C8B-B14F-4D97-AF65-F5344CB8AC3E}">
        <p14:creationId xmlns:p14="http://schemas.microsoft.com/office/powerpoint/2010/main" val="976803871"/>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5877"/>
            <a:ext cx="9144000" cy="5928000"/>
          </a:xfrm>
          <a:prstGeom prst="rect">
            <a:avLst/>
          </a:prstGeom>
        </p:spPr>
      </p:pic>
      <p:sp>
        <p:nvSpPr>
          <p:cNvPr id="3" name="ZoneTexte 2"/>
          <p:cNvSpPr txBox="1"/>
          <p:nvPr/>
        </p:nvSpPr>
        <p:spPr>
          <a:xfrm>
            <a:off x="2787409" y="0"/>
            <a:ext cx="3569182" cy="369332"/>
          </a:xfrm>
          <a:prstGeom prst="rect">
            <a:avLst/>
          </a:prstGeom>
          <a:noFill/>
        </p:spPr>
        <p:txBody>
          <a:bodyPr wrap="none" rtlCol="0">
            <a:spAutoFit/>
          </a:bodyPr>
          <a:lstStyle/>
          <a:p>
            <a:r>
              <a:rPr lang="fr-FR" b="1" dirty="0" smtClean="0"/>
              <a:t>Une mine de diamants à ciel ouvert</a:t>
            </a:r>
            <a:endParaRPr lang="fr-FR" dirty="0"/>
          </a:p>
        </p:txBody>
      </p:sp>
      <p:sp>
        <p:nvSpPr>
          <p:cNvPr id="4" name="ZoneTexte 3"/>
          <p:cNvSpPr txBox="1"/>
          <p:nvPr/>
        </p:nvSpPr>
        <p:spPr>
          <a:xfrm>
            <a:off x="0" y="6309320"/>
            <a:ext cx="9144000" cy="523220"/>
          </a:xfrm>
          <a:prstGeom prst="rect">
            <a:avLst/>
          </a:prstGeom>
          <a:noFill/>
        </p:spPr>
        <p:txBody>
          <a:bodyPr wrap="square" rtlCol="0">
            <a:spAutoFit/>
          </a:bodyPr>
          <a:lstStyle/>
          <a:p>
            <a:r>
              <a:rPr lang="fr-FR" sz="1400" dirty="0" smtClean="0"/>
              <a:t>Fermée en 2004, la mine Mire aussi appelée mine Mirny est une ancienne carrière de diamants situé à Mirny dans l'est de la Sibérie. Sa profondeur est de 525 mètres.</a:t>
            </a:r>
            <a:endParaRPr lang="fr-FR" sz="1400" dirty="0"/>
          </a:p>
        </p:txBody>
      </p:sp>
    </p:spTree>
    <p:extLst>
      <p:ext uri="{BB962C8B-B14F-4D97-AF65-F5344CB8AC3E}">
        <p14:creationId xmlns:p14="http://schemas.microsoft.com/office/powerpoint/2010/main" val="440545223"/>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99" y="387975"/>
            <a:ext cx="8604000" cy="5724793"/>
          </a:xfrm>
          <a:prstGeom prst="rect">
            <a:avLst/>
          </a:prstGeom>
        </p:spPr>
      </p:pic>
      <p:sp>
        <p:nvSpPr>
          <p:cNvPr id="3" name="ZoneTexte 2"/>
          <p:cNvSpPr txBox="1"/>
          <p:nvPr/>
        </p:nvSpPr>
        <p:spPr>
          <a:xfrm>
            <a:off x="3174213" y="18661"/>
            <a:ext cx="2795573" cy="369332"/>
          </a:xfrm>
          <a:prstGeom prst="rect">
            <a:avLst/>
          </a:prstGeom>
          <a:noFill/>
        </p:spPr>
        <p:txBody>
          <a:bodyPr wrap="none" rtlCol="0">
            <a:spAutoFit/>
          </a:bodyPr>
          <a:lstStyle/>
          <a:p>
            <a:r>
              <a:rPr lang="fr-FR" b="1" dirty="0" smtClean="0"/>
              <a:t>Le rocher en forme de voile</a:t>
            </a:r>
            <a:endParaRPr lang="fr-FR" b="1" dirty="0"/>
          </a:p>
        </p:txBody>
      </p:sp>
      <p:sp>
        <p:nvSpPr>
          <p:cNvPr id="4" name="ZoneTexte 3"/>
          <p:cNvSpPr txBox="1"/>
          <p:nvPr/>
        </p:nvSpPr>
        <p:spPr>
          <a:xfrm>
            <a:off x="40837" y="6079909"/>
            <a:ext cx="9144000" cy="738664"/>
          </a:xfrm>
          <a:prstGeom prst="rect">
            <a:avLst/>
          </a:prstGeom>
          <a:noFill/>
        </p:spPr>
        <p:txBody>
          <a:bodyPr wrap="square" rtlCol="0">
            <a:spAutoFit/>
          </a:bodyPr>
          <a:lstStyle/>
          <a:p>
            <a:r>
              <a:rPr lang="fr-FR" sz="1400" dirty="0" smtClean="0"/>
              <a:t>Le Sail Rock, également connu sous le nom de Parus Rock, est un monolithe de grès naturel situé sur la rive de la mer Noire, dans le territoire de Krasnodar. Cette roche toute plate et étroite ressemble à la voile d'un navire avec son épaisseur d'1 mètre uniquement.</a:t>
            </a:r>
            <a:endParaRPr lang="fr-FR" sz="1400" dirty="0"/>
          </a:p>
        </p:txBody>
      </p:sp>
    </p:spTree>
    <p:extLst>
      <p:ext uri="{BB962C8B-B14F-4D97-AF65-F5344CB8AC3E}">
        <p14:creationId xmlns:p14="http://schemas.microsoft.com/office/powerpoint/2010/main" val="352761424"/>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5952000"/>
          </a:xfrm>
          <a:prstGeom prst="rect">
            <a:avLst/>
          </a:prstGeom>
        </p:spPr>
      </p:pic>
      <p:sp>
        <p:nvSpPr>
          <p:cNvPr id="3" name="ZoneTexte 2"/>
          <p:cNvSpPr txBox="1"/>
          <p:nvPr/>
        </p:nvSpPr>
        <p:spPr>
          <a:xfrm>
            <a:off x="2934532" y="0"/>
            <a:ext cx="3274935" cy="369332"/>
          </a:xfrm>
          <a:prstGeom prst="rect">
            <a:avLst/>
          </a:prstGeom>
          <a:noFill/>
        </p:spPr>
        <p:txBody>
          <a:bodyPr wrap="none" rtlCol="0">
            <a:spAutoFit/>
          </a:bodyPr>
          <a:lstStyle/>
          <a:p>
            <a:r>
              <a:rPr lang="fr-FR" b="1" dirty="0" smtClean="0"/>
              <a:t>Le Temple de toutes les religions</a:t>
            </a:r>
            <a:endParaRPr lang="fr-FR" b="1" dirty="0"/>
          </a:p>
        </p:txBody>
      </p:sp>
      <p:sp>
        <p:nvSpPr>
          <p:cNvPr id="4" name="ZoneTexte 3"/>
          <p:cNvSpPr txBox="1"/>
          <p:nvPr/>
        </p:nvSpPr>
        <p:spPr>
          <a:xfrm>
            <a:off x="0" y="6347965"/>
            <a:ext cx="9144000" cy="523220"/>
          </a:xfrm>
          <a:prstGeom prst="rect">
            <a:avLst/>
          </a:prstGeom>
          <a:noFill/>
        </p:spPr>
        <p:txBody>
          <a:bodyPr wrap="square" rtlCol="0">
            <a:spAutoFit/>
          </a:bodyPr>
          <a:lstStyle/>
          <a:p>
            <a:r>
              <a:rPr lang="fr-FR" sz="1400" dirty="0" smtClean="0"/>
              <a:t>Situé dans la ville de Kazan, le Temple de toutes les religions est un chef d'oeuvre haut en couleurs. Ce monument abrite de nombreuses coupoles, minarets et flèches représentant l'architecture des 12 religions les plus importantes du monde. </a:t>
            </a:r>
            <a:endParaRPr lang="fr-FR" sz="1400" dirty="0"/>
          </a:p>
        </p:txBody>
      </p:sp>
    </p:spTree>
    <p:extLst>
      <p:ext uri="{BB962C8B-B14F-4D97-AF65-F5344CB8AC3E}">
        <p14:creationId xmlns:p14="http://schemas.microsoft.com/office/powerpoint/2010/main" val="1739683289"/>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000" y="287336"/>
            <a:ext cx="8748000" cy="5832000"/>
          </a:xfrm>
          <a:prstGeom prst="rect">
            <a:avLst/>
          </a:prstGeom>
        </p:spPr>
      </p:pic>
      <p:sp>
        <p:nvSpPr>
          <p:cNvPr id="3" name="ZoneTexte 2"/>
          <p:cNvSpPr txBox="1"/>
          <p:nvPr/>
        </p:nvSpPr>
        <p:spPr>
          <a:xfrm>
            <a:off x="3810766" y="-35768"/>
            <a:ext cx="1522468" cy="369332"/>
          </a:xfrm>
          <a:prstGeom prst="rect">
            <a:avLst/>
          </a:prstGeom>
          <a:noFill/>
        </p:spPr>
        <p:txBody>
          <a:bodyPr wrap="none" rtlCol="0">
            <a:spAutoFit/>
          </a:bodyPr>
          <a:lstStyle/>
          <a:p>
            <a:r>
              <a:rPr lang="fr-FR" b="1" dirty="0" smtClean="0"/>
              <a:t>Le Fort Zverev</a:t>
            </a:r>
            <a:endParaRPr lang="fr-FR" b="1" dirty="0"/>
          </a:p>
        </p:txBody>
      </p:sp>
      <p:sp>
        <p:nvSpPr>
          <p:cNvPr id="4" name="ZoneTexte 3"/>
          <p:cNvSpPr txBox="1"/>
          <p:nvPr/>
        </p:nvSpPr>
        <p:spPr>
          <a:xfrm>
            <a:off x="107504" y="6119336"/>
            <a:ext cx="9144000" cy="738664"/>
          </a:xfrm>
          <a:prstGeom prst="rect">
            <a:avLst/>
          </a:prstGeom>
          <a:noFill/>
        </p:spPr>
        <p:txBody>
          <a:bodyPr wrap="square" rtlCol="0">
            <a:spAutoFit/>
          </a:bodyPr>
          <a:lstStyle/>
          <a:p>
            <a:r>
              <a:rPr lang="fr-FR" sz="1400" dirty="0" smtClean="0"/>
              <a:t>Le Fort Zverev a été construit en 1860 sur les côtes de la mer Baltique. Il n'en reste que des ruines aujourd'hui. Après un incendie dévastateur en 1970, les murs de briques et le plafond complètement fondus de cette base militaire ont laissé un décor irréel. </a:t>
            </a:r>
            <a:endParaRPr lang="fr-FR" sz="1400" dirty="0"/>
          </a:p>
        </p:txBody>
      </p:sp>
    </p:spTree>
    <p:extLst>
      <p:ext uri="{BB962C8B-B14F-4D97-AF65-F5344CB8AC3E}">
        <p14:creationId xmlns:p14="http://schemas.microsoft.com/office/powerpoint/2010/main" val="719353302"/>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85221"/>
            <a:ext cx="9144000" cy="5935066"/>
          </a:xfrm>
          <a:prstGeom prst="rect">
            <a:avLst/>
          </a:prstGeom>
        </p:spPr>
      </p:pic>
      <p:sp>
        <p:nvSpPr>
          <p:cNvPr id="3" name="ZoneTexte 2"/>
          <p:cNvSpPr txBox="1"/>
          <p:nvPr/>
        </p:nvSpPr>
        <p:spPr>
          <a:xfrm>
            <a:off x="2939131" y="0"/>
            <a:ext cx="3243965" cy="369332"/>
          </a:xfrm>
          <a:prstGeom prst="rect">
            <a:avLst/>
          </a:prstGeom>
          <a:noFill/>
        </p:spPr>
        <p:txBody>
          <a:bodyPr wrap="none" rtlCol="0">
            <a:spAutoFit/>
          </a:bodyPr>
          <a:lstStyle/>
          <a:p>
            <a:r>
              <a:rPr lang="fr-FR" b="1" dirty="0" smtClean="0"/>
              <a:t>L'endroit le plus froid du monde</a:t>
            </a:r>
            <a:endParaRPr lang="fr-FR" b="1" dirty="0"/>
          </a:p>
        </p:txBody>
      </p:sp>
      <p:sp>
        <p:nvSpPr>
          <p:cNvPr id="4" name="ZoneTexte 3"/>
          <p:cNvSpPr txBox="1"/>
          <p:nvPr/>
        </p:nvSpPr>
        <p:spPr>
          <a:xfrm>
            <a:off x="-10886" y="6334780"/>
            <a:ext cx="9144000" cy="523220"/>
          </a:xfrm>
          <a:prstGeom prst="rect">
            <a:avLst/>
          </a:prstGeom>
          <a:noFill/>
        </p:spPr>
        <p:txBody>
          <a:bodyPr wrap="square" rtlCol="0">
            <a:spAutoFit/>
          </a:bodyPr>
          <a:lstStyle/>
          <a:p>
            <a:r>
              <a:rPr lang="fr-FR" sz="1400" dirty="0" smtClean="0"/>
              <a:t>En plein coeur de la Sibérie, Oymyakon est un petit village situé dans le nord-est de la République Russe de Sakha.  Ce site est connu pour être l’endroit habité le plus froid au monde.</a:t>
            </a:r>
            <a:endParaRPr lang="fr-FR" sz="1400" dirty="0"/>
          </a:p>
        </p:txBody>
      </p:sp>
    </p:spTree>
    <p:extLst>
      <p:ext uri="{BB962C8B-B14F-4D97-AF65-F5344CB8AC3E}">
        <p14:creationId xmlns:p14="http://schemas.microsoft.com/office/powerpoint/2010/main" val="2424768234"/>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999" y="359336"/>
            <a:ext cx="8640000" cy="5760000"/>
          </a:xfrm>
          <a:prstGeom prst="rect">
            <a:avLst/>
          </a:prstGeom>
        </p:spPr>
      </p:pic>
      <p:sp>
        <p:nvSpPr>
          <p:cNvPr id="3" name="ZoneTexte 2"/>
          <p:cNvSpPr txBox="1"/>
          <p:nvPr/>
        </p:nvSpPr>
        <p:spPr>
          <a:xfrm>
            <a:off x="3182292" y="0"/>
            <a:ext cx="2779415" cy="369332"/>
          </a:xfrm>
          <a:prstGeom prst="rect">
            <a:avLst/>
          </a:prstGeom>
          <a:noFill/>
        </p:spPr>
        <p:txBody>
          <a:bodyPr wrap="none" rtlCol="0">
            <a:spAutoFit/>
          </a:bodyPr>
          <a:lstStyle/>
          <a:p>
            <a:r>
              <a:rPr lang="fr-FR" b="1" dirty="0" smtClean="0"/>
              <a:t>Le plus long pont suspendu</a:t>
            </a:r>
            <a:endParaRPr lang="fr-FR" b="1" dirty="0"/>
          </a:p>
        </p:txBody>
      </p:sp>
      <p:sp>
        <p:nvSpPr>
          <p:cNvPr id="4" name="ZoneTexte 3"/>
          <p:cNvSpPr txBox="1"/>
          <p:nvPr/>
        </p:nvSpPr>
        <p:spPr>
          <a:xfrm>
            <a:off x="107505" y="6119336"/>
            <a:ext cx="9036496" cy="738664"/>
          </a:xfrm>
          <a:prstGeom prst="rect">
            <a:avLst/>
          </a:prstGeom>
          <a:noFill/>
        </p:spPr>
        <p:txBody>
          <a:bodyPr wrap="square" rtlCol="0">
            <a:spAutoFit/>
          </a:bodyPr>
          <a:lstStyle/>
          <a:p>
            <a:r>
              <a:rPr lang="fr-FR" sz="1400" dirty="0" smtClean="0"/>
              <a:t>Envie de profiter d'une vue imprenable sur le Skypark à Sotchi ? Le plus long pont suspendu du monde destiné aux piétons est désormais accessible à tous. Installé au coeur du premier parc d’aventures du pays, il mesure 1 800 mètres de long. L'édifice est soutenu par huit câbles de 52 mm de diamètre, qui peuvent supporter un poids de 300 tonnes chacun.</a:t>
            </a:r>
            <a:endParaRPr lang="fr-FR" sz="1400" dirty="0"/>
          </a:p>
        </p:txBody>
      </p:sp>
    </p:spTree>
    <p:extLst>
      <p:ext uri="{BB962C8B-B14F-4D97-AF65-F5344CB8AC3E}">
        <p14:creationId xmlns:p14="http://schemas.microsoft.com/office/powerpoint/2010/main" val="1484836079"/>
      </p:ext>
    </p:extLst>
  </p:cSld>
  <p:clrMapOvr>
    <a:masterClrMapping/>
  </p:clrMapOvr>
  <mc:AlternateContent xmlns:mc="http://schemas.openxmlformats.org/markup-compatibility/2006" xmlns:p14="http://schemas.microsoft.com/office/powerpoint/2010/main">
    <mc:Choice Requires="p14">
      <p:transition spd="slow" p14:dur="1200" advClick="0" advTm="16000">
        <p14:prism/>
      </p:transition>
    </mc:Choice>
    <mc:Fallback xmlns="">
      <p:transition spd="slow" advClick="0" advTm="1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cms.linternaute.com/image_cms/original/10285969-le-monstre-du-loch-ness-rus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6418"/>
            <a:ext cx="9133114" cy="5968362"/>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915816" y="0"/>
            <a:ext cx="3101811" cy="369332"/>
          </a:xfrm>
          <a:prstGeom prst="rect">
            <a:avLst/>
          </a:prstGeom>
          <a:noFill/>
        </p:spPr>
        <p:txBody>
          <a:bodyPr wrap="none" rtlCol="0">
            <a:spAutoFit/>
          </a:bodyPr>
          <a:lstStyle/>
          <a:p>
            <a:r>
              <a:rPr lang="fr-FR" b="1" dirty="0" smtClean="0"/>
              <a:t>Le monstre du Loch Ness russe</a:t>
            </a:r>
            <a:endParaRPr lang="fr-FR" b="1" dirty="0"/>
          </a:p>
        </p:txBody>
      </p:sp>
      <p:sp>
        <p:nvSpPr>
          <p:cNvPr id="3" name="ZoneTexte 2"/>
          <p:cNvSpPr txBox="1"/>
          <p:nvPr/>
        </p:nvSpPr>
        <p:spPr>
          <a:xfrm>
            <a:off x="-10886" y="6334780"/>
            <a:ext cx="9144000" cy="523220"/>
          </a:xfrm>
          <a:prstGeom prst="rect">
            <a:avLst/>
          </a:prstGeom>
          <a:noFill/>
        </p:spPr>
        <p:txBody>
          <a:bodyPr wrap="square" rtlCol="0">
            <a:spAutoFit/>
          </a:bodyPr>
          <a:lstStyle/>
          <a:p>
            <a:r>
              <a:rPr lang="fr-FR" sz="1400" dirty="0" smtClean="0"/>
              <a:t>La légende dit que le lac Labynkyr, éloigné en Sibérie, est la demeure d'un monstre effrayant de mer qui hante les habitants depuis de nombreux siècles.</a:t>
            </a:r>
            <a:endParaRPr lang="fr-FR" sz="1400" dirty="0"/>
          </a:p>
        </p:txBody>
      </p:sp>
    </p:spTree>
    <p:extLst>
      <p:ext uri="{BB962C8B-B14F-4D97-AF65-F5344CB8AC3E}">
        <p14:creationId xmlns:p14="http://schemas.microsoft.com/office/powerpoint/2010/main" val="2297478127"/>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2135"/>
            <a:ext cx="9144000" cy="5952645"/>
          </a:xfrm>
          <a:prstGeom prst="rect">
            <a:avLst/>
          </a:prstGeom>
        </p:spPr>
      </p:pic>
      <p:sp>
        <p:nvSpPr>
          <p:cNvPr id="3" name="ZoneTexte 2"/>
          <p:cNvSpPr txBox="1"/>
          <p:nvPr/>
        </p:nvSpPr>
        <p:spPr>
          <a:xfrm>
            <a:off x="3402929" y="0"/>
            <a:ext cx="2338141" cy="369332"/>
          </a:xfrm>
          <a:prstGeom prst="rect">
            <a:avLst/>
          </a:prstGeom>
          <a:noFill/>
        </p:spPr>
        <p:txBody>
          <a:bodyPr wrap="none" rtlCol="0">
            <a:spAutoFit/>
          </a:bodyPr>
          <a:lstStyle/>
          <a:p>
            <a:r>
              <a:rPr lang="fr-FR" b="1" dirty="0" smtClean="0"/>
              <a:t>Un cratère improbable</a:t>
            </a:r>
            <a:endParaRPr lang="fr-FR" b="1" dirty="0"/>
          </a:p>
        </p:txBody>
      </p:sp>
      <p:sp>
        <p:nvSpPr>
          <p:cNvPr id="4" name="ZoneTexte 3"/>
          <p:cNvSpPr txBox="1"/>
          <p:nvPr/>
        </p:nvSpPr>
        <p:spPr>
          <a:xfrm>
            <a:off x="0" y="6334780"/>
            <a:ext cx="9144000" cy="523220"/>
          </a:xfrm>
          <a:prstGeom prst="rect">
            <a:avLst/>
          </a:prstGeom>
          <a:noFill/>
        </p:spPr>
        <p:txBody>
          <a:bodyPr wrap="square" rtlCol="0">
            <a:spAutoFit/>
          </a:bodyPr>
          <a:lstStyle/>
          <a:p>
            <a:r>
              <a:rPr lang="fr-FR" sz="1400" dirty="0" smtClean="0"/>
              <a:t>En Sibérie, le massif de Konder de 8 km de diamètres est incroyable. Il ne résulte pas d'un impact ou d'un volcan mais serait la conséquence d'une remontée de roches. </a:t>
            </a:r>
            <a:endParaRPr lang="fr-FR" sz="1400" dirty="0"/>
          </a:p>
        </p:txBody>
      </p:sp>
    </p:spTree>
    <p:extLst>
      <p:ext uri="{BB962C8B-B14F-4D97-AF65-F5344CB8AC3E}">
        <p14:creationId xmlns:p14="http://schemas.microsoft.com/office/powerpoint/2010/main" val="4218405391"/>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5999355"/>
          </a:xfrm>
          <a:prstGeom prst="rect">
            <a:avLst/>
          </a:prstGeom>
        </p:spPr>
      </p:pic>
      <p:sp>
        <p:nvSpPr>
          <p:cNvPr id="3" name="ZoneTexte 2"/>
          <p:cNvSpPr txBox="1"/>
          <p:nvPr/>
        </p:nvSpPr>
        <p:spPr>
          <a:xfrm>
            <a:off x="3024570" y="0"/>
            <a:ext cx="2987356" cy="369332"/>
          </a:xfrm>
          <a:prstGeom prst="rect">
            <a:avLst/>
          </a:prstGeom>
          <a:noFill/>
        </p:spPr>
        <p:txBody>
          <a:bodyPr wrap="none" rtlCol="0">
            <a:spAutoFit/>
          </a:bodyPr>
          <a:lstStyle/>
          <a:p>
            <a:r>
              <a:rPr lang="fr-FR" b="1" dirty="0" smtClean="0"/>
              <a:t>La ville industrielle de Norilsk</a:t>
            </a:r>
            <a:endParaRPr lang="fr-FR" b="1" dirty="0"/>
          </a:p>
        </p:txBody>
      </p:sp>
      <p:sp>
        <p:nvSpPr>
          <p:cNvPr id="4" name="ZoneTexte 3"/>
          <p:cNvSpPr txBox="1"/>
          <p:nvPr/>
        </p:nvSpPr>
        <p:spPr>
          <a:xfrm>
            <a:off x="0" y="6381328"/>
            <a:ext cx="9036496" cy="523220"/>
          </a:xfrm>
          <a:prstGeom prst="rect">
            <a:avLst/>
          </a:prstGeom>
          <a:noFill/>
        </p:spPr>
        <p:txBody>
          <a:bodyPr wrap="square" rtlCol="0">
            <a:spAutoFit/>
          </a:bodyPr>
          <a:lstStyle/>
          <a:p>
            <a:r>
              <a:rPr lang="fr-FR" sz="1400" dirty="0" smtClean="0"/>
              <a:t>Norilsk est une ville industrielle du Kraï de Krasnoïarsk. Comme coupée du monde, Norilsk est reliée à une seule autre ville par voie ferrée : Dudinka.</a:t>
            </a:r>
            <a:endParaRPr lang="fr-FR" sz="1400" dirty="0"/>
          </a:p>
        </p:txBody>
      </p:sp>
    </p:spTree>
    <p:extLst>
      <p:ext uri="{BB962C8B-B14F-4D97-AF65-F5344CB8AC3E}">
        <p14:creationId xmlns:p14="http://schemas.microsoft.com/office/powerpoint/2010/main" val="3254960891"/>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7999" y="369344"/>
            <a:ext cx="4608000" cy="5763760"/>
          </a:xfrm>
          <a:prstGeom prst="rect">
            <a:avLst/>
          </a:prstGeom>
        </p:spPr>
      </p:pic>
      <p:sp>
        <p:nvSpPr>
          <p:cNvPr id="3" name="ZoneTexte 2"/>
          <p:cNvSpPr txBox="1"/>
          <p:nvPr/>
        </p:nvSpPr>
        <p:spPr>
          <a:xfrm>
            <a:off x="3177002" y="0"/>
            <a:ext cx="2789995" cy="369332"/>
          </a:xfrm>
          <a:prstGeom prst="rect">
            <a:avLst/>
          </a:prstGeom>
          <a:noFill/>
        </p:spPr>
        <p:txBody>
          <a:bodyPr wrap="none" rtlCol="0">
            <a:spAutoFit/>
          </a:bodyPr>
          <a:lstStyle/>
          <a:p>
            <a:r>
              <a:rPr lang="fr-FR" b="1" dirty="0" smtClean="0"/>
              <a:t>Un noël magique à Moscou</a:t>
            </a:r>
            <a:endParaRPr lang="fr-FR" b="1" dirty="0"/>
          </a:p>
        </p:txBody>
      </p:sp>
      <p:sp>
        <p:nvSpPr>
          <p:cNvPr id="4" name="ZoneTexte 3"/>
          <p:cNvSpPr txBox="1"/>
          <p:nvPr/>
        </p:nvSpPr>
        <p:spPr>
          <a:xfrm>
            <a:off x="107504" y="6152602"/>
            <a:ext cx="9144000" cy="738664"/>
          </a:xfrm>
          <a:prstGeom prst="rect">
            <a:avLst/>
          </a:prstGeom>
          <a:noFill/>
        </p:spPr>
        <p:txBody>
          <a:bodyPr wrap="square" rtlCol="0">
            <a:spAutoFit/>
          </a:bodyPr>
          <a:lstStyle/>
          <a:p>
            <a:r>
              <a:rPr lang="fr-FR" sz="1400" dirty="0" smtClean="0"/>
              <a:t>Fêter Noël en Russie est complètement différent de la célébration que l'on connaît. D'après le calendrier orthodoxe, les russes font noël le 7 janvier et non pas le 25 décembre. À Moscou, chaque année en cette période on retrouve des illuminations féériques, des marchés de noël et un gâteau de noël géant. Les russes voient les choses en grand. </a:t>
            </a:r>
            <a:endParaRPr lang="fr-FR" sz="1400" dirty="0"/>
          </a:p>
        </p:txBody>
      </p:sp>
    </p:spTree>
    <p:extLst>
      <p:ext uri="{BB962C8B-B14F-4D97-AF65-F5344CB8AC3E}">
        <p14:creationId xmlns:p14="http://schemas.microsoft.com/office/powerpoint/2010/main" val="1202216366"/>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998" y="369330"/>
            <a:ext cx="5760000" cy="5752504"/>
          </a:xfrm>
          <a:prstGeom prst="rect">
            <a:avLst/>
          </a:prstGeom>
        </p:spPr>
      </p:pic>
      <p:sp>
        <p:nvSpPr>
          <p:cNvPr id="3" name="ZoneTexte 2"/>
          <p:cNvSpPr txBox="1"/>
          <p:nvPr/>
        </p:nvSpPr>
        <p:spPr>
          <a:xfrm>
            <a:off x="2430194" y="0"/>
            <a:ext cx="4283609" cy="369332"/>
          </a:xfrm>
          <a:prstGeom prst="rect">
            <a:avLst/>
          </a:prstGeom>
          <a:noFill/>
        </p:spPr>
        <p:txBody>
          <a:bodyPr wrap="none" rtlCol="0">
            <a:spAutoFit/>
          </a:bodyPr>
          <a:lstStyle/>
          <a:p>
            <a:r>
              <a:rPr lang="fr-FR" b="1" dirty="0" smtClean="0"/>
              <a:t>Vue vertigineuse de l'université de Moscou</a:t>
            </a:r>
            <a:endParaRPr lang="fr-FR" dirty="0"/>
          </a:p>
        </p:txBody>
      </p:sp>
      <p:sp>
        <p:nvSpPr>
          <p:cNvPr id="4" name="ZoneTexte 3"/>
          <p:cNvSpPr txBox="1"/>
          <p:nvPr/>
        </p:nvSpPr>
        <p:spPr>
          <a:xfrm>
            <a:off x="0" y="6130831"/>
            <a:ext cx="9144000" cy="738664"/>
          </a:xfrm>
          <a:prstGeom prst="rect">
            <a:avLst/>
          </a:prstGeom>
          <a:noFill/>
        </p:spPr>
        <p:txBody>
          <a:bodyPr wrap="square" rtlCol="0">
            <a:spAutoFit/>
          </a:bodyPr>
          <a:lstStyle/>
          <a:p>
            <a:r>
              <a:rPr lang="fr-FR" sz="1400" dirty="0" smtClean="0"/>
              <a:t>Le bâtiment grandiose de l'université de Moscou est ornée d'une flèche de 57 mètres tout en haut de son édifice. Alexander Remnev, photographe casse-cou, s'est amusé à grimper sur un des plus hauts grattes-ciels de Russie. Il y a pris une photo vertigineuse ! </a:t>
            </a:r>
            <a:endParaRPr lang="fr-FR" sz="1400" dirty="0"/>
          </a:p>
        </p:txBody>
      </p:sp>
    </p:spTree>
    <p:extLst>
      <p:ext uri="{BB962C8B-B14F-4D97-AF65-F5344CB8AC3E}">
        <p14:creationId xmlns:p14="http://schemas.microsoft.com/office/powerpoint/2010/main" val="114622009"/>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4239"/>
            <a:ext cx="9143999" cy="5939584"/>
          </a:xfrm>
          <a:prstGeom prst="rect">
            <a:avLst/>
          </a:prstGeom>
        </p:spPr>
      </p:pic>
      <p:sp>
        <p:nvSpPr>
          <p:cNvPr id="3" name="ZoneTexte 2"/>
          <p:cNvSpPr txBox="1"/>
          <p:nvPr/>
        </p:nvSpPr>
        <p:spPr>
          <a:xfrm>
            <a:off x="2704950" y="0"/>
            <a:ext cx="3734099" cy="369332"/>
          </a:xfrm>
          <a:prstGeom prst="rect">
            <a:avLst/>
          </a:prstGeom>
          <a:noFill/>
        </p:spPr>
        <p:txBody>
          <a:bodyPr wrap="none" rtlCol="0">
            <a:spAutoFit/>
          </a:bodyPr>
          <a:lstStyle/>
          <a:p>
            <a:r>
              <a:rPr lang="fr-FR" b="1" dirty="0" smtClean="0"/>
              <a:t>Plongée dans une grotte sous-marine</a:t>
            </a:r>
            <a:endParaRPr lang="fr-FR" b="1" dirty="0"/>
          </a:p>
        </p:txBody>
      </p:sp>
      <p:sp>
        <p:nvSpPr>
          <p:cNvPr id="4" name="ZoneTexte 3"/>
          <p:cNvSpPr txBox="1"/>
          <p:nvPr/>
        </p:nvSpPr>
        <p:spPr>
          <a:xfrm>
            <a:off x="0" y="6312806"/>
            <a:ext cx="9144000" cy="523220"/>
          </a:xfrm>
          <a:prstGeom prst="rect">
            <a:avLst/>
          </a:prstGeom>
          <a:noFill/>
        </p:spPr>
        <p:txBody>
          <a:bodyPr wrap="square" rtlCol="0">
            <a:spAutoFit/>
          </a:bodyPr>
          <a:lstStyle/>
          <a:p>
            <a:r>
              <a:rPr lang="fr-FR" sz="1400" dirty="0" smtClean="0"/>
              <a:t>Située près du village d'Orda, dans la region de Perm, la grotte d'Orda est la plus grande cave de gypse sous-marine du monde. Eau transparente et galeries souterraines par milliers à ne pas manquer ! ! </a:t>
            </a:r>
            <a:endParaRPr lang="fr-FR" sz="1400" dirty="0"/>
          </a:p>
        </p:txBody>
      </p:sp>
    </p:spTree>
    <p:extLst>
      <p:ext uri="{BB962C8B-B14F-4D97-AF65-F5344CB8AC3E}">
        <p14:creationId xmlns:p14="http://schemas.microsoft.com/office/powerpoint/2010/main" val="3062558614"/>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5952000"/>
          </a:xfrm>
          <a:prstGeom prst="rect">
            <a:avLst/>
          </a:prstGeom>
        </p:spPr>
      </p:pic>
      <p:sp>
        <p:nvSpPr>
          <p:cNvPr id="3" name="ZoneTexte 2"/>
          <p:cNvSpPr txBox="1"/>
          <p:nvPr/>
        </p:nvSpPr>
        <p:spPr>
          <a:xfrm>
            <a:off x="2322698" y="0"/>
            <a:ext cx="4498604" cy="369332"/>
          </a:xfrm>
          <a:prstGeom prst="rect">
            <a:avLst/>
          </a:prstGeom>
          <a:noFill/>
        </p:spPr>
        <p:txBody>
          <a:bodyPr wrap="none" rtlCol="0">
            <a:spAutoFit/>
          </a:bodyPr>
          <a:lstStyle/>
          <a:p>
            <a:r>
              <a:rPr lang="fr-FR" b="1" dirty="0" smtClean="0"/>
              <a:t>Spectacle coloré dans la grotte de Kamchatka</a:t>
            </a:r>
            <a:endParaRPr lang="fr-FR" b="1" dirty="0"/>
          </a:p>
        </p:txBody>
      </p:sp>
      <p:sp>
        <p:nvSpPr>
          <p:cNvPr id="4" name="ZoneTexte 3"/>
          <p:cNvSpPr txBox="1"/>
          <p:nvPr/>
        </p:nvSpPr>
        <p:spPr>
          <a:xfrm>
            <a:off x="0" y="6309320"/>
            <a:ext cx="9144000" cy="523220"/>
          </a:xfrm>
          <a:prstGeom prst="rect">
            <a:avLst/>
          </a:prstGeom>
          <a:noFill/>
        </p:spPr>
        <p:txBody>
          <a:bodyPr wrap="square" rtlCol="0">
            <a:spAutoFit/>
          </a:bodyPr>
          <a:lstStyle/>
          <a:p>
            <a:r>
              <a:rPr lang="fr-FR" sz="1400" dirty="0" smtClean="0"/>
              <a:t>A l'est de la Russie, dans la péninsule du Kamchatka, tout près du volcan de Moutnovski, se trouve une grotte de glace irréelle. La lumière du soleil se faufile à travers les murs de cette cave offrant un spectacle aux couleurs féeriques.</a:t>
            </a:r>
            <a:endParaRPr lang="fr-FR" sz="1400" dirty="0"/>
          </a:p>
        </p:txBody>
      </p:sp>
    </p:spTree>
    <p:extLst>
      <p:ext uri="{BB962C8B-B14F-4D97-AF65-F5344CB8AC3E}">
        <p14:creationId xmlns:p14="http://schemas.microsoft.com/office/powerpoint/2010/main" val="2293579749"/>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9584"/>
            <a:ext cx="9144000" cy="5953418"/>
          </a:xfrm>
          <a:prstGeom prst="rect">
            <a:avLst/>
          </a:prstGeom>
        </p:spPr>
      </p:pic>
      <p:sp>
        <p:nvSpPr>
          <p:cNvPr id="3" name="ZoneTexte 2"/>
          <p:cNvSpPr txBox="1"/>
          <p:nvPr/>
        </p:nvSpPr>
        <p:spPr>
          <a:xfrm>
            <a:off x="2777662" y="0"/>
            <a:ext cx="3588675" cy="369332"/>
          </a:xfrm>
          <a:prstGeom prst="rect">
            <a:avLst/>
          </a:prstGeom>
          <a:noFill/>
        </p:spPr>
        <p:txBody>
          <a:bodyPr wrap="none" rtlCol="0">
            <a:spAutoFit/>
          </a:bodyPr>
          <a:lstStyle/>
          <a:p>
            <a:r>
              <a:rPr lang="fr-FR" b="1" dirty="0" smtClean="0"/>
              <a:t>Une mine de sel aux milles couleurs</a:t>
            </a:r>
            <a:endParaRPr lang="fr-FR" b="1" dirty="0"/>
          </a:p>
        </p:txBody>
      </p:sp>
      <p:sp>
        <p:nvSpPr>
          <p:cNvPr id="5" name="ZoneTexte 4"/>
          <p:cNvSpPr txBox="1"/>
          <p:nvPr/>
        </p:nvSpPr>
        <p:spPr>
          <a:xfrm>
            <a:off x="0" y="6334780"/>
            <a:ext cx="9144000" cy="523220"/>
          </a:xfrm>
          <a:prstGeom prst="rect">
            <a:avLst/>
          </a:prstGeom>
          <a:noFill/>
        </p:spPr>
        <p:txBody>
          <a:bodyPr wrap="square" rtlCol="0">
            <a:spAutoFit/>
          </a:bodyPr>
          <a:lstStyle/>
          <a:p>
            <a:r>
              <a:rPr lang="fr-FR" sz="1400" dirty="0" smtClean="0"/>
              <a:t>Découvrez la mine la plus colorée que vous n'ayez jamais vue. Les murs de cette mine de sel abandonnée sont couverts de motifs psychédéliques. Ce minéral servait à la production de fertilisants pour les plantes autrefois. </a:t>
            </a:r>
            <a:endParaRPr lang="fr-FR" sz="1400" dirty="0"/>
          </a:p>
        </p:txBody>
      </p:sp>
    </p:spTree>
    <p:extLst>
      <p:ext uri="{BB962C8B-B14F-4D97-AF65-F5344CB8AC3E}">
        <p14:creationId xmlns:p14="http://schemas.microsoft.com/office/powerpoint/2010/main" val="538615431"/>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000" y="369314"/>
            <a:ext cx="8568000" cy="5745482"/>
          </a:xfrm>
          <a:prstGeom prst="rect">
            <a:avLst/>
          </a:prstGeom>
        </p:spPr>
      </p:pic>
      <p:sp>
        <p:nvSpPr>
          <p:cNvPr id="3" name="ZoneTexte 2"/>
          <p:cNvSpPr txBox="1"/>
          <p:nvPr/>
        </p:nvSpPr>
        <p:spPr>
          <a:xfrm>
            <a:off x="1891811" y="0"/>
            <a:ext cx="5360378" cy="369332"/>
          </a:xfrm>
          <a:prstGeom prst="rect">
            <a:avLst/>
          </a:prstGeom>
          <a:noFill/>
        </p:spPr>
        <p:txBody>
          <a:bodyPr wrap="none" rtlCol="0">
            <a:spAutoFit/>
          </a:bodyPr>
          <a:lstStyle/>
          <a:p>
            <a:r>
              <a:rPr lang="fr-FR" b="1" dirty="0" smtClean="0"/>
              <a:t>KaratchaÏ, le tristement célèbre lac aux eaux mortelles</a:t>
            </a:r>
            <a:endParaRPr lang="fr-FR" b="1" dirty="0"/>
          </a:p>
        </p:txBody>
      </p:sp>
      <p:sp>
        <p:nvSpPr>
          <p:cNvPr id="4" name="ZoneTexte 3"/>
          <p:cNvSpPr txBox="1"/>
          <p:nvPr/>
        </p:nvSpPr>
        <p:spPr>
          <a:xfrm>
            <a:off x="179512" y="6119336"/>
            <a:ext cx="9144000" cy="738664"/>
          </a:xfrm>
          <a:prstGeom prst="rect">
            <a:avLst/>
          </a:prstGeom>
          <a:noFill/>
        </p:spPr>
        <p:txBody>
          <a:bodyPr wrap="square" rtlCol="0">
            <a:spAutoFit/>
          </a:bodyPr>
          <a:lstStyle/>
          <a:p>
            <a:r>
              <a:rPr lang="fr-FR" sz="1400" dirty="0" smtClean="0"/>
              <a:t>Le lac de Karatchaï est situé dans le sud de l'Oural. Il est strictement interdit d'y accéder car il est très dangereux. Utilisé entre 1951 et 1953 comme zone de stockage des déchets radioactifs d'une usine toute proche, ce lac est le plus pollué du monde.</a:t>
            </a:r>
            <a:endParaRPr lang="fr-FR" sz="1400" dirty="0"/>
          </a:p>
        </p:txBody>
      </p:sp>
    </p:spTree>
    <p:extLst>
      <p:ext uri="{BB962C8B-B14F-4D97-AF65-F5344CB8AC3E}">
        <p14:creationId xmlns:p14="http://schemas.microsoft.com/office/powerpoint/2010/main" val="433180331"/>
      </p:ext>
    </p:extLst>
  </p:cSld>
  <p:clrMapOvr>
    <a:masterClrMapping/>
  </p:clrMapOvr>
  <mc:AlternateContent xmlns:mc="http://schemas.openxmlformats.org/markup-compatibility/2006" xmlns:p14="http://schemas.microsoft.com/office/powerpoint/2010/main">
    <mc:Choice Requires="p14">
      <p:transition spd="slow" p14:dur="1200" advClick="0" advTm="14000">
        <p14:prism/>
      </p:transition>
    </mc:Choice>
    <mc:Fallback xmlns="">
      <p:transition spd="slow" advClick="0" advTm="1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00" y="369332"/>
            <a:ext cx="8928000" cy="5952000"/>
          </a:xfrm>
          <a:prstGeom prst="rect">
            <a:avLst/>
          </a:prstGeom>
        </p:spPr>
      </p:pic>
      <p:sp>
        <p:nvSpPr>
          <p:cNvPr id="3" name="ZoneTexte 2"/>
          <p:cNvSpPr txBox="1"/>
          <p:nvPr/>
        </p:nvSpPr>
        <p:spPr>
          <a:xfrm>
            <a:off x="1961125" y="0"/>
            <a:ext cx="5221750" cy="369332"/>
          </a:xfrm>
          <a:prstGeom prst="rect">
            <a:avLst/>
          </a:prstGeom>
          <a:noFill/>
        </p:spPr>
        <p:txBody>
          <a:bodyPr wrap="none" rtlCol="0">
            <a:spAutoFit/>
          </a:bodyPr>
          <a:lstStyle/>
          <a:p>
            <a:r>
              <a:rPr lang="fr-FR" b="1" dirty="0" smtClean="0"/>
              <a:t>Une ancienne décharge devenue magnifique carrière</a:t>
            </a:r>
            <a:endParaRPr lang="fr-FR" b="1" dirty="0"/>
          </a:p>
        </p:txBody>
      </p:sp>
      <p:sp>
        <p:nvSpPr>
          <p:cNvPr id="5" name="ZoneTexte 4"/>
          <p:cNvSpPr txBox="1"/>
          <p:nvPr/>
        </p:nvSpPr>
        <p:spPr>
          <a:xfrm>
            <a:off x="130920" y="6347905"/>
            <a:ext cx="9144000" cy="523220"/>
          </a:xfrm>
          <a:prstGeom prst="rect">
            <a:avLst/>
          </a:prstGeom>
          <a:noFill/>
        </p:spPr>
        <p:txBody>
          <a:bodyPr wrap="square" rtlCol="0">
            <a:spAutoFit/>
          </a:bodyPr>
          <a:lstStyle/>
          <a:p>
            <a:r>
              <a:rPr lang="fr-FR" sz="1400" dirty="0" smtClean="0"/>
              <a:t>Difficile de croire que la carrière de marbre désaffectée de Ruskeala était autrefois une décharge à ciel ouvert. Elle attire aujourd'hui des touristes du nord-ouest de la Russie et de l’étranger.</a:t>
            </a:r>
            <a:endParaRPr lang="fr-FR" sz="1400" dirty="0"/>
          </a:p>
        </p:txBody>
      </p:sp>
    </p:spTree>
    <p:extLst>
      <p:ext uri="{BB962C8B-B14F-4D97-AF65-F5344CB8AC3E}">
        <p14:creationId xmlns:p14="http://schemas.microsoft.com/office/powerpoint/2010/main" val="2032932508"/>
      </p:ext>
    </p:extLst>
  </p:cSld>
  <p:clrMapOvr>
    <a:masterClrMapping/>
  </p:clrMapOvr>
  <mc:AlternateContent xmlns:mc="http://schemas.openxmlformats.org/markup-compatibility/2006" xmlns:p14="http://schemas.microsoft.com/office/powerpoint/2010/main">
    <mc:Choice Requires="p14">
      <p:transition spd="slow" p14:dur="1200" advClick="0" advTm="12000">
        <p14:prism/>
      </p:transition>
    </mc:Choice>
    <mc:Fallback xmlns="">
      <p:transition spd="slow" advClick="0" advTm="12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000" y="359336"/>
            <a:ext cx="8640000" cy="5760000"/>
          </a:xfrm>
          <a:prstGeom prst="rect">
            <a:avLst/>
          </a:prstGeom>
        </p:spPr>
      </p:pic>
      <p:sp>
        <p:nvSpPr>
          <p:cNvPr id="3" name="ZoneTexte 2"/>
          <p:cNvSpPr txBox="1"/>
          <p:nvPr/>
        </p:nvSpPr>
        <p:spPr>
          <a:xfrm>
            <a:off x="3126636" y="0"/>
            <a:ext cx="2890728" cy="369332"/>
          </a:xfrm>
          <a:prstGeom prst="rect">
            <a:avLst/>
          </a:prstGeom>
          <a:noFill/>
        </p:spPr>
        <p:txBody>
          <a:bodyPr wrap="none" rtlCol="0">
            <a:spAutoFit/>
          </a:bodyPr>
          <a:lstStyle/>
          <a:p>
            <a:r>
              <a:rPr lang="fr-FR" b="1" dirty="0" smtClean="0"/>
              <a:t>L'île volcanique de Moneron</a:t>
            </a:r>
            <a:endParaRPr lang="fr-FR" b="1" dirty="0"/>
          </a:p>
        </p:txBody>
      </p:sp>
      <p:sp>
        <p:nvSpPr>
          <p:cNvPr id="4" name="ZoneTexte 3"/>
          <p:cNvSpPr txBox="1"/>
          <p:nvPr/>
        </p:nvSpPr>
        <p:spPr>
          <a:xfrm>
            <a:off x="107504" y="6119336"/>
            <a:ext cx="9144001" cy="738664"/>
          </a:xfrm>
          <a:prstGeom prst="rect">
            <a:avLst/>
          </a:prstGeom>
          <a:noFill/>
        </p:spPr>
        <p:txBody>
          <a:bodyPr wrap="square" rtlCol="0">
            <a:spAutoFit/>
          </a:bodyPr>
          <a:lstStyle/>
          <a:p>
            <a:r>
              <a:rPr lang="fr-FR" sz="1400" dirty="0" smtClean="0"/>
              <a:t>Impossible d'imaginer que nous sommes en Russie sur l'île de Moneron! Situé au beau milieu du détroit de Tartarie, à environ 50 km de l’île de Sakhaline, ce petit bout de terre est aujourd'hui déserté mais reste une attraction éco-touristique grâce à son cadre paradisiaque, sa faune et sa flore incroyables. </a:t>
            </a:r>
            <a:endParaRPr lang="fr-FR" sz="1400" dirty="0"/>
          </a:p>
        </p:txBody>
      </p:sp>
      <p:sp>
        <p:nvSpPr>
          <p:cNvPr id="5" name="ZoneTexte 4"/>
          <p:cNvSpPr txBox="1"/>
          <p:nvPr/>
        </p:nvSpPr>
        <p:spPr>
          <a:xfrm>
            <a:off x="278738" y="5622604"/>
            <a:ext cx="305032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Création A.Pancho</a:t>
            </a:r>
            <a:endPar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588707149"/>
      </p:ext>
    </p:extLst>
  </p:cSld>
  <p:clrMapOvr>
    <a:masterClrMapping/>
  </p:clrMapOvr>
  <p:transition spd="slow" advClick="0" advTm="14000">
    <p:wheel spokes="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5035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p:cNvPr>
          <p:cNvSpPr/>
          <p:nvPr/>
        </p:nvSpPr>
        <p:spPr>
          <a:xfrm>
            <a:off x="1043608" y="4149080"/>
            <a:ext cx="7056784" cy="4001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7" name="Rectangle 6">
            <a:hlinkClick r:id="rId4"/>
          </p:cNvPr>
          <p:cNvSpPr/>
          <p:nvPr/>
        </p:nvSpPr>
        <p:spPr>
          <a:xfrm>
            <a:off x="6350" y="2563163"/>
            <a:ext cx="9144000" cy="76944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www.pps-images-photos.com</a:t>
            </a:r>
            <a:endPar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Tree>
    <p:extLst>
      <p:ext uri="{BB962C8B-B14F-4D97-AF65-F5344CB8AC3E}">
        <p14:creationId xmlns:p14="http://schemas.microsoft.com/office/powerpoint/2010/main" val="2616233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nodeType="afterGroup">
                            <p:stCondLst>
                              <p:cond delay="2000"/>
                            </p:stCondLst>
                            <p:childTnLst>
                              <p:par>
                                <p:cTn id="9" presetID="17"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childTnLst>
                                </p:cTn>
                              </p:par>
                            </p:childTnLst>
                          </p:cTn>
                        </p:par>
                        <p:par>
                          <p:cTn id="13" fill="hold" nodeType="afterGroup">
                            <p:stCondLst>
                              <p:cond delay="3000"/>
                            </p:stCondLst>
                            <p:childTnLst>
                              <p:par>
                                <p:cTn id="14" presetID="17" presetClass="entr" presetSubtype="1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801</Words>
  <Application>Microsoft Office PowerPoint</Application>
  <PresentationFormat>Affichage à l'écran (4:3)</PresentationFormat>
  <Paragraphs>64</Paragraphs>
  <Slides>32</Slides>
  <Notes>0</Notes>
  <HiddenSlides>0</HiddenSlides>
  <MMClips>1</MMClips>
  <ScaleCrop>false</ScaleCrop>
  <HeadingPairs>
    <vt:vector size="4" baseType="variant">
      <vt:variant>
        <vt:lpstr>Thème</vt:lpstr>
      </vt:variant>
      <vt:variant>
        <vt:i4>1</vt:i4>
      </vt:variant>
      <vt:variant>
        <vt:lpstr>Titres des diapositives</vt:lpstr>
      </vt:variant>
      <vt:variant>
        <vt:i4>32</vt:i4>
      </vt:variant>
    </vt:vector>
  </HeadingPairs>
  <TitlesOfParts>
    <vt:vector size="33"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A_Pancho</dc:creator>
  <cp:keywords>195019002014</cp:keywords>
  <cp:lastModifiedBy>A_Pancho</cp:lastModifiedBy>
  <cp:revision>16</cp:revision>
  <dcterms:created xsi:type="dcterms:W3CDTF">2016-03-26T17:01:57Z</dcterms:created>
  <dcterms:modified xsi:type="dcterms:W3CDTF">2016-03-30T08:42:48Z</dcterms:modified>
</cp:coreProperties>
</file>