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332" r:id="rId2"/>
    <p:sldId id="286" r:id="rId3"/>
    <p:sldId id="289" r:id="rId4"/>
    <p:sldId id="284" r:id="rId5"/>
    <p:sldId id="285" r:id="rId6"/>
    <p:sldId id="291" r:id="rId7"/>
    <p:sldId id="305" r:id="rId8"/>
    <p:sldId id="311" r:id="rId9"/>
    <p:sldId id="309" r:id="rId10"/>
    <p:sldId id="319" r:id="rId11"/>
    <p:sldId id="321" r:id="rId12"/>
    <p:sldId id="315" r:id="rId13"/>
    <p:sldId id="280" r:id="rId14"/>
    <p:sldId id="281" r:id="rId15"/>
    <p:sldId id="329" r:id="rId16"/>
    <p:sldId id="328" r:id="rId17"/>
    <p:sldId id="334" r:id="rId18"/>
    <p:sldId id="283" r:id="rId19"/>
    <p:sldId id="325" r:id="rId20"/>
    <p:sldId id="327" r:id="rId21"/>
    <p:sldId id="333" r:id="rId22"/>
    <p:sldId id="293" r:id="rId23"/>
    <p:sldId id="287" r:id="rId24"/>
    <p:sldId id="307" r:id="rId25"/>
    <p:sldId id="317" r:id="rId26"/>
    <p:sldId id="299" r:id="rId27"/>
    <p:sldId id="297" r:id="rId28"/>
    <p:sldId id="295" r:id="rId29"/>
    <p:sldId id="301" r:id="rId30"/>
    <p:sldId id="282" r:id="rId31"/>
    <p:sldId id="302" r:id="rId32"/>
    <p:sldId id="303" r:id="rId33"/>
    <p:sldId id="257" r:id="rId34"/>
    <p:sldId id="336" r:id="rId35"/>
  </p:sldIdLst>
  <p:sldSz cx="9144000" cy="6858000" type="screen4x3"/>
  <p:notesSz cx="6858000" cy="9144000"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0000"/>
    <a:srgbClr val="EBE1D9"/>
    <a:srgbClr val="920000"/>
    <a:srgbClr val="9A0000"/>
    <a:srgbClr val="A80000"/>
    <a:srgbClr val="502800"/>
    <a:srgbClr val="663300"/>
    <a:srgbClr val="5A212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3" autoAdjust="0"/>
    <p:restoredTop sz="94660"/>
  </p:normalViewPr>
  <p:slideViewPr>
    <p:cSldViewPr>
      <p:cViewPr varScale="1">
        <p:scale>
          <a:sx n="101" d="100"/>
          <a:sy n="101" d="100"/>
        </p:scale>
        <p:origin x="-2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1183E65-536B-4E01-80DD-19BAD5902FEF}" type="datetimeFigureOut">
              <a:rPr lang="ro-RO"/>
              <a:pPr>
                <a:defRPr/>
              </a:pPr>
              <a:t>19.04.2017</a:t>
            </a:fld>
            <a:endParaRPr lang="ro-R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o-RO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ro-RO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156C3C5-8C1C-4D02-8D14-67F5AA9D389A}" type="slidenum">
              <a:rPr lang="ro-RO"/>
              <a:pPr>
                <a:defRPr/>
              </a:pPr>
              <a:t>‹N°›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9BED7-E935-4BC6-95D5-919C50811F59}" type="datetimeFigureOut">
              <a:rPr lang="ro-RO"/>
              <a:pPr>
                <a:defRPr/>
              </a:pPr>
              <a:t>19.04.2017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953C9-4EEE-45B9-B1AB-879DFAB7BD25}" type="slidenum">
              <a:rPr lang="ro-RO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40CD4-C131-49CC-9F73-833D9FF6C228}" type="datetimeFigureOut">
              <a:rPr lang="ro-RO"/>
              <a:pPr>
                <a:defRPr/>
              </a:pPr>
              <a:t>19.04.2017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F24B8-E38E-4100-AAFA-EC821AA3F5A3}" type="slidenum">
              <a:rPr lang="ro-RO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01B67-FC19-4C36-BB32-F3740C34DF23}" type="datetimeFigureOut">
              <a:rPr lang="ro-RO"/>
              <a:pPr>
                <a:defRPr/>
              </a:pPr>
              <a:t>19.04.2017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C7D59-558E-4872-B107-E93C9927E823}" type="slidenum">
              <a:rPr lang="ro-RO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667D3-8ACA-4576-8656-846CAAA86775}" type="datetimeFigureOut">
              <a:rPr lang="ro-RO"/>
              <a:pPr>
                <a:defRPr/>
              </a:pPr>
              <a:t>19.04.2017</a:t>
            </a:fld>
            <a:endParaRPr lang="ro-RO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FD33-94A5-4E0C-8619-12661BA98CE9}" type="slidenum">
              <a:rPr lang="ro-RO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D0A86-6EB4-419A-8B9C-361242FAD807}" type="datetimeFigureOut">
              <a:rPr lang="ro-RO"/>
              <a:pPr>
                <a:defRPr/>
              </a:pPr>
              <a:t>19.04.2017</a:t>
            </a:fld>
            <a:endParaRPr lang="ro-RO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C2B01-BE9B-4D4C-895F-9EAD50958E4A}" type="slidenum">
              <a:rPr lang="ro-RO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14310-CC48-4673-AB26-94AA642E25C9}" type="datetimeFigureOut">
              <a:rPr lang="ro-RO"/>
              <a:pPr>
                <a:defRPr/>
              </a:pPr>
              <a:t>19.04.2017</a:t>
            </a:fld>
            <a:endParaRPr lang="ro-RO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A5E25-CE6C-4970-9467-189A86F6EE5D}" type="slidenum">
              <a:rPr lang="ro-RO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6AB2A-2961-477F-A883-49478F6D4B9E}" type="datetimeFigureOut">
              <a:rPr lang="ro-RO"/>
              <a:pPr>
                <a:defRPr/>
              </a:pPr>
              <a:t>19.04.2017</a:t>
            </a:fld>
            <a:endParaRPr lang="ro-RO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59B0A-D225-47B7-BDC6-7CC588039CA7}" type="slidenum">
              <a:rPr lang="ro-RO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96C51-E0E5-49D5-A999-1DA1F3FEE68A}" type="datetimeFigureOut">
              <a:rPr lang="ro-RO"/>
              <a:pPr>
                <a:defRPr/>
              </a:pPr>
              <a:t>19.04.2017</a:t>
            </a:fld>
            <a:endParaRPr lang="ro-RO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83FDD-4EC4-4179-B514-8AADD436C064}" type="slidenum">
              <a:rPr lang="ro-RO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o-RO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EF6AD-E534-4017-9A26-883891684501}" type="datetimeFigureOut">
              <a:rPr lang="ro-RO"/>
              <a:pPr>
                <a:defRPr/>
              </a:pPr>
              <a:t>19.04.2017</a:t>
            </a:fld>
            <a:endParaRPr lang="ro-RO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F848F-D6A5-496C-80EB-37C2E00AD72B}" type="slidenum">
              <a:rPr lang="ro-RO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29016-105D-4F9A-8EB9-26A1A18EC0CF}" type="datetimeFigureOut">
              <a:rPr lang="ro-RO"/>
              <a:pPr>
                <a:defRPr/>
              </a:pPr>
              <a:t>19.04.2017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97E15-E319-4598-9F1F-CE2EE62B83B6}" type="slidenum">
              <a:rPr lang="ro-RO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3C64D-0C97-4C04-9DBE-DE24E625CEAD}" type="datetimeFigureOut">
              <a:rPr lang="ro-RO"/>
              <a:pPr>
                <a:defRPr/>
              </a:pPr>
              <a:t>19.04.2017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AB3FBC-9033-4626-BD05-F07B58E34C41}" type="slidenum">
              <a:rPr lang="ro-RO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ro-RO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585728-9D4C-4DD1-BA89-3381458F379D}" type="datetimeFigureOut">
              <a:rPr lang="ro-RO"/>
              <a:pPr>
                <a:defRPr/>
              </a:pPr>
              <a:t>19.04.2017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1797B06-9E45-42E5-8D38-88FC64998AAF}" type="slidenum">
              <a:rPr lang="ro-RO"/>
              <a:pPr>
                <a:defRPr/>
              </a:pPr>
              <a:t>‹N°›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6" descr="Hand_click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0" y="3886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TextBox 37"/>
          <p:cNvSpPr txBox="1"/>
          <p:nvPr/>
        </p:nvSpPr>
        <p:spPr>
          <a:xfrm>
            <a:off x="3657600" y="3581400"/>
            <a:ext cx="2065338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Photos </a:t>
            </a:r>
            <a:r>
              <a:rPr lang="en-US" dirty="0" err="1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personnelles</a:t>
            </a:r>
            <a:endParaRPr lang="en-US" dirty="0">
              <a:solidFill>
                <a:srgbClr val="EBE1D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EBE1D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EBE1D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pic>
        <p:nvPicPr>
          <p:cNvPr id="4" name="Picture 2" descr="D:\concediu_2016\poze_personale1\Alte_Pinakotek_Munchen\Poze_diapoama\DSC00915.JPG"/>
          <p:cNvPicPr>
            <a:picLocks noChangeAspect="1" noChangeArrowheads="1"/>
          </p:cNvPicPr>
          <p:nvPr/>
        </p:nvPicPr>
        <p:blipFill>
          <a:blip r:embed="rId4" cstate="print">
            <a:lum bright="10000" contrast="20000"/>
          </a:blip>
          <a:srcRect/>
          <a:stretch>
            <a:fillRect/>
          </a:stretch>
        </p:blipFill>
        <p:spPr bwMode="auto">
          <a:xfrm>
            <a:off x="152400" y="0"/>
            <a:ext cx="2286000" cy="304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4341" name="Picture 6" descr="RUBENS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76800" y="381000"/>
            <a:ext cx="133985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muzee_frumoase_pictura\RAMA2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64196" y="152400"/>
            <a:ext cx="1736603" cy="26670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4343" name="Picture 2" descr="C:\Documents and Settings\test\Desktop\the-Crucifixion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94488" y="304800"/>
            <a:ext cx="2078037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D:\concediu_2016\poze_personale1\Alte_Pinakotek_Munchen\Poze_diapoama\DSC00968bis.JPG"/>
          <p:cNvPicPr>
            <a:picLocks noChangeAspect="1" noChangeArrowheads="1"/>
          </p:cNvPicPr>
          <p:nvPr/>
        </p:nvPicPr>
        <p:blipFill>
          <a:blip r:embed="rId8" cstate="print">
            <a:lum contrast="20000"/>
          </a:blip>
          <a:srcRect/>
          <a:stretch>
            <a:fillRect/>
          </a:stretch>
        </p:blipFill>
        <p:spPr bwMode="auto">
          <a:xfrm>
            <a:off x="2209800" y="-152400"/>
            <a:ext cx="2458346" cy="327876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2" name="Picture 2" descr="D:\concediu_2016\poze_personale1\Alte_Pinakotek_Munchen\Poze_diapoama\DSC00724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A0324F"/>
              </a:clrFrom>
              <a:clrTo>
                <a:srgbClr val="A0324F">
                  <a:alpha val="0"/>
                </a:srgbClr>
              </a:clrTo>
            </a:clrChange>
            <a:lum bright="10000" contrast="20000"/>
          </a:blip>
          <a:srcRect/>
          <a:stretch>
            <a:fillRect/>
          </a:stretch>
        </p:blipFill>
        <p:spPr bwMode="auto">
          <a:xfrm>
            <a:off x="152400" y="4724400"/>
            <a:ext cx="2667001" cy="1999659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3" name="Picture 2" descr="D:\concediu_2016\poze_personale\GEMALDEGALLERIE_BERLIN\DSC01199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949899"/>
              </a:clrFrom>
              <a:clrTo>
                <a:srgbClr val="949899">
                  <a:alpha val="0"/>
                </a:srgbClr>
              </a:clrTo>
            </a:clrChange>
            <a:lum/>
          </a:blip>
          <a:srcRect/>
          <a:stretch>
            <a:fillRect/>
          </a:stretch>
        </p:blipFill>
        <p:spPr bwMode="auto">
          <a:xfrm>
            <a:off x="2819400" y="4572000"/>
            <a:ext cx="1714500" cy="2286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5" name="Picture 1" descr="C:\Documents and Settings\test\Desktop\untitled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30000" contrast="10000"/>
          </a:blip>
          <a:srcRect/>
          <a:stretch>
            <a:fillRect/>
          </a:stretch>
        </p:blipFill>
        <p:spPr bwMode="auto">
          <a:xfrm>
            <a:off x="7315200" y="4648200"/>
            <a:ext cx="1447800" cy="1959769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4348" name="Picture 45" descr="Veronese_Paolo-The_Resurrection_of_Christ.jp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391400" y="4800600"/>
            <a:ext cx="12954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/>
          <p:cNvSpPr/>
          <p:nvPr/>
        </p:nvSpPr>
        <p:spPr>
          <a:xfrm>
            <a:off x="3200400" y="2971800"/>
            <a:ext cx="337185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sz="32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Peinture religieuse</a:t>
            </a:r>
            <a:endParaRPr lang="ro-RO" sz="32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81000" y="4114800"/>
            <a:ext cx="366871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Musique</a:t>
            </a:r>
            <a:r>
              <a:rPr lang="en-US" dirty="0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: </a:t>
            </a:r>
            <a:r>
              <a:rPr lang="ro-RO" dirty="0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Tomaso </a:t>
            </a:r>
            <a:r>
              <a:rPr lang="en-US" dirty="0" err="1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Albinoni</a:t>
            </a:r>
            <a:r>
              <a:rPr lang="en-US" dirty="0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 Adagio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715000" y="4114800"/>
            <a:ext cx="244157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Créations</a:t>
            </a:r>
            <a:r>
              <a:rPr lang="en-US" dirty="0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 Delia </a:t>
            </a:r>
            <a:r>
              <a:rPr lang="en-US" dirty="0" err="1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Florea</a:t>
            </a:r>
            <a:endParaRPr lang="ro-RO" dirty="0">
              <a:solidFill>
                <a:srgbClr val="EBE1D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pic>
        <p:nvPicPr>
          <p:cNvPr id="24" name="Picture 2" descr="D:\concediu_2016\poze_personale1\Alte_Pinakotek_Munchen\Poze_diapoama\DSC00559.JPG"/>
          <p:cNvPicPr>
            <a:picLocks noChangeAspect="1" noChangeArrowheads="1"/>
          </p:cNvPicPr>
          <p:nvPr/>
        </p:nvPicPr>
        <p:blipFill>
          <a:blip r:embed="rId13" cstate="print">
            <a:lum bright="10000"/>
          </a:blip>
          <a:srcRect/>
          <a:stretch>
            <a:fillRect/>
          </a:stretch>
        </p:blipFill>
        <p:spPr bwMode="auto">
          <a:xfrm>
            <a:off x="4800600" y="4343400"/>
            <a:ext cx="2019216" cy="269034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5" name="Picture 24" descr="D:\concediu_2016\poze_personale1\Alte_Pinakotek_Munchen\Poze_diapoama\rembrandt_the_risen_christ__16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181600" y="4876800"/>
            <a:ext cx="1295400" cy="1667896"/>
          </a:xfrm>
          <a:prstGeom prst="ellipse">
            <a:avLst/>
          </a:prstGeom>
          <a:noFill/>
        </p:spPr>
      </p:pic>
    </p:spTree>
  </p:cSld>
  <p:clrMapOvr>
    <a:masterClrMapping/>
  </p:clrMapOvr>
  <p:transition spd="slow">
    <p:sndAc>
      <p:stSnd loop="1">
        <p:snd r:embed="rId2" name="ADAGI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concediu_2016\poze_personale1\Alte_Pinakotek_Munchen\Poze_diapoama\DSC00915.JPG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/>
          <a:stretch>
            <a:fillRect/>
          </a:stretch>
        </p:blipFill>
        <p:spPr bwMode="auto">
          <a:xfrm>
            <a:off x="2133601" y="0"/>
            <a:ext cx="51435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5363" name="TextBox 4"/>
          <p:cNvSpPr txBox="1">
            <a:spLocks noChangeArrowheads="1"/>
          </p:cNvSpPr>
          <p:nvPr/>
        </p:nvSpPr>
        <p:spPr bwMode="auto">
          <a:xfrm>
            <a:off x="0" y="533400"/>
            <a:ext cx="25177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Old English Text MT" pitchFamily="66" charset="0"/>
              </a:rPr>
              <a:t>Niccolò di Pietro Gerini</a:t>
            </a:r>
          </a:p>
          <a:p>
            <a:r>
              <a:rPr lang="en-US">
                <a:latin typeface="Old English Text MT" pitchFamily="66" charset="0"/>
              </a:rPr>
              <a:t>         (… - 1415)</a:t>
            </a:r>
          </a:p>
          <a:p>
            <a:r>
              <a:rPr lang="ro-RO">
                <a:latin typeface="Old English Text MT" pitchFamily="66" charset="0"/>
              </a:rPr>
              <a:t>Christ trônant</a:t>
            </a:r>
            <a:r>
              <a:rPr lang="en-US">
                <a:latin typeface="Old English Text MT" pitchFamily="66" charset="0"/>
              </a:rPr>
              <a:t> , 1383/87</a:t>
            </a:r>
            <a:endParaRPr lang="ro-RO">
              <a:latin typeface="Old English Text MT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concediu_2016\poze_personale1\Alte_Pinakotek_Munchen\Poze_diapoama\DSC00968bis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981200" y="1"/>
            <a:ext cx="5410200" cy="721573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286000" y="228600"/>
            <a:ext cx="48958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Old English Text MT" pitchFamily="66" charset="0"/>
              </a:rPr>
              <a:t>Francesco Bissolo (1470-1554) , Salvator Mundi</a:t>
            </a:r>
            <a:endParaRPr lang="ro-RO">
              <a:latin typeface="Old English Text MT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5C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concediu_2016\poze_personale1\Alte_Pinakotek_Munchen\Poze_diapoama\DSC00559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1905001" y="-381000"/>
            <a:ext cx="5833515" cy="77724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7411" name="Picture 7" descr="D:\concediu_2016\poze_personale1\Alte_Pinakotek_Munchen\Poze_diapoama\rembrandt_the_risen_christ__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71800" y="990600"/>
            <a:ext cx="3819525" cy="491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2438400" y="0"/>
            <a:ext cx="50292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Rembrandt Harmenszoon van Rijn</a:t>
            </a:r>
            <a:r>
              <a:rPr lang="en-US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(1606-1669)</a:t>
            </a:r>
            <a:r>
              <a:rPr lang="ro-RO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 </a:t>
            </a:r>
            <a:endParaRPr lang="ro-RO" dirty="0">
              <a:solidFill>
                <a:srgbClr val="E6A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114800" y="6519863"/>
            <a:ext cx="2108200" cy="3381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sz="1600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Christ ressuscité</a:t>
            </a:r>
            <a:r>
              <a:rPr lang="en-US" sz="1600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, 1661</a:t>
            </a:r>
            <a:endParaRPr lang="ro-RO" sz="1600" dirty="0">
              <a:solidFill>
                <a:srgbClr val="E6A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D:\concediu_2016\poze_personale1\Alte_Pinakotek_Munchen\Poze_diapoama\DSC00924.JPG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0" y="0"/>
            <a:ext cx="914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TextBox 2"/>
          <p:cNvSpPr txBox="1">
            <a:spLocks noChangeArrowheads="1"/>
          </p:cNvSpPr>
          <p:nvPr/>
        </p:nvSpPr>
        <p:spPr bwMode="auto">
          <a:xfrm>
            <a:off x="3048000" y="0"/>
            <a:ext cx="31289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Old English Text MT" pitchFamily="66" charset="0"/>
              </a:rPr>
              <a:t>Giotto di Bondone (1267-1337)</a:t>
            </a:r>
          </a:p>
          <a:p>
            <a:endParaRPr lang="ro-RO">
              <a:latin typeface="Calibri" pitchFamily="34" charset="0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048000" y="304800"/>
            <a:ext cx="34242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>
                <a:latin typeface="Old English Text MT" pitchFamily="66" charset="0"/>
              </a:rPr>
              <a:t>La crucifixion du Christ</a:t>
            </a:r>
            <a:r>
              <a:rPr lang="en-US">
                <a:latin typeface="Old English Text MT" pitchFamily="66" charset="0"/>
              </a:rPr>
              <a:t> , 1311/12</a:t>
            </a:r>
            <a:endParaRPr lang="ro-RO">
              <a:latin typeface="Old English Text MT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concediu_2016\poze_personale\GEMALDEGALLERIE_BERLIN\Rastignire.JP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2057400" y="-355599"/>
            <a:ext cx="5410200" cy="72136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304800" y="152400"/>
            <a:ext cx="3638550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Giotto di Bondone</a:t>
            </a:r>
            <a:r>
              <a:rPr lang="en-US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(</a:t>
            </a:r>
            <a:r>
              <a:rPr lang="en-US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vers</a:t>
            </a:r>
            <a:r>
              <a:rPr lang="en-US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1267- 1337)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Crucifixion du Christ , 1315 </a:t>
            </a:r>
            <a:endParaRPr lang="ro-RO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4" descr="DSC0074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4572000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latin typeface="Old English Text MT" pitchFamily="66" charset="0"/>
              </a:rPr>
              <a:t>Jacopo di Cione</a:t>
            </a:r>
            <a:r>
              <a:rPr lang="en-US">
                <a:latin typeface="Old English Text MT" pitchFamily="66" charset="0"/>
              </a:rPr>
              <a:t> </a:t>
            </a:r>
          </a:p>
          <a:p>
            <a:r>
              <a:rPr lang="en-US">
                <a:latin typeface="Old English Text MT" pitchFamily="66" charset="0"/>
              </a:rPr>
              <a:t>( 1325 –1398) </a:t>
            </a:r>
          </a:p>
          <a:p>
            <a:r>
              <a:rPr lang="en-US" sz="1400">
                <a:latin typeface="Old English Text MT" pitchFamily="66" charset="0"/>
              </a:rPr>
              <a:t>was an Italian painter.</a:t>
            </a:r>
          </a:p>
          <a:p>
            <a:r>
              <a:rPr lang="en-US" sz="1600">
                <a:latin typeface="Old English Text MT" pitchFamily="66" charset="0"/>
              </a:rPr>
              <a:t> </a:t>
            </a:r>
            <a:r>
              <a:rPr lang="en-US" sz="1600" b="1">
                <a:latin typeface="Old English Text MT" pitchFamily="66" charset="0"/>
              </a:rPr>
              <a:t>The Crucifixion </a:t>
            </a:r>
          </a:p>
          <a:p>
            <a:r>
              <a:rPr lang="en-US" sz="1600">
                <a:latin typeface="Old English Text MT" pitchFamily="66" charset="0"/>
              </a:rPr>
              <a:t> about 1368-1370</a:t>
            </a:r>
            <a:endParaRPr lang="ro-RO" sz="1600">
              <a:latin typeface="Old English Text MT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DSC008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895600" y="152400"/>
            <a:ext cx="397986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The Trinity with Christ Crucified , 1410</a:t>
            </a:r>
            <a:endParaRPr lang="ro-RO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sp>
        <p:nvSpPr>
          <p:cNvPr id="21507" name="TextBox 3"/>
          <p:cNvSpPr txBox="1">
            <a:spLocks noChangeArrowheads="1"/>
          </p:cNvSpPr>
          <p:nvPr/>
        </p:nvSpPr>
        <p:spPr bwMode="auto">
          <a:xfrm>
            <a:off x="3886200" y="6324600"/>
            <a:ext cx="2619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Old English Text MT" pitchFamily="66" charset="0"/>
              </a:rPr>
              <a:t>Unknown Austrian Artist</a:t>
            </a:r>
            <a:endParaRPr lang="ro-RO">
              <a:latin typeface="Old English Text MT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35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Francesco_Pesellino_and_Fra_Filippo_Lippi_and_workshop._The_Pistoia_Santa_Trinità_Altarpiece._1455-60._London_NG.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0"/>
            <a:ext cx="6248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762000" y="0"/>
            <a:ext cx="80010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Francesco Pesellino </a:t>
            </a:r>
            <a:r>
              <a:rPr lang="en-US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(1422-1457) </a:t>
            </a:r>
            <a:r>
              <a:rPr lang="ro-RO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and Fra Filippo Lippi and workshop</a:t>
            </a:r>
            <a:r>
              <a:rPr lang="en-US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(1406-1469)</a:t>
            </a:r>
            <a:r>
              <a:rPr lang="ro-RO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</a:t>
            </a:r>
            <a:endParaRPr lang="en-US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                          </a:t>
            </a:r>
            <a:r>
              <a:rPr lang="ro-RO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The Pistoia Santa Trinità Altarpiece</a:t>
            </a:r>
            <a:r>
              <a:rPr lang="en-US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, 1455-60</a:t>
            </a:r>
            <a:endParaRPr lang="ro-RO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" y="1828800"/>
            <a:ext cx="1782763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was an Italian painter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    from Florence.</a:t>
            </a:r>
            <a:endParaRPr lang="ro-RO" sz="14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2400" y="1295400"/>
            <a:ext cx="1892300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sz="1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Francesco</a:t>
            </a:r>
            <a:r>
              <a:rPr lang="ro-RO" sz="1600" dirty="0">
                <a:solidFill>
                  <a:schemeClr val="bg2"/>
                </a:solidFill>
                <a:latin typeface="Old English Text MT" pitchFamily="66" charset="0"/>
                <a:cs typeface="+mn-cs"/>
              </a:rPr>
              <a:t> Pesellino</a:t>
            </a:r>
            <a:endParaRPr lang="ro-RO" sz="1600" dirty="0">
              <a:latin typeface="Old English Text MT" pitchFamily="66" charset="0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239000" y="1828800"/>
            <a:ext cx="45720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was an Italian painter. </a:t>
            </a:r>
            <a:endParaRPr lang="ro-RO" sz="14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39000" y="1295400"/>
            <a:ext cx="1760538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sz="1600" dirty="0">
                <a:solidFill>
                  <a:schemeClr val="bg2"/>
                </a:solidFill>
                <a:latin typeface="Old English Text MT" pitchFamily="66" charset="0"/>
                <a:cs typeface="+mn-cs"/>
              </a:rPr>
              <a:t>Fra </a:t>
            </a:r>
            <a:r>
              <a:rPr lang="ro-RO" sz="1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Filippo</a:t>
            </a:r>
            <a:r>
              <a:rPr lang="ro-RO" sz="1600" dirty="0">
                <a:solidFill>
                  <a:schemeClr val="bg2"/>
                </a:solidFill>
                <a:latin typeface="Old English Text MT" pitchFamily="66" charset="0"/>
                <a:cs typeface="+mn-cs"/>
              </a:rPr>
              <a:t> Lippi </a:t>
            </a:r>
            <a:endParaRPr lang="ro-RO" sz="1600" dirty="0">
              <a:latin typeface="Old English Text MT" pitchFamily="66" charset="0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SC0088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798C90"/>
              </a:clrFrom>
              <a:clrTo>
                <a:srgbClr val="798C9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76450" y="533400"/>
            <a:ext cx="5086350" cy="67818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3555" name="Rectangle 6"/>
          <p:cNvSpPr>
            <a:spLocks noChangeArrowheads="1"/>
          </p:cNvSpPr>
          <p:nvPr/>
        </p:nvSpPr>
        <p:spPr bwMode="auto">
          <a:xfrm>
            <a:off x="2895600" y="152400"/>
            <a:ext cx="6553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>
                <a:latin typeface="Old English Text MT" pitchFamily="66" charset="0"/>
              </a:rPr>
              <a:t>Dirk Bouts (1415 –1475) </a:t>
            </a:r>
          </a:p>
          <a:p>
            <a:r>
              <a:rPr lang="en-US" sz="1600">
                <a:latin typeface="Old English Text MT" pitchFamily="66" charset="0"/>
              </a:rPr>
              <a:t>was an</a:t>
            </a:r>
            <a:r>
              <a:rPr lang="ro-RO" sz="1600" b="1">
                <a:latin typeface="Old English Text MT" pitchFamily="66" charset="0"/>
              </a:rPr>
              <a:t> </a:t>
            </a:r>
            <a:r>
              <a:rPr lang="ro-RO" sz="1600">
                <a:latin typeface="Old English Text MT" pitchFamily="66" charset="0"/>
              </a:rPr>
              <a:t>Early Netherlandish painting</a:t>
            </a:r>
            <a:r>
              <a:rPr lang="en-US" sz="1600">
                <a:latin typeface="Old English Text MT" pitchFamily="66" charset="0"/>
              </a:rPr>
              <a:t>.</a:t>
            </a:r>
            <a:endParaRPr lang="ro-RO" sz="1600">
              <a:latin typeface="Old English Text MT" pitchFamily="66" charset="0"/>
            </a:endParaRPr>
          </a:p>
        </p:txBody>
      </p:sp>
      <p:sp>
        <p:nvSpPr>
          <p:cNvPr id="23556" name="Rectangle 7"/>
          <p:cNvSpPr>
            <a:spLocks noChangeArrowheads="1"/>
          </p:cNvSpPr>
          <p:nvPr/>
        </p:nvSpPr>
        <p:spPr bwMode="auto">
          <a:xfrm>
            <a:off x="2667000" y="838200"/>
            <a:ext cx="36512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1600">
                <a:latin typeface="Old English Text MT" pitchFamily="66" charset="0"/>
              </a:rPr>
              <a:t>Christ Crowned with Thorns</a:t>
            </a:r>
            <a:r>
              <a:rPr lang="en-US" sz="1600">
                <a:latin typeface="Old English Text MT" pitchFamily="66" charset="0"/>
              </a:rPr>
              <a:t> , about 1470</a:t>
            </a:r>
            <a:endParaRPr lang="ro-RO" sz="1600">
              <a:latin typeface="Old English Text MT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Muzeu_Lisabona\Poze_bune_Radu\IMG_4811_Dx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85800" y="0"/>
            <a:ext cx="10437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TextBox 2"/>
          <p:cNvSpPr txBox="1">
            <a:spLocks noChangeArrowheads="1"/>
          </p:cNvSpPr>
          <p:nvPr/>
        </p:nvSpPr>
        <p:spPr bwMode="auto">
          <a:xfrm>
            <a:off x="6096000" y="6488113"/>
            <a:ext cx="19542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Vivaldi" pitchFamily="66" charset="0"/>
              </a:rPr>
              <a:t>Photo Radu Eftimie</a:t>
            </a:r>
            <a:endParaRPr lang="ro-RO">
              <a:latin typeface="Vivaldi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3048000" y="304800"/>
            <a:ext cx="25828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>
                <a:latin typeface="Old English Text MT" pitchFamily="66" charset="0"/>
              </a:rPr>
              <a:t>T</a:t>
            </a:r>
            <a:r>
              <a:rPr lang="ro-RO" sz="1600">
                <a:latin typeface="Old English Text MT" pitchFamily="66" charset="0"/>
              </a:rPr>
              <a:t>riptyque du Calvaire</a:t>
            </a:r>
            <a:r>
              <a:rPr lang="en-US" sz="1600">
                <a:latin typeface="Old English Text MT" pitchFamily="66" charset="0"/>
              </a:rPr>
              <a:t> , 1500</a:t>
            </a:r>
            <a:endParaRPr lang="ro-RO" sz="1600">
              <a:latin typeface="Old English Text MT" pitchFamily="66" charset="0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581400" y="0"/>
            <a:ext cx="16065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Old English Text MT" pitchFamily="66" charset="0"/>
              </a:rPr>
              <a:t>A</a:t>
            </a:r>
            <a:r>
              <a:rPr lang="ro-RO">
                <a:latin typeface="Old English Text MT" pitchFamily="66" charset="0"/>
              </a:rPr>
              <a:t>uteur inconnu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233 -3.01874E-6 L 0.07101 -3.01874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DSC0084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rocifissione_gavar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90801" y="228600"/>
            <a:ext cx="3581401" cy="60024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76200" y="152400"/>
            <a:ext cx="3062288" cy="11382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Raffaello Sanzio</a:t>
            </a:r>
            <a:r>
              <a:rPr lang="en-US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(1483-1520)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was an Italian painter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and architect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of the High Renaissance</a:t>
            </a:r>
            <a:r>
              <a:rPr lang="en-US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.</a:t>
            </a:r>
            <a:endParaRPr lang="ro-RO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sp>
        <p:nvSpPr>
          <p:cNvPr id="25605" name="Rectangle 4"/>
          <p:cNvSpPr>
            <a:spLocks noChangeArrowheads="1"/>
          </p:cNvSpPr>
          <p:nvPr/>
        </p:nvSpPr>
        <p:spPr bwMode="auto">
          <a:xfrm>
            <a:off x="2743200" y="6324600"/>
            <a:ext cx="34147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1600">
                <a:solidFill>
                  <a:schemeClr val="bg2"/>
                </a:solidFill>
                <a:latin typeface="Old English Text MT" pitchFamily="66" charset="0"/>
              </a:rPr>
              <a:t>The Mond Crucifixion</a:t>
            </a:r>
            <a:r>
              <a:rPr lang="en-US" sz="1600">
                <a:solidFill>
                  <a:schemeClr val="bg2"/>
                </a:solidFill>
                <a:latin typeface="Old English Text MT" pitchFamily="66" charset="0"/>
              </a:rPr>
              <a:t> , about 1502 - 3</a:t>
            </a:r>
            <a:endParaRPr lang="ro-RO" sz="1600">
              <a:solidFill>
                <a:schemeClr val="bg2"/>
              </a:solidFill>
              <a:latin typeface="Old English Text MT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concediu_2016\poze_personale1\Alte_Pinakotek_Munchen\Poze_diapoama\DSC006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401" y="0"/>
            <a:ext cx="5143500" cy="685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028" name="Picture 4" descr="D:\concediu_2016\poze_personale1\Alte_Pinakotek_Munchen\Poze_diapoama\rubens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0000">
            <a:off x="2940573" y="713352"/>
            <a:ext cx="3202495" cy="518160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5" name="Rectangle 4"/>
          <p:cNvSpPr/>
          <p:nvPr/>
        </p:nvSpPr>
        <p:spPr>
          <a:xfrm>
            <a:off x="228600" y="228600"/>
            <a:ext cx="204787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Peter Paul Rubens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09600"/>
            <a:ext cx="2584450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sz="1600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Christ sur la Croix</a:t>
            </a:r>
            <a:r>
              <a:rPr lang="en-US" sz="1600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,1615/16</a:t>
            </a:r>
            <a:endParaRPr lang="ro-RO" sz="1600" dirty="0">
              <a:solidFill>
                <a:srgbClr val="E6A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concediu_2016\poze_personale1\Alte_Pinakotek_Munchen\Poze_diapoama\rubens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057399"/>
            <a:ext cx="9001125" cy="14563725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3" name="TextBox 2"/>
          <p:cNvSpPr txBox="1"/>
          <p:nvPr/>
        </p:nvSpPr>
        <p:spPr>
          <a:xfrm>
            <a:off x="152400" y="6096000"/>
            <a:ext cx="2071688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Photo </a:t>
            </a:r>
            <a:r>
              <a:rPr lang="en-US" sz="1600" dirty="0" err="1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prise</a:t>
            </a:r>
            <a:r>
              <a:rPr lang="en-US" sz="1600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</a:t>
            </a:r>
            <a:r>
              <a:rPr lang="en-US" sz="1600" dirty="0" err="1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sur</a:t>
            </a:r>
            <a:r>
              <a:rPr lang="en-US" sz="1600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le Net</a:t>
            </a:r>
            <a:endParaRPr lang="ro-RO" sz="1600" dirty="0">
              <a:solidFill>
                <a:srgbClr val="7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76181 L -0.00052 0.30486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4800" y="457200"/>
            <a:ext cx="204787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Peter Paul Rubens</a:t>
            </a:r>
          </a:p>
        </p:txBody>
      </p:sp>
      <p:sp>
        <p:nvSpPr>
          <p:cNvPr id="4" name="Rectangle 3"/>
          <p:cNvSpPr/>
          <p:nvPr/>
        </p:nvSpPr>
        <p:spPr>
          <a:xfrm>
            <a:off x="381000" y="914400"/>
            <a:ext cx="198437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Christ sur la Croix</a:t>
            </a:r>
            <a:endParaRPr lang="ro-RO" dirty="0">
              <a:latin typeface="+mn-lt"/>
              <a:cs typeface="+mn-cs"/>
            </a:endParaRPr>
          </a:p>
        </p:txBody>
      </p:sp>
      <p:pic>
        <p:nvPicPr>
          <p:cNvPr id="2050" name="Picture 2" descr="D:\muzee_frumoase_pictura\RAMA2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67000" y="70570"/>
            <a:ext cx="4419600" cy="678743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8677" name="Picture 6" descr="RUBENS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685800"/>
            <a:ext cx="32004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52400" y="6400800"/>
            <a:ext cx="1706563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Photo </a:t>
            </a:r>
            <a:r>
              <a:rPr lang="en-US" sz="16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prise</a:t>
            </a:r>
            <a:r>
              <a:rPr lang="en-US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 </a:t>
            </a:r>
            <a:r>
              <a:rPr lang="en-US" sz="16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sur</a:t>
            </a:r>
            <a:r>
              <a:rPr lang="en-US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 le Net</a:t>
            </a:r>
            <a:endParaRPr lang="ro-RO" sz="1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1000" y="533400"/>
            <a:ext cx="1738313" cy="6461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dirty="0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Diego Vélasquez</a:t>
            </a:r>
            <a:endParaRPr lang="en-US" dirty="0">
              <a:solidFill>
                <a:srgbClr val="EBE1D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  1599-1660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1371600"/>
            <a:ext cx="1485900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Christ crucifié</a:t>
            </a:r>
            <a:endParaRPr lang="fr-FR" dirty="0">
              <a:solidFill>
                <a:srgbClr val="EBE1D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2000" y="1752600"/>
            <a:ext cx="65246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1632</a:t>
            </a:r>
            <a:endParaRPr lang="ro-RO" dirty="0">
              <a:solidFill>
                <a:srgbClr val="EBE1D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pic>
        <p:nvPicPr>
          <p:cNvPr id="1027" name="Picture 3" descr="C:\Documents and Settings\test\Desktop\rama1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90800" y="133350"/>
            <a:ext cx="4419600" cy="672465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9702" name="Picture 2" descr="C:\Documents and Settings\test\Desktop\Cristo_crucifica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95600" y="685800"/>
            <a:ext cx="37846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52400" y="6400800"/>
            <a:ext cx="1706563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Photo </a:t>
            </a:r>
            <a:r>
              <a:rPr lang="en-US" sz="1600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prise</a:t>
            </a:r>
            <a:r>
              <a:rPr lang="en-US" sz="1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 </a:t>
            </a:r>
            <a:r>
              <a:rPr lang="en-US" sz="1600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sur</a:t>
            </a:r>
            <a:r>
              <a:rPr lang="en-US" sz="1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 le Net</a:t>
            </a:r>
            <a:endParaRPr lang="ro-RO" sz="1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test\Desktop\the-Crucifixio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685800"/>
            <a:ext cx="5260975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3200400" y="0"/>
            <a:ext cx="3098800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Antoon van Dyck</a:t>
            </a:r>
            <a:r>
              <a:rPr lang="en-US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(1599-1641)</a:t>
            </a:r>
            <a:endParaRPr lang="ro-RO" dirty="0">
              <a:solidFill>
                <a:schemeClr val="bg2"/>
              </a:solidFill>
              <a:latin typeface="Old English Text MT" pitchFamily="66" charset="0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66800" y="304800"/>
            <a:ext cx="84582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Christ Crucified with the Virgin, Saint John, and Mary Magdalene, c. 1628-30</a:t>
            </a:r>
            <a:endParaRPr lang="ro-RO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400" y="6400800"/>
            <a:ext cx="1706563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Photo </a:t>
            </a:r>
            <a:r>
              <a:rPr lang="en-US" sz="1600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prise</a:t>
            </a:r>
            <a:r>
              <a:rPr lang="en-US" sz="1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 </a:t>
            </a:r>
            <a:r>
              <a:rPr lang="en-US" sz="1600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sur</a:t>
            </a:r>
            <a:r>
              <a:rPr lang="en-US" sz="1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 le Net</a:t>
            </a:r>
            <a:endParaRPr lang="ro-RO" sz="1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5C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concediu_2016\poze_personale1\DSC0055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91B3A2"/>
              </a:clrFrom>
              <a:clrTo>
                <a:srgbClr val="91B3A2">
                  <a:alpha val="0"/>
                </a:srgbClr>
              </a:clrTo>
            </a:clrChange>
            <a:lum contrast="20000"/>
          </a:blip>
          <a:srcRect/>
          <a:stretch>
            <a:fillRect/>
          </a:stretch>
        </p:blipFill>
        <p:spPr bwMode="auto">
          <a:xfrm rot="-120000">
            <a:off x="1949738" y="-254325"/>
            <a:ext cx="5265380" cy="7022584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7" name="Picture 4" descr="D:\concediu_2016\poze_personale1\Alte_Pinakotek_Munchen\Poze_diapoama\Raising_of_the_Cross,_by_Rembrandt_van_Rijn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0" y="381000"/>
            <a:ext cx="4392621" cy="58674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8" name="Rectangle 17"/>
          <p:cNvSpPr/>
          <p:nvPr/>
        </p:nvSpPr>
        <p:spPr>
          <a:xfrm>
            <a:off x="2362200" y="152400"/>
            <a:ext cx="4233863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sz="1600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Rembrandt Harmenszoon van Rijn</a:t>
            </a:r>
            <a:r>
              <a:rPr lang="en-US" sz="1600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(1606-1669)</a:t>
            </a:r>
            <a:r>
              <a:rPr lang="ro-RO" sz="1600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 </a:t>
            </a:r>
            <a:endParaRPr lang="en-US" sz="1600" dirty="0">
              <a:solidFill>
                <a:srgbClr val="E6A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         </a:t>
            </a:r>
          </a:p>
        </p:txBody>
      </p:sp>
      <p:sp>
        <p:nvSpPr>
          <p:cNvPr id="5" name="Rectangle 4"/>
          <p:cNvSpPr/>
          <p:nvPr/>
        </p:nvSpPr>
        <p:spPr>
          <a:xfrm>
            <a:off x="3429000" y="6248400"/>
            <a:ext cx="2425700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Crucifixion du Christ,1633</a:t>
            </a:r>
            <a:endParaRPr lang="ro-RO" sz="16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D:\Muzeu_Lisabona\Poze_bune_Radu\IMG_4801_Dx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488950"/>
            <a:ext cx="7207250" cy="636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extBox 2"/>
          <p:cNvSpPr txBox="1">
            <a:spLocks noChangeArrowheads="1"/>
          </p:cNvSpPr>
          <p:nvPr/>
        </p:nvSpPr>
        <p:spPr bwMode="auto">
          <a:xfrm>
            <a:off x="0" y="6488113"/>
            <a:ext cx="19542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Vivaldi" pitchFamily="66" charset="0"/>
              </a:rPr>
              <a:t>Photo Radu Eftimie</a:t>
            </a:r>
            <a:endParaRPr lang="ro-RO">
              <a:latin typeface="Vivaldi" pitchFamily="66" charset="0"/>
            </a:endParaRPr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2286000" y="0"/>
            <a:ext cx="4572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Old English Text MT" pitchFamily="66" charset="0"/>
              </a:rPr>
              <a:t>Bernat Martorell  (1390-1452) , peintre catalan </a:t>
            </a:r>
            <a:br>
              <a:rPr lang="en-US">
                <a:latin typeface="Old English Text MT" pitchFamily="66" charset="0"/>
              </a:rPr>
            </a:br>
            <a:r>
              <a:rPr lang="en-US">
                <a:latin typeface="Old English Text MT" pitchFamily="66" charset="0"/>
              </a:rPr>
              <a:t/>
            </a:r>
            <a:br>
              <a:rPr lang="en-US">
                <a:latin typeface="Old English Text MT" pitchFamily="66" charset="0"/>
              </a:rPr>
            </a:br>
            <a:endParaRPr lang="ro-RO">
              <a:latin typeface="Old English Text MT" pitchFamily="66" charset="0"/>
            </a:endParaRPr>
          </a:p>
        </p:txBody>
      </p:sp>
      <p:sp>
        <p:nvSpPr>
          <p:cNvPr id="32773" name="Rectangle 7"/>
          <p:cNvSpPr>
            <a:spLocks noChangeArrowheads="1"/>
          </p:cNvSpPr>
          <p:nvPr/>
        </p:nvSpPr>
        <p:spPr bwMode="auto">
          <a:xfrm>
            <a:off x="2362200" y="6503988"/>
            <a:ext cx="5867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600">
                <a:latin typeface="Old English Text MT" pitchFamily="66" charset="0"/>
              </a:rPr>
              <a:t>Le Retable " La Descente de la Sainte Croix "  , 1436-1440</a:t>
            </a:r>
            <a:br>
              <a:rPr lang="fr-FR" sz="1600">
                <a:latin typeface="Old English Text MT" pitchFamily="66" charset="0"/>
              </a:rPr>
            </a:br>
            <a:endParaRPr lang="ro-RO" sz="1600">
              <a:latin typeface="Old English Text MT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Muzeu_Lisabona\Poze_bune_Radu\IMG_4844_Dx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33400" y="0"/>
            <a:ext cx="10279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TextBox 2"/>
          <p:cNvSpPr txBox="1">
            <a:spLocks noChangeArrowheads="1"/>
          </p:cNvSpPr>
          <p:nvPr/>
        </p:nvSpPr>
        <p:spPr bwMode="auto">
          <a:xfrm>
            <a:off x="7010400" y="6488113"/>
            <a:ext cx="19542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Vivaldi" pitchFamily="66" charset="0"/>
              </a:rPr>
              <a:t>Photo Radu Eftimie</a:t>
            </a:r>
            <a:endParaRPr lang="ro-RO">
              <a:latin typeface="Vivaldi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28800" y="0"/>
            <a:ext cx="57912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dirty="0">
                <a:solidFill>
                  <a:srgbClr val="EDE2D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Pieter Coecke van Aelst</a:t>
            </a:r>
            <a:r>
              <a:rPr lang="en-US" dirty="0">
                <a:solidFill>
                  <a:srgbClr val="EDE2D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(1502-1550), </a:t>
            </a:r>
            <a:r>
              <a:rPr lang="en-US" dirty="0" err="1">
                <a:solidFill>
                  <a:srgbClr val="EDE2D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peintre</a:t>
            </a:r>
            <a:r>
              <a:rPr lang="en-US" dirty="0">
                <a:solidFill>
                  <a:srgbClr val="EDE2D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</a:t>
            </a:r>
            <a:r>
              <a:rPr lang="en-US" dirty="0" err="1">
                <a:solidFill>
                  <a:srgbClr val="EDE2D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flamand</a:t>
            </a:r>
            <a:endParaRPr lang="ro-RO" dirty="0">
              <a:solidFill>
                <a:srgbClr val="EDE2D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3048000" y="6324600"/>
            <a:ext cx="32353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1600">
                <a:latin typeface="Old English Text MT" pitchFamily="66" charset="0"/>
              </a:rPr>
              <a:t>La descente de la Croix</a:t>
            </a:r>
            <a:r>
              <a:rPr lang="en-US" sz="1600">
                <a:latin typeface="Old English Text MT" pitchFamily="66" charset="0"/>
              </a:rPr>
              <a:t> , 1540-1550</a:t>
            </a:r>
            <a:r>
              <a:rPr lang="ro-RO" sz="1600">
                <a:latin typeface="Old English Text MT" pitchFamily="66" charset="0"/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98 -3.01874E-6 L 0.05468 -3.01874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test\Desktop\ruben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62000" y="0"/>
            <a:ext cx="10682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2743200" y="0"/>
            <a:ext cx="5994400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Le Triptyque  « La Descente de la Sainte Croix »   1612-1614</a:t>
            </a:r>
            <a:endParaRPr lang="ro-RO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1000" y="0"/>
            <a:ext cx="1839913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Peter Paul Rubens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402 -3.01874E-6 L 0.07431 -3.01874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concediu_2016\poze_personale\GEMALDEGALLERIE_BERLIN\IISUS.JPG"/>
          <p:cNvPicPr>
            <a:picLocks noChangeAspect="1" noChangeArrowheads="1"/>
          </p:cNvPicPr>
          <p:nvPr/>
        </p:nvPicPr>
        <p:blipFill>
          <a:blip r:embed="rId2" cstate="print">
            <a:lum bright="10000" contrast="30000"/>
          </a:blip>
          <a:srcRect/>
          <a:stretch>
            <a:fillRect/>
          </a:stretch>
        </p:blipFill>
        <p:spPr bwMode="auto">
          <a:xfrm>
            <a:off x="1" y="533400"/>
            <a:ext cx="9193684" cy="612164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381000" y="228600"/>
            <a:ext cx="8458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Old English Text MT" pitchFamily="66" charset="0"/>
              </a:rPr>
              <a:t>Ugolino di Nerio (1280-1335),</a:t>
            </a:r>
            <a:r>
              <a:rPr lang="fr-FR">
                <a:latin typeface="Old English Text MT" pitchFamily="66" charset="0"/>
              </a:rPr>
              <a:t> Panneau d'autel de la  Sainte Croix, Florence, 1325/35</a:t>
            </a:r>
            <a:endParaRPr lang="en-US">
              <a:latin typeface="Old English Text MT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D:\concediu_2016\poze_personale1\Alte_Pinakotek_Munchen\Poze_diapoama\DSC00953bis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-28575" y="0"/>
            <a:ext cx="9172575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981200" y="6324600"/>
            <a:ext cx="5045075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Fra</a:t>
            </a:r>
            <a:r>
              <a:rPr lang="en-US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Angelico (1395-1455) , La </a:t>
            </a:r>
            <a:r>
              <a:rPr lang="en-US" sz="16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mise</a:t>
            </a:r>
            <a:r>
              <a:rPr lang="en-US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au </a:t>
            </a:r>
            <a:r>
              <a:rPr lang="en-US" sz="16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tombeau</a:t>
            </a:r>
            <a:r>
              <a:rPr lang="en-US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du Christ</a:t>
            </a:r>
            <a:endParaRPr lang="ro-RO" sz="1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 descr="DSC0078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3048000" y="5791200"/>
            <a:ext cx="32877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1600">
                <a:latin typeface="Old English Text MT" pitchFamily="66" charset="0"/>
              </a:rPr>
              <a:t>Workshop of Rogier van der Weyden</a:t>
            </a:r>
            <a:r>
              <a:rPr lang="en-US" sz="1600">
                <a:latin typeface="Old English Text MT" pitchFamily="66" charset="0"/>
              </a:rPr>
              <a:t> </a:t>
            </a:r>
          </a:p>
          <a:p>
            <a:r>
              <a:rPr lang="en-US" sz="1600">
                <a:latin typeface="Old English Text MT" pitchFamily="66" charset="0"/>
              </a:rPr>
              <a:t>Piet</a:t>
            </a:r>
            <a:r>
              <a:rPr lang="ro-RO" sz="1600">
                <a:latin typeface="Old English Text MT" pitchFamily="66" charset="0"/>
              </a:rPr>
              <a:t>à</a:t>
            </a:r>
            <a:r>
              <a:rPr lang="en-US" sz="1600">
                <a:latin typeface="Old English Text MT" pitchFamily="66" charset="0"/>
              </a:rPr>
              <a:t> , about 1465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2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00897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D8D9D4"/>
              </a:clrFrom>
              <a:clrTo>
                <a:srgbClr val="D8D9D4">
                  <a:alpha val="0"/>
                </a:srgbClr>
              </a:clrTo>
            </a:clrChange>
            <a:lum contrast="20000"/>
          </a:blip>
          <a:stretch>
            <a:fillRect/>
          </a:stretch>
        </p:blipFill>
        <p:spPr>
          <a:xfrm>
            <a:off x="2000250" y="0"/>
            <a:ext cx="5314951" cy="7086600"/>
          </a:xfrm>
          <a:prstGeom prst="snipRound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 rot="300000">
            <a:off x="1836738" y="493713"/>
            <a:ext cx="10668000" cy="5857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Giovanni Bellini ( 1430 – 1516) was an Italian Renaissance painter,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probably the best known of the Bellini family of Venetian painters.</a:t>
            </a:r>
            <a:endParaRPr lang="ro-RO" sz="16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67000" y="6019800"/>
            <a:ext cx="4179888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The Dead Christ supported by Angels , 1465-70</a:t>
            </a:r>
            <a:endParaRPr lang="ro-RO" sz="16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D:\concediu_2016\poze_personale\GEMALDEGALLERIE_BERLIN\DSC011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5200" y="-203200"/>
            <a:ext cx="5638800" cy="751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TextBox 2"/>
          <p:cNvSpPr txBox="1">
            <a:spLocks noChangeArrowheads="1"/>
          </p:cNvSpPr>
          <p:nvPr/>
        </p:nvSpPr>
        <p:spPr bwMode="auto">
          <a:xfrm>
            <a:off x="0" y="533400"/>
            <a:ext cx="37084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Old English Text MT" pitchFamily="66" charset="0"/>
              </a:rPr>
              <a:t>Giovanni Bellini (1430-1516)</a:t>
            </a:r>
          </a:p>
          <a:p>
            <a:r>
              <a:rPr lang="en-US">
                <a:latin typeface="Old English Text MT" pitchFamily="66" charset="0"/>
              </a:rPr>
              <a:t>Le Christ mort avec des anges affligés</a:t>
            </a:r>
          </a:p>
          <a:p>
            <a:r>
              <a:rPr lang="en-US">
                <a:latin typeface="Old English Text MT" pitchFamily="66" charset="0"/>
              </a:rPr>
              <a:t>vers 1475-1480</a:t>
            </a:r>
            <a:endParaRPr lang="ro-RO">
              <a:latin typeface="Old English Text MT" pitchFamily="66" charset="0"/>
            </a:endParaRPr>
          </a:p>
        </p:txBody>
      </p:sp>
      <p:pic>
        <p:nvPicPr>
          <p:cNvPr id="39940" name="Picture 2" descr="D:\concediu_2016\poze_personale\GEMALDEGALLERIE_BERLIN\Cristos.jpg"/>
          <p:cNvPicPr>
            <a:picLocks noChangeAspect="1" noChangeArrowheads="1"/>
          </p:cNvPicPr>
          <p:nvPr/>
        </p:nvPicPr>
        <p:blipFill>
          <a:blip r:embed="rId3">
            <a:lum bright="10000" contrast="-10000"/>
          </a:blip>
          <a:srcRect/>
          <a:stretch>
            <a:fillRect/>
          </a:stretch>
        </p:blipFill>
        <p:spPr bwMode="auto">
          <a:xfrm>
            <a:off x="4191000" y="609600"/>
            <a:ext cx="4445000" cy="550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D:\concediu_2016\poze_personale\GEMALDEGALLERIE_BERLIN\DSC011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1143000" y="6324600"/>
            <a:ext cx="6107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Old English Text MT" pitchFamily="66" charset="0"/>
              </a:rPr>
              <a:t>Giovanni Bellini (1430-1516), La lamentation du Christ , 1495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638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:\concediu_2016\poze_personale\GEMALDEGALLERIE_BERLIN\DSC01252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925155"/>
              </a:clrFrom>
              <a:clrTo>
                <a:srgbClr val="92515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00200" y="-482600"/>
            <a:ext cx="5791200" cy="7721601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3" name="TextBox 2"/>
          <p:cNvSpPr txBox="1"/>
          <p:nvPr/>
        </p:nvSpPr>
        <p:spPr>
          <a:xfrm>
            <a:off x="0" y="0"/>
            <a:ext cx="2344738" cy="10779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Domenico</a:t>
            </a:r>
            <a:r>
              <a:rPr lang="en-US" sz="16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</a:t>
            </a:r>
            <a:r>
              <a:rPr lang="en-US" sz="1600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Panetti</a:t>
            </a:r>
            <a:endParaRPr lang="en-US" sz="16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    1460-1513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La Lamentation du Christ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            1505</a:t>
            </a:r>
            <a:endParaRPr lang="ro-RO" sz="16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53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D:\concediu_2016\poze_personale\GEMALDEGALLERIE_BERLIN\DSC000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-1143000"/>
            <a:ext cx="6477000" cy="863365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3011" name="TextBox 2"/>
          <p:cNvSpPr txBox="1">
            <a:spLocks noChangeArrowheads="1"/>
          </p:cNvSpPr>
          <p:nvPr/>
        </p:nvSpPr>
        <p:spPr bwMode="auto">
          <a:xfrm>
            <a:off x="228600" y="381000"/>
            <a:ext cx="24844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Old English Text MT" pitchFamily="66" charset="0"/>
              </a:rPr>
              <a:t>Véronèse (1528-1588)</a:t>
            </a:r>
          </a:p>
          <a:p>
            <a:r>
              <a:rPr lang="en-US">
                <a:latin typeface="Old English Text MT" pitchFamily="66" charset="0"/>
              </a:rPr>
              <a:t>Le Christ mort, soutenu </a:t>
            </a:r>
          </a:p>
          <a:p>
            <a:r>
              <a:rPr lang="en-US">
                <a:latin typeface="Old English Text MT" pitchFamily="66" charset="0"/>
              </a:rPr>
              <a:t>par deux anges affligés</a:t>
            </a:r>
          </a:p>
          <a:p>
            <a:r>
              <a:rPr lang="en-US">
                <a:latin typeface="Old English Text MT" pitchFamily="66" charset="0"/>
              </a:rPr>
              <a:t>avant 1588</a:t>
            </a:r>
            <a:endParaRPr lang="ro-RO">
              <a:latin typeface="Calibri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D:\concediu_2016\poze_personale1\Alte_Pinakotek_Munchen\Poze_diapoama\DSC00724.JPG"/>
          <p:cNvPicPr>
            <a:picLocks noChangeAspect="1" noChangeArrowheads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2438400" y="6488113"/>
            <a:ext cx="4857750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Antoon van Dyck</a:t>
            </a:r>
            <a:r>
              <a:rPr lang="en-US" dirty="0">
                <a:solidFill>
                  <a:srgbClr val="E6A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(1599-1641), Lamentation,1634</a:t>
            </a:r>
            <a:endParaRPr lang="ro-RO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59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:\concediu_2016\poze_personale\GEMALDEGALLERIE_BERLIN\DSC0126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D79694"/>
              </a:clrFrom>
              <a:clrTo>
                <a:srgbClr val="D7969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24200" y="-533400"/>
            <a:ext cx="5715000" cy="7620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45059" name="TextBox 2"/>
          <p:cNvSpPr txBox="1">
            <a:spLocks noChangeArrowheads="1"/>
          </p:cNvSpPr>
          <p:nvPr/>
        </p:nvSpPr>
        <p:spPr bwMode="auto">
          <a:xfrm>
            <a:off x="152400" y="457200"/>
            <a:ext cx="32766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Old English Text MT" pitchFamily="66" charset="0"/>
              </a:rPr>
              <a:t>Giovanni Antonio Boltraffio et</a:t>
            </a:r>
          </a:p>
          <a:p>
            <a:r>
              <a:rPr lang="en-US">
                <a:latin typeface="Old English Text MT" pitchFamily="66" charset="0"/>
              </a:rPr>
              <a:t>Marco d’Oggiono</a:t>
            </a:r>
          </a:p>
          <a:p>
            <a:r>
              <a:rPr lang="en-US">
                <a:latin typeface="Old English Text MT" pitchFamily="66" charset="0"/>
              </a:rPr>
              <a:t>(1467-1516/vers 1477-1524)</a:t>
            </a:r>
          </a:p>
          <a:p>
            <a:r>
              <a:rPr lang="en-US">
                <a:latin typeface="Old English Text MT" pitchFamily="66" charset="0"/>
              </a:rPr>
              <a:t>La Résurrection du Christ </a:t>
            </a:r>
          </a:p>
          <a:p>
            <a:r>
              <a:rPr lang="en-US">
                <a:latin typeface="Old English Text MT" pitchFamily="66" charset="0"/>
              </a:rPr>
              <a:t>avec Saint Léonard de Noblac</a:t>
            </a:r>
          </a:p>
          <a:p>
            <a:r>
              <a:rPr lang="en-US">
                <a:latin typeface="Old English Text MT" pitchFamily="66" charset="0"/>
              </a:rPr>
              <a:t>et Sainte Lucie, 1491-1494</a:t>
            </a:r>
            <a:endParaRPr lang="ro-RO">
              <a:latin typeface="Old English Text MT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concediu_2016\poze_personale\GEMALDEGALLERIE_BERLIN\DSC009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-1092200"/>
            <a:ext cx="6400800" cy="853440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46083" name="TextBox 2"/>
          <p:cNvSpPr txBox="1">
            <a:spLocks noChangeArrowheads="1"/>
          </p:cNvSpPr>
          <p:nvPr/>
        </p:nvSpPr>
        <p:spPr bwMode="auto">
          <a:xfrm>
            <a:off x="0" y="0"/>
            <a:ext cx="2027238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latin typeface="Old English Text MT" pitchFamily="66" charset="0"/>
              </a:rPr>
              <a:t>Domenico Ghirlandaio</a:t>
            </a:r>
          </a:p>
          <a:p>
            <a:r>
              <a:rPr lang="en-US" sz="1400">
                <a:latin typeface="Old English Text MT" pitchFamily="66" charset="0"/>
              </a:rPr>
              <a:t>      1449-1494</a:t>
            </a:r>
          </a:p>
          <a:p>
            <a:r>
              <a:rPr lang="ro-RO" sz="1400">
                <a:latin typeface="Old English Text MT" pitchFamily="66" charset="0"/>
              </a:rPr>
              <a:t>La résurrection du Christ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5" descr="Veronese_Paolo-The_Resurrection_of_Chris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90800" y="457200"/>
            <a:ext cx="4479925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Rectangle 4"/>
          <p:cNvSpPr>
            <a:spLocks noChangeArrowheads="1"/>
          </p:cNvSpPr>
          <p:nvPr/>
        </p:nvSpPr>
        <p:spPr bwMode="auto">
          <a:xfrm>
            <a:off x="152400" y="609600"/>
            <a:ext cx="16748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2"/>
                </a:solidFill>
                <a:latin typeface="Old English Text MT" pitchFamily="66" charset="0"/>
              </a:rPr>
              <a:t>Paolo Veronese</a:t>
            </a:r>
          </a:p>
          <a:p>
            <a:r>
              <a:rPr lang="en-US">
                <a:solidFill>
                  <a:schemeClr val="bg2"/>
                </a:solidFill>
                <a:latin typeface="Old English Text MT" pitchFamily="66" charset="0"/>
              </a:rPr>
              <a:t>   </a:t>
            </a:r>
            <a:r>
              <a:rPr lang="en-US" sz="1600">
                <a:solidFill>
                  <a:schemeClr val="bg2"/>
                </a:solidFill>
                <a:latin typeface="Old English Text MT" pitchFamily="66" charset="0"/>
              </a:rPr>
              <a:t>1528-1588</a:t>
            </a:r>
            <a:endParaRPr lang="ro-RO" sz="1600">
              <a:solidFill>
                <a:schemeClr val="bg2"/>
              </a:solidFill>
              <a:latin typeface="Old English Text MT" pitchFamily="66" charset="0"/>
            </a:endParaRPr>
          </a:p>
        </p:txBody>
      </p:sp>
      <p:sp>
        <p:nvSpPr>
          <p:cNvPr id="47108" name="Rectangle 8"/>
          <p:cNvSpPr>
            <a:spLocks noChangeArrowheads="1"/>
          </p:cNvSpPr>
          <p:nvPr/>
        </p:nvSpPr>
        <p:spPr bwMode="auto">
          <a:xfrm>
            <a:off x="0" y="1219200"/>
            <a:ext cx="2387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600">
                <a:solidFill>
                  <a:schemeClr val="bg2"/>
                </a:solidFill>
                <a:latin typeface="Old English Text MT" pitchFamily="66" charset="0"/>
              </a:rPr>
              <a:t>La Résurrection du Christ</a:t>
            </a:r>
          </a:p>
          <a:p>
            <a:r>
              <a:rPr lang="fr-FR" sz="1600">
                <a:solidFill>
                  <a:schemeClr val="bg2"/>
                </a:solidFill>
                <a:latin typeface="Old English Text MT" pitchFamily="66" charset="0"/>
              </a:rPr>
              <a:t>            1570</a:t>
            </a:r>
            <a:endParaRPr lang="ro-RO" sz="1600">
              <a:solidFill>
                <a:schemeClr val="bg2"/>
              </a:solidFill>
              <a:latin typeface="Old English Text MT" pitchFamily="66" charset="0"/>
            </a:endParaRPr>
          </a:p>
        </p:txBody>
      </p:sp>
      <p:pic>
        <p:nvPicPr>
          <p:cNvPr id="5121" name="Picture 1" descr="C:\Documents and Settings\test\Desktop\untitled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30000" contrast="10000"/>
          </a:blip>
          <a:srcRect/>
          <a:stretch>
            <a:fillRect/>
          </a:stretch>
        </p:blipFill>
        <p:spPr bwMode="auto">
          <a:xfrm>
            <a:off x="2438400" y="0"/>
            <a:ext cx="4876800" cy="6858000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6" name="TextBox 5"/>
          <p:cNvSpPr txBox="1"/>
          <p:nvPr/>
        </p:nvSpPr>
        <p:spPr>
          <a:xfrm>
            <a:off x="152400" y="6400800"/>
            <a:ext cx="1706563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Photo </a:t>
            </a:r>
            <a:r>
              <a:rPr lang="en-US" sz="1600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prise</a:t>
            </a:r>
            <a:r>
              <a:rPr lang="en-US" sz="1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 </a:t>
            </a:r>
            <a:r>
              <a:rPr lang="en-US" sz="1600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sur</a:t>
            </a:r>
            <a:r>
              <a:rPr lang="en-US" sz="16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  <a:cs typeface="+mn-cs"/>
              </a:rPr>
              <a:t> le Net</a:t>
            </a:r>
            <a:endParaRPr lang="ro-RO" sz="16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extBox 37"/>
          <p:cNvSpPr txBox="1"/>
          <p:nvPr/>
        </p:nvSpPr>
        <p:spPr>
          <a:xfrm>
            <a:off x="3657600" y="3581400"/>
            <a:ext cx="2065338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Photos </a:t>
            </a:r>
            <a:r>
              <a:rPr lang="en-US" dirty="0" err="1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personnelles</a:t>
            </a:r>
            <a:endParaRPr lang="en-US" dirty="0">
              <a:solidFill>
                <a:srgbClr val="EBE1D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EBE1D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EBE1D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pic>
        <p:nvPicPr>
          <p:cNvPr id="4" name="Picture 2" descr="D:\concediu_2016\poze_personale1\Alte_Pinakotek_Munchen\Poze_diapoama\DSC00915.JPG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/>
          <a:stretch>
            <a:fillRect/>
          </a:stretch>
        </p:blipFill>
        <p:spPr bwMode="auto">
          <a:xfrm>
            <a:off x="152400" y="0"/>
            <a:ext cx="2286000" cy="3048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8132" name="Picture 6" descr="RUBENS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381000"/>
            <a:ext cx="133985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muzee_frumoase_pictura\RAMA2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64196" y="152400"/>
            <a:ext cx="1736603" cy="26670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48134" name="Picture 2" descr="C:\Documents and Settings\test\Desktop\the-Crucifixion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94488" y="304800"/>
            <a:ext cx="2078037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D:\concediu_2016\poze_personale1\Alte_Pinakotek_Munchen\Poze_diapoama\DSC00968bis.JPG"/>
          <p:cNvPicPr>
            <a:picLocks noChangeAspect="1" noChangeArrowheads="1"/>
          </p:cNvPicPr>
          <p:nvPr/>
        </p:nvPicPr>
        <p:blipFill>
          <a:blip r:embed="rId6" cstate="print">
            <a:lum contrast="20000"/>
          </a:blip>
          <a:srcRect/>
          <a:stretch>
            <a:fillRect/>
          </a:stretch>
        </p:blipFill>
        <p:spPr bwMode="auto">
          <a:xfrm>
            <a:off x="2209800" y="-152400"/>
            <a:ext cx="2458346" cy="327876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2" name="Picture 2" descr="D:\concediu_2016\poze_personale1\Alte_Pinakotek_Munchen\Poze_diapoama\DSC00724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A0324F"/>
              </a:clrFrom>
              <a:clrTo>
                <a:srgbClr val="A0324F">
                  <a:alpha val="0"/>
                </a:srgbClr>
              </a:clrTo>
            </a:clrChange>
            <a:lum bright="10000" contrast="20000"/>
          </a:blip>
          <a:srcRect/>
          <a:stretch>
            <a:fillRect/>
          </a:stretch>
        </p:blipFill>
        <p:spPr bwMode="auto">
          <a:xfrm>
            <a:off x="152400" y="4724400"/>
            <a:ext cx="2667001" cy="1999659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3" name="Picture 2" descr="D:\concediu_2016\poze_personale\GEMALDEGALLERIE_BERLIN\DSC01199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949899"/>
              </a:clrFrom>
              <a:clrTo>
                <a:srgbClr val="949899">
                  <a:alpha val="0"/>
                </a:srgbClr>
              </a:clrTo>
            </a:clrChange>
            <a:lum/>
          </a:blip>
          <a:srcRect/>
          <a:stretch>
            <a:fillRect/>
          </a:stretch>
        </p:blipFill>
        <p:spPr bwMode="auto">
          <a:xfrm>
            <a:off x="2819400" y="4572000"/>
            <a:ext cx="1714500" cy="2286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5" name="Picture 1" descr="C:\Documents and Settings\test\Desktop\untitled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30000" contrast="10000"/>
          </a:blip>
          <a:srcRect/>
          <a:stretch>
            <a:fillRect/>
          </a:stretch>
        </p:blipFill>
        <p:spPr bwMode="auto">
          <a:xfrm>
            <a:off x="7315200" y="4648200"/>
            <a:ext cx="1447800" cy="1959769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48139" name="Picture 45" descr="Veronese_Paolo-The_Resurrection_of_Christ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391400" y="4800600"/>
            <a:ext cx="12954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/>
          <p:cNvSpPr/>
          <p:nvPr/>
        </p:nvSpPr>
        <p:spPr>
          <a:xfrm>
            <a:off x="3200400" y="2971800"/>
            <a:ext cx="337185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o-RO" sz="3200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Peinture religieuse</a:t>
            </a:r>
            <a:endParaRPr lang="ro-RO" sz="320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81000" y="4114800"/>
            <a:ext cx="366871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Musique</a:t>
            </a:r>
            <a:r>
              <a:rPr lang="en-US" dirty="0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: </a:t>
            </a:r>
            <a:r>
              <a:rPr lang="ro-RO" dirty="0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Tomaso </a:t>
            </a:r>
            <a:r>
              <a:rPr lang="en-US" dirty="0" err="1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Albinoni</a:t>
            </a:r>
            <a:r>
              <a:rPr lang="en-US" dirty="0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 Adagio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715000" y="4114800"/>
            <a:ext cx="2441575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Créations</a:t>
            </a:r>
            <a:r>
              <a:rPr lang="en-US" dirty="0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  Delia </a:t>
            </a:r>
            <a:r>
              <a:rPr lang="en-US" dirty="0" err="1">
                <a:solidFill>
                  <a:srgbClr val="EBE1D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itchFamily="66" charset="0"/>
                <a:cs typeface="+mn-cs"/>
              </a:rPr>
              <a:t>Florea</a:t>
            </a:r>
            <a:endParaRPr lang="ro-RO" dirty="0">
              <a:solidFill>
                <a:srgbClr val="EBE1D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itchFamily="66" charset="0"/>
              <a:cs typeface="+mn-cs"/>
            </a:endParaRPr>
          </a:p>
        </p:txBody>
      </p:sp>
      <p:pic>
        <p:nvPicPr>
          <p:cNvPr id="24" name="Picture 2" descr="D:\concediu_2016\poze_personale1\Alte_Pinakotek_Munchen\Poze_diapoama\DSC00559.JPG"/>
          <p:cNvPicPr>
            <a:picLocks noChangeAspect="1" noChangeArrowheads="1"/>
          </p:cNvPicPr>
          <p:nvPr/>
        </p:nvPicPr>
        <p:blipFill>
          <a:blip r:embed="rId11" cstate="print">
            <a:lum bright="10000"/>
          </a:blip>
          <a:srcRect/>
          <a:stretch>
            <a:fillRect/>
          </a:stretch>
        </p:blipFill>
        <p:spPr bwMode="auto">
          <a:xfrm>
            <a:off x="4800600" y="4343400"/>
            <a:ext cx="2019216" cy="2690343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25" name="Picture 24" descr="D:\concediu_2016\poze_personale1\Alte_Pinakotek_Munchen\Poze_diapoama\rembrandt_the_risen_christ__16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181600" y="4876800"/>
            <a:ext cx="1295400" cy="1667896"/>
          </a:xfrm>
          <a:prstGeom prst="ellipse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</TotalTime>
  <Words>414</Words>
  <Application>Microsoft Office PowerPoint</Application>
  <PresentationFormat>Affichage à l'écran (4:3)</PresentationFormat>
  <Paragraphs>102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9" baseType="lpstr">
      <vt:lpstr>Calibri</vt:lpstr>
      <vt:lpstr>Arial</vt:lpstr>
      <vt:lpstr>Old English Text MT</vt:lpstr>
      <vt:lpstr>Vivaldi</vt:lpstr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Test</dc:creator>
  <cp:lastModifiedBy>Jean-Louis</cp:lastModifiedBy>
  <cp:revision>34</cp:revision>
  <dcterms:created xsi:type="dcterms:W3CDTF">2017-04-11T13:25:54Z</dcterms:created>
  <dcterms:modified xsi:type="dcterms:W3CDTF">2017-04-19T06:43:28Z</dcterms:modified>
</cp:coreProperties>
</file>