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8" r:id="rId30"/>
    <p:sldId id="287" r:id="rId31"/>
    <p:sldId id="258" r:id="rId32"/>
    <p:sldId id="290"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urice Caviola" initials="MC" lastIdx="1" clrIdx="0">
    <p:extLst>
      <p:ext uri="{19B8F6BF-5375-455C-9EA6-DF929625EA0E}">
        <p15:presenceInfo xmlns:p15="http://schemas.microsoft.com/office/powerpoint/2012/main" userId="9b1bb42f917608f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F709C"/>
    <a:srgbClr val="647565"/>
    <a:srgbClr val="6C8007"/>
    <a:srgbClr val="FBD04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8-27T15:23:27.692" idx="1">
    <p:pos x="10" y="10"/>
    <p:text/>
    <p:extLst>
      <p:ext uri="{C676402C-5697-4E1C-873F-D02D1690AC5C}">
        <p15:threadingInfo xmlns:p15="http://schemas.microsoft.com/office/powerpoint/2012/main" timeZoneBias="24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F95D7D-C5AF-4B1E-B282-5012F4CBFD55}" type="datetimeFigureOut">
              <a:rPr lang="fr-CA" smtClean="0"/>
              <a:t>16-10-07</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EC111E-E148-4DB4-B9EC-00AF48C033B2}" type="slidenum">
              <a:rPr lang="fr-CA" smtClean="0"/>
              <a:t>‹N°›</a:t>
            </a:fld>
            <a:endParaRPr lang="fr-CA"/>
          </a:p>
        </p:txBody>
      </p:sp>
    </p:spTree>
    <p:extLst>
      <p:ext uri="{BB962C8B-B14F-4D97-AF65-F5344CB8AC3E}">
        <p14:creationId xmlns:p14="http://schemas.microsoft.com/office/powerpoint/2010/main" val="2144107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a:p>
        </p:txBody>
      </p:sp>
      <p:sp>
        <p:nvSpPr>
          <p:cNvPr id="410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B2DE0B-CE6A-4FAF-9B81-51CF0777B30B}" type="slidenum">
              <a:rPr lang="fr-FR" altLang="fr-FR"/>
              <a:pPr eaLnBrk="1" hangingPunct="1"/>
              <a:t>32</a:t>
            </a:fld>
            <a:endParaRPr lang="fr-FR" altLang="fr-FR"/>
          </a:p>
        </p:txBody>
      </p:sp>
    </p:spTree>
    <p:extLst>
      <p:ext uri="{BB962C8B-B14F-4D97-AF65-F5344CB8AC3E}">
        <p14:creationId xmlns:p14="http://schemas.microsoft.com/office/powerpoint/2010/main" val="1235705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fr-CA"/>
          </a:p>
        </p:txBody>
      </p:sp>
      <p:sp>
        <p:nvSpPr>
          <p:cNvPr id="4" name="Espace réservé de la date 3"/>
          <p:cNvSpPr>
            <a:spLocks noGrp="1"/>
          </p:cNvSpPr>
          <p:nvPr>
            <p:ph type="dt" sz="half" idx="10"/>
          </p:nvPr>
        </p:nvSpPr>
        <p:spPr/>
        <p:txBody>
          <a:bodyPr/>
          <a:lstStyle/>
          <a:p>
            <a:fld id="{0F25611B-7180-482A-B78F-31584A239152}" type="datetimeFigureOut">
              <a:rPr lang="fr-CA" smtClean="0"/>
              <a:t>16-10-07</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222738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10"/>
          </p:nvPr>
        </p:nvSpPr>
        <p:spPr/>
        <p:txBody>
          <a:bodyPr/>
          <a:lstStyle/>
          <a:p>
            <a:fld id="{0F25611B-7180-482A-B78F-31584A239152}" type="datetimeFigureOut">
              <a:rPr lang="fr-CA" smtClean="0"/>
              <a:t>16-10-07</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918989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0F25611B-7180-482A-B78F-31584A239152}" type="datetimeFigureOut">
              <a:rPr lang="fr-CA" smtClean="0"/>
              <a:t>16-10-07</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2699557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p:cNvSpPr>
            <a:spLocks noGrp="1"/>
          </p:cNvSpPr>
          <p:nvPr>
            <p:ph type="dt" sz="half" idx="10"/>
          </p:nvPr>
        </p:nvSpPr>
        <p:spPr/>
        <p:txBody>
          <a:bodyPr/>
          <a:lstStyle/>
          <a:p>
            <a:fld id="{0F25611B-7180-482A-B78F-31584A239152}" type="datetimeFigureOut">
              <a:rPr lang="fr-CA" smtClean="0"/>
              <a:t>16-10-07</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475621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p:cNvSpPr>
            <a:spLocks noGrp="1"/>
          </p:cNvSpPr>
          <p:nvPr>
            <p:ph type="dt" sz="half" idx="10"/>
          </p:nvPr>
        </p:nvSpPr>
        <p:spPr/>
        <p:txBody>
          <a:bodyPr/>
          <a:lstStyle/>
          <a:p>
            <a:fld id="{0F25611B-7180-482A-B78F-31584A239152}" type="datetimeFigureOut">
              <a:rPr lang="fr-CA" smtClean="0"/>
              <a:t>16-10-07</a:t>
            </a:fld>
            <a:endParaRPr lang="fr-CA"/>
          </a:p>
        </p:txBody>
      </p:sp>
      <p:sp>
        <p:nvSpPr>
          <p:cNvPr id="8" name="Espace réservé du pied de page 7"/>
          <p:cNvSpPr>
            <a:spLocks noGrp="1"/>
          </p:cNvSpPr>
          <p:nvPr>
            <p:ph type="ftr" sz="quarter" idx="11"/>
          </p:nvPr>
        </p:nvSpPr>
        <p:spPr/>
        <p:txBody>
          <a:bodyPr/>
          <a:lstStyle/>
          <a:p>
            <a:endParaRPr lang="fr-CA"/>
          </a:p>
        </p:txBody>
      </p:sp>
      <p:sp>
        <p:nvSpPr>
          <p:cNvPr id="9" name="Espace réservé du numéro de diapositive 8"/>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695374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e la date 2"/>
          <p:cNvSpPr>
            <a:spLocks noGrp="1"/>
          </p:cNvSpPr>
          <p:nvPr>
            <p:ph type="dt" sz="half" idx="10"/>
          </p:nvPr>
        </p:nvSpPr>
        <p:spPr/>
        <p:txBody>
          <a:bodyPr/>
          <a:lstStyle/>
          <a:p>
            <a:fld id="{0F25611B-7180-482A-B78F-31584A239152}" type="datetimeFigureOut">
              <a:rPr lang="fr-CA" smtClean="0"/>
              <a:t>16-10-07</a:t>
            </a:fld>
            <a:endParaRPr lang="fr-CA"/>
          </a:p>
        </p:txBody>
      </p:sp>
      <p:sp>
        <p:nvSpPr>
          <p:cNvPr id="4" name="Espace réservé du pied de page 3"/>
          <p:cNvSpPr>
            <a:spLocks noGrp="1"/>
          </p:cNvSpPr>
          <p:nvPr>
            <p:ph type="ftr" sz="quarter" idx="11"/>
          </p:nvPr>
        </p:nvSpPr>
        <p:spPr/>
        <p:txBody>
          <a:bodyPr/>
          <a:lstStyle/>
          <a:p>
            <a:endParaRPr lang="fr-CA"/>
          </a:p>
        </p:txBody>
      </p:sp>
      <p:sp>
        <p:nvSpPr>
          <p:cNvPr id="5" name="Espace réservé du numéro de diapositive 4"/>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3160737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25611B-7180-482A-B78F-31584A239152}" type="datetimeFigureOut">
              <a:rPr lang="fr-CA" smtClean="0"/>
              <a:t>16-10-07</a:t>
            </a:fld>
            <a:endParaRPr lang="fr-CA"/>
          </a:p>
        </p:txBody>
      </p:sp>
      <p:sp>
        <p:nvSpPr>
          <p:cNvPr id="3" name="Espace réservé du pied de page 2"/>
          <p:cNvSpPr>
            <a:spLocks noGrp="1"/>
          </p:cNvSpPr>
          <p:nvPr>
            <p:ph type="ftr" sz="quarter" idx="11"/>
          </p:nvPr>
        </p:nvSpPr>
        <p:spPr/>
        <p:txBody>
          <a:bodyPr/>
          <a:lstStyle/>
          <a:p>
            <a:endParaRPr lang="fr-CA"/>
          </a:p>
        </p:txBody>
      </p:sp>
      <p:sp>
        <p:nvSpPr>
          <p:cNvPr id="4" name="Espace réservé du numéro de diapositive 3"/>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3714267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0F25611B-7180-482A-B78F-31584A239152}" type="datetimeFigureOut">
              <a:rPr lang="fr-CA" smtClean="0"/>
              <a:t>16-10-07</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643057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0F25611B-7180-482A-B78F-31584A239152}" type="datetimeFigureOut">
              <a:rPr lang="fr-CA" smtClean="0"/>
              <a:t>16-10-07</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218322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10"/>
          </p:nvPr>
        </p:nvSpPr>
        <p:spPr/>
        <p:txBody>
          <a:bodyPr/>
          <a:lstStyle/>
          <a:p>
            <a:fld id="{0F25611B-7180-482A-B78F-31584A239152}" type="datetimeFigureOut">
              <a:rPr lang="fr-CA" smtClean="0"/>
              <a:t>16-10-07</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3940213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10"/>
          </p:nvPr>
        </p:nvSpPr>
        <p:spPr/>
        <p:txBody>
          <a:bodyPr/>
          <a:lstStyle/>
          <a:p>
            <a:fld id="{0F25611B-7180-482A-B78F-31584A239152}" type="datetimeFigureOut">
              <a:rPr lang="fr-CA" smtClean="0"/>
              <a:t>16-10-07</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5B0F95DA-1435-4C41-B83A-AE4068CF7247}" type="slidenum">
              <a:rPr lang="fr-CA" smtClean="0"/>
              <a:t>‹N°›</a:t>
            </a:fld>
            <a:endParaRPr lang="fr-CA"/>
          </a:p>
        </p:txBody>
      </p:sp>
    </p:spTree>
    <p:extLst>
      <p:ext uri="{BB962C8B-B14F-4D97-AF65-F5344CB8AC3E}">
        <p14:creationId xmlns:p14="http://schemas.microsoft.com/office/powerpoint/2010/main" val="106150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25611B-7180-482A-B78F-31584A239152}" type="datetimeFigureOut">
              <a:rPr lang="fr-CA" smtClean="0"/>
              <a:t>16-10-07</a:t>
            </a:fld>
            <a:endParaRPr lang="fr-CA"/>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0F95DA-1435-4C41-B83A-AE4068CF7247}" type="slidenum">
              <a:rPr lang="fr-CA" smtClean="0"/>
              <a:t>‹N°›</a:t>
            </a:fld>
            <a:endParaRPr lang="fr-CA"/>
          </a:p>
        </p:txBody>
      </p:sp>
    </p:spTree>
    <p:extLst>
      <p:ext uri="{BB962C8B-B14F-4D97-AF65-F5344CB8AC3E}">
        <p14:creationId xmlns:p14="http://schemas.microsoft.com/office/powerpoint/2010/main" val="1297697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linternaute.com/voyage/indonesie/bali/" TargetMode="External"/><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linternaute.com/voyage/allemagne/" TargetMode="External"/><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comments" Target="../comments/commen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linternaute.com/voyage/indonesie/" TargetMode="External"/><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linternaute.com/voyage/japon/kyoto/" TargetMode="External"/><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linternaute.com/voyage/allemagne/" TargetMode="External"/><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linternaute.com/voyage/varsovie/14235" TargetMode="External"/><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www.linternaute.com/voyage/indonesie/bali/" TargetMode="External"/><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www.linternaute.com/voyage/italie/" TargetMode="External"/><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hyperlink" Target="http://ppsmania.fr/" TargetMode="External"/><Relationship Id="rId3" Type="http://schemas.openxmlformats.org/officeDocument/2006/relationships/image" Target="../media/image33.jpeg"/><Relationship Id="rId7"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hyperlink" Target="http://ppsmania.net/" TargetMode="External"/><Relationship Id="rId10" Type="http://schemas.openxmlformats.org/officeDocument/2006/relationships/hyperlink" Target="http://www.ppsmania.ft/author/maumau" TargetMode="External"/><Relationship Id="rId4" Type="http://schemas.openxmlformats.org/officeDocument/2006/relationships/image" Target="../media/image34.gif"/><Relationship Id="rId9" Type="http://schemas.openxmlformats.org/officeDocument/2006/relationships/hyperlink" Target="http://www.ppsmania.fr/author/mauma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4776" y="0"/>
            <a:ext cx="12011332" cy="1107996"/>
          </a:xfrm>
          <a:prstGeom prst="rect">
            <a:avLst/>
          </a:prstGeom>
        </p:spPr>
        <p:txBody>
          <a:bodyPr wrap="square">
            <a:spAutoFit/>
            <a:scene3d>
              <a:camera prst="orthographicFront"/>
              <a:lightRig rig="threePt" dir="t"/>
            </a:scene3d>
            <a:sp3d extrusionH="57150">
              <a:bevelT w="38100" h="38100"/>
            </a:sp3d>
          </a:bodyPr>
          <a:lstStyle/>
          <a:p>
            <a:pPr algn="ctr"/>
            <a:r>
              <a:rPr lang="fr-FR" sz="6600" dirty="0">
                <a:ln w="19050">
                  <a:solidFill>
                    <a:schemeClr val="bg1"/>
                  </a:solidFill>
                </a:ln>
                <a:solidFill>
                  <a:srgbClr val="FFC000"/>
                </a:solidFill>
                <a:effectLst>
                  <a:outerShdw blurRad="38100" dist="19050" dir="2700000" algn="tl" rotWithShape="0">
                    <a:schemeClr val="dk1">
                      <a:alpha val="40000"/>
                    </a:schemeClr>
                  </a:outerShdw>
                </a:effectLst>
              </a:rPr>
              <a:t>Château sur l’eau de par le monde</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776" y="1725106"/>
            <a:ext cx="2280206" cy="3940404"/>
          </a:xfrm>
          <a:prstGeom prst="ellipse">
            <a:avLst/>
          </a:prstGeom>
          <a:ln w="63500" cap="rnd">
            <a:solidFill>
              <a:srgbClr val="FBD04E"/>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1755" y="1725107"/>
            <a:ext cx="2254353" cy="3940404"/>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90517683"/>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JAMES LAST   Now I Know.wav"/>
          </p:stSnd>
        </p:sndAc>
      </p:transition>
    </mc:Choice>
    <mc:Fallback>
      <p:transition spd="slow">
        <p:sndAc>
          <p:stSnd loop="1">
            <p:snd r:embed="rId2" name="JAMES LAST   Now I Know.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par>
                          <p:cTn id="8" fill="hold">
                            <p:stCondLst>
                              <p:cond delay="2000"/>
                            </p:stCondLst>
                            <p:childTnLst>
                              <p:par>
                                <p:cTn id="9" presetID="16" presetClass="entr" presetSubtype="4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1750"/>
                                        <p:tgtEl>
                                          <p:spTgt spid="2"/>
                                        </p:tgtEl>
                                      </p:cBhvr>
                                    </p:animEffect>
                                  </p:childTnLst>
                                </p:cTn>
                              </p:par>
                            </p:childTnLst>
                          </p:cTn>
                        </p:par>
                        <p:par>
                          <p:cTn id="12" fill="hold">
                            <p:stCondLst>
                              <p:cond delay="3750"/>
                            </p:stCondLst>
                            <p:childTnLst>
                              <p:par>
                                <p:cTn id="13" presetID="16" presetClass="entr" presetSubtype="2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Horizontal)">
                                      <p:cBhvr>
                                        <p:cTn id="15"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207390" y="405353"/>
            <a:ext cx="2535810" cy="1323439"/>
          </a:xfrm>
          <a:prstGeom prst="rect">
            <a:avLst/>
          </a:prstGeom>
          <a:noFill/>
        </p:spPr>
        <p:txBody>
          <a:bodyPr wrap="square" rtlCol="0">
            <a:spAutoFit/>
          </a:bodyPr>
          <a:lstStyle/>
          <a:p>
            <a:r>
              <a:rPr lang="fr-CA" sz="2000"/>
              <a:t>Une pagoda d'or Karaweik sur le lac naturel a appelé Kandawgyi.</a:t>
            </a:r>
            <a:endParaRPr lang="fr-CA" sz="2000" dirty="0"/>
          </a:p>
        </p:txBody>
      </p:sp>
    </p:spTree>
    <p:extLst>
      <p:ext uri="{BB962C8B-B14F-4D97-AF65-F5344CB8AC3E}">
        <p14:creationId xmlns:p14="http://schemas.microsoft.com/office/powerpoint/2010/main" val="331468551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657225" y="523875"/>
            <a:ext cx="5076825" cy="1015663"/>
          </a:xfrm>
          <a:prstGeom prst="rect">
            <a:avLst/>
          </a:prstGeom>
          <a:noFill/>
        </p:spPr>
        <p:txBody>
          <a:bodyPr wrap="square" rtlCol="0">
            <a:spAutoFit/>
          </a:bodyPr>
          <a:lstStyle/>
          <a:p>
            <a:r>
              <a:rPr lang="fr-FR" sz="2000"/>
              <a:t>Le Pura Ulun Danu est un temple posé sur l’eau à </a:t>
            </a:r>
            <a:r>
              <a:rPr lang="fr-FR" sz="2000" u="sng">
                <a:hlinkClick r:id="rId3"/>
              </a:rPr>
              <a:t>Bali</a:t>
            </a:r>
            <a:r>
              <a:rPr lang="fr-FR" sz="2000"/>
              <a:t>. Dans ce lieu magnifique, on peut faire des offrandes à la déesse des eaux,</a:t>
            </a:r>
            <a:endParaRPr lang="fr-CA" sz="2000"/>
          </a:p>
        </p:txBody>
      </p:sp>
    </p:spTree>
    <p:extLst>
      <p:ext uri="{BB962C8B-B14F-4D97-AF65-F5344CB8AC3E}">
        <p14:creationId xmlns:p14="http://schemas.microsoft.com/office/powerpoint/2010/main" val="1265855261"/>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
        <p:nvSpPr>
          <p:cNvPr id="3" name="ZoneTexte 2"/>
          <p:cNvSpPr txBox="1"/>
          <p:nvPr/>
        </p:nvSpPr>
        <p:spPr>
          <a:xfrm>
            <a:off x="5953125" y="209550"/>
            <a:ext cx="5781675" cy="707886"/>
          </a:xfrm>
          <a:prstGeom prst="rect">
            <a:avLst/>
          </a:prstGeom>
          <a:noFill/>
        </p:spPr>
        <p:txBody>
          <a:bodyPr wrap="square" rtlCol="0">
            <a:spAutoFit/>
          </a:bodyPr>
          <a:lstStyle/>
          <a:p>
            <a:r>
              <a:rPr lang="fr-FR" sz="2000" dirty="0"/>
              <a:t>Le palais de l'eau, ou </a:t>
            </a:r>
            <a:r>
              <a:rPr lang="fr-FR" sz="2000" dirty="0" err="1"/>
              <a:t>Jal</a:t>
            </a:r>
            <a:r>
              <a:rPr lang="fr-FR" sz="2000" dirty="0"/>
              <a:t> Mahal, émerge du lac Man Sagar à Jaipur, tel un conte des mille et une nuits.</a:t>
            </a:r>
            <a:endParaRPr lang="fr-CA" sz="2000" dirty="0"/>
          </a:p>
        </p:txBody>
      </p:sp>
    </p:spTree>
    <p:extLst>
      <p:ext uri="{BB962C8B-B14F-4D97-AF65-F5344CB8AC3E}">
        <p14:creationId xmlns:p14="http://schemas.microsoft.com/office/powerpoint/2010/main" val="87142937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6496050" y="409575"/>
            <a:ext cx="5324475" cy="707886"/>
          </a:xfrm>
          <a:prstGeom prst="rect">
            <a:avLst/>
          </a:prstGeom>
          <a:noFill/>
        </p:spPr>
        <p:txBody>
          <a:bodyPr wrap="square" rtlCol="0">
            <a:spAutoFit/>
          </a:bodyPr>
          <a:lstStyle/>
          <a:p>
            <a:r>
              <a:rPr lang="fr-FR" sz="2000" dirty="0">
                <a:solidFill>
                  <a:schemeClr val="bg1"/>
                </a:solidFill>
              </a:rPr>
              <a:t>Le palais de l'eau, ou </a:t>
            </a:r>
            <a:r>
              <a:rPr lang="fr-FR" sz="2000" dirty="0" err="1">
                <a:solidFill>
                  <a:schemeClr val="bg1"/>
                </a:solidFill>
              </a:rPr>
              <a:t>Jal</a:t>
            </a:r>
            <a:r>
              <a:rPr lang="fr-FR" sz="2000" dirty="0">
                <a:solidFill>
                  <a:schemeClr val="bg1"/>
                </a:solidFill>
              </a:rPr>
              <a:t> Mahal,  Il est encore plus magnifique la nuit</a:t>
            </a:r>
            <a:endParaRPr lang="fr-CA" sz="2000" dirty="0">
              <a:solidFill>
                <a:schemeClr val="bg1"/>
              </a:solidFill>
            </a:endParaRPr>
          </a:p>
        </p:txBody>
      </p:sp>
    </p:spTree>
    <p:extLst>
      <p:ext uri="{BB962C8B-B14F-4D97-AF65-F5344CB8AC3E}">
        <p14:creationId xmlns:p14="http://schemas.microsoft.com/office/powerpoint/2010/main" val="30626992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4" name="ZoneTexte 3"/>
          <p:cNvSpPr txBox="1"/>
          <p:nvPr/>
        </p:nvSpPr>
        <p:spPr>
          <a:xfrm>
            <a:off x="5257800" y="390525"/>
            <a:ext cx="4733925" cy="707886"/>
          </a:xfrm>
          <a:prstGeom prst="rect">
            <a:avLst/>
          </a:prstGeom>
          <a:noFill/>
        </p:spPr>
        <p:txBody>
          <a:bodyPr wrap="square" rtlCol="0">
            <a:spAutoFit/>
          </a:bodyPr>
          <a:lstStyle/>
          <a:p>
            <a:r>
              <a:rPr lang="fr-FR" sz="2000"/>
              <a:t>Château de Chenonceau. Ses arches enjambent le Cher avec grâce</a:t>
            </a:r>
            <a:endParaRPr lang="fr-CA" sz="2000"/>
          </a:p>
        </p:txBody>
      </p:sp>
    </p:spTree>
    <p:extLst>
      <p:ext uri="{BB962C8B-B14F-4D97-AF65-F5344CB8AC3E}">
        <p14:creationId xmlns:p14="http://schemas.microsoft.com/office/powerpoint/2010/main" val="2398578248"/>
      </p:ext>
    </p:extLst>
  </p:cSld>
  <p:clrMapOvr>
    <a:masterClrMapping/>
  </p:clrMapOvr>
  <mc:AlternateContent xmlns:mc="http://schemas.openxmlformats.org/markup-compatibility/2006" xmlns:p14="http://schemas.microsoft.com/office/powerpoint/2010/main">
    <mc:Choice Requires="p14">
      <p:transition spd="slow" p14:dur="20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714375" y="6238875"/>
            <a:ext cx="10982325" cy="400110"/>
          </a:xfrm>
          <a:prstGeom prst="rect">
            <a:avLst/>
          </a:prstGeom>
          <a:noFill/>
        </p:spPr>
        <p:txBody>
          <a:bodyPr wrap="square" rtlCol="0">
            <a:spAutoFit/>
          </a:bodyPr>
          <a:lstStyle/>
          <a:p>
            <a:r>
              <a:rPr lang="fr-FR" sz="2000">
                <a:solidFill>
                  <a:schemeClr val="bg1"/>
                </a:solidFill>
              </a:rPr>
              <a:t> Le château de Chenonceau, reste le plus visité de France après Versailles, est disponible en 11 langues</a:t>
            </a:r>
            <a:endParaRPr lang="fr-CA" sz="2000">
              <a:solidFill>
                <a:schemeClr val="bg1"/>
              </a:solidFill>
            </a:endParaRPr>
          </a:p>
        </p:txBody>
      </p:sp>
    </p:spTree>
    <p:extLst>
      <p:ext uri="{BB962C8B-B14F-4D97-AF65-F5344CB8AC3E}">
        <p14:creationId xmlns:p14="http://schemas.microsoft.com/office/powerpoint/2010/main" val="1169437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88" y="37118"/>
            <a:ext cx="12126011" cy="6820881"/>
          </a:xfrm>
          <a:prstGeom prst="rect">
            <a:avLst/>
          </a:prstGeom>
        </p:spPr>
      </p:pic>
      <p:sp>
        <p:nvSpPr>
          <p:cNvPr id="3" name="ZoneTexte 2"/>
          <p:cNvSpPr txBox="1"/>
          <p:nvPr/>
        </p:nvSpPr>
        <p:spPr>
          <a:xfrm>
            <a:off x="4476750" y="6334125"/>
            <a:ext cx="5562600" cy="400110"/>
          </a:xfrm>
          <a:prstGeom prst="rect">
            <a:avLst/>
          </a:prstGeom>
          <a:noFill/>
        </p:spPr>
        <p:txBody>
          <a:bodyPr wrap="square" rtlCol="0">
            <a:spAutoFit/>
          </a:bodyPr>
          <a:lstStyle/>
          <a:p>
            <a:r>
              <a:rPr lang="fr-FR" sz="2000" dirty="0">
                <a:solidFill>
                  <a:schemeClr val="bg1"/>
                </a:solidFill>
              </a:rPr>
              <a:t>Château de Chenonceau vu de nuit </a:t>
            </a:r>
            <a:endParaRPr lang="fr-CA" sz="2000" dirty="0">
              <a:solidFill>
                <a:schemeClr val="bg1"/>
              </a:solidFill>
            </a:endParaRPr>
          </a:p>
        </p:txBody>
      </p:sp>
    </p:spTree>
    <p:extLst>
      <p:ext uri="{BB962C8B-B14F-4D97-AF65-F5344CB8AC3E}">
        <p14:creationId xmlns:p14="http://schemas.microsoft.com/office/powerpoint/2010/main" val="19388763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6" name="ZoneTexte 5"/>
          <p:cNvSpPr txBox="1"/>
          <p:nvPr/>
        </p:nvSpPr>
        <p:spPr>
          <a:xfrm>
            <a:off x="235974" y="550606"/>
            <a:ext cx="3441291" cy="629265"/>
          </a:xfrm>
          <a:prstGeom prst="rect">
            <a:avLst/>
          </a:prstGeom>
          <a:noFill/>
        </p:spPr>
        <p:txBody>
          <a:bodyPr wrap="square" rtlCol="0">
            <a:spAutoFit/>
          </a:bodyPr>
          <a:lstStyle/>
          <a:p>
            <a:endParaRPr lang="fr-CA" dirty="0"/>
          </a:p>
        </p:txBody>
      </p:sp>
      <p:sp>
        <p:nvSpPr>
          <p:cNvPr id="7" name="ZoneTexte 6"/>
          <p:cNvSpPr txBox="1"/>
          <p:nvPr/>
        </p:nvSpPr>
        <p:spPr>
          <a:xfrm>
            <a:off x="235974" y="412954"/>
            <a:ext cx="3214540" cy="1938992"/>
          </a:xfrm>
          <a:prstGeom prst="rect">
            <a:avLst/>
          </a:prstGeom>
          <a:noFill/>
        </p:spPr>
        <p:txBody>
          <a:bodyPr wrap="square" rtlCol="0">
            <a:spAutoFit/>
          </a:bodyPr>
          <a:lstStyle/>
          <a:p>
            <a:r>
              <a:rPr lang="fr-FR" sz="2000" dirty="0"/>
              <a:t>Venise. Sur cette photo, le palais des Doges a les pieds dans l’eau Le paysage urbain est alors magnifique, surtout quand l’eau recouvre la place Saint-Marc.</a:t>
            </a:r>
            <a:endParaRPr lang="fr-CA" sz="2000" dirty="0"/>
          </a:p>
        </p:txBody>
      </p:sp>
    </p:spTree>
    <p:extLst>
      <p:ext uri="{BB962C8B-B14F-4D97-AF65-F5344CB8AC3E}">
        <p14:creationId xmlns:p14="http://schemas.microsoft.com/office/powerpoint/2010/main" val="4259042587"/>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256" y="0"/>
            <a:ext cx="12352255" cy="6857999"/>
          </a:xfrm>
          <a:prstGeom prst="rect">
            <a:avLst/>
          </a:prstGeom>
        </p:spPr>
      </p:pic>
      <p:sp>
        <p:nvSpPr>
          <p:cNvPr id="3" name="ZoneTexte 2"/>
          <p:cNvSpPr txBox="1"/>
          <p:nvPr/>
        </p:nvSpPr>
        <p:spPr>
          <a:xfrm>
            <a:off x="0" y="209550"/>
            <a:ext cx="1914525" cy="1015663"/>
          </a:xfrm>
          <a:prstGeom prst="rect">
            <a:avLst/>
          </a:prstGeom>
          <a:noFill/>
        </p:spPr>
        <p:txBody>
          <a:bodyPr wrap="square" rtlCol="0">
            <a:spAutoFit/>
          </a:bodyPr>
          <a:lstStyle/>
          <a:p>
            <a:r>
              <a:rPr lang="fr-FR" sz="2000" dirty="0">
                <a:solidFill>
                  <a:schemeClr val="bg1"/>
                </a:solidFill>
              </a:rPr>
              <a:t>Venise</a:t>
            </a:r>
          </a:p>
          <a:p>
            <a:r>
              <a:rPr lang="fr-FR" sz="2000" dirty="0">
                <a:solidFill>
                  <a:schemeClr val="bg1"/>
                </a:solidFill>
              </a:rPr>
              <a:t>Palais des Doges vu de nuit</a:t>
            </a:r>
            <a:endParaRPr lang="fr-CA" sz="2000" dirty="0">
              <a:solidFill>
                <a:schemeClr val="bg1"/>
              </a:solidFill>
            </a:endParaRPr>
          </a:p>
        </p:txBody>
      </p:sp>
    </p:spTree>
    <p:extLst>
      <p:ext uri="{BB962C8B-B14F-4D97-AF65-F5344CB8AC3E}">
        <p14:creationId xmlns:p14="http://schemas.microsoft.com/office/powerpoint/2010/main" val="2456435946"/>
      </p:ext>
    </p:extLst>
  </p:cSld>
  <p:clrMapOvr>
    <a:masterClrMapping/>
  </p:clrMapOvr>
  <mc:AlternateContent xmlns:mc="http://schemas.openxmlformats.org/markup-compatibility/2006" xmlns:p14="http://schemas.microsoft.com/office/powerpoint/2010/main">
    <mc:Choice Requires="p14">
      <p:transition spd="slow" p14:dur="20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341242" y="258417"/>
            <a:ext cx="5834270" cy="707886"/>
          </a:xfrm>
          <a:prstGeom prst="rect">
            <a:avLst/>
          </a:prstGeom>
          <a:noFill/>
        </p:spPr>
        <p:txBody>
          <a:bodyPr wrap="square" rtlCol="0">
            <a:spAutoFit/>
          </a:bodyPr>
          <a:lstStyle/>
          <a:p>
            <a:r>
              <a:rPr lang="fr-FR" sz="2000" dirty="0"/>
              <a:t>Le château de </a:t>
            </a:r>
            <a:r>
              <a:rPr lang="fr-FR" sz="2000" dirty="0" err="1"/>
              <a:t>Glucksburg</a:t>
            </a:r>
            <a:r>
              <a:rPr lang="fr-FR" sz="2000" dirty="0"/>
              <a:t>, situé en </a:t>
            </a:r>
            <a:r>
              <a:rPr lang="fr-FR" sz="2000" u="sng" dirty="0">
                <a:hlinkClick r:id="rId3"/>
              </a:rPr>
              <a:t>Allemagne</a:t>
            </a:r>
            <a:r>
              <a:rPr lang="fr-FR" sz="2000" dirty="0"/>
              <a:t>, s'avance sur l'eau avec sa façade blanche</a:t>
            </a:r>
            <a:endParaRPr lang="fr-CA" sz="2000" dirty="0"/>
          </a:p>
        </p:txBody>
      </p:sp>
    </p:spTree>
    <p:extLst>
      <p:ext uri="{BB962C8B-B14F-4D97-AF65-F5344CB8AC3E}">
        <p14:creationId xmlns:p14="http://schemas.microsoft.com/office/powerpoint/2010/main" val="3350733062"/>
      </p:ext>
    </p:extLst>
  </p:cSld>
  <p:clrMapOvr>
    <a:masterClrMapping/>
  </p:clrMapOvr>
  <mc:AlternateContent xmlns:mc="http://schemas.openxmlformats.org/markup-compatibility/2006" xmlns:p14="http://schemas.microsoft.com/office/powerpoint/2010/main">
    <mc:Choice Requires="p14">
      <p:transition spd="slow" p14:dur="20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4" name="ZoneTexte 3"/>
          <p:cNvSpPr txBox="1"/>
          <p:nvPr/>
        </p:nvSpPr>
        <p:spPr>
          <a:xfrm>
            <a:off x="552450" y="476250"/>
            <a:ext cx="4076700" cy="400110"/>
          </a:xfrm>
          <a:prstGeom prst="rect">
            <a:avLst/>
          </a:prstGeom>
          <a:noFill/>
        </p:spPr>
        <p:txBody>
          <a:bodyPr wrap="square" rtlCol="0">
            <a:spAutoFit/>
          </a:bodyPr>
          <a:lstStyle/>
          <a:p>
            <a:r>
              <a:rPr lang="fr-FR" sz="2000" dirty="0">
                <a:solidFill>
                  <a:schemeClr val="bg1"/>
                </a:solidFill>
              </a:rPr>
              <a:t>Le château de </a:t>
            </a:r>
            <a:r>
              <a:rPr lang="fr-FR" sz="2000" dirty="0" err="1">
                <a:solidFill>
                  <a:schemeClr val="bg1"/>
                </a:solidFill>
              </a:rPr>
              <a:t>Glucksburg</a:t>
            </a:r>
            <a:r>
              <a:rPr lang="fr-FR" sz="2000" dirty="0">
                <a:solidFill>
                  <a:schemeClr val="bg1"/>
                </a:solidFill>
              </a:rPr>
              <a:t> vu de nuit</a:t>
            </a:r>
            <a:endParaRPr lang="fr-CA" sz="2000" dirty="0">
              <a:solidFill>
                <a:schemeClr val="bg1"/>
              </a:solidFill>
            </a:endParaRPr>
          </a:p>
        </p:txBody>
      </p:sp>
    </p:spTree>
    <p:extLst>
      <p:ext uri="{BB962C8B-B14F-4D97-AF65-F5344CB8AC3E}">
        <p14:creationId xmlns:p14="http://schemas.microsoft.com/office/powerpoint/2010/main" val="13338691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6881568" y="0"/>
            <a:ext cx="5310432" cy="1631216"/>
          </a:xfrm>
          <a:prstGeom prst="rect">
            <a:avLst/>
          </a:prstGeom>
          <a:noFill/>
        </p:spPr>
        <p:txBody>
          <a:bodyPr wrap="square" rtlCol="0">
            <a:spAutoFit/>
          </a:bodyPr>
          <a:lstStyle/>
          <a:p>
            <a:r>
              <a:rPr lang="fr-FR" sz="2000" b="1"/>
              <a:t>Le temple Tanah Lot à Bali</a:t>
            </a:r>
            <a:endParaRPr lang="fr-CA" sz="2000"/>
          </a:p>
          <a:p>
            <a:r>
              <a:rPr lang="fr-FR" sz="2000"/>
              <a:t>Ce temple hindouiste, occupant l’îlot rocheux de Tanah Lot en </a:t>
            </a:r>
            <a:r>
              <a:rPr lang="fr-FR" sz="2000" u="sng">
                <a:hlinkClick r:id="rId3"/>
              </a:rPr>
              <a:t>Indonésie</a:t>
            </a:r>
            <a:r>
              <a:rPr lang="fr-FR" sz="2000"/>
              <a:t>, est un petit coin de paradis sur l'eau.. Le site est encore plus impressionnant quand il est battu par les vagues.</a:t>
            </a:r>
            <a:endParaRPr lang="fr-CA" sz="2000"/>
          </a:p>
        </p:txBody>
      </p:sp>
    </p:spTree>
    <p:extLst>
      <p:ext uri="{BB962C8B-B14F-4D97-AF65-F5344CB8AC3E}">
        <p14:creationId xmlns:p14="http://schemas.microsoft.com/office/powerpoint/2010/main" val="2026765545"/>
      </p:ext>
    </p:extLst>
  </p:cSld>
  <p:clrMapOvr>
    <a:masterClrMapping/>
  </p:clrMapOvr>
  <mc:AlternateContent xmlns:mc="http://schemas.openxmlformats.org/markup-compatibility/2006" xmlns:p14="http://schemas.microsoft.com/office/powerpoint/2010/main">
    <mc:Choice Requires="p14">
      <p:transition spd="slow" p14:dur="25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180975" y="381000"/>
            <a:ext cx="4448175" cy="707886"/>
          </a:xfrm>
          <a:prstGeom prst="rect">
            <a:avLst/>
          </a:prstGeom>
          <a:noFill/>
        </p:spPr>
        <p:txBody>
          <a:bodyPr wrap="square" rtlCol="0">
            <a:spAutoFit/>
          </a:bodyPr>
          <a:lstStyle/>
          <a:p>
            <a:r>
              <a:rPr lang="fr-FR" sz="2000" b="1" dirty="0">
                <a:solidFill>
                  <a:schemeClr val="bg1"/>
                </a:solidFill>
              </a:rPr>
              <a:t>Le temple </a:t>
            </a:r>
            <a:r>
              <a:rPr lang="fr-FR" sz="2000" b="1" dirty="0" err="1">
                <a:solidFill>
                  <a:schemeClr val="bg1"/>
                </a:solidFill>
              </a:rPr>
              <a:t>Tanah</a:t>
            </a:r>
            <a:r>
              <a:rPr lang="fr-FR" sz="2000" b="1" dirty="0">
                <a:solidFill>
                  <a:schemeClr val="bg1"/>
                </a:solidFill>
              </a:rPr>
              <a:t> Lot à Bali</a:t>
            </a:r>
          </a:p>
          <a:p>
            <a:r>
              <a:rPr lang="fr-FR" sz="2000" b="1" dirty="0">
                <a:solidFill>
                  <a:schemeClr val="bg1"/>
                </a:solidFill>
              </a:rPr>
              <a:t>Au coucher de soleil</a:t>
            </a:r>
            <a:endParaRPr lang="fr-CA" sz="2000" dirty="0">
              <a:solidFill>
                <a:schemeClr val="bg1"/>
              </a:solidFill>
            </a:endParaRPr>
          </a:p>
        </p:txBody>
      </p:sp>
    </p:spTree>
    <p:extLst>
      <p:ext uri="{BB962C8B-B14F-4D97-AF65-F5344CB8AC3E}">
        <p14:creationId xmlns:p14="http://schemas.microsoft.com/office/powerpoint/2010/main" val="209709672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500"/>
                                        <p:tgtEl>
                                          <p:spTgt spid="2"/>
                                        </p:tgtEl>
                                      </p:cBhvr>
                                    </p:animEffect>
                                  </p:childTnLst>
                                </p:cTn>
                              </p:par>
                            </p:childTnLst>
                          </p:cTn>
                        </p:par>
                        <p:par>
                          <p:cTn id="8" fill="hold">
                            <p:stCondLst>
                              <p:cond delay="1500"/>
                            </p:stCondLst>
                            <p:childTnLst>
                              <p:par>
                                <p:cTn id="9" presetID="16" presetClass="entr" presetSubtype="2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207390" y="207390"/>
            <a:ext cx="4779389" cy="1323439"/>
          </a:xfrm>
          <a:prstGeom prst="rect">
            <a:avLst/>
          </a:prstGeom>
          <a:noFill/>
        </p:spPr>
        <p:txBody>
          <a:bodyPr wrap="square" rtlCol="0">
            <a:spAutoFit/>
          </a:bodyPr>
          <a:lstStyle/>
          <a:p>
            <a:r>
              <a:rPr lang="fr-FR" sz="2000"/>
              <a:t>Le Temple d'Or est le nom informel du Harmandir Sahib, l'édifice le plus sacré des Sikhs, situé au cœur de la ville d'Amritsar, au Pendjab, dans le nord ouest de l'Inde.</a:t>
            </a:r>
            <a:endParaRPr lang="fr-CA" sz="2000"/>
          </a:p>
        </p:txBody>
      </p:sp>
    </p:spTree>
    <p:extLst>
      <p:ext uri="{BB962C8B-B14F-4D97-AF65-F5344CB8AC3E}">
        <p14:creationId xmlns:p14="http://schemas.microsoft.com/office/powerpoint/2010/main" val="29045340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104775" y="266700"/>
            <a:ext cx="3028950" cy="923330"/>
          </a:xfrm>
          <a:prstGeom prst="rect">
            <a:avLst/>
          </a:prstGeom>
          <a:noFill/>
        </p:spPr>
        <p:txBody>
          <a:bodyPr wrap="square" rtlCol="0">
            <a:spAutoFit/>
          </a:bodyPr>
          <a:lstStyle/>
          <a:p>
            <a:r>
              <a:rPr lang="fr-FR" dirty="0">
                <a:solidFill>
                  <a:schemeClr val="bg1"/>
                </a:solidFill>
              </a:rPr>
              <a:t>Cet édifice, situé au Pendjab en Inde, est d'une grande importance pour les Sikhs.</a:t>
            </a:r>
            <a:endParaRPr lang="fr-CA" dirty="0">
              <a:solidFill>
                <a:schemeClr val="bg1"/>
              </a:solidFill>
            </a:endParaRPr>
          </a:p>
        </p:txBody>
      </p:sp>
    </p:spTree>
    <p:extLst>
      <p:ext uri="{BB962C8B-B14F-4D97-AF65-F5344CB8AC3E}">
        <p14:creationId xmlns:p14="http://schemas.microsoft.com/office/powerpoint/2010/main" val="22369120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461913" y="5811560"/>
            <a:ext cx="9521072" cy="1077218"/>
          </a:xfrm>
          <a:prstGeom prst="rect">
            <a:avLst/>
          </a:prstGeom>
          <a:noFill/>
        </p:spPr>
        <p:txBody>
          <a:bodyPr wrap="square" rtlCol="0">
            <a:spAutoFit/>
          </a:bodyPr>
          <a:lstStyle/>
          <a:p>
            <a:r>
              <a:rPr lang="fr-FR" sz="2400" b="1" dirty="0">
                <a:solidFill>
                  <a:schemeClr val="bg1"/>
                </a:solidFill>
              </a:rPr>
              <a:t>Le palais </a:t>
            </a:r>
            <a:r>
              <a:rPr lang="fr-FR" sz="2400" b="1" dirty="0" err="1">
                <a:solidFill>
                  <a:schemeClr val="bg1"/>
                </a:solidFill>
              </a:rPr>
              <a:t>Borromeo</a:t>
            </a:r>
            <a:r>
              <a:rPr lang="fr-FR" sz="2400" b="1" dirty="0">
                <a:solidFill>
                  <a:schemeClr val="bg1"/>
                </a:solidFill>
              </a:rPr>
              <a:t> sur le lac Majeur</a:t>
            </a:r>
          </a:p>
          <a:p>
            <a:r>
              <a:rPr lang="fr-FR" sz="2000" b="1" dirty="0">
                <a:solidFill>
                  <a:schemeClr val="bg1"/>
                </a:solidFill>
              </a:rPr>
              <a:t>Isola Bella est une des Îles Borromées, sur le lac Majeur. Située dans le golfe Borromée</a:t>
            </a:r>
            <a:r>
              <a:rPr lang="fr-FR" b="1" dirty="0"/>
              <a:t>.</a:t>
            </a:r>
            <a:endParaRPr lang="fr-CA" dirty="0"/>
          </a:p>
          <a:p>
            <a:endParaRPr lang="fr-CA" sz="2000" dirty="0">
              <a:solidFill>
                <a:schemeClr val="bg1"/>
              </a:solidFill>
            </a:endParaRPr>
          </a:p>
        </p:txBody>
      </p:sp>
    </p:spTree>
    <p:extLst>
      <p:ext uri="{BB962C8B-B14F-4D97-AF65-F5344CB8AC3E}">
        <p14:creationId xmlns:p14="http://schemas.microsoft.com/office/powerpoint/2010/main" val="3467560530"/>
      </p:ext>
    </p:extLst>
  </p:cSld>
  <p:clrMapOvr>
    <a:masterClrMapping/>
  </p:clrMapOvr>
  <mc:AlternateContent xmlns:mc="http://schemas.openxmlformats.org/markup-compatibility/2006" xmlns:p14="http://schemas.microsoft.com/office/powerpoint/2010/main">
    <mc:Choice Requires="p14">
      <p:transition spd="slow" p14:dur="25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658762" y="5348748"/>
            <a:ext cx="4513006" cy="1323439"/>
          </a:xfrm>
          <a:prstGeom prst="rect">
            <a:avLst/>
          </a:prstGeom>
          <a:solidFill>
            <a:srgbClr val="6C8007"/>
          </a:solidFill>
        </p:spPr>
        <p:txBody>
          <a:bodyPr wrap="square" rtlCol="0">
            <a:spAutoFit/>
          </a:bodyPr>
          <a:lstStyle/>
          <a:p>
            <a:r>
              <a:rPr lang="fr-FR" sz="2000" b="1" dirty="0">
                <a:solidFill>
                  <a:schemeClr val="bg1"/>
                </a:solidFill>
              </a:rPr>
              <a:t>Isola Bella, dont le nom vient de celui de la comtesse Isabella </a:t>
            </a:r>
            <a:r>
              <a:rPr lang="fr-FR" sz="2000" b="1" dirty="0" err="1">
                <a:solidFill>
                  <a:schemeClr val="bg1"/>
                </a:solidFill>
              </a:rPr>
              <a:t>Borromeo</a:t>
            </a:r>
            <a:r>
              <a:rPr lang="fr-FR" sz="2000" b="1" dirty="0">
                <a:solidFill>
                  <a:schemeClr val="bg1"/>
                </a:solidFill>
              </a:rPr>
              <a:t>, est entièrement occupée par le palais </a:t>
            </a:r>
            <a:r>
              <a:rPr lang="fr-FR" sz="2000" b="1" dirty="0" err="1">
                <a:solidFill>
                  <a:schemeClr val="bg1"/>
                </a:solidFill>
              </a:rPr>
              <a:t>Borromeo</a:t>
            </a:r>
            <a:r>
              <a:rPr lang="fr-FR" sz="2000" b="1" dirty="0">
                <a:solidFill>
                  <a:schemeClr val="bg1"/>
                </a:solidFill>
              </a:rPr>
              <a:t> et ses jardins.</a:t>
            </a:r>
            <a:endParaRPr lang="fr-CA" sz="2000" dirty="0">
              <a:solidFill>
                <a:schemeClr val="bg1"/>
              </a:solidFill>
            </a:endParaRPr>
          </a:p>
        </p:txBody>
      </p:sp>
    </p:spTree>
    <p:extLst>
      <p:ext uri="{BB962C8B-B14F-4D97-AF65-F5344CB8AC3E}">
        <p14:creationId xmlns:p14="http://schemas.microsoft.com/office/powerpoint/2010/main" val="3490028784"/>
      </p:ext>
    </p:extLst>
  </p:cSld>
  <p:clrMapOvr>
    <a:masterClrMapping/>
  </p:clrMapOvr>
  <mc:AlternateContent xmlns:mc="http://schemas.openxmlformats.org/markup-compatibility/2006" xmlns:p14="http://schemas.microsoft.com/office/powerpoint/2010/main">
    <mc:Choice Requires="p14">
      <p:transition spd="slow" p14:dur="20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xit" presetSubtype="32" fill="hold" grpId="1" nodeType="clickEffect">
                                  <p:stCondLst>
                                    <p:cond delay="0"/>
                                  </p:stCondLst>
                                  <p:childTnLst>
                                    <p:anim calcmode="lin" valueType="num">
                                      <p:cBhvr>
                                        <p:cTn id="11" dur="1500"/>
                                        <p:tgtEl>
                                          <p:spTgt spid="3"/>
                                        </p:tgtEl>
                                        <p:attrNameLst>
                                          <p:attrName>ppt_w</p:attrName>
                                        </p:attrNameLst>
                                      </p:cBhvr>
                                      <p:tavLst>
                                        <p:tav tm="0">
                                          <p:val>
                                            <p:strVal val="ppt_w"/>
                                          </p:val>
                                        </p:tav>
                                        <p:tav tm="100000">
                                          <p:val>
                                            <p:fltVal val="0"/>
                                          </p:val>
                                        </p:tav>
                                      </p:tavLst>
                                    </p:anim>
                                    <p:anim calcmode="lin" valueType="num">
                                      <p:cBhvr>
                                        <p:cTn id="12" dur="1500"/>
                                        <p:tgtEl>
                                          <p:spTgt spid="3"/>
                                        </p:tgtEl>
                                        <p:attrNameLst>
                                          <p:attrName>ppt_h</p:attrName>
                                        </p:attrNameLst>
                                      </p:cBhvr>
                                      <p:tavLst>
                                        <p:tav tm="0">
                                          <p:val>
                                            <p:strVal val="ppt_h"/>
                                          </p:val>
                                        </p:tav>
                                        <p:tav tm="100000">
                                          <p:val>
                                            <p:fltVal val="0"/>
                                          </p:val>
                                        </p:tav>
                                      </p:tavLst>
                                    </p:anim>
                                    <p:set>
                                      <p:cBhvr>
                                        <p:cTn id="13" dur="1" fill="hold">
                                          <p:stCondLst>
                                            <p:cond delay="1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7999"/>
          </a:xfrm>
          <a:prstGeom prst="rect">
            <a:avLst/>
          </a:prstGeom>
        </p:spPr>
      </p:pic>
      <p:sp>
        <p:nvSpPr>
          <p:cNvPr id="3" name="ZoneTexte 2"/>
          <p:cNvSpPr txBox="1"/>
          <p:nvPr/>
        </p:nvSpPr>
        <p:spPr>
          <a:xfrm>
            <a:off x="179109" y="113122"/>
            <a:ext cx="6127423" cy="1015663"/>
          </a:xfrm>
          <a:prstGeom prst="rect">
            <a:avLst/>
          </a:prstGeom>
          <a:noFill/>
        </p:spPr>
        <p:txBody>
          <a:bodyPr wrap="square" rtlCol="0">
            <a:spAutoFit/>
          </a:bodyPr>
          <a:lstStyle/>
          <a:p>
            <a:r>
              <a:rPr lang="fr-FR" sz="2000" b="1" dirty="0"/>
              <a:t>Le pavillon d’or à Kyoto</a:t>
            </a:r>
            <a:endParaRPr lang="fr-CA" sz="2000" dirty="0"/>
          </a:p>
          <a:p>
            <a:r>
              <a:rPr lang="fr-FR" sz="2000" dirty="0"/>
              <a:t>Au nord-ouest de </a:t>
            </a:r>
            <a:r>
              <a:rPr lang="fr-FR" sz="2000" u="sng" dirty="0">
                <a:hlinkClick r:id="rId3"/>
              </a:rPr>
              <a:t>Kyoto</a:t>
            </a:r>
            <a:r>
              <a:rPr lang="fr-FR" sz="2000" dirty="0"/>
              <a:t>, le Kinkaku-ji, aussi appelé le temple du pavillon d’or, est un incontournable du Japon. </a:t>
            </a:r>
            <a:endParaRPr lang="fr-CA" sz="2000" dirty="0"/>
          </a:p>
        </p:txBody>
      </p:sp>
    </p:spTree>
    <p:extLst>
      <p:ext uri="{BB962C8B-B14F-4D97-AF65-F5344CB8AC3E}">
        <p14:creationId xmlns:p14="http://schemas.microsoft.com/office/powerpoint/2010/main" val="66402771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419100" y="228600"/>
            <a:ext cx="4591050" cy="400110"/>
          </a:xfrm>
          <a:prstGeom prst="rect">
            <a:avLst/>
          </a:prstGeom>
          <a:noFill/>
        </p:spPr>
        <p:txBody>
          <a:bodyPr wrap="square" rtlCol="0">
            <a:spAutoFit/>
          </a:bodyPr>
          <a:lstStyle/>
          <a:p>
            <a:r>
              <a:rPr lang="fr-FR" sz="2000" b="1" dirty="0"/>
              <a:t>Le pavillon d’or à Kyoto sous la neige</a:t>
            </a:r>
            <a:endParaRPr lang="fr-CA" sz="2000" dirty="0"/>
          </a:p>
        </p:txBody>
      </p:sp>
    </p:spTree>
    <p:extLst>
      <p:ext uri="{BB962C8B-B14F-4D97-AF65-F5344CB8AC3E}">
        <p14:creationId xmlns:p14="http://schemas.microsoft.com/office/powerpoint/2010/main" val="2171035495"/>
      </p:ext>
    </p:extLst>
  </p:cSld>
  <p:clrMapOvr>
    <a:masterClrMapping/>
  </p:clrMapOvr>
  <mc:AlternateContent xmlns:mc="http://schemas.openxmlformats.org/markup-compatibility/2006" xmlns:p14="http://schemas.microsoft.com/office/powerpoint/2010/main">
    <mc:Choice Requires="p14">
      <p:transition spd="slow" p14:dur="2000">
        <p:comb/>
      </p:transition>
    </mc:Choice>
    <mc:Fallback xmlns="">
      <p:transition spd="slow">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9059159" y="235671"/>
            <a:ext cx="3132840" cy="1631216"/>
          </a:xfrm>
          <a:prstGeom prst="rect">
            <a:avLst/>
          </a:prstGeom>
          <a:noFill/>
        </p:spPr>
        <p:txBody>
          <a:bodyPr wrap="square" rtlCol="0">
            <a:spAutoFit/>
          </a:bodyPr>
          <a:lstStyle/>
          <a:p>
            <a:r>
              <a:rPr lang="fr-FR" sz="2000" dirty="0"/>
              <a:t>Le château de </a:t>
            </a:r>
            <a:r>
              <a:rPr lang="fr-FR" sz="2000" dirty="0" err="1"/>
              <a:t>Moritzburg</a:t>
            </a:r>
            <a:r>
              <a:rPr lang="fr-FR" sz="2000" dirty="0"/>
              <a:t>, non loin de Dresde en </a:t>
            </a:r>
            <a:r>
              <a:rPr lang="fr-FR" sz="2000" u="sng" dirty="0">
                <a:hlinkClick r:id="rId3"/>
              </a:rPr>
              <a:t>Allemagne</a:t>
            </a:r>
            <a:r>
              <a:rPr lang="fr-FR" sz="2000" dirty="0"/>
              <a:t>, a été construit au XVIIIème siècle. Au </a:t>
            </a:r>
            <a:r>
              <a:rPr lang="fr-FR" sz="2000" dirty="0" err="1"/>
              <a:t>coeur</a:t>
            </a:r>
            <a:r>
              <a:rPr lang="fr-FR" sz="2000" dirty="0"/>
              <a:t> d'un lac artificiel</a:t>
            </a:r>
            <a:endParaRPr lang="fr-CA" sz="2000" dirty="0"/>
          </a:p>
        </p:txBody>
      </p:sp>
    </p:spTree>
    <p:extLst>
      <p:ext uri="{BB962C8B-B14F-4D97-AF65-F5344CB8AC3E}">
        <p14:creationId xmlns:p14="http://schemas.microsoft.com/office/powerpoint/2010/main" val="430597595"/>
      </p:ext>
    </p:extLst>
  </p:cSld>
  <p:clrMapOvr>
    <a:masterClrMapping/>
  </p:clrMapOvr>
  <mc:AlternateContent xmlns:mc="http://schemas.openxmlformats.org/markup-compatibility/2006" xmlns:p14="http://schemas.microsoft.com/office/powerpoint/2010/main">
    <mc:Choice Requires="p14">
      <p:transition spd="slow" p14:dur="2000">
        <p:wheel spokes="1"/>
      </p:transition>
    </mc:Choice>
    <mc:Fallback xmlns="">
      <p:transition spd="slow">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8239125" y="323850"/>
            <a:ext cx="3638550" cy="1292662"/>
          </a:xfrm>
          <a:prstGeom prst="rect">
            <a:avLst/>
          </a:prstGeom>
          <a:noFill/>
        </p:spPr>
        <p:txBody>
          <a:bodyPr wrap="square" rtlCol="0">
            <a:spAutoFit/>
          </a:bodyPr>
          <a:lstStyle/>
          <a:p>
            <a:r>
              <a:rPr lang="fr-FR" sz="2000" dirty="0"/>
              <a:t>Le château de </a:t>
            </a:r>
            <a:r>
              <a:rPr lang="fr-FR" sz="2000" dirty="0" err="1"/>
              <a:t>Moritzburg</a:t>
            </a:r>
            <a:r>
              <a:rPr lang="fr-FR" sz="2000" dirty="0"/>
              <a:t> près de Dresde Il est aujourd'hui ouvert au public pour des visites.</a:t>
            </a:r>
            <a:endParaRPr lang="fr-CA" sz="2000" dirty="0"/>
          </a:p>
          <a:p>
            <a:endParaRPr lang="fr-CA" dirty="0"/>
          </a:p>
        </p:txBody>
      </p:sp>
    </p:spTree>
    <p:extLst>
      <p:ext uri="{BB962C8B-B14F-4D97-AF65-F5344CB8AC3E}">
        <p14:creationId xmlns:p14="http://schemas.microsoft.com/office/powerpoint/2010/main" val="1426941344"/>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2514599" y="0"/>
            <a:ext cx="5305425" cy="1631216"/>
          </a:xfrm>
          <a:prstGeom prst="rect">
            <a:avLst/>
          </a:prstGeom>
          <a:noFill/>
        </p:spPr>
        <p:txBody>
          <a:bodyPr wrap="square" rtlCol="0">
            <a:spAutoFit/>
          </a:bodyPr>
          <a:lstStyle/>
          <a:p>
            <a:r>
              <a:rPr lang="fr-FR" sz="2000" dirty="0"/>
              <a:t>Le palais sur l’eau de </a:t>
            </a:r>
            <a:r>
              <a:rPr lang="fr-FR" sz="2000" dirty="0" err="1"/>
              <a:t>Lazienki</a:t>
            </a:r>
            <a:r>
              <a:rPr lang="fr-FR" sz="2000" dirty="0"/>
              <a:t> à Varsovie</a:t>
            </a:r>
            <a:endParaRPr lang="fr-CA" sz="2000" dirty="0"/>
          </a:p>
          <a:p>
            <a:r>
              <a:rPr lang="fr-FR" sz="2000" dirty="0"/>
              <a:t>Le palais sur l’eau, ou sur l’île, se situe dans le magnifique parc de </a:t>
            </a:r>
            <a:r>
              <a:rPr lang="fr-FR" sz="2000" dirty="0" err="1"/>
              <a:t>Lazienki</a:t>
            </a:r>
            <a:r>
              <a:rPr lang="fr-FR" sz="2000" dirty="0"/>
              <a:t> – qui signifie lui même "salle de bain" - à </a:t>
            </a:r>
            <a:r>
              <a:rPr lang="fr-FR" sz="2000" u="sng" dirty="0">
                <a:hlinkClick r:id="rId3"/>
              </a:rPr>
              <a:t>Varsovie</a:t>
            </a:r>
            <a:r>
              <a:rPr lang="fr-FR" sz="2000" dirty="0"/>
              <a:t>. Cet édifice flottant, sans doute l’un des plus beaux d’Europ</a:t>
            </a:r>
            <a:r>
              <a:rPr lang="fr-FR" dirty="0"/>
              <a:t>e</a:t>
            </a:r>
            <a:endParaRPr lang="fr-CA" dirty="0"/>
          </a:p>
        </p:txBody>
      </p:sp>
    </p:spTree>
    <p:extLst>
      <p:ext uri="{BB962C8B-B14F-4D97-AF65-F5344CB8AC3E}">
        <p14:creationId xmlns:p14="http://schemas.microsoft.com/office/powerpoint/2010/main" val="59174110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5715000" y="457200"/>
            <a:ext cx="6096000" cy="1292662"/>
          </a:xfrm>
          <a:prstGeom prst="rect">
            <a:avLst/>
          </a:prstGeom>
          <a:noFill/>
        </p:spPr>
        <p:txBody>
          <a:bodyPr wrap="square" rtlCol="0">
            <a:spAutoFit/>
          </a:bodyPr>
          <a:lstStyle/>
          <a:p>
            <a:r>
              <a:rPr lang="fr-FR" sz="2000" dirty="0"/>
              <a:t>Le palais royal de Bang </a:t>
            </a:r>
            <a:r>
              <a:rPr lang="fr-FR" sz="2000" dirty="0" err="1"/>
              <a:t>Pa-In</a:t>
            </a:r>
            <a:r>
              <a:rPr lang="fr-FR" sz="2000" dirty="0"/>
              <a:t> en Thaïlande. Parmi ses édifices, aux multiples styles architecturaux, ne manquez pas le pavillon flottant. Magnifique.</a:t>
            </a:r>
            <a:endParaRPr lang="fr-CA" sz="2000" dirty="0"/>
          </a:p>
          <a:p>
            <a:endParaRPr lang="fr-CA" dirty="0"/>
          </a:p>
        </p:txBody>
      </p:sp>
    </p:spTree>
    <p:extLst>
      <p:ext uri="{BB962C8B-B14F-4D97-AF65-F5344CB8AC3E}">
        <p14:creationId xmlns:p14="http://schemas.microsoft.com/office/powerpoint/2010/main" val="29586112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4" name="ZoneTexte 3"/>
          <p:cNvSpPr txBox="1"/>
          <p:nvPr/>
        </p:nvSpPr>
        <p:spPr>
          <a:xfrm>
            <a:off x="85725" y="0"/>
            <a:ext cx="3438525" cy="2862322"/>
          </a:xfrm>
          <a:prstGeom prst="rect">
            <a:avLst/>
          </a:prstGeom>
          <a:solidFill>
            <a:srgbClr val="647565"/>
          </a:solidFill>
          <a:ln w="28575">
            <a:solidFill>
              <a:schemeClr val="bg1"/>
            </a:solidFill>
          </a:ln>
        </p:spPr>
        <p:txBody>
          <a:bodyPr wrap="square" rtlCol="0">
            <a:spAutoFit/>
          </a:bodyPr>
          <a:lstStyle/>
          <a:p>
            <a:r>
              <a:rPr lang="fr-FR" sz="2000" b="1" dirty="0">
                <a:solidFill>
                  <a:schemeClr val="bg1"/>
                </a:solidFill>
              </a:rPr>
              <a:t>Le Water Palace de </a:t>
            </a:r>
            <a:r>
              <a:rPr lang="fr-FR" sz="2000" b="1" dirty="0" err="1">
                <a:solidFill>
                  <a:schemeClr val="bg1"/>
                </a:solidFill>
              </a:rPr>
              <a:t>Tirtagangga</a:t>
            </a:r>
            <a:r>
              <a:rPr lang="fr-FR" sz="2000" b="1" dirty="0">
                <a:solidFill>
                  <a:schemeClr val="bg1"/>
                </a:solidFill>
              </a:rPr>
              <a:t> à </a:t>
            </a:r>
            <a:r>
              <a:rPr lang="fr-FR" sz="2000" b="1" dirty="0" err="1">
                <a:solidFill>
                  <a:schemeClr val="bg1"/>
                </a:solidFill>
              </a:rPr>
              <a:t>Balii</a:t>
            </a:r>
            <a:endParaRPr lang="fr-FR" sz="2000" b="1" dirty="0">
              <a:solidFill>
                <a:schemeClr val="bg1"/>
              </a:solidFill>
            </a:endParaRPr>
          </a:p>
          <a:p>
            <a:r>
              <a:rPr lang="fr-FR" sz="2000" b="1" dirty="0">
                <a:solidFill>
                  <a:schemeClr val="bg1"/>
                </a:solidFill>
              </a:rPr>
              <a:t>I</a:t>
            </a:r>
            <a:r>
              <a:rPr lang="fr-FR" sz="2000" dirty="0">
                <a:solidFill>
                  <a:schemeClr val="bg1"/>
                </a:solidFill>
              </a:rPr>
              <a:t>ci l'eau est omniprésente. </a:t>
            </a:r>
          </a:p>
          <a:p>
            <a:r>
              <a:rPr lang="fr-FR" sz="2000" dirty="0">
                <a:solidFill>
                  <a:schemeClr val="bg1"/>
                </a:solidFill>
              </a:rPr>
              <a:t>On flâne entre les fontaines et on pose un pied sur le bassin principal, en sautant d'une dalle à une autre. Ces sources sacrées, plongées au </a:t>
            </a:r>
            <a:r>
              <a:rPr lang="fr-FR" sz="2000" dirty="0" err="1">
                <a:solidFill>
                  <a:schemeClr val="bg1"/>
                </a:solidFill>
              </a:rPr>
              <a:t>coeur</a:t>
            </a:r>
            <a:r>
              <a:rPr lang="fr-FR" sz="2000" dirty="0">
                <a:solidFill>
                  <a:schemeClr val="bg1"/>
                </a:solidFill>
              </a:rPr>
              <a:t> d'un végétation luxuriante</a:t>
            </a:r>
            <a:endParaRPr lang="fr-CA" sz="2000" dirty="0">
              <a:solidFill>
                <a:schemeClr val="bg1"/>
              </a:solidFill>
            </a:endParaRPr>
          </a:p>
        </p:txBody>
      </p:sp>
    </p:spTree>
    <p:extLst>
      <p:ext uri="{BB962C8B-B14F-4D97-AF65-F5344CB8AC3E}">
        <p14:creationId xmlns:p14="http://schemas.microsoft.com/office/powerpoint/2010/main" val="331826546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2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grpId="1" nodeType="clickEffect">
                                  <p:stCondLst>
                                    <p:cond delay="0"/>
                                  </p:stCondLst>
                                  <p:childTnLst>
                                    <p:animEffect transition="out" filter="circle(out)">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6303388" y="433633"/>
            <a:ext cx="4242062" cy="1015663"/>
          </a:xfrm>
          <a:prstGeom prst="rect">
            <a:avLst/>
          </a:prstGeom>
          <a:noFill/>
        </p:spPr>
        <p:txBody>
          <a:bodyPr wrap="square" rtlCol="0">
            <a:spAutoFit/>
          </a:bodyPr>
          <a:lstStyle/>
          <a:p>
            <a:r>
              <a:rPr lang="fr-FR" sz="2000">
                <a:solidFill>
                  <a:schemeClr val="bg1"/>
                </a:solidFill>
              </a:rPr>
              <a:t>Le </a:t>
            </a:r>
            <a:r>
              <a:rPr lang="fr-FR" sz="2000" dirty="0">
                <a:solidFill>
                  <a:schemeClr val="bg1"/>
                </a:solidFill>
              </a:rPr>
              <a:t>Water Palace de </a:t>
            </a:r>
            <a:r>
              <a:rPr lang="fr-FR" sz="2000" dirty="0" err="1">
                <a:solidFill>
                  <a:schemeClr val="bg1"/>
                </a:solidFill>
              </a:rPr>
              <a:t>Tirtagganga</a:t>
            </a:r>
            <a:r>
              <a:rPr lang="fr-FR" sz="2000" dirty="0">
                <a:solidFill>
                  <a:schemeClr val="bg1"/>
                </a:solidFill>
              </a:rPr>
              <a:t>, bâti par le raja de </a:t>
            </a:r>
            <a:r>
              <a:rPr lang="fr-FR" sz="2000" dirty="0" err="1">
                <a:solidFill>
                  <a:schemeClr val="bg1"/>
                </a:solidFill>
              </a:rPr>
              <a:t>Karangasem</a:t>
            </a:r>
            <a:r>
              <a:rPr lang="fr-FR" sz="2000" dirty="0">
                <a:solidFill>
                  <a:schemeClr val="bg1"/>
                </a:solidFill>
              </a:rPr>
              <a:t> en 1946, est un lieu féérique à </a:t>
            </a:r>
            <a:r>
              <a:rPr lang="fr-FR" sz="2000" u="sng" dirty="0">
                <a:solidFill>
                  <a:schemeClr val="bg1"/>
                </a:solidFill>
              </a:rPr>
              <a:t>Bali</a:t>
            </a:r>
            <a:r>
              <a:rPr lang="fr-FR" sz="2000" dirty="0">
                <a:solidFill>
                  <a:schemeClr val="bg1"/>
                </a:solidFill>
              </a:rPr>
              <a:t>. </a:t>
            </a:r>
            <a:endParaRPr lang="fr-CA" sz="2000" dirty="0">
              <a:solidFill>
                <a:schemeClr val="bg1"/>
              </a:solidFill>
            </a:endParaRPr>
          </a:p>
        </p:txBody>
      </p:sp>
    </p:spTree>
    <p:extLst>
      <p:ext uri="{BB962C8B-B14F-4D97-AF65-F5344CB8AC3E}">
        <p14:creationId xmlns:p14="http://schemas.microsoft.com/office/powerpoint/2010/main" val="2977525361"/>
      </p:ext>
    </p:extLst>
  </p:cSld>
  <p:clrMapOvr>
    <a:masterClrMapping/>
  </p:clrMapOvr>
  <mc:AlternateContent xmlns:mc="http://schemas.openxmlformats.org/markup-compatibility/2006" xmlns:p14="http://schemas.microsoft.com/office/powerpoint/2010/main">
    <mc:Choice Requires="p14">
      <p:transition spd="slow" p14:dur="30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956981"/>
          </a:xfrm>
          <a:prstGeom prst="rect">
            <a:avLst/>
          </a:prstGeom>
        </p:spPr>
      </p:pic>
      <p:sp>
        <p:nvSpPr>
          <p:cNvPr id="3" name="ZoneTexte 2"/>
          <p:cNvSpPr txBox="1"/>
          <p:nvPr/>
        </p:nvSpPr>
        <p:spPr>
          <a:xfrm>
            <a:off x="235670" y="254524"/>
            <a:ext cx="4854804" cy="1631216"/>
          </a:xfrm>
          <a:prstGeom prst="rect">
            <a:avLst/>
          </a:prstGeom>
          <a:solidFill>
            <a:srgbClr val="5F709C"/>
          </a:solidFill>
          <a:ln w="28575">
            <a:solidFill>
              <a:schemeClr val="bg1"/>
            </a:solidFill>
          </a:ln>
        </p:spPr>
        <p:txBody>
          <a:bodyPr wrap="square" rtlCol="0">
            <a:spAutoFit/>
          </a:bodyPr>
          <a:lstStyle/>
          <a:p>
            <a:r>
              <a:rPr lang="fr-FR" sz="2000" b="1" dirty="0">
                <a:solidFill>
                  <a:schemeClr val="bg1"/>
                </a:solidFill>
              </a:rPr>
              <a:t>Le château de Matsumoto au Japon</a:t>
            </a:r>
            <a:endParaRPr lang="fr-CA" sz="2000" dirty="0">
              <a:solidFill>
                <a:schemeClr val="bg1"/>
              </a:solidFill>
            </a:endParaRPr>
          </a:p>
          <a:p>
            <a:r>
              <a:rPr lang="fr-FR" sz="2000" dirty="0">
                <a:solidFill>
                  <a:schemeClr val="bg1"/>
                </a:solidFill>
              </a:rPr>
              <a:t>Le château de Matsumoto porte le nom de la ville où il habite. Il est aussi connu comme le "corbeau" en raison de son extérieur noir, qui contraste avec son joli pont rouge</a:t>
            </a:r>
            <a:endParaRPr lang="fr-CA" sz="2000" dirty="0">
              <a:solidFill>
                <a:schemeClr val="bg1"/>
              </a:solidFill>
            </a:endParaRPr>
          </a:p>
        </p:txBody>
      </p:sp>
    </p:spTree>
    <p:extLst>
      <p:ext uri="{BB962C8B-B14F-4D97-AF65-F5344CB8AC3E}">
        <p14:creationId xmlns:p14="http://schemas.microsoft.com/office/powerpoint/2010/main" val="19511272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xit" presetSubtype="0" fill="hold" grpId="1" nodeType="clickEffect">
                                  <p:stCondLst>
                                    <p:cond delay="0"/>
                                  </p:stCondLst>
                                  <p:childTnLst>
                                    <p:animEffect transition="out" filter="fade">
                                      <p:cBhvr>
                                        <p:cTn id="11" dur="1800" accel="100000">
                                          <p:stCondLst>
                                            <p:cond delay="450"/>
                                          </p:stCondLst>
                                        </p:cTn>
                                        <p:tgtEl>
                                          <p:spTgt spid="3"/>
                                        </p:tgtEl>
                                      </p:cBhvr>
                                    </p:animEffect>
                                    <p:anim calcmode="lin" valueType="num">
                                      <p:cBhvr>
                                        <p:cTn id="12" dur="1800" accel="100000">
                                          <p:stCondLst>
                                            <p:cond delay="450"/>
                                          </p:stCondLst>
                                        </p:cTn>
                                        <p:tgtEl>
                                          <p:spTgt spid="3"/>
                                        </p:tgtEl>
                                        <p:attrNameLst>
                                          <p:attrName>style.rotation</p:attrName>
                                        </p:attrNameLst>
                                      </p:cBhvr>
                                      <p:tavLst>
                                        <p:tav tm="0">
                                          <p:val>
                                            <p:fltVal val="0"/>
                                          </p:val>
                                        </p:tav>
                                        <p:tav tm="100000">
                                          <p:val>
                                            <p:fltVal val="-90"/>
                                          </p:val>
                                        </p:tav>
                                      </p:tavLst>
                                    </p:anim>
                                    <p:anim calcmode="lin" valueType="num">
                                      <p:cBhvr>
                                        <p:cTn id="13" dur="450" decel="100000"/>
                                        <p:tgtEl>
                                          <p:spTgt spid="3"/>
                                        </p:tgtEl>
                                        <p:attrNameLst>
                                          <p:attrName>ppt_x</p:attrName>
                                        </p:attrNameLst>
                                      </p:cBhvr>
                                      <p:tavLst>
                                        <p:tav tm="0">
                                          <p:val>
                                            <p:strVal val="ppt_x"/>
                                          </p:val>
                                        </p:tav>
                                        <p:tav tm="100000">
                                          <p:val>
                                            <p:strVal val="ppt_x-0.05"/>
                                          </p:val>
                                        </p:tav>
                                      </p:tavLst>
                                    </p:anim>
                                    <p:anim calcmode="lin" valueType="num">
                                      <p:cBhvr>
                                        <p:cTn id="14" dur="450" decel="100000"/>
                                        <p:tgtEl>
                                          <p:spTgt spid="3"/>
                                        </p:tgtEl>
                                        <p:attrNameLst>
                                          <p:attrName>ppt_y</p:attrName>
                                        </p:attrNameLst>
                                      </p:cBhvr>
                                      <p:tavLst>
                                        <p:tav tm="0">
                                          <p:val>
                                            <p:strVal val="ppt_y"/>
                                          </p:val>
                                        </p:tav>
                                        <p:tav tm="100000">
                                          <p:val>
                                            <p:strVal val="ppt_y+0.1"/>
                                          </p:val>
                                        </p:tav>
                                      </p:tavLst>
                                    </p:anim>
                                    <p:anim calcmode="lin" valueType="num">
                                      <p:cBhvr>
                                        <p:cTn id="15" dur="1800" accel="100000">
                                          <p:stCondLst>
                                            <p:cond delay="450"/>
                                          </p:stCondLst>
                                        </p:cTn>
                                        <p:tgtEl>
                                          <p:spTgt spid="3"/>
                                        </p:tgtEl>
                                        <p:attrNameLst>
                                          <p:attrName>ppt_x</p:attrName>
                                        </p:attrNameLst>
                                      </p:cBhvr>
                                      <p:tavLst>
                                        <p:tav tm="0">
                                          <p:val>
                                            <p:strVal val="ppt_x"/>
                                          </p:val>
                                        </p:tav>
                                        <p:tav tm="100000">
                                          <p:val>
                                            <p:strVal val="ppt_x+0.4+0.05"/>
                                          </p:val>
                                        </p:tav>
                                      </p:tavLst>
                                    </p:anim>
                                    <p:anim calcmode="lin" valueType="num">
                                      <p:cBhvr>
                                        <p:cTn id="16" dur="1800" accel="100000">
                                          <p:stCondLst>
                                            <p:cond delay="450"/>
                                          </p:stCondLst>
                                        </p:cTn>
                                        <p:tgtEl>
                                          <p:spTgt spid="3"/>
                                        </p:tgtEl>
                                        <p:attrNameLst>
                                          <p:attrName>ppt_y</p:attrName>
                                        </p:attrNameLst>
                                      </p:cBhvr>
                                      <p:tavLst>
                                        <p:tav tm="0">
                                          <p:val>
                                            <p:strVal val="ppt_y"/>
                                          </p:val>
                                        </p:tav>
                                        <p:tav tm="100000">
                                          <p:val>
                                            <p:strVal val="ppt_y-0.4-0.1"/>
                                          </p:val>
                                        </p:tav>
                                      </p:tavLst>
                                    </p:anim>
                                    <p:set>
                                      <p:cBhvr>
                                        <p:cTn id="17" dur="1" fill="hold">
                                          <p:stCondLst>
                                            <p:cond delay="22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3" name="ZoneTexte 2"/>
          <p:cNvSpPr txBox="1"/>
          <p:nvPr/>
        </p:nvSpPr>
        <p:spPr>
          <a:xfrm>
            <a:off x="8440131" y="329938"/>
            <a:ext cx="3751868" cy="1631216"/>
          </a:xfrm>
          <a:prstGeom prst="rect">
            <a:avLst/>
          </a:prstGeom>
          <a:noFill/>
        </p:spPr>
        <p:txBody>
          <a:bodyPr wrap="square" rtlCol="0">
            <a:spAutoFit/>
          </a:bodyPr>
          <a:lstStyle/>
          <a:p>
            <a:r>
              <a:rPr lang="fr-FR" sz="2000" b="1" dirty="0"/>
              <a:t>Le palais de justice de </a:t>
            </a:r>
            <a:r>
              <a:rPr lang="fr-FR" sz="2000" b="1" dirty="0" err="1"/>
              <a:t>Klungkung</a:t>
            </a:r>
            <a:endParaRPr lang="fr-CA" sz="2000" dirty="0"/>
          </a:p>
          <a:p>
            <a:r>
              <a:rPr lang="fr-FR" sz="2000" dirty="0"/>
              <a:t>Les visiteurs apprécient l'ancien palais de justice de </a:t>
            </a:r>
            <a:r>
              <a:rPr lang="fr-FR" sz="2000" dirty="0" err="1"/>
              <a:t>Klungkung</a:t>
            </a:r>
            <a:r>
              <a:rPr lang="fr-FR" sz="2000" dirty="0"/>
              <a:t>, situé à l'est de </a:t>
            </a:r>
            <a:r>
              <a:rPr lang="fr-FR" sz="2000" u="sng" dirty="0">
                <a:hlinkClick r:id="rId3"/>
              </a:rPr>
              <a:t>Bali</a:t>
            </a:r>
            <a:r>
              <a:rPr lang="fr-FR" sz="2000" dirty="0"/>
              <a:t>, pour son atmosphère paisible. </a:t>
            </a:r>
            <a:endParaRPr lang="fr-CA" sz="2000" dirty="0"/>
          </a:p>
        </p:txBody>
      </p:sp>
    </p:spTree>
    <p:extLst>
      <p:ext uri="{BB962C8B-B14F-4D97-AF65-F5344CB8AC3E}">
        <p14:creationId xmlns:p14="http://schemas.microsoft.com/office/powerpoint/2010/main" val="1761668571"/>
      </p:ext>
    </p:extLst>
  </p:cSld>
  <p:clrMapOvr>
    <a:masterClrMapping/>
  </p:clrMapOvr>
  <mc:AlternateContent xmlns:mc="http://schemas.openxmlformats.org/markup-compatibility/2006" xmlns:p14="http://schemas.microsoft.com/office/powerpoint/2010/main">
    <mc:Choice Requires="p14">
      <p:transition spd="slow" p14:dur="2250">
        <p:plus/>
      </p:transition>
    </mc:Choice>
    <mc:Fallback xmlns="">
      <p:transition spd="slow">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6" cy="6859787"/>
          </a:xfrm>
          <a:prstGeom prst="rect">
            <a:avLst/>
          </a:prstGeom>
        </p:spPr>
      </p:pic>
      <p:sp>
        <p:nvSpPr>
          <p:cNvPr id="3" name="ZoneTexte 2"/>
          <p:cNvSpPr txBox="1"/>
          <p:nvPr/>
        </p:nvSpPr>
        <p:spPr>
          <a:xfrm>
            <a:off x="4095751" y="247650"/>
            <a:ext cx="8096249" cy="1015663"/>
          </a:xfrm>
          <a:prstGeom prst="rect">
            <a:avLst/>
          </a:prstGeom>
          <a:noFill/>
        </p:spPr>
        <p:txBody>
          <a:bodyPr wrap="square" rtlCol="0">
            <a:spAutoFit/>
          </a:bodyPr>
          <a:lstStyle/>
          <a:p>
            <a:r>
              <a:rPr lang="fr-FR" sz="2000" b="1" dirty="0"/>
              <a:t>Le palais de l'île de Garde en Italie</a:t>
            </a:r>
            <a:endParaRPr lang="fr-CA" sz="2000" dirty="0"/>
          </a:p>
          <a:p>
            <a:r>
              <a:rPr lang="fr-FR" sz="2000" dirty="0"/>
              <a:t>L'île de Garde se laisse bercer par le plus grand lac d'</a:t>
            </a:r>
            <a:r>
              <a:rPr lang="fr-FR" sz="2000" u="sng" dirty="0">
                <a:hlinkClick r:id="rId3"/>
              </a:rPr>
              <a:t>Italie</a:t>
            </a:r>
            <a:r>
              <a:rPr lang="fr-FR" sz="2000" dirty="0"/>
              <a:t>. Elle est habitée par un palais de style vénitien, une </a:t>
            </a:r>
            <a:r>
              <a:rPr lang="fr-FR" sz="2000" dirty="0" err="1"/>
              <a:t>oeuvre</a:t>
            </a:r>
            <a:r>
              <a:rPr lang="fr-FR" sz="2000" dirty="0"/>
              <a:t> de l'architecte Luigi </a:t>
            </a:r>
            <a:r>
              <a:rPr lang="fr-FR" sz="2000" dirty="0" err="1"/>
              <a:t>Rovelli</a:t>
            </a:r>
            <a:r>
              <a:rPr lang="fr-FR" sz="2000" dirty="0"/>
              <a:t> </a:t>
            </a:r>
            <a:endParaRPr lang="fr-CA" sz="2000" dirty="0"/>
          </a:p>
        </p:txBody>
      </p:sp>
    </p:spTree>
    <p:extLst>
      <p:ext uri="{BB962C8B-B14F-4D97-AF65-F5344CB8AC3E}">
        <p14:creationId xmlns:p14="http://schemas.microsoft.com/office/powerpoint/2010/main" val="3630509102"/>
      </p:ext>
    </p:extLst>
  </p:cSld>
  <p:clrMapOvr>
    <a:masterClrMapping/>
  </p:clrMapOvr>
  <mc:AlternateContent xmlns:mc="http://schemas.openxmlformats.org/markup-compatibility/2006" xmlns:p14="http://schemas.microsoft.com/office/powerpoint/2010/main">
    <mc:Choice Requires="p14">
      <p:transition spd="slow" p14:dur="225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787"/>
            <a:ext cx="12188826" cy="6859787"/>
          </a:xfrm>
          <a:prstGeom prst="rect">
            <a:avLst/>
          </a:prstGeom>
        </p:spPr>
      </p:pic>
      <p:sp>
        <p:nvSpPr>
          <p:cNvPr id="3" name="ZoneTexte 2"/>
          <p:cNvSpPr txBox="1"/>
          <p:nvPr/>
        </p:nvSpPr>
        <p:spPr>
          <a:xfrm>
            <a:off x="6829424" y="76200"/>
            <a:ext cx="5248275" cy="1323439"/>
          </a:xfrm>
          <a:prstGeom prst="rect">
            <a:avLst/>
          </a:prstGeom>
          <a:noFill/>
        </p:spPr>
        <p:txBody>
          <a:bodyPr wrap="square" rtlCol="0">
            <a:spAutoFit/>
          </a:bodyPr>
          <a:lstStyle/>
          <a:p>
            <a:r>
              <a:rPr lang="fr-FR" sz="2000">
                <a:solidFill>
                  <a:schemeClr val="bg1"/>
                </a:solidFill>
              </a:rPr>
              <a:t>Datant du début du XXème siècle, mais aussi par de somptueux jardins. Vous pourrez découvrir cet endroit hors du temps lors d'une visite guidée.</a:t>
            </a:r>
            <a:endParaRPr lang="fr-CA" sz="2000">
              <a:solidFill>
                <a:schemeClr val="bg1"/>
              </a:solidFill>
            </a:endParaRPr>
          </a:p>
        </p:txBody>
      </p:sp>
    </p:spTree>
    <p:extLst>
      <p:ext uri="{BB962C8B-B14F-4D97-AF65-F5344CB8AC3E}">
        <p14:creationId xmlns:p14="http://schemas.microsoft.com/office/powerpoint/2010/main" val="1142753349"/>
      </p:ext>
    </p:extLst>
  </p:cSld>
  <p:clrMapOvr>
    <a:masterClrMapping/>
  </p:clrMapOvr>
  <mc:AlternateContent xmlns:mc="http://schemas.openxmlformats.org/markup-compatibility/2006" xmlns:p14="http://schemas.microsoft.com/office/powerpoint/2010/main">
    <mc:Choice Requires="p14">
      <p:transition spd="slow" p14:dur="225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323" y="0"/>
            <a:ext cx="12290323" cy="1107996"/>
          </a:xfrm>
          <a:prstGeom prst="rect">
            <a:avLst/>
          </a:prstGeom>
        </p:spPr>
        <p:txBody>
          <a:bodyPr wrap="square">
            <a:spAutoFit/>
            <a:scene3d>
              <a:camera prst="orthographicFront"/>
              <a:lightRig rig="threePt" dir="t"/>
            </a:scene3d>
            <a:sp3d extrusionH="57150">
              <a:bevelT w="38100" h="38100"/>
            </a:sp3d>
          </a:bodyPr>
          <a:lstStyle/>
          <a:p>
            <a:pPr algn="ctr"/>
            <a:r>
              <a:rPr lang="fr-FR" sz="6600" dirty="0">
                <a:ln w="19050">
                  <a:solidFill>
                    <a:schemeClr val="bg1"/>
                  </a:solidFill>
                </a:ln>
                <a:solidFill>
                  <a:srgbClr val="FFC000"/>
                </a:solidFill>
                <a:effectLst>
                  <a:outerShdw blurRad="38100" dist="19050" dir="2700000" algn="tl" rotWithShape="0">
                    <a:schemeClr val="dk1">
                      <a:alpha val="40000"/>
                    </a:schemeClr>
                  </a:outerShdw>
                </a:effectLst>
              </a:rPr>
              <a:t>Château sur l’eau de par le monde</a:t>
            </a:r>
          </a:p>
        </p:txBody>
      </p:sp>
      <p:sp>
        <p:nvSpPr>
          <p:cNvPr id="3" name="ZoneTexte 2"/>
          <p:cNvSpPr txBox="1"/>
          <p:nvPr/>
        </p:nvSpPr>
        <p:spPr>
          <a:xfrm>
            <a:off x="157316" y="2713704"/>
            <a:ext cx="2389239" cy="1815882"/>
          </a:xfrm>
          <a:prstGeom prst="rect">
            <a:avLst/>
          </a:prstGeom>
          <a:noFill/>
        </p:spPr>
        <p:txBody>
          <a:bodyPr wrap="square" rtlCol="0">
            <a:spAutoFit/>
          </a:bodyPr>
          <a:lstStyle/>
          <a:p>
            <a:pPr algn="ctr"/>
            <a:r>
              <a:rPr lang="fr-CA" sz="2800" dirty="0">
                <a:solidFill>
                  <a:srgbClr val="FFC000"/>
                </a:solidFill>
              </a:rPr>
              <a:t>Images et textes proviennent</a:t>
            </a:r>
          </a:p>
          <a:p>
            <a:pPr algn="ctr"/>
            <a:r>
              <a:rPr lang="fr-CA" sz="2800" dirty="0">
                <a:solidFill>
                  <a:srgbClr val="FFC000"/>
                </a:solidFill>
              </a:rPr>
              <a:t> du net.</a:t>
            </a:r>
          </a:p>
        </p:txBody>
      </p:sp>
      <p:sp>
        <p:nvSpPr>
          <p:cNvPr id="4" name="ZoneTexte 3"/>
          <p:cNvSpPr txBox="1"/>
          <p:nvPr/>
        </p:nvSpPr>
        <p:spPr>
          <a:xfrm>
            <a:off x="9586453" y="3067647"/>
            <a:ext cx="2517058" cy="1107996"/>
          </a:xfrm>
          <a:prstGeom prst="rect">
            <a:avLst/>
          </a:prstGeom>
          <a:noFill/>
        </p:spPr>
        <p:txBody>
          <a:bodyPr wrap="square" rtlCol="0">
            <a:spAutoFit/>
          </a:bodyPr>
          <a:lstStyle/>
          <a:p>
            <a:pPr algn="ctr"/>
            <a:r>
              <a:rPr lang="fr-CA" sz="2400" dirty="0">
                <a:solidFill>
                  <a:srgbClr val="FFC000"/>
                </a:solidFill>
              </a:rPr>
              <a:t>Montage M.C</a:t>
            </a:r>
          </a:p>
          <a:p>
            <a:pPr algn="ctr"/>
            <a:r>
              <a:rPr lang="fr-CA" sz="2400" dirty="0" err="1">
                <a:solidFill>
                  <a:srgbClr val="FFC000"/>
                </a:solidFill>
              </a:rPr>
              <a:t>Maumau</a:t>
            </a:r>
            <a:endParaRPr lang="fr-CA" sz="2400" dirty="0">
              <a:solidFill>
                <a:srgbClr val="FFC000"/>
              </a:solidFill>
            </a:endParaRPr>
          </a:p>
          <a:p>
            <a:pPr algn="ctr"/>
            <a:r>
              <a:rPr lang="fr-CA" dirty="0">
                <a:solidFill>
                  <a:srgbClr val="FFC000"/>
                </a:solidFill>
              </a:rPr>
              <a:t>caviola@videotron.ca</a:t>
            </a:r>
          </a:p>
        </p:txBody>
      </p:sp>
      <p:sp>
        <p:nvSpPr>
          <p:cNvPr id="5" name="ZoneTexte 4"/>
          <p:cNvSpPr txBox="1"/>
          <p:nvPr/>
        </p:nvSpPr>
        <p:spPr>
          <a:xfrm>
            <a:off x="1002890" y="6371303"/>
            <a:ext cx="10589342" cy="461665"/>
          </a:xfrm>
          <a:prstGeom prst="rect">
            <a:avLst/>
          </a:prstGeom>
          <a:noFill/>
        </p:spPr>
        <p:txBody>
          <a:bodyPr wrap="square" rtlCol="0">
            <a:spAutoFit/>
          </a:bodyPr>
          <a:lstStyle/>
          <a:p>
            <a:pPr algn="ctr"/>
            <a:r>
              <a:rPr lang="fr-CA" sz="2400" dirty="0">
                <a:solidFill>
                  <a:srgbClr val="FFC000"/>
                </a:solidFill>
              </a:rPr>
              <a:t>Musique</a:t>
            </a:r>
            <a:r>
              <a:rPr lang="fr-CA" sz="2400">
                <a:solidFill>
                  <a:srgbClr val="FFC000"/>
                </a:solidFill>
              </a:rPr>
              <a:t>: Titre. </a:t>
            </a:r>
            <a:r>
              <a:rPr lang="fr-CA" sz="2400" dirty="0" err="1">
                <a:solidFill>
                  <a:srgbClr val="FFC000"/>
                </a:solidFill>
              </a:rPr>
              <a:t>Now</a:t>
            </a:r>
            <a:r>
              <a:rPr lang="fr-CA" sz="2400" dirty="0">
                <a:solidFill>
                  <a:srgbClr val="FFC000"/>
                </a:solidFill>
              </a:rPr>
              <a:t> I know. James Last</a:t>
            </a:r>
          </a:p>
        </p:txBody>
      </p:sp>
    </p:spTree>
    <p:extLst>
      <p:ext uri="{BB962C8B-B14F-4D97-AF65-F5344CB8AC3E}">
        <p14:creationId xmlns:p14="http://schemas.microsoft.com/office/powerpoint/2010/main" val="3699050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1500"/>
                                        <p:tgtEl>
                                          <p:spTgt spid="3"/>
                                        </p:tgtEl>
                                      </p:cBhvr>
                                    </p:animEffect>
                                  </p:childTnLst>
                                </p:cTn>
                              </p:par>
                            </p:childTnLst>
                          </p:cTn>
                        </p:par>
                        <p:par>
                          <p:cTn id="12" fill="hold">
                            <p:stCondLst>
                              <p:cond delay="3500"/>
                            </p:stCondLst>
                            <p:childTnLst>
                              <p:par>
                                <p:cTn id="13" presetID="16" presetClass="entr" presetSubtype="2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1500"/>
                                        <p:tgtEl>
                                          <p:spTgt spid="4"/>
                                        </p:tgtEl>
                                      </p:cBhvr>
                                    </p:animEffect>
                                  </p:childTnLst>
                                </p:cTn>
                              </p:par>
                            </p:childTnLst>
                          </p:cTn>
                        </p:par>
                        <p:par>
                          <p:cTn id="16" fill="hold">
                            <p:stCondLst>
                              <p:cond delay="5000"/>
                            </p:stCondLst>
                            <p:childTnLst>
                              <p:par>
                                <p:cTn id="17" presetID="16" presetClass="entr" presetSubtype="2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7" descr="ScreenShot1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437" y="115425"/>
            <a:ext cx="11926529" cy="66262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052" name="Picture 9" descr="ligneetoil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979174" y="4768646"/>
            <a:ext cx="6164826" cy="358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Image 8" descr="BanHautpageindexminippsmania.jpg">
            <a:hlinkClick r:id="rId5"/>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10150" y="785814"/>
            <a:ext cx="2171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Image 9" descr="BanHautpageindex.jpg">
            <a:hlinkClick r:id="rId5"/>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32214" y="3929064"/>
            <a:ext cx="4727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a:hlinkClick r:id="rId8"/>
          </p:cNvPr>
          <p:cNvSpPr txBox="1"/>
          <p:nvPr/>
        </p:nvSpPr>
        <p:spPr>
          <a:xfrm>
            <a:off x="4815708" y="5596763"/>
            <a:ext cx="2560581" cy="461665"/>
          </a:xfrm>
          <a:prstGeom prst="rect">
            <a:avLst/>
          </a:prstGeom>
          <a:solidFill>
            <a:srgbClr val="00008C"/>
          </a:solidFill>
          <a:ln w="38100">
            <a:solidFill>
              <a:srgbClr val="FFC000"/>
            </a:solidFill>
          </a:ln>
          <a:scene3d>
            <a:camera prst="orthographicFront"/>
            <a:lightRig rig="threePt" dir="t"/>
          </a:scene3d>
          <a:sp3d>
            <a:bevelT w="152400" h="50800" prst="softRound"/>
          </a:sp3d>
        </p:spPr>
        <p:txBody>
          <a:bodyPr wrap="square" rtlCol="0">
            <a:spAutoFit/>
          </a:bodyPr>
          <a:lstStyle/>
          <a:p>
            <a:r>
              <a:rPr lang="fr-CA" sz="2400" dirty="0">
                <a:ln>
                  <a:solidFill>
                    <a:schemeClr val="bg1"/>
                  </a:solidFill>
                </a:ln>
                <a:solidFill>
                  <a:schemeClr val="bg1"/>
                </a:solidFill>
              </a:rPr>
              <a:t>http://ppsmania.fr</a:t>
            </a:r>
          </a:p>
        </p:txBody>
      </p:sp>
      <p:sp>
        <p:nvSpPr>
          <p:cNvPr id="3" name="Rectangle 2"/>
          <p:cNvSpPr/>
          <p:nvPr/>
        </p:nvSpPr>
        <p:spPr>
          <a:xfrm>
            <a:off x="1799303" y="179541"/>
            <a:ext cx="9164688" cy="523220"/>
          </a:xfrm>
          <a:prstGeom prst="rect">
            <a:avLst/>
          </a:prstGeom>
        </p:spPr>
        <p:txBody>
          <a:bodyPr wrap="none">
            <a:spAutoFit/>
          </a:bodyPr>
          <a:lstStyle/>
          <a:p>
            <a:r>
              <a:rPr lang="fr-CA" sz="2800" dirty="0">
                <a:solidFill>
                  <a:srgbClr val="00008C"/>
                </a:solidFill>
              </a:rPr>
              <a:t>Je fais partie des 200 créateurs  de </a:t>
            </a:r>
            <a:r>
              <a:rPr lang="fr-CA" sz="2800" dirty="0" err="1">
                <a:solidFill>
                  <a:srgbClr val="00008C"/>
                </a:solidFill>
              </a:rPr>
              <a:t>PPSMania</a:t>
            </a:r>
            <a:r>
              <a:rPr lang="fr-CA" sz="2800" dirty="0">
                <a:solidFill>
                  <a:srgbClr val="00008C"/>
                </a:solidFill>
              </a:rPr>
              <a:t>, tous bénévoles</a:t>
            </a:r>
            <a:r>
              <a:rPr lang="fr-CA" dirty="0"/>
              <a:t>.</a:t>
            </a:r>
          </a:p>
        </p:txBody>
      </p:sp>
      <p:sp>
        <p:nvSpPr>
          <p:cNvPr id="4" name="ZoneTexte 3"/>
          <p:cNvSpPr txBox="1"/>
          <p:nvPr/>
        </p:nvSpPr>
        <p:spPr>
          <a:xfrm>
            <a:off x="3932035" y="5242093"/>
            <a:ext cx="4527754" cy="461665"/>
          </a:xfrm>
          <a:prstGeom prst="rect">
            <a:avLst/>
          </a:prstGeom>
          <a:noFill/>
        </p:spPr>
        <p:txBody>
          <a:bodyPr wrap="square" rtlCol="0">
            <a:spAutoFit/>
          </a:bodyPr>
          <a:lstStyle/>
          <a:p>
            <a:r>
              <a:rPr lang="fr-CA" sz="2400">
                <a:solidFill>
                  <a:srgbClr val="0000FF"/>
                </a:solidFill>
              </a:rPr>
              <a:t>Pour d'autres diaporamas cliquez</a:t>
            </a:r>
            <a:endParaRPr lang="fr-CA" sz="2400" dirty="0">
              <a:solidFill>
                <a:srgbClr val="0000FF"/>
              </a:solidFill>
            </a:endParaRPr>
          </a:p>
        </p:txBody>
      </p:sp>
      <p:sp>
        <p:nvSpPr>
          <p:cNvPr id="8" name="ZoneTexte 7">
            <a:hlinkClick r:id="rId9"/>
          </p:cNvPr>
          <p:cNvSpPr txBox="1"/>
          <p:nvPr/>
        </p:nvSpPr>
        <p:spPr>
          <a:xfrm>
            <a:off x="4511615" y="4330460"/>
            <a:ext cx="6107502" cy="369332"/>
          </a:xfrm>
          <a:prstGeom prst="rect">
            <a:avLst/>
          </a:prstGeom>
          <a:noFill/>
        </p:spPr>
        <p:txBody>
          <a:bodyPr wrap="square" rtlCol="0">
            <a:spAutoFit/>
          </a:bodyPr>
          <a:lstStyle/>
          <a:p>
            <a:endParaRPr lang="fr-CA" dirty="0"/>
          </a:p>
        </p:txBody>
      </p:sp>
      <p:sp>
        <p:nvSpPr>
          <p:cNvPr id="16" name="ZoneTexte 15">
            <a:hlinkClick r:id="rId9"/>
          </p:cNvPr>
          <p:cNvSpPr txBox="1"/>
          <p:nvPr/>
        </p:nvSpPr>
        <p:spPr>
          <a:xfrm>
            <a:off x="4416724" y="4295954"/>
            <a:ext cx="6107502" cy="369332"/>
          </a:xfrm>
          <a:prstGeom prst="rect">
            <a:avLst/>
          </a:prstGeom>
          <a:noFill/>
        </p:spPr>
        <p:txBody>
          <a:bodyPr wrap="square" rtlCol="0">
            <a:spAutoFit/>
          </a:bodyPr>
          <a:lstStyle/>
          <a:p>
            <a:endParaRPr lang="fr-CA" dirty="0"/>
          </a:p>
        </p:txBody>
      </p:sp>
      <p:sp>
        <p:nvSpPr>
          <p:cNvPr id="10" name="ZoneTexte 9">
            <a:hlinkClick r:id="rId9" highlightClick="1"/>
          </p:cNvPr>
          <p:cNvSpPr txBox="1"/>
          <p:nvPr/>
        </p:nvSpPr>
        <p:spPr>
          <a:xfrm>
            <a:off x="4192439" y="4226943"/>
            <a:ext cx="6159260" cy="403839"/>
          </a:xfrm>
          <a:prstGeom prst="rect">
            <a:avLst/>
          </a:prstGeom>
          <a:noFill/>
        </p:spPr>
        <p:txBody>
          <a:bodyPr wrap="square" rtlCol="0">
            <a:spAutoFit/>
          </a:bodyPr>
          <a:lstStyle/>
          <a:p>
            <a:endParaRPr lang="fr-CA" dirty="0"/>
          </a:p>
        </p:txBody>
      </p:sp>
      <p:sp>
        <p:nvSpPr>
          <p:cNvPr id="13" name="ZoneTexte 12">
            <a:hlinkClick r:id="rId10"/>
          </p:cNvPr>
          <p:cNvSpPr txBox="1"/>
          <p:nvPr/>
        </p:nvSpPr>
        <p:spPr>
          <a:xfrm>
            <a:off x="2777705" y="4244197"/>
            <a:ext cx="5218981" cy="369332"/>
          </a:xfrm>
          <a:prstGeom prst="rect">
            <a:avLst/>
          </a:prstGeom>
          <a:noFill/>
        </p:spPr>
        <p:txBody>
          <a:bodyPr wrap="square" rtlCol="0">
            <a:spAutoFit/>
          </a:bodyPr>
          <a:lstStyle/>
          <a:p>
            <a:endParaRPr lang="fr-CA" dirty="0"/>
          </a:p>
        </p:txBody>
      </p:sp>
      <p:sp>
        <p:nvSpPr>
          <p:cNvPr id="14" name="ZoneTexte 13"/>
          <p:cNvSpPr txBox="1"/>
          <p:nvPr/>
        </p:nvSpPr>
        <p:spPr>
          <a:xfrm>
            <a:off x="2820838" y="1345721"/>
            <a:ext cx="5572664" cy="369332"/>
          </a:xfrm>
          <a:prstGeom prst="rect">
            <a:avLst/>
          </a:prstGeom>
          <a:noFill/>
        </p:spPr>
        <p:txBody>
          <a:bodyPr wrap="square" rtlCol="0">
            <a:spAutoFit/>
          </a:bodyPr>
          <a:lstStyle/>
          <a:p>
            <a:endParaRPr lang="fr-CA" dirty="0"/>
          </a:p>
        </p:txBody>
      </p:sp>
      <p:sp>
        <p:nvSpPr>
          <p:cNvPr id="15" name="Rectangle 14">
            <a:hlinkClick r:id="rId9"/>
          </p:cNvPr>
          <p:cNvSpPr/>
          <p:nvPr/>
        </p:nvSpPr>
        <p:spPr>
          <a:xfrm>
            <a:off x="6107502" y="4382219"/>
            <a:ext cx="4304581" cy="276046"/>
          </a:xfrm>
          <a:prstGeom prst="rect">
            <a:avLst/>
          </a:prstGeom>
          <a:ln w="38100">
            <a:solidFill>
              <a:srgbClr val="0070C0"/>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dirty="0"/>
              <a:t>http://www.ppsmania.fr/author/maumau</a:t>
            </a:r>
          </a:p>
        </p:txBody>
      </p:sp>
      <p:sp>
        <p:nvSpPr>
          <p:cNvPr id="17" name="ZoneTexte 16"/>
          <p:cNvSpPr txBox="1"/>
          <p:nvPr/>
        </p:nvSpPr>
        <p:spPr>
          <a:xfrm>
            <a:off x="2389518" y="4252824"/>
            <a:ext cx="3554082" cy="461665"/>
          </a:xfrm>
          <a:prstGeom prst="rect">
            <a:avLst/>
          </a:prstGeom>
          <a:noFill/>
        </p:spPr>
        <p:txBody>
          <a:bodyPr wrap="square" rtlCol="0">
            <a:spAutoFit/>
          </a:bodyPr>
          <a:lstStyle/>
          <a:p>
            <a:r>
              <a:rPr lang="fr-CA" sz="2400" dirty="0">
                <a:solidFill>
                  <a:schemeClr val="accent1">
                    <a:lumMod val="75000"/>
                  </a:schemeClr>
                </a:solidFill>
              </a:rPr>
              <a:t>Mes diaporamas sur</a:t>
            </a:r>
          </a:p>
        </p:txBody>
      </p:sp>
      <p:sp>
        <p:nvSpPr>
          <p:cNvPr id="18" name="Flèche droite 17"/>
          <p:cNvSpPr/>
          <p:nvPr/>
        </p:nvSpPr>
        <p:spPr>
          <a:xfrm>
            <a:off x="5089585" y="4390845"/>
            <a:ext cx="776378" cy="2674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724760668"/>
      </p:ext>
    </p:extLst>
  </p:cSld>
  <p:clrMapOvr>
    <a:masterClrMapping/>
  </p:clrMapOvr>
  <p:transition/>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TotalTime>
  <Words>720</Words>
  <Application>Microsoft Office PowerPoint</Application>
  <PresentationFormat>Grand écran</PresentationFormat>
  <Paragraphs>54</Paragraphs>
  <Slides>32</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Château sur l'eau de par le monde</dc:title>
  <dc:creator>Maurice Caviola</dc:creator>
  <cp:keywords>0TigR*e!SsE&amp;</cp:keywords>
  <cp:lastModifiedBy>Maurice Caviola</cp:lastModifiedBy>
  <cp:revision>27</cp:revision>
  <dcterms:created xsi:type="dcterms:W3CDTF">2016-08-25T19:40:45Z</dcterms:created>
  <dcterms:modified xsi:type="dcterms:W3CDTF">2016-10-07T21:06:47Z</dcterms:modified>
  <cp:category>Documentaire</cp:category>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