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435" r:id="rId3"/>
    <p:sldId id="384" r:id="rId4"/>
    <p:sldId id="418" r:id="rId5"/>
    <p:sldId id="386" r:id="rId6"/>
    <p:sldId id="424" r:id="rId7"/>
    <p:sldId id="389" r:id="rId8"/>
    <p:sldId id="391" r:id="rId9"/>
    <p:sldId id="417" r:id="rId10"/>
    <p:sldId id="392" r:id="rId11"/>
    <p:sldId id="431" r:id="rId12"/>
    <p:sldId id="390" r:id="rId13"/>
    <p:sldId id="396" r:id="rId14"/>
    <p:sldId id="421" r:id="rId15"/>
    <p:sldId id="428" r:id="rId16"/>
    <p:sldId id="423" r:id="rId17"/>
    <p:sldId id="422" r:id="rId18"/>
    <p:sldId id="394" r:id="rId19"/>
    <p:sldId id="425" r:id="rId20"/>
    <p:sldId id="398" r:id="rId21"/>
    <p:sldId id="403" r:id="rId22"/>
    <p:sldId id="397" r:id="rId23"/>
    <p:sldId id="399" r:id="rId24"/>
    <p:sldId id="401" r:id="rId25"/>
    <p:sldId id="400" r:id="rId26"/>
    <p:sldId id="429" r:id="rId27"/>
    <p:sldId id="419" r:id="rId28"/>
    <p:sldId id="420" r:id="rId29"/>
    <p:sldId id="404" r:id="rId30"/>
    <p:sldId id="405" r:id="rId31"/>
    <p:sldId id="427" r:id="rId32"/>
    <p:sldId id="406" r:id="rId33"/>
    <p:sldId id="430" r:id="rId34"/>
    <p:sldId id="408" r:id="rId35"/>
    <p:sldId id="433" r:id="rId36"/>
    <p:sldId id="407" r:id="rId37"/>
    <p:sldId id="414" r:id="rId38"/>
    <p:sldId id="437" r:id="rId39"/>
    <p:sldId id="436" r:id="rId40"/>
    <p:sldId id="434" r:id="rId41"/>
    <p:sldId id="438" r:id="rId42"/>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100000" saltData="B3h5DvrmS6Q9wtq3UV4e2A==" hashData="50yMBRhqQ8HQD0C1sVcFRPs/8l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02" autoAdjust="0"/>
    <p:restoredTop sz="94660"/>
  </p:normalViewPr>
  <p:slideViewPr>
    <p:cSldViewPr>
      <p:cViewPr varScale="1">
        <p:scale>
          <a:sx n="74" d="100"/>
          <a:sy n="74" d="100"/>
        </p:scale>
        <p:origin x="-1032"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68904578-D920-4697-8DEE-F7D889E56045}" type="datetimeFigureOut">
              <a:rPr lang="pt-BR"/>
              <a:pPr>
                <a:defRPr/>
              </a:pPr>
              <a:t>11/04/2017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F5E2671-330D-42D9-9074-B724414B4718}"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2B6EC7B0-435A-4A6B-9D17-0AB39B7CDDB2}" type="datetimeFigureOut">
              <a:rPr lang="pt-BR"/>
              <a:pPr>
                <a:defRPr/>
              </a:pPr>
              <a:t>11/04/2017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B45E6C0-4165-4D25-9911-973F57A41F52}"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13D06E03-733B-4995-983A-E012A8091A59}" type="datetimeFigureOut">
              <a:rPr lang="pt-BR"/>
              <a:pPr>
                <a:defRPr/>
              </a:pPr>
              <a:t>11/04/2017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406CD7E-5055-454E-A139-26E8222567ED}"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3B86DAF8-B389-4BAA-935D-67E43ABD50A9}" type="datetimeFigureOut">
              <a:rPr lang="pt-BR"/>
              <a:pPr>
                <a:defRPr/>
              </a:pPr>
              <a:t>11/04/2017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898C488-C138-4662-A0D5-3826680410F5}"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9C0A491D-8475-4796-8DCE-C020DCD13962}" type="datetimeFigureOut">
              <a:rPr lang="pt-BR"/>
              <a:pPr>
                <a:defRPr/>
              </a:pPr>
              <a:t>11/04/2017</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68B692C1-499E-4814-A71D-B50115C9073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5A539580-9D1E-434F-AD3D-5F3BFB4265B7}" type="datetimeFigureOut">
              <a:rPr lang="pt-BR"/>
              <a:pPr>
                <a:defRPr/>
              </a:pPr>
              <a:t>11/04/2017</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A06185F6-ABF9-41DA-8AB0-97578544AB32}"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CDFF35E-25FC-4554-9651-2F5624DEEF7C}" type="datetimeFigureOut">
              <a:rPr lang="pt-BR"/>
              <a:pPr>
                <a:defRPr/>
              </a:pPr>
              <a:t>11/04/2017</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6FC671B3-82E1-4366-A272-D0529DB6AA31}"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AD6B61BC-94B4-45BC-B706-2E97D052B9EE}" type="datetimeFigureOut">
              <a:rPr lang="pt-BR"/>
              <a:pPr>
                <a:defRPr/>
              </a:pPr>
              <a:t>11/04/2017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3208783-9F02-4173-82E3-540FD606AA40}"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20F36A7A-604C-4197-937D-C197EEE2BAE1}" type="datetimeFigureOut">
              <a:rPr lang="pt-BR"/>
              <a:pPr>
                <a:defRPr/>
              </a:pPr>
              <a:t>11/04/2017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2293AD2-783B-468F-89DC-698B75CB5CEA}"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570C60FF-7288-44FF-AD80-2F12CF2E2E82}" type="datetimeFigureOut">
              <a:rPr lang="pt-BR"/>
              <a:pPr>
                <a:defRPr/>
              </a:pPr>
              <a:t>11/04/2017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CE763E2-4646-4904-AB98-4AB167E757F9}"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E3FCC290-E152-4CC5-A36E-85B102CEE8C3}" type="datetimeFigureOut">
              <a:rPr lang="pt-BR"/>
              <a:pPr>
                <a:defRPr/>
              </a:pPr>
              <a:t>11/04/2017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775E72A-4C53-4EB0-BF75-942F02F99C97}"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534F478-297D-4E40-9592-5BC390DBD2BD}" type="datetimeFigureOut">
              <a:rPr lang="pt-BR"/>
              <a:pPr>
                <a:defRPr/>
              </a:pPr>
              <a:t>11/04/2017</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BE088F99-7446-49CF-93C9-D6CBD483F1A1}"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hyperlink" Target="http://www.laboutiquedelpowerpoint.net/"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www.laboutiquedelpowerpoint.net/"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www.laboutiquedelpowerpoint.net/"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 Id="rId6" Type="http://schemas.openxmlformats.org/officeDocument/2006/relationships/hyperlink" Target="http://www.laboutiquedelpowerpoint.net/" TargetMode="External"/><Relationship Id="rId5" Type="http://schemas.openxmlformats.org/officeDocument/2006/relationships/image" Target="../media/image38.gif"/><Relationship Id="rId4" Type="http://schemas.openxmlformats.org/officeDocument/2006/relationships/image" Target="../media/image37.gif"/></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laboutiquedelpowerpoint.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gualter\Downloads\Imagem1.jpg"/>
          <p:cNvPicPr>
            <a:picLocks noChangeAspect="1" noChangeArrowheads="1"/>
          </p:cNvPicPr>
          <p:nvPr/>
        </p:nvPicPr>
        <p:blipFill>
          <a:blip r:embed="rId3" cstate="print"/>
          <a:srcRect/>
          <a:stretch>
            <a:fillRect/>
          </a:stretch>
        </p:blipFill>
        <p:spPr bwMode="auto">
          <a:xfrm>
            <a:off x="-7938" y="0"/>
            <a:ext cx="9161463" cy="6858000"/>
          </a:xfrm>
          <a:prstGeom prst="rect">
            <a:avLst/>
          </a:prstGeom>
          <a:noFill/>
          <a:ln w="9525">
            <a:noFill/>
            <a:miter lim="800000"/>
            <a:headEnd/>
            <a:tailEnd/>
          </a:ln>
        </p:spPr>
      </p:pic>
      <p:sp>
        <p:nvSpPr>
          <p:cNvPr id="4" name="CaixaDeTexto 3"/>
          <p:cNvSpPr txBox="1">
            <a:spLocks noChangeArrowheads="1"/>
          </p:cNvSpPr>
          <p:nvPr/>
        </p:nvSpPr>
        <p:spPr bwMode="auto">
          <a:xfrm>
            <a:off x="0" y="3068960"/>
            <a:ext cx="9144000" cy="1938992"/>
          </a:xfrm>
          <a:prstGeom prst="rect">
            <a:avLst/>
          </a:prstGeom>
          <a:noFill/>
          <a:ln w="9525">
            <a:noFill/>
            <a:miter lim="800000"/>
            <a:headEnd/>
            <a:tailEnd/>
          </a:ln>
        </p:spPr>
        <p:txBody>
          <a:bodyPr>
            <a:spAutoFit/>
          </a:bodyPr>
          <a:lstStyle/>
          <a:p>
            <a:pPr algn="ctr" eaLnBrk="0" hangingPunct="0"/>
            <a:r>
              <a:rPr lang="pt-BR" sz="120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itchFamily="18" charset="0"/>
                <a:cs typeface="Times New Roman" pitchFamily="18" charset="0"/>
              </a:rPr>
              <a:t>Albi</a:t>
            </a:r>
            <a:endParaRPr lang="pt-BR" sz="12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5" name="Retângulo 4"/>
          <p:cNvSpPr/>
          <p:nvPr/>
        </p:nvSpPr>
        <p:spPr>
          <a:xfrm>
            <a:off x="0" y="1628800"/>
            <a:ext cx="9144000" cy="1938992"/>
          </a:xfrm>
          <a:prstGeom prst="rect">
            <a:avLst/>
          </a:prstGeom>
          <a:noFill/>
        </p:spPr>
        <p:txBody>
          <a:bodyPr wrap="square" lIns="91440" tIns="45720" rIns="91440" bIns="45720">
            <a:spAutoFit/>
          </a:bodyPr>
          <a:lstStyle/>
          <a:p>
            <a:pPr algn="ctr"/>
            <a:r>
              <a:rPr lang="pt-BR" sz="12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itchFamily="18" charset="0"/>
                <a:cs typeface="Times New Roman" pitchFamily="18" charset="0"/>
              </a:rPr>
              <a:t>Catedral </a:t>
            </a:r>
            <a:r>
              <a:rPr lang="pt-BR" sz="120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itchFamily="18" charset="0"/>
                <a:cs typeface="Times New Roman" pitchFamily="18" charset="0"/>
              </a:rPr>
              <a:t>de</a:t>
            </a:r>
            <a:endParaRPr lang="pt-BR" sz="12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6" name="Retângulo 5"/>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7" name="6 Rectángulo">
            <a:hlinkClick r:id="rId4"/>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advTm="10000">
    <p:fade thruBlk="1"/>
    <p:sndAc>
      <p:stSnd loop="1">
        <p:snd r:embed="rId2" name="ave maria,schubert (arpa e organ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gualter\Downloads\Imagem1.jpg"/>
          <p:cNvPicPr>
            <a:picLocks noChangeAspect="1" noChangeArrowheads="1"/>
          </p:cNvPicPr>
          <p:nvPr/>
        </p:nvPicPr>
        <p:blipFill>
          <a:blip r:embed="rId2" cstate="print"/>
          <a:srcRect/>
          <a:stretch>
            <a:fillRect/>
          </a:stretch>
        </p:blipFill>
        <p:spPr bwMode="auto">
          <a:xfrm>
            <a:off x="-7938" y="0"/>
            <a:ext cx="9161463" cy="6858000"/>
          </a:xfrm>
          <a:prstGeom prst="rect">
            <a:avLst/>
          </a:prstGeom>
          <a:noFill/>
          <a:ln w="9525">
            <a:noFill/>
            <a:miter lim="800000"/>
            <a:headEnd/>
            <a:tailEnd/>
          </a:ln>
        </p:spPr>
      </p:pic>
      <p:sp>
        <p:nvSpPr>
          <p:cNvPr id="4" name="CaixaDeTexto 3"/>
          <p:cNvSpPr txBox="1">
            <a:spLocks noChangeArrowheads="1"/>
          </p:cNvSpPr>
          <p:nvPr/>
        </p:nvSpPr>
        <p:spPr bwMode="auto">
          <a:xfrm>
            <a:off x="0" y="3068960"/>
            <a:ext cx="9144000" cy="1938992"/>
          </a:xfrm>
          <a:prstGeom prst="rect">
            <a:avLst/>
          </a:prstGeom>
          <a:noFill/>
          <a:ln w="9525">
            <a:noFill/>
            <a:miter lim="800000"/>
            <a:headEnd/>
            <a:tailEnd/>
          </a:ln>
        </p:spPr>
        <p:txBody>
          <a:bodyPr>
            <a:spAutoFit/>
          </a:bodyPr>
          <a:lstStyle/>
          <a:p>
            <a:pPr algn="ctr" eaLnBrk="0" hangingPunct="0"/>
            <a:r>
              <a:rPr lang="pt-BR" sz="120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itchFamily="18" charset="0"/>
                <a:cs typeface="Times New Roman" pitchFamily="18" charset="0"/>
              </a:rPr>
              <a:t>Albi</a:t>
            </a:r>
            <a:endParaRPr lang="pt-BR" sz="12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5" name="Retângulo 4"/>
          <p:cNvSpPr/>
          <p:nvPr/>
        </p:nvSpPr>
        <p:spPr>
          <a:xfrm>
            <a:off x="0" y="1628800"/>
            <a:ext cx="9144000" cy="1938992"/>
          </a:xfrm>
          <a:prstGeom prst="rect">
            <a:avLst/>
          </a:prstGeom>
          <a:noFill/>
        </p:spPr>
        <p:txBody>
          <a:bodyPr wrap="square" lIns="91440" tIns="45720" rIns="91440" bIns="45720">
            <a:spAutoFit/>
          </a:bodyPr>
          <a:lstStyle/>
          <a:p>
            <a:pPr algn="ctr"/>
            <a:r>
              <a:rPr lang="pt-BR" sz="12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itchFamily="18" charset="0"/>
                <a:cs typeface="Times New Roman" pitchFamily="18" charset="0"/>
              </a:rPr>
              <a:t>Catedral </a:t>
            </a:r>
            <a:r>
              <a:rPr lang="pt-BR" sz="120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itchFamily="18" charset="0"/>
                <a:cs typeface="Times New Roman" pitchFamily="18" charset="0"/>
              </a:rPr>
              <a:t>de</a:t>
            </a:r>
            <a:endParaRPr lang="pt-BR" sz="12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6" name="Retângulo 5"/>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7" name="6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21186" y="142852"/>
            <a:ext cx="8923662" cy="3214710"/>
          </a:xfrm>
          <a:prstGeom prst="rect">
            <a:avLst/>
          </a:prstGeom>
          <a:solidFill>
            <a:srgbClr val="7B6617">
              <a:alpha val="86000"/>
            </a:srgbClr>
          </a:solidFill>
          <a:ln w="9525">
            <a:noFill/>
            <a:miter lim="800000"/>
            <a:headEnd/>
            <a:tailEnd/>
          </a:ln>
          <a:effectLst/>
          <a:scene3d>
            <a:camera prst="orthographicFront"/>
            <a:lightRig rig="threePt" dir="t"/>
          </a:scene3d>
          <a:sp3d>
            <a:bevelT prst="relaxedInset"/>
          </a:sp3d>
        </p:spPr>
        <p:txBody>
          <a:bodyPr wrap="none" anchor="ctr"/>
          <a:lstStyle/>
          <a:p>
            <a:pPr>
              <a:defRPr/>
            </a:pPr>
            <a:endParaRPr lang="pt-BR"/>
          </a:p>
        </p:txBody>
      </p:sp>
      <p:sp>
        <p:nvSpPr>
          <p:cNvPr id="4" name="Rectangle 3"/>
          <p:cNvSpPr>
            <a:spLocks noChangeArrowheads="1"/>
          </p:cNvSpPr>
          <p:nvPr/>
        </p:nvSpPr>
        <p:spPr bwMode="auto">
          <a:xfrm>
            <a:off x="0" y="3429000"/>
            <a:ext cx="9144000" cy="3429000"/>
          </a:xfrm>
          <a:prstGeom prst="rect">
            <a:avLst/>
          </a:prstGeom>
          <a:solidFill>
            <a:srgbClr val="7B6617">
              <a:alpha val="86000"/>
            </a:srgbClr>
          </a:solidFill>
          <a:ln w="9525">
            <a:noFill/>
            <a:miter lim="800000"/>
            <a:headEnd/>
            <a:tailEnd/>
          </a:ln>
          <a:effectLst/>
          <a:scene3d>
            <a:camera prst="orthographicFront"/>
            <a:lightRig rig="threePt" dir="t"/>
          </a:scene3d>
          <a:sp3d>
            <a:bevelT prst="relaxedInset"/>
          </a:sp3d>
        </p:spPr>
        <p:txBody>
          <a:bodyPr wrap="none" anchor="ctr"/>
          <a:lstStyle/>
          <a:p>
            <a:pPr>
              <a:defRPr/>
            </a:pPr>
            <a:endParaRPr lang="pt-BR"/>
          </a:p>
        </p:txBody>
      </p:sp>
      <p:sp>
        <p:nvSpPr>
          <p:cNvPr id="5" name="CaixaDeTexto 6"/>
          <p:cNvSpPr txBox="1">
            <a:spLocks noChangeArrowheads="1"/>
          </p:cNvSpPr>
          <p:nvPr/>
        </p:nvSpPr>
        <p:spPr bwMode="auto">
          <a:xfrm>
            <a:off x="214313" y="115888"/>
            <a:ext cx="8715375" cy="3139321"/>
          </a:xfrm>
          <a:prstGeom prst="rect">
            <a:avLst/>
          </a:prstGeom>
          <a:noFill/>
          <a:ln w="9525">
            <a:noFill/>
            <a:miter lim="800000"/>
            <a:headEnd/>
            <a:tailEnd/>
          </a:ln>
        </p:spPr>
        <p:txBody>
          <a:bodyPr>
            <a:spAutoFit/>
          </a:bodyPr>
          <a:lstStyle/>
          <a:p>
            <a:pPr algn="just" eaLnBrk="0" hangingPunct="0"/>
            <a:r>
              <a:rPr lang="pt-BR" b="1" dirty="0" smtClean="0">
                <a:latin typeface="Times New Roman" pitchFamily="18" charset="0"/>
                <a:cs typeface="Times New Roman" pitchFamily="18" charset="0"/>
              </a:rPr>
              <a:t>A </a:t>
            </a:r>
            <a:r>
              <a:rPr lang="pt-BR" b="1" dirty="0">
                <a:latin typeface="Times New Roman" pitchFamily="18" charset="0"/>
                <a:cs typeface="Times New Roman" pitchFamily="18" charset="0"/>
              </a:rPr>
              <a:t>Catedral de </a:t>
            </a:r>
            <a:r>
              <a:rPr lang="pt-BR" b="1" dirty="0" err="1">
                <a:latin typeface="Times New Roman" pitchFamily="18" charset="0"/>
                <a:cs typeface="Times New Roman" pitchFamily="18" charset="0"/>
              </a:rPr>
              <a:t>Albi</a:t>
            </a:r>
            <a:r>
              <a:rPr lang="pt-BR" b="1" dirty="0">
                <a:latin typeface="Times New Roman" pitchFamily="18" charset="0"/>
                <a:cs typeface="Times New Roman" pitchFamily="18" charset="0"/>
              </a:rPr>
              <a:t> ou Catedral de Santa Cecília (</a:t>
            </a:r>
            <a:r>
              <a:rPr lang="pt-BR" b="1" dirty="0" err="1">
                <a:latin typeface="Times New Roman" pitchFamily="18" charset="0"/>
                <a:cs typeface="Times New Roman" pitchFamily="18" charset="0"/>
              </a:rPr>
              <a:t>Cathédrale</a:t>
            </a:r>
            <a:r>
              <a:rPr lang="pt-BR" b="1" dirty="0">
                <a:latin typeface="Times New Roman" pitchFamily="18" charset="0"/>
                <a:cs typeface="Times New Roman" pitchFamily="18" charset="0"/>
              </a:rPr>
              <a:t> </a:t>
            </a:r>
            <a:r>
              <a:rPr lang="pt-BR" b="1" dirty="0" err="1">
                <a:latin typeface="Times New Roman" pitchFamily="18" charset="0"/>
                <a:cs typeface="Times New Roman" pitchFamily="18" charset="0"/>
              </a:rPr>
              <a:t>Sainte-Cécile</a:t>
            </a:r>
            <a:r>
              <a:rPr lang="pt-BR" b="1" dirty="0">
                <a:latin typeface="Times New Roman" pitchFamily="18" charset="0"/>
                <a:cs typeface="Times New Roman" pitchFamily="18" charset="0"/>
              </a:rPr>
              <a:t> d'</a:t>
            </a:r>
            <a:r>
              <a:rPr lang="pt-BR" b="1" dirty="0" err="1">
                <a:latin typeface="Times New Roman" pitchFamily="18" charset="0"/>
                <a:cs typeface="Times New Roman" pitchFamily="18" charset="0"/>
              </a:rPr>
              <a:t>Albi</a:t>
            </a:r>
            <a:r>
              <a:rPr lang="pt-BR" b="1" dirty="0">
                <a:latin typeface="Times New Roman" pitchFamily="18" charset="0"/>
                <a:cs typeface="Times New Roman" pitchFamily="18" charset="0"/>
              </a:rPr>
              <a:t>) é a mais importante construção religiosa da cidade de </a:t>
            </a:r>
            <a:r>
              <a:rPr lang="pt-BR" b="1" dirty="0" err="1">
                <a:latin typeface="Times New Roman" pitchFamily="18" charset="0"/>
                <a:cs typeface="Times New Roman" pitchFamily="18" charset="0"/>
              </a:rPr>
              <a:t>Albi</a:t>
            </a:r>
            <a:r>
              <a:rPr lang="pt-BR" b="1" dirty="0">
                <a:latin typeface="Times New Roman" pitchFamily="18" charset="0"/>
                <a:cs typeface="Times New Roman" pitchFamily="18" charset="0"/>
              </a:rPr>
              <a:t>, no sudoeste da França. A construção da catedral começou em 1282, em resposta à heresia dos cátaros. Era pra ser uma fortaleza simbolizando o poder da Igreja Católica. É a maior catedral de tijolos do mundo, com 113m de comprimento e 35m de largura. Sua torre com 78m de altura, concluída em 1492, logo após a consagração do santuário, domina a cidade com sua imponência. A catedral foi construída com um tipo de tijolo de cor avermelhada específico desta região da França. A construção atual foi precedida por outras: a primeira datada do século IV que foi destruída por um incêndio no ano 666. A segunda é datada de 920 e tinha o nome de Santa Cecília, que se mantém até hoje. Foi reformada no século XIII, sendo refeita em pedra. </a:t>
            </a:r>
          </a:p>
        </p:txBody>
      </p:sp>
      <p:sp>
        <p:nvSpPr>
          <p:cNvPr id="6" name="5 Rectángulo">
            <a:hlinkClick r:id="rId2"/>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
        <p:nvSpPr>
          <p:cNvPr id="7" name="6 Rectángulo"/>
          <p:cNvSpPr/>
          <p:nvPr/>
        </p:nvSpPr>
        <p:spPr>
          <a:xfrm>
            <a:off x="251520" y="3501008"/>
            <a:ext cx="8496944" cy="3139321"/>
          </a:xfrm>
          <a:prstGeom prst="rect">
            <a:avLst/>
          </a:prstGeom>
        </p:spPr>
        <p:txBody>
          <a:bodyPr wrap="square">
            <a:spAutoFit/>
          </a:bodyPr>
          <a:lstStyle/>
          <a:p>
            <a:r>
              <a:rPr lang="es-ES" b="1" dirty="0" smtClean="0"/>
              <a:t>La catedral de Albi o la Catedral de Santa Cecilia (</a:t>
            </a:r>
            <a:r>
              <a:rPr lang="es-ES" b="1" dirty="0" err="1" smtClean="0"/>
              <a:t>Ste-Cécile</a:t>
            </a:r>
            <a:r>
              <a:rPr lang="es-ES" b="1" dirty="0" smtClean="0"/>
              <a:t> </a:t>
            </a:r>
            <a:r>
              <a:rPr lang="es-ES" b="1" dirty="0" err="1" smtClean="0"/>
              <a:t>d'Albi</a:t>
            </a:r>
            <a:r>
              <a:rPr lang="es-ES" b="1" dirty="0" smtClean="0"/>
              <a:t>) es el edificio religioso más importante de la ciudad de Albi, en el suroeste de Francia. La construcción de la catedral comenzó en 1282 en respuesta a la herejía de los cátaros. Se supone que es una fortaleza que simboliza el poder de la Iglesia Católica. Es la catedral más grande </a:t>
            </a:r>
            <a:r>
              <a:rPr lang="es-ES" b="1" dirty="0" smtClean="0"/>
              <a:t>de ladrillo </a:t>
            </a:r>
            <a:r>
              <a:rPr lang="es-ES" b="1" dirty="0" smtClean="0"/>
              <a:t>del mundo, con 113m de largo y 35m de ancho. Su torre de 78 m de alto, terminado en 1492, poco después de la consagración del templo, domina la ciudad con su grandeza. La catedral fue construida con un tipo específico de ladrillo rojizo de esta región de Francia. El edificio actual fue precedido por otros: la primera data del siglo IV que fue destruida por un incendio en el año 666. La segunda fecha es 920 y tenía el nombre de Santa Cecilia, que se mantiene hasta nuestros días. Fue renovado en el siglo XIII y fue rehecha en piedra.</a:t>
            </a:r>
            <a:endParaRPr lang="es-ES" b="1"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21186" y="142852"/>
            <a:ext cx="8923662" cy="3214710"/>
          </a:xfrm>
          <a:prstGeom prst="rect">
            <a:avLst/>
          </a:prstGeom>
          <a:solidFill>
            <a:srgbClr val="7B6617">
              <a:alpha val="86000"/>
            </a:srgbClr>
          </a:solidFill>
          <a:ln w="9525">
            <a:noFill/>
            <a:miter lim="800000"/>
            <a:headEnd/>
            <a:tailEnd/>
          </a:ln>
          <a:effectLst/>
          <a:scene3d>
            <a:camera prst="orthographicFront"/>
            <a:lightRig rig="threePt" dir="t"/>
          </a:scene3d>
          <a:sp3d>
            <a:bevelT prst="relaxedInset"/>
          </a:sp3d>
        </p:spPr>
        <p:txBody>
          <a:bodyPr wrap="none" anchor="ctr"/>
          <a:lstStyle/>
          <a:p>
            <a:pPr>
              <a:defRPr/>
            </a:pPr>
            <a:endParaRPr lang="pt-BR"/>
          </a:p>
        </p:txBody>
      </p:sp>
      <p:sp>
        <p:nvSpPr>
          <p:cNvPr id="4" name="Rectangle 3"/>
          <p:cNvSpPr>
            <a:spLocks noChangeArrowheads="1"/>
          </p:cNvSpPr>
          <p:nvPr/>
        </p:nvSpPr>
        <p:spPr bwMode="auto">
          <a:xfrm>
            <a:off x="110168" y="3500438"/>
            <a:ext cx="8901221" cy="3214710"/>
          </a:xfrm>
          <a:prstGeom prst="rect">
            <a:avLst/>
          </a:prstGeom>
          <a:solidFill>
            <a:srgbClr val="7B6617">
              <a:alpha val="86000"/>
            </a:srgbClr>
          </a:solidFill>
          <a:ln w="9525">
            <a:noFill/>
            <a:miter lim="800000"/>
            <a:headEnd/>
            <a:tailEnd/>
          </a:ln>
          <a:effectLst/>
          <a:scene3d>
            <a:camera prst="orthographicFront"/>
            <a:lightRig rig="threePt" dir="t"/>
          </a:scene3d>
          <a:sp3d>
            <a:bevelT prst="relaxedInset"/>
          </a:sp3d>
        </p:spPr>
        <p:txBody>
          <a:bodyPr wrap="none" anchor="ctr"/>
          <a:lstStyle/>
          <a:p>
            <a:pPr>
              <a:defRPr/>
            </a:pPr>
            <a:endParaRPr lang="pt-BR"/>
          </a:p>
        </p:txBody>
      </p:sp>
      <p:sp>
        <p:nvSpPr>
          <p:cNvPr id="5" name="CaixaDeTexto 6"/>
          <p:cNvSpPr txBox="1">
            <a:spLocks noChangeArrowheads="1"/>
          </p:cNvSpPr>
          <p:nvPr/>
        </p:nvSpPr>
        <p:spPr bwMode="auto">
          <a:xfrm>
            <a:off x="214313" y="196766"/>
            <a:ext cx="8715375" cy="3016210"/>
          </a:xfrm>
          <a:prstGeom prst="rect">
            <a:avLst/>
          </a:prstGeom>
          <a:noFill/>
          <a:ln w="9525">
            <a:noFill/>
            <a:miter lim="800000"/>
            <a:headEnd/>
            <a:tailEnd/>
          </a:ln>
        </p:spPr>
        <p:txBody>
          <a:bodyPr>
            <a:spAutoFit/>
          </a:bodyPr>
          <a:lstStyle/>
          <a:p>
            <a:pPr algn="just" eaLnBrk="0" hangingPunct="0"/>
            <a:r>
              <a:rPr lang="pt-BR" sz="1900" b="1" dirty="0" smtClean="0">
                <a:latin typeface="Times New Roman" pitchFamily="18" charset="0"/>
                <a:cs typeface="Times New Roman" pitchFamily="18" charset="0"/>
              </a:rPr>
              <a:t>A </a:t>
            </a:r>
            <a:r>
              <a:rPr lang="pt-BR" sz="1900" b="1" dirty="0">
                <a:latin typeface="Times New Roman" pitchFamily="18" charset="0"/>
                <a:cs typeface="Times New Roman" pitchFamily="18" charset="0"/>
              </a:rPr>
              <a:t>igreja gótica que se vê hoje foi construída entre 1282 e 1480. O órgão, construído no século 18, é o maior da França. A catedral se destaca pela sua grandiosidade e beleza interior. Se assemelha a uma fortaleza inexpugnável construída em uma colina com vista para o espaço circundante. Seus muros elevam-se a 40m de altura, as janelas abertas têm 20 metros a partir da base e são estreitas. Os afrescos na abóbada (1509-1512) são de cores ricas, o revestimento azul profundo dos arcos acima do coro é o famoso “</a:t>
            </a:r>
            <a:r>
              <a:rPr lang="pt-BR" sz="1900" b="1" dirty="0" err="1">
                <a:latin typeface="Times New Roman" pitchFamily="18" charset="0"/>
                <a:cs typeface="Times New Roman" pitchFamily="18" charset="0"/>
              </a:rPr>
              <a:t>Blue</a:t>
            </a:r>
            <a:r>
              <a:rPr lang="pt-BR" sz="1900" b="1" dirty="0">
                <a:latin typeface="Times New Roman" pitchFamily="18" charset="0"/>
                <a:cs typeface="Times New Roman" pitchFamily="18" charset="0"/>
              </a:rPr>
              <a:t> de France“, que também é chamado de “azul </a:t>
            </a:r>
            <a:r>
              <a:rPr lang="pt-BR" sz="1900" b="1" dirty="0" err="1">
                <a:latin typeface="Times New Roman" pitchFamily="18" charset="0"/>
                <a:cs typeface="Times New Roman" pitchFamily="18" charset="0"/>
              </a:rPr>
              <a:t>royal</a:t>
            </a:r>
            <a:r>
              <a:rPr lang="pt-BR" sz="1900" b="1" dirty="0">
                <a:latin typeface="Times New Roman" pitchFamily="18" charset="0"/>
                <a:cs typeface="Times New Roman" pitchFamily="18" charset="0"/>
              </a:rPr>
              <a:t>”. As abóbadas da catedral ainda possuem folhagem decorativa, arabescos, candelabros e cenas pastorais. A Catedral de Santa Cecília faz parte do Patrimônio Mundial da UNESCO e hoje, é uma das catedrais mais visitadas da França.</a:t>
            </a:r>
          </a:p>
        </p:txBody>
      </p:sp>
      <p:sp>
        <p:nvSpPr>
          <p:cNvPr id="6" name="5 Rectángulo">
            <a:hlinkClick r:id="rId2"/>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
        <p:nvSpPr>
          <p:cNvPr id="7" name="6 Rectángulo"/>
          <p:cNvSpPr/>
          <p:nvPr/>
        </p:nvSpPr>
        <p:spPr>
          <a:xfrm>
            <a:off x="179512" y="3501008"/>
            <a:ext cx="8712968" cy="2862322"/>
          </a:xfrm>
          <a:prstGeom prst="rect">
            <a:avLst/>
          </a:prstGeom>
        </p:spPr>
        <p:txBody>
          <a:bodyPr wrap="square">
            <a:spAutoFit/>
          </a:bodyPr>
          <a:lstStyle/>
          <a:p>
            <a:r>
              <a:rPr lang="es-ES" b="1" dirty="0" smtClean="0"/>
              <a:t>La iglesia gótica que vemos hoy fue </a:t>
            </a:r>
            <a:r>
              <a:rPr lang="es-ES" b="1" dirty="0" smtClean="0"/>
              <a:t>construida </a:t>
            </a:r>
            <a:r>
              <a:rPr lang="es-ES" b="1" dirty="0" smtClean="0"/>
              <a:t>entre 1282 y 1480. El órgano, construido en el siglo 18, es el más grande de Francia. La catedral se destaca por su grandiosidad y belleza interior. Se asemeja a una fortaleza inexpugnable </a:t>
            </a:r>
            <a:r>
              <a:rPr lang="es-ES" b="1" dirty="0" smtClean="0"/>
              <a:t>construida </a:t>
            </a:r>
            <a:r>
              <a:rPr lang="es-ES" b="1" dirty="0" smtClean="0"/>
              <a:t>sobre una colina que domina el espacio circundante. Sus paredes se elevan hasta 40 metros de altura, </a:t>
            </a:r>
            <a:r>
              <a:rPr lang="es-ES" b="1" dirty="0" smtClean="0"/>
              <a:t>las ventanas </a:t>
            </a:r>
            <a:r>
              <a:rPr lang="es-ES" b="1" dirty="0" smtClean="0"/>
              <a:t>abiertas </a:t>
            </a:r>
            <a:r>
              <a:rPr lang="es-ES" b="1" dirty="0" smtClean="0"/>
              <a:t>tienen </a:t>
            </a:r>
            <a:r>
              <a:rPr lang="es-ES" b="1" dirty="0" smtClean="0"/>
              <a:t>20 metros de la base y son estrechas. Los frescos de la bóveda (1509-1512) </a:t>
            </a:r>
            <a:r>
              <a:rPr lang="es-ES" b="1" dirty="0" smtClean="0"/>
              <a:t>tienen </a:t>
            </a:r>
            <a:r>
              <a:rPr lang="es-ES" b="1" dirty="0" smtClean="0"/>
              <a:t>ricos colores, </a:t>
            </a:r>
            <a:r>
              <a:rPr lang="es-ES" b="1" dirty="0" smtClean="0"/>
              <a:t>el revestimiento azul profundo </a:t>
            </a:r>
            <a:r>
              <a:rPr lang="es-ES" b="1" dirty="0" smtClean="0"/>
              <a:t>de los arcos del coro </a:t>
            </a:r>
            <a:r>
              <a:rPr lang="es-ES" b="1" dirty="0" smtClean="0"/>
              <a:t>es </a:t>
            </a:r>
            <a:r>
              <a:rPr lang="es-ES" b="1" dirty="0" smtClean="0"/>
              <a:t>el famoso "Azul de Francia", que también se llama "azul real". Las cúpulas de la catedral todavía tienen follaje decorativo, arabescos, lámparas de araña y escenas pastoriles. La catedral de Santa Cecilia es parte del patrimonio de la humanidad y en la actualidad es una de las catedrales más visitados de Francia.</a:t>
            </a:r>
            <a:endParaRPr lang="es-ES" b="1" dirty="0"/>
          </a:p>
        </p:txBody>
      </p:sp>
    </p:spTree>
  </p:cSld>
  <p:clrMapOvr>
    <a:masterClrMapping/>
  </p:clrMapOvr>
  <p:transition spd="slow">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C:\Users\GUALTER\Downloads\Imagem1.jpg"/>
          <p:cNvPicPr>
            <a:picLocks noChangeAspect="1" noChangeArrowheads="1"/>
          </p:cNvPicPr>
          <p:nvPr/>
        </p:nvPicPr>
        <p:blipFill>
          <a:blip r:embed="rId2" cstate="print"/>
          <a:srcRect/>
          <a:stretch>
            <a:fillRect/>
          </a:stretch>
        </p:blipFill>
        <p:spPr bwMode="auto">
          <a:xfrm>
            <a:off x="-7938" y="-789"/>
            <a:ext cx="9151937" cy="6868314"/>
          </a:xfrm>
          <a:prstGeom prst="rect">
            <a:avLst/>
          </a:prstGeom>
          <a:noFill/>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cite-episcopale-albi.fr/IMG/jpg/07_cathc_drale_-_ci_tc_sud.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m para Catedral de Albi"/>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descr="C:\Users\gualter\Downloads\Imagem1.jpg"/>
          <p:cNvPicPr>
            <a:picLocks noChangeAspect="1" noChangeArrowheads="1"/>
          </p:cNvPicPr>
          <p:nvPr/>
        </p:nvPicPr>
        <p:blipFill>
          <a:blip r:embed="rId2" cstate="print"/>
          <a:srcRect/>
          <a:stretch>
            <a:fillRect/>
          </a:stretch>
        </p:blipFill>
        <p:spPr bwMode="auto">
          <a:xfrm>
            <a:off x="-7938" y="0"/>
            <a:ext cx="9161463"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icheiro:Albi cathedral - outdoor view.jpg"/>
          <p:cNvPicPr>
            <a:picLocks noChangeAspect="1" noChangeArrowheads="1"/>
          </p:cNvPicPr>
          <p:nvPr/>
        </p:nvPicPr>
        <p:blipFill>
          <a:blip r:embed="rId2" cstate="print"/>
          <a:srcRect/>
          <a:stretch>
            <a:fillRect/>
          </a:stretch>
        </p:blipFill>
        <p:spPr bwMode="auto">
          <a:xfrm>
            <a:off x="0" y="0"/>
            <a:ext cx="9144000" cy="6854825"/>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8" name="Picture 6"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7" name="Retângulo 6"/>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ww.cite-episcopale-albi.fr/IMG/jpg/46_cathc_drale_-_porte_dominique_de_florence.jpg"/>
          <p:cNvPicPr>
            <a:picLocks noChangeAspect="1" noChangeArrowheads="1"/>
          </p:cNvPicPr>
          <p:nvPr/>
        </p:nvPicPr>
        <p:blipFill>
          <a:blip r:embed="rId2" cstate="print"/>
          <a:srcRect/>
          <a:stretch>
            <a:fillRect/>
          </a:stretch>
        </p:blipFill>
        <p:spPr bwMode="auto">
          <a:xfrm>
            <a:off x="6350" y="0"/>
            <a:ext cx="9137650" cy="685165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esultado de imagem para Catedral de Albi"/>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7" name="Picture 7" descr="C:\Users\GUALTER\Downloads\Imagem1.jpg"/>
          <p:cNvPicPr>
            <a:picLocks noChangeAspect="1" noChangeArrowheads="1"/>
          </p:cNvPicPr>
          <p:nvPr/>
        </p:nvPicPr>
        <p:blipFill>
          <a:blip r:embed="rId2" cstate="print"/>
          <a:srcRect/>
          <a:stretch>
            <a:fillRect/>
          </a:stretch>
        </p:blipFill>
        <p:spPr bwMode="auto">
          <a:xfrm>
            <a:off x="-6350" y="-9525"/>
            <a:ext cx="9158288" cy="6878638"/>
          </a:xfrm>
          <a:prstGeom prst="rect">
            <a:avLst/>
          </a:prstGeom>
          <a:noFill/>
        </p:spPr>
      </p:pic>
      <p:sp>
        <p:nvSpPr>
          <p:cNvPr id="7" name="Retângulo 6"/>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2" descr="Imagem relacionada"/>
          <p:cNvSpPr>
            <a:spLocks noChangeAspect="1" noChangeArrowheads="1"/>
          </p:cNvSpPr>
          <p:nvPr/>
        </p:nvSpPr>
        <p:spPr bwMode="auto">
          <a:xfrm>
            <a:off x="52388" y="-136525"/>
            <a:ext cx="304800" cy="304800"/>
          </a:xfrm>
          <a:prstGeom prst="rect">
            <a:avLst/>
          </a:prstGeom>
          <a:noFill/>
          <a:ln w="9525">
            <a:noFill/>
            <a:miter lim="800000"/>
            <a:headEnd/>
            <a:tailEnd/>
          </a:ln>
        </p:spPr>
        <p:txBody>
          <a:bodyPr/>
          <a:lstStyle/>
          <a:p>
            <a:endParaRPr lang="pt-BR"/>
          </a:p>
        </p:txBody>
      </p:sp>
      <p:pic>
        <p:nvPicPr>
          <p:cNvPr id="16387" name="Picture 4" descr="C:\Users\gualter\Downloads\Imagem1.jpg"/>
          <p:cNvPicPr>
            <a:picLocks noChangeAspect="1" noChangeArrowheads="1"/>
          </p:cNvPicPr>
          <p:nvPr/>
        </p:nvPicPr>
        <p:blipFill>
          <a:blip r:embed="rId2" cstate="print"/>
          <a:srcRect/>
          <a:stretch>
            <a:fillRect/>
          </a:stretch>
        </p:blipFill>
        <p:spPr bwMode="auto">
          <a:xfrm>
            <a:off x="0" y="6350"/>
            <a:ext cx="9144000" cy="6843713"/>
          </a:xfrm>
          <a:prstGeom prst="rect">
            <a:avLst/>
          </a:prstGeom>
          <a:noFill/>
          <a:ln w="9525">
            <a:noFill/>
            <a:miter lim="800000"/>
            <a:headEnd/>
            <a:tailEnd/>
          </a:ln>
        </p:spPr>
      </p:pic>
      <p:sp>
        <p:nvSpPr>
          <p:cNvPr id="4" name="Retângulo 3"/>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 name="4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C:\Users\gualter\Downloads\Imagem1.jpg"/>
          <p:cNvPicPr>
            <a:picLocks noChangeAspect="1" noChangeArrowheads="1"/>
          </p:cNvPicPr>
          <p:nvPr/>
        </p:nvPicPr>
        <p:blipFill>
          <a:blip r:embed="rId2" cstate="print"/>
          <a:srcRect/>
          <a:stretch>
            <a:fillRect/>
          </a:stretch>
        </p:blipFill>
        <p:spPr bwMode="auto">
          <a:xfrm>
            <a:off x="0" y="6350"/>
            <a:ext cx="9144000" cy="685165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gualter\Downloads\Imagem1.jpg"/>
          <p:cNvPicPr>
            <a:picLocks noChangeAspect="1" noChangeArrowheads="1"/>
          </p:cNvPicPr>
          <p:nvPr/>
        </p:nvPicPr>
        <p:blipFill>
          <a:blip r:embed="rId2" cstate="print"/>
          <a:srcRect/>
          <a:stretch>
            <a:fillRect/>
          </a:stretch>
        </p:blipFill>
        <p:spPr bwMode="auto">
          <a:xfrm>
            <a:off x="0" y="3175"/>
            <a:ext cx="9144000" cy="685165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descr="C:\Users\gualter\Downloads\Imagem1.jpg"/>
          <p:cNvPicPr>
            <a:picLocks noChangeAspect="1" noChangeArrowheads="1"/>
          </p:cNvPicPr>
          <p:nvPr/>
        </p:nvPicPr>
        <p:blipFill>
          <a:blip r:embed="rId2" cstate="print"/>
          <a:srcRect/>
          <a:stretch>
            <a:fillRect/>
          </a:stretch>
        </p:blipFill>
        <p:spPr bwMode="auto">
          <a:xfrm>
            <a:off x="0" y="3175"/>
            <a:ext cx="9144000" cy="685165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C:\Users\gualter\Downloads\Imagem1.jpg"/>
          <p:cNvPicPr>
            <a:picLocks noChangeAspect="1" noChangeArrowheads="1"/>
          </p:cNvPicPr>
          <p:nvPr/>
        </p:nvPicPr>
        <p:blipFill>
          <a:blip r:embed="rId2" cstate="print"/>
          <a:srcRect/>
          <a:stretch>
            <a:fillRect/>
          </a:stretch>
        </p:blipFill>
        <p:spPr bwMode="auto">
          <a:xfrm>
            <a:off x="0" y="6350"/>
            <a:ext cx="9144000" cy="68453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C:\Users\gualter\Downloads\Imagem1.jpg"/>
          <p:cNvPicPr>
            <a:picLocks noChangeAspect="1" noChangeArrowheads="1"/>
          </p:cNvPicPr>
          <p:nvPr/>
        </p:nvPicPr>
        <p:blipFill>
          <a:blip r:embed="rId2" cstate="print"/>
          <a:srcRect/>
          <a:stretch>
            <a:fillRect/>
          </a:stretch>
        </p:blipFill>
        <p:spPr bwMode="auto">
          <a:xfrm>
            <a:off x="6350" y="0"/>
            <a:ext cx="91313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4" descr="Resultado de imagem para Catedral de Albi"/>
          <p:cNvSpPr>
            <a:spLocks noChangeAspect="1" noChangeArrowheads="1"/>
          </p:cNvSpPr>
          <p:nvPr/>
        </p:nvSpPr>
        <p:spPr bwMode="auto">
          <a:xfrm>
            <a:off x="52388" y="-136525"/>
            <a:ext cx="304800" cy="304800"/>
          </a:xfrm>
          <a:prstGeom prst="rect">
            <a:avLst/>
          </a:prstGeom>
          <a:noFill/>
          <a:ln w="9525">
            <a:noFill/>
            <a:miter lim="800000"/>
            <a:headEnd/>
            <a:tailEnd/>
          </a:ln>
        </p:spPr>
        <p:txBody>
          <a:bodyPr/>
          <a:lstStyle/>
          <a:p>
            <a:endParaRPr lang="pt-BR"/>
          </a:p>
        </p:txBody>
      </p:sp>
      <p:pic>
        <p:nvPicPr>
          <p:cNvPr id="26627" name="Picture 6"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Retângulo 3"/>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 name="4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2" descr="https://www.wmf.org/sites/default/files/styles/project_gallery_full_size/public/projects/gallery/FRA_Albi_Cathe_JPEG_img-05.jpg?itok=05Uwp2SH"/>
          <p:cNvSpPr>
            <a:spLocks noChangeAspect="1" noChangeArrowheads="1"/>
          </p:cNvSpPr>
          <p:nvPr/>
        </p:nvSpPr>
        <p:spPr bwMode="auto">
          <a:xfrm>
            <a:off x="144463" y="-144463"/>
            <a:ext cx="304800" cy="304801"/>
          </a:xfrm>
          <a:prstGeom prst="rect">
            <a:avLst/>
          </a:prstGeom>
          <a:noFill/>
          <a:ln w="9525">
            <a:noFill/>
            <a:miter lim="800000"/>
            <a:headEnd/>
            <a:tailEnd/>
          </a:ln>
        </p:spPr>
        <p:txBody>
          <a:bodyPr/>
          <a:lstStyle/>
          <a:p>
            <a:endParaRPr lang="pt-BR"/>
          </a:p>
        </p:txBody>
      </p:sp>
      <p:pic>
        <p:nvPicPr>
          <p:cNvPr id="27651" name="Picture 4" descr="C:\Users\gualter\Downloads\Imagem1.jpg"/>
          <p:cNvPicPr>
            <a:picLocks noChangeAspect="1" noChangeArrowheads="1"/>
          </p:cNvPicPr>
          <p:nvPr/>
        </p:nvPicPr>
        <p:blipFill>
          <a:blip r:embed="rId2" cstate="print"/>
          <a:srcRect/>
          <a:stretch>
            <a:fillRect/>
          </a:stretch>
        </p:blipFill>
        <p:spPr bwMode="auto">
          <a:xfrm>
            <a:off x="0" y="-1588"/>
            <a:ext cx="9144000" cy="6862763"/>
          </a:xfrm>
          <a:prstGeom prst="rect">
            <a:avLst/>
          </a:prstGeom>
          <a:noFill/>
          <a:ln w="9525">
            <a:noFill/>
            <a:miter lim="800000"/>
            <a:headEnd/>
            <a:tailEnd/>
          </a:ln>
        </p:spPr>
      </p:pic>
      <p:sp>
        <p:nvSpPr>
          <p:cNvPr id="4" name="Retângulo 3"/>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 name="4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3"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AutoShape 2" descr="File:Albi cathedral - organ.jpg"/>
          <p:cNvSpPr>
            <a:spLocks noChangeAspect="1" noChangeArrowheads="1"/>
          </p:cNvSpPr>
          <p:nvPr/>
        </p:nvSpPr>
        <p:spPr bwMode="auto">
          <a:xfrm>
            <a:off x="52388" y="-136525"/>
            <a:ext cx="304800" cy="304800"/>
          </a:xfrm>
          <a:prstGeom prst="rect">
            <a:avLst/>
          </a:prstGeom>
          <a:noFill/>
          <a:ln w="9525">
            <a:noFill/>
            <a:miter lim="800000"/>
            <a:headEnd/>
            <a:tailEnd/>
          </a:ln>
        </p:spPr>
        <p:txBody>
          <a:bodyPr/>
          <a:lstStyle/>
          <a:p>
            <a:endParaRPr lang="pt-BR"/>
          </a:p>
        </p:txBody>
      </p:sp>
      <p:pic>
        <p:nvPicPr>
          <p:cNvPr id="31747" name="Picture 5" descr="C:\Users\gualter\Downloads\Imagem1.jpg"/>
          <p:cNvPicPr>
            <a:picLocks noChangeAspect="1" noChangeArrowheads="1"/>
          </p:cNvPicPr>
          <p:nvPr/>
        </p:nvPicPr>
        <p:blipFill>
          <a:blip r:embed="rId2" cstate="print"/>
          <a:srcRect/>
          <a:stretch>
            <a:fillRect/>
          </a:stretch>
        </p:blipFill>
        <p:spPr bwMode="auto">
          <a:xfrm>
            <a:off x="0" y="15875"/>
            <a:ext cx="9144000" cy="6842125"/>
          </a:xfrm>
          <a:prstGeom prst="rect">
            <a:avLst/>
          </a:prstGeom>
          <a:noFill/>
          <a:ln w="9525">
            <a:noFill/>
            <a:miter lim="800000"/>
            <a:headEnd/>
            <a:tailEnd/>
          </a:ln>
        </p:spPr>
      </p:pic>
      <p:sp>
        <p:nvSpPr>
          <p:cNvPr id="4" name="Retângulo 3"/>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 name="4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AutoShape 2" descr="File:Albi cathedral - organ.jpg"/>
          <p:cNvSpPr>
            <a:spLocks noChangeAspect="1" noChangeArrowheads="1"/>
          </p:cNvSpPr>
          <p:nvPr/>
        </p:nvSpPr>
        <p:spPr bwMode="auto">
          <a:xfrm>
            <a:off x="52388" y="-136525"/>
            <a:ext cx="304800" cy="304800"/>
          </a:xfrm>
          <a:prstGeom prst="rect">
            <a:avLst/>
          </a:prstGeom>
          <a:noFill/>
          <a:ln w="9525">
            <a:noFill/>
            <a:miter lim="800000"/>
            <a:headEnd/>
            <a:tailEnd/>
          </a:ln>
        </p:spPr>
        <p:txBody>
          <a:bodyPr/>
          <a:lstStyle/>
          <a:p>
            <a:endParaRPr lang="pt-BR"/>
          </a:p>
        </p:txBody>
      </p:sp>
      <p:pic>
        <p:nvPicPr>
          <p:cNvPr id="32771" name="Picture 3" descr="C:\Users\gualter\Downloads\Imagem1.jpg"/>
          <p:cNvPicPr>
            <a:picLocks noChangeAspect="1" noChangeArrowheads="1"/>
          </p:cNvPicPr>
          <p:nvPr/>
        </p:nvPicPr>
        <p:blipFill>
          <a:blip r:embed="rId2" cstate="print"/>
          <a:srcRect/>
          <a:stretch>
            <a:fillRect/>
          </a:stretch>
        </p:blipFill>
        <p:spPr bwMode="auto">
          <a:xfrm>
            <a:off x="0" y="15875"/>
            <a:ext cx="9144000" cy="6842125"/>
          </a:xfrm>
          <a:prstGeom prst="rect">
            <a:avLst/>
          </a:prstGeom>
          <a:noFill/>
          <a:ln w="9525">
            <a:noFill/>
            <a:miter lim="800000"/>
            <a:headEnd/>
            <a:tailEnd/>
          </a:ln>
        </p:spPr>
      </p:pic>
      <p:sp>
        <p:nvSpPr>
          <p:cNvPr id="4" name="Retângulo 3"/>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 name="4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3" descr="C:\Users\gualter\Downloads\Imagem1.jpg"/>
          <p:cNvPicPr>
            <a:picLocks noChangeAspect="1" noChangeArrowheads="1"/>
          </p:cNvPicPr>
          <p:nvPr/>
        </p:nvPicPr>
        <p:blipFill>
          <a:blip r:embed="rId2" cstate="print"/>
          <a:srcRect/>
          <a:stretch>
            <a:fillRect/>
          </a:stretch>
        </p:blipFill>
        <p:spPr bwMode="auto">
          <a:xfrm>
            <a:off x="0" y="9525"/>
            <a:ext cx="9144000" cy="6848475"/>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7" name="Picture 3" descr="C:\Users\GUALTER\Downloads\Imagem1.jpg"/>
          <p:cNvPicPr>
            <a:picLocks noChangeAspect="1" noChangeArrowheads="1"/>
          </p:cNvPicPr>
          <p:nvPr/>
        </p:nvPicPr>
        <p:blipFill>
          <a:blip r:embed="rId2" cstate="print"/>
          <a:srcRect/>
          <a:stretch>
            <a:fillRect/>
          </a:stretch>
        </p:blipFill>
        <p:spPr bwMode="auto">
          <a:xfrm>
            <a:off x="-6350" y="-6350"/>
            <a:ext cx="9156700" cy="6870700"/>
          </a:xfrm>
          <a:prstGeom prst="rect">
            <a:avLst/>
          </a:prstGeom>
          <a:noFill/>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3" name="Picture 3"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C:\Users\gualter\Downloads\Imagem1.jpg"/>
          <p:cNvPicPr>
            <a:picLocks noChangeAspect="1" noChangeArrowheads="1"/>
          </p:cNvPicPr>
          <p:nvPr/>
        </p:nvPicPr>
        <p:blipFill>
          <a:blip r:embed="rId2" cstate="print"/>
          <a:srcRect/>
          <a:stretch>
            <a:fillRect/>
          </a:stretch>
        </p:blipFill>
        <p:spPr bwMode="auto">
          <a:xfrm>
            <a:off x="0" y="1588"/>
            <a:ext cx="9144000" cy="6854825"/>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gualter\Downloads\Image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descr="C:\Users\GUALTER\Downloads\Imagem1.jpg"/>
          <p:cNvPicPr>
            <a:picLocks noChangeAspect="1" noChangeArrowheads="1"/>
          </p:cNvPicPr>
          <p:nvPr/>
        </p:nvPicPr>
        <p:blipFill>
          <a:blip r:embed="rId2" cstate="print"/>
          <a:srcRect/>
          <a:stretch>
            <a:fillRect/>
          </a:stretch>
        </p:blipFill>
        <p:spPr bwMode="auto">
          <a:xfrm>
            <a:off x="-6350" y="-7938"/>
            <a:ext cx="9156700" cy="6873876"/>
          </a:xfrm>
          <a:prstGeom prst="rect">
            <a:avLst/>
          </a:prstGeom>
          <a:noFill/>
        </p:spPr>
      </p:pic>
      <p:sp>
        <p:nvSpPr>
          <p:cNvPr id="7" name="Retângulo 6"/>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7" name="Picture 3" descr="C:\Users\GUALTER\Downloads\Imagem1.jpg"/>
          <p:cNvPicPr>
            <a:picLocks noChangeAspect="1" noChangeArrowheads="1"/>
          </p:cNvPicPr>
          <p:nvPr/>
        </p:nvPicPr>
        <p:blipFill>
          <a:blip r:embed="rId2" cstate="print"/>
          <a:srcRect/>
          <a:stretch>
            <a:fillRect/>
          </a:stretch>
        </p:blipFill>
        <p:spPr bwMode="auto">
          <a:xfrm>
            <a:off x="-6350" y="-6350"/>
            <a:ext cx="9156700" cy="6870700"/>
          </a:xfrm>
          <a:prstGeom prst="rect">
            <a:avLst/>
          </a:prstGeom>
          <a:noFill/>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3 Rectángulo">
            <a:hlinkClick r:id="rId3"/>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advTm="7000">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7" name="Picture 3" descr="C:\Users\GUALTER\Downloads\Imagem1.jpg"/>
          <p:cNvPicPr>
            <a:picLocks noChangeAspect="1" noChangeArrowheads="1"/>
          </p:cNvPicPr>
          <p:nvPr/>
        </p:nvPicPr>
        <p:blipFill>
          <a:blip r:embed="rId2" cstate="print"/>
          <a:srcRect/>
          <a:stretch>
            <a:fillRect/>
          </a:stretch>
        </p:blipFill>
        <p:spPr bwMode="auto">
          <a:xfrm>
            <a:off x="-6350" y="-6350"/>
            <a:ext cx="9156700" cy="6870700"/>
          </a:xfrm>
          <a:prstGeom prst="rect">
            <a:avLst/>
          </a:prstGeom>
          <a:noFill/>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CaixaDeTexto 13"/>
          <p:cNvSpPr txBox="1">
            <a:spLocks noChangeArrowheads="1"/>
          </p:cNvSpPr>
          <p:nvPr/>
        </p:nvSpPr>
        <p:spPr bwMode="auto">
          <a:xfrm>
            <a:off x="2643188" y="500063"/>
            <a:ext cx="3429000" cy="1938337"/>
          </a:xfrm>
          <a:prstGeom prst="rect">
            <a:avLst/>
          </a:prstGeom>
          <a:noFill/>
          <a:ln w="9525">
            <a:noFill/>
            <a:miter lim="800000"/>
            <a:headEnd/>
            <a:tailEnd/>
          </a:ln>
        </p:spPr>
        <p:txBody>
          <a:bodyPr>
            <a:spAutoFit/>
          </a:bodyPr>
          <a:lstStyle/>
          <a:p>
            <a:pPr algn="ctr"/>
            <a:r>
              <a:rPr lang="pt-BR" sz="12000" b="1" dirty="0">
                <a:solidFill>
                  <a:schemeClr val="bg1"/>
                </a:solidFill>
                <a:effectLst>
                  <a:outerShdw blurRad="38100" dist="38100" dir="2700000" algn="tl">
                    <a:srgbClr val="000000">
                      <a:alpha val="43137"/>
                    </a:srgbClr>
                  </a:outerShdw>
                </a:effectLst>
              </a:rPr>
              <a:t>Fim</a:t>
            </a:r>
          </a:p>
        </p:txBody>
      </p:sp>
      <p:sp>
        <p:nvSpPr>
          <p:cNvPr id="5" name="CaixaDeTexto 9"/>
          <p:cNvSpPr txBox="1">
            <a:spLocks noChangeArrowheads="1"/>
          </p:cNvSpPr>
          <p:nvPr/>
        </p:nvSpPr>
        <p:spPr bwMode="auto">
          <a:xfrm>
            <a:off x="503238" y="6059488"/>
            <a:ext cx="1857375" cy="584200"/>
          </a:xfrm>
          <a:prstGeom prst="rect">
            <a:avLst/>
          </a:prstGeom>
          <a:noFill/>
          <a:ln w="9525">
            <a:noFill/>
            <a:miter lim="800000"/>
            <a:headEnd/>
            <a:tailEnd/>
          </a:ln>
        </p:spPr>
        <p:txBody>
          <a:bodyPr>
            <a:spAutoFit/>
          </a:bodyPr>
          <a:lstStyle/>
          <a:p>
            <a:pPr algn="ctr"/>
            <a:r>
              <a:rPr lang="pt-BR" sz="16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Imagens: Internet</a:t>
            </a:r>
          </a:p>
          <a:p>
            <a:pPr algn="ctr"/>
            <a:r>
              <a:rPr lang="pt-BR" sz="16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Texto: Internet</a:t>
            </a:r>
          </a:p>
        </p:txBody>
      </p:sp>
      <p:pic>
        <p:nvPicPr>
          <p:cNvPr id="6" name="Picture 7" descr="C:\Users\GUALTER\Downloads\Imagem1.tif"/>
          <p:cNvPicPr>
            <a:picLocks noChangeAspect="1" noChangeArrowheads="1"/>
          </p:cNvPicPr>
          <p:nvPr/>
        </p:nvPicPr>
        <p:blipFill>
          <a:blip r:embed="rId3" cstate="print"/>
          <a:srcRect/>
          <a:stretch>
            <a:fillRect/>
          </a:stretch>
        </p:blipFill>
        <p:spPr bwMode="auto">
          <a:xfrm>
            <a:off x="360363" y="5130800"/>
            <a:ext cx="1158875" cy="1011238"/>
          </a:xfrm>
          <a:prstGeom prst="rect">
            <a:avLst/>
          </a:prstGeom>
          <a:noFill/>
          <a:ln w="9525">
            <a:noFill/>
            <a:miter lim="800000"/>
            <a:headEnd/>
            <a:tailEnd/>
          </a:ln>
        </p:spPr>
      </p:pic>
      <p:pic>
        <p:nvPicPr>
          <p:cNvPr id="7" name="Picture 11" descr="http://4.bp.blogspot.com/-b9EgatUgAn4/T6CsxfMVo4I/AAAAAAAAzxI/FS7YsmiTg7I/s1600/computador-3.gif"/>
          <p:cNvPicPr>
            <a:picLocks noChangeAspect="1" noChangeArrowheads="1" noCrop="1"/>
          </p:cNvPicPr>
          <p:nvPr/>
        </p:nvPicPr>
        <p:blipFill>
          <a:blip r:embed="rId4" cstate="print"/>
          <a:srcRect/>
          <a:stretch>
            <a:fillRect/>
          </a:stretch>
        </p:blipFill>
        <p:spPr bwMode="auto">
          <a:xfrm>
            <a:off x="1500188" y="5130800"/>
            <a:ext cx="1071562" cy="981075"/>
          </a:xfrm>
          <a:prstGeom prst="rect">
            <a:avLst/>
          </a:prstGeom>
          <a:noFill/>
          <a:ln w="9525">
            <a:noFill/>
            <a:miter lim="800000"/>
            <a:headEnd/>
            <a:tailEnd/>
          </a:ln>
        </p:spPr>
      </p:pic>
      <p:pic>
        <p:nvPicPr>
          <p:cNvPr id="8" name="Picture 7" descr="estrela luz1"/>
          <p:cNvPicPr>
            <a:picLocks noChangeAspect="1" noChangeArrowheads="1" noCrop="1"/>
          </p:cNvPicPr>
          <p:nvPr/>
        </p:nvPicPr>
        <p:blipFill>
          <a:blip r:embed="rId5" cstate="print"/>
          <a:srcRect/>
          <a:stretch>
            <a:fillRect/>
          </a:stretch>
        </p:blipFill>
        <p:spPr bwMode="auto">
          <a:xfrm>
            <a:off x="2217738" y="5273675"/>
            <a:ext cx="214312" cy="207963"/>
          </a:xfrm>
          <a:prstGeom prst="rect">
            <a:avLst/>
          </a:prstGeom>
          <a:noFill/>
          <a:ln w="9525">
            <a:noFill/>
            <a:miter lim="800000"/>
            <a:headEnd/>
            <a:tailEnd/>
          </a:ln>
        </p:spPr>
      </p:pic>
      <p:sp>
        <p:nvSpPr>
          <p:cNvPr id="9" name="8 Rectángulo">
            <a:hlinkClick r:id="rId6"/>
          </p:cNvPr>
          <p:cNvSpPr/>
          <p:nvPr/>
        </p:nvSpPr>
        <p:spPr>
          <a:xfrm>
            <a:off x="3851920" y="6093296"/>
            <a:ext cx="6408712" cy="584775"/>
          </a:xfrm>
          <a:prstGeom prst="rect">
            <a:avLst/>
          </a:prstGeom>
          <a:ln>
            <a:noFill/>
          </a:ln>
        </p:spPr>
        <p:txBody>
          <a:bodyPr>
            <a:spAutoFit/>
          </a:bodyPr>
          <a:lstStyle/>
          <a:p>
            <a:pPr algn="ctr">
              <a:defRPr/>
            </a:pPr>
            <a:r>
              <a:rPr lang="es-ES" sz="1600" kern="10" dirty="0">
                <a:ln w="9525">
                  <a:solidFill>
                    <a:srgbClr val="1CDEF8"/>
                  </a:solidFill>
                  <a:round/>
                  <a:headEnd/>
                  <a:tailEnd/>
                </a:ln>
                <a:solidFill>
                  <a:srgbClr val="FF0000"/>
                </a:solidFill>
                <a:latin typeface="Goudy Stout" pitchFamily="18" charset="0"/>
              </a:rPr>
              <a:t>La Boutique Del PowerPoint.net</a:t>
            </a:r>
            <a:endParaRPr lang="es-ES" kern="10" dirty="0">
              <a:ln w="9525">
                <a:solidFill>
                  <a:srgbClr val="1CDEF8"/>
                </a:solidFill>
                <a:round/>
                <a:headEnd/>
                <a:tailEnd/>
              </a:ln>
              <a:solidFill>
                <a:srgbClr val="FF0000"/>
              </a:solidFill>
              <a:latin typeface="Goudy Stout" pitchFamily="18" charset="0"/>
            </a:endParaRPr>
          </a:p>
        </p:txBody>
      </p:sp>
    </p:spTree>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utique160.jpg">
            <a:hlinkClick r:id="rId2"/>
          </p:cNvPr>
          <p:cNvPicPr>
            <a:picLocks noChangeAspect="1"/>
          </p:cNvPicPr>
          <p:nvPr/>
        </p:nvPicPr>
        <p:blipFill>
          <a:blip r:embed="rId3" cstate="print"/>
          <a:stretch>
            <a:fillRect/>
          </a:stretch>
        </p:blipFill>
        <p:spPr>
          <a:xfrm>
            <a:off x="0" y="348231"/>
            <a:ext cx="9144000" cy="6161537"/>
          </a:xfrm>
          <a:prstGeom prst="rect">
            <a:avLst/>
          </a:prstGeom>
        </p:spPr>
      </p:pic>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2546</TotalTime>
  <Words>673</Words>
  <Application>Microsoft Office PowerPoint</Application>
  <PresentationFormat>Presentación en pantalla (4:3)</PresentationFormat>
  <Paragraphs>51</Paragraphs>
  <Slides>41</Slides>
  <Notes>0</Notes>
  <HiddenSlides>0</HiddenSlides>
  <MMClips>0</MMClips>
  <ScaleCrop>false</ScaleCrop>
  <HeadingPairs>
    <vt:vector size="4" baseType="variant">
      <vt:variant>
        <vt:lpstr>Tema</vt:lpstr>
      </vt:variant>
      <vt:variant>
        <vt:i4>1</vt:i4>
      </vt:variant>
      <vt:variant>
        <vt:lpstr>Títulos de diapositiva</vt:lpstr>
      </vt:variant>
      <vt:variant>
        <vt:i4>41</vt:i4>
      </vt:variant>
    </vt:vector>
  </HeadingPairs>
  <TitlesOfParts>
    <vt:vector size="42" baseType="lpstr">
      <vt:lpstr>Tema do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ALBI CATEDRAL</dc:title>
  <dc:creator>Gualter Lopez</dc:creator>
  <cp:lastModifiedBy>Anita Dinamita</cp:lastModifiedBy>
  <cp:revision>698</cp:revision>
  <dcterms:created xsi:type="dcterms:W3CDTF">2016-01-13T18:41:07Z</dcterms:created>
  <dcterms:modified xsi:type="dcterms:W3CDTF">2017-04-11T14:32:00Z</dcterms:modified>
</cp:coreProperties>
</file>