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sldIdLst>
    <p:sldId id="260" r:id="rId2"/>
    <p:sldId id="258" r:id="rId3"/>
    <p:sldId id="259" r:id="rId4"/>
    <p:sldId id="256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3" r:id="rId16"/>
    <p:sldId id="271" r:id="rId17"/>
    <p:sldId id="272" r:id="rId18"/>
    <p:sldId id="275" r:id="rId19"/>
    <p:sldId id="274" r:id="rId20"/>
    <p:sldId id="276" r:id="rId21"/>
    <p:sldId id="277" r:id="rId22"/>
    <p:sldId id="283" r:id="rId23"/>
    <p:sldId id="278" r:id="rId24"/>
    <p:sldId id="279" r:id="rId25"/>
    <p:sldId id="280" r:id="rId26"/>
    <p:sldId id="282" r:id="rId27"/>
    <p:sldId id="284" r:id="rId2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9"/>
      <p:bold r:id="rId30"/>
      <p:italic r:id="rId31"/>
      <p:boldItalic r:id="rId32"/>
    </p:embeddedFont>
    <p:embeddedFont>
      <p:font typeface="French Script MT" panose="03020402040607040605" pitchFamily="66" charset="0"/>
      <p:regular r:id="rId33"/>
    </p:embeddedFont>
    <p:embeddedFont>
      <p:font typeface="Century" panose="02040604050505020304" pitchFamily="18" charset="0"/>
      <p:regular r:id="rId34"/>
    </p:embeddedFont>
    <p:embeddedFont>
      <p:font typeface="AR DARLING" panose="02000000000000000000" pitchFamily="2" charset="0"/>
      <p:regular r:id="rId35"/>
    </p:embeddedFont>
    <p:embeddedFont>
      <p:font typeface="Calibri Light" panose="020F0302020204030204" pitchFamily="34" charset="0"/>
      <p:regular r:id="rId36"/>
      <p:italic r:id="rId37"/>
    </p:embeddedFont>
  </p:embeddedFontLst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J3YWUnGd0sakyPXIKZyrQ==" hashData="s+nSEL0ZgcZHocxoGOY1DsLh56KxHyaPV2YTRZCmJBT42qYiH0GgbydUq7H08k2ca2R+ItRql5RnmUyhH5ZaA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F65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5" autoAdjust="0"/>
    <p:restoredTop sz="94660"/>
  </p:normalViewPr>
  <p:slideViewPr>
    <p:cSldViewPr snapToGrid="0">
      <p:cViewPr varScale="1">
        <p:scale>
          <a:sx n="81" d="100"/>
          <a:sy n="81" d="100"/>
        </p:scale>
        <p:origin x="90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font" Target="fonts/font6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1.fntdata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4.fntdata"/><Relationship Id="rId37" Type="http://schemas.openxmlformats.org/officeDocument/2006/relationships/font" Target="fonts/font9.fntdata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2.fntdata"/><Relationship Id="rId35" Type="http://schemas.openxmlformats.org/officeDocument/2006/relationships/font" Target="fonts/font7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5.fntdata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17CA5-D985-4EEC-B80B-DB2FDD1EB2FF}" type="datetimeFigureOut">
              <a:rPr lang="fr-CA" smtClean="0"/>
              <a:t>2017-02-19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9BB7C-8663-47BA-A3A8-B513646E5CA6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7996412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17CA5-D985-4EEC-B80B-DB2FDD1EB2FF}" type="datetimeFigureOut">
              <a:rPr lang="fr-CA" smtClean="0"/>
              <a:t>2017-02-19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9BB7C-8663-47BA-A3A8-B513646E5CA6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36659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3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8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17CA5-D985-4EEC-B80B-DB2FDD1EB2FF}" type="datetimeFigureOut">
              <a:rPr lang="fr-CA" smtClean="0"/>
              <a:t>2017-02-19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9BB7C-8663-47BA-A3A8-B513646E5CA6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7949859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17CA5-D985-4EEC-B80B-DB2FDD1EB2FF}" type="datetimeFigureOut">
              <a:rPr lang="fr-CA" smtClean="0"/>
              <a:t>2017-02-19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9BB7C-8663-47BA-A3A8-B513646E5CA6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48875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9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2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2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17CA5-D985-4EEC-B80B-DB2FDD1EB2FF}" type="datetimeFigureOut">
              <a:rPr lang="fr-CA" smtClean="0"/>
              <a:t>2017-02-19</a:t>
            </a:fld>
            <a:endParaRPr lang="fr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9BB7C-8663-47BA-A3A8-B513646E5CA6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280473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17CA5-D985-4EEC-B80B-DB2FDD1EB2FF}" type="datetimeFigureOut">
              <a:rPr lang="fr-CA" smtClean="0"/>
              <a:t>2017-02-19</a:t>
            </a:fld>
            <a:endParaRPr lang="fr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9BB7C-8663-47BA-A3A8-B513646E5CA6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8971323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17CA5-D985-4EEC-B80B-DB2FDD1EB2FF}" type="datetimeFigureOut">
              <a:rPr lang="fr-CA" smtClean="0"/>
              <a:t>2017-02-19</a:t>
            </a:fld>
            <a:endParaRPr lang="fr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9BB7C-8663-47BA-A3A8-B513646E5CA6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1669471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30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17CA5-D985-4EEC-B80B-DB2FDD1EB2FF}" type="datetimeFigureOut">
              <a:rPr lang="fr-CA" smtClean="0"/>
              <a:t>2017-02-19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9BB7C-8663-47BA-A3A8-B513646E5CA6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92928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30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17CA5-D985-4EEC-B80B-DB2FDD1EB2FF}" type="datetimeFigureOut">
              <a:rPr lang="fr-CA" smtClean="0"/>
              <a:t>2017-02-19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9BB7C-8663-47BA-A3A8-B513646E5CA6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1125578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17CA5-D985-4EEC-B80B-DB2FDD1EB2FF}" type="datetimeFigureOut">
              <a:rPr lang="fr-CA" smtClean="0"/>
              <a:t>2017-02-19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9BB7C-8663-47BA-A3A8-B513646E5CA6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7381078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2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17CA5-D985-4EEC-B80B-DB2FDD1EB2FF}" type="datetimeFigureOut">
              <a:rPr lang="fr-CA" smtClean="0"/>
              <a:t>2017-02-19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9BB7C-8663-47BA-A3A8-B513646E5CA6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750543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0000"/>
                <a:lumOff val="40000"/>
              </a:schemeClr>
            </a:gs>
            <a:gs pos="100000">
              <a:srgbClr val="00B0F0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9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817CA5-D985-4EEC-B80B-DB2FDD1EB2FF}" type="datetimeFigureOut">
              <a:rPr lang="fr-CA" smtClean="0"/>
              <a:t>2017-02-19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5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D9BB7C-8663-47BA-A3A8-B513646E5CA6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32798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imagileonation.com/" TargetMode="Externa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-images-photos.com/newsletter_google.htm" TargetMode="External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png"/><Relationship Id="rId4" Type="http://schemas.openxmlformats.org/officeDocument/2006/relationships/hyperlink" Target="http://www.pps-images-photo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85459" y="459432"/>
            <a:ext cx="5486400" cy="283464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</a:schemeClr>
              </a:gs>
              <a:gs pos="100000">
                <a:srgbClr val="00B0F0"/>
              </a:gs>
            </a:gsLst>
            <a:lin ang="1350000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CA" dirty="0">
              <a:solidFill>
                <a:prstClr val="white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1048596" y="1584368"/>
            <a:ext cx="436012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A" sz="3200" i="1" dirty="0">
                <a:solidFill>
                  <a:schemeClr val="bg1"/>
                </a:solidFill>
                <a:latin typeface="French Script MT" pitchFamily="66" charset="0"/>
              </a:rPr>
              <a:t>Day Créations réflexives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5027722" y="2728256"/>
            <a:ext cx="76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 b="1" i="1" dirty="0" smtClean="0">
                <a:solidFill>
                  <a:schemeClr val="bg1"/>
                </a:solidFill>
                <a:latin typeface="French Script MT" pitchFamily="66" charset="0"/>
              </a:rPr>
              <a:t>2017</a:t>
            </a:r>
            <a:endParaRPr lang="fr-CA" sz="2000" b="1" i="1" dirty="0">
              <a:solidFill>
                <a:schemeClr val="bg1"/>
              </a:solidFill>
              <a:latin typeface="French Script MT" pitchFamily="66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80679" y="825192"/>
            <a:ext cx="5120640" cy="2103120"/>
          </a:xfrm>
          <a:prstGeom prst="ellipse">
            <a:avLst/>
          </a:prstGeom>
          <a:noFill/>
          <a:ln w="127000" cmpd="sng">
            <a:solidFill>
              <a:schemeClr val="bg2"/>
            </a:solidFill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>
              <a:defRPr/>
            </a:pPr>
            <a:endParaRPr lang="fr-CA" dirty="0">
              <a:solidFill>
                <a:prstClr val="white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8160" y="5948058"/>
            <a:ext cx="581605" cy="52313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443" y="869293"/>
            <a:ext cx="7647114" cy="42976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ZoneTexte 7"/>
          <p:cNvSpPr txBox="1"/>
          <p:nvPr/>
        </p:nvSpPr>
        <p:spPr>
          <a:xfrm>
            <a:off x="228600" y="152400"/>
            <a:ext cx="8686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À quelques kilomètres de la ville de Québec, au milieu du Saint-Laurent, se trouve le plus grand site patrimonial du Québec : l’île d’Orléans. Avec ses 450 ans d’histoire, on dit que c’est </a:t>
            </a:r>
            <a:r>
              <a:rPr lang="fr-CA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«le berceau de l’Amérique française».</a:t>
            </a:r>
          </a:p>
        </p:txBody>
      </p:sp>
      <p:sp>
        <p:nvSpPr>
          <p:cNvPr id="9" name="ZoneTexte 8"/>
          <p:cNvSpPr txBox="1"/>
          <p:nvPr/>
        </p:nvSpPr>
        <p:spPr>
          <a:xfrm>
            <a:off x="365760" y="5480393"/>
            <a:ext cx="841248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CA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 ayant trouvé </a:t>
            </a:r>
            <a:r>
              <a:rPr lang="fr-CA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«force vignes» </a:t>
            </a:r>
            <a:r>
              <a:rPr lang="fr-CA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lors de son voyage de 1535, le navigateur malouin Jacques Cartier la surnomma </a:t>
            </a:r>
            <a:r>
              <a:rPr lang="fr-CA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«Isle de Bacchus». </a:t>
            </a:r>
            <a:r>
              <a:rPr lang="fr-CA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Les Amérindiens l’appelaient </a:t>
            </a:r>
            <a:r>
              <a:rPr lang="fr-CA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fr-CA" sz="1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Minigo</a:t>
            </a:r>
            <a:r>
              <a:rPr lang="fr-CA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fr-CA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ce qui signifie </a:t>
            </a:r>
            <a:r>
              <a:rPr lang="fr-CA" sz="1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«coin ensorcelé». </a:t>
            </a:r>
            <a:r>
              <a:rPr lang="fr-CA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Considérée comme l’un des plus anciens lieux de peuplement de la Nouvelle-France, l’île est le berceau de plus de 300 familles souches maintenant dispersées aux quatre coins du Québec et aux États-Unis. Maisons ancestrales, églises et chapelles plusieurs fois centenaires, croix de chemin, monuments : l’île d’Orléans abonde de trésors patrimoniaux.</a:t>
            </a:r>
          </a:p>
        </p:txBody>
      </p:sp>
    </p:spTree>
    <p:extLst>
      <p:ext uri="{BB962C8B-B14F-4D97-AF65-F5344CB8AC3E}">
        <p14:creationId xmlns:p14="http://schemas.microsoft.com/office/powerpoint/2010/main" val="2525400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947057" y="268871"/>
            <a:ext cx="31089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600" i="1" dirty="0">
                <a:ln w="0"/>
                <a:solidFill>
                  <a:schemeClr val="accent5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Promenade à l’île d’Orléans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2057400" y="5998033"/>
            <a:ext cx="5029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3600" i="1" dirty="0">
                <a:ln w="0"/>
                <a:solidFill>
                  <a:schemeClr val="accent5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L’église de Saint-Pierre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00871" y="828535"/>
            <a:ext cx="6142258" cy="475488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04 Palestrina_ Missa Papae Marcelli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608741" y="6288537"/>
            <a:ext cx="276342" cy="276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605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3610" y="960120"/>
            <a:ext cx="4774815" cy="49377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3" name="ZoneTexte 2"/>
          <p:cNvSpPr txBox="1"/>
          <p:nvPr/>
        </p:nvSpPr>
        <p:spPr>
          <a:xfrm>
            <a:off x="291487" y="365760"/>
            <a:ext cx="3383280" cy="6126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600" dirty="0"/>
              <a:t>L’église de Saint-Pierre possède le statut de musée. Menacée de démolition, elle a été acquise par le gouvernement du Québec en 1954. Elle est classée immeuble patrimonial, tout comme la sacristie et le vieux cimetière.</a:t>
            </a:r>
          </a:p>
          <a:p>
            <a:endParaRPr lang="fr-CA" sz="1600" dirty="0"/>
          </a:p>
          <a:p>
            <a:r>
              <a:rPr lang="fr-CA" sz="1600" dirty="0"/>
              <a:t>Bâtie entre 1717 et 1719, elle est reconnue comme la plus ancienne église du Québec.</a:t>
            </a:r>
          </a:p>
          <a:p>
            <a:endParaRPr lang="fr-CA" sz="1600" dirty="0"/>
          </a:p>
          <a:p>
            <a:r>
              <a:rPr lang="fr-CA" sz="1600" dirty="0"/>
              <a:t>Elle avait été précédée d’une chapelle en bois, édifiée en 1673.</a:t>
            </a:r>
          </a:p>
          <a:p>
            <a:endParaRPr lang="fr-CA" sz="1600" dirty="0"/>
          </a:p>
          <a:p>
            <a:r>
              <a:rPr lang="fr-CA" sz="1600" dirty="0"/>
              <a:t>Les premiers registres ont été ouverts en 1679 et la paroisse a été érigée canoniquement en 1714</a:t>
            </a:r>
            <a:r>
              <a:rPr lang="fr-CA" sz="1600" dirty="0" smtClean="0"/>
              <a:t>.</a:t>
            </a:r>
          </a:p>
          <a:p>
            <a:endParaRPr lang="fr-CA" sz="1600" dirty="0"/>
          </a:p>
          <a:p>
            <a:r>
              <a:rPr lang="fr-CA" sz="1600" dirty="0" smtClean="0"/>
              <a:t>Une petite anecdote intéressante : pendant cent ans, ce sont des membres de la famille Bussières qui ont rempli l’office de bedeau, tant pour la première chapelle que pour l’église érigée en 1717-1719.</a:t>
            </a:r>
            <a:endParaRPr lang="fr-CA" sz="1600" dirty="0"/>
          </a:p>
        </p:txBody>
      </p:sp>
    </p:spTree>
    <p:extLst>
      <p:ext uri="{BB962C8B-B14F-4D97-AF65-F5344CB8AC3E}">
        <p14:creationId xmlns:p14="http://schemas.microsoft.com/office/powerpoint/2010/main" val="3471732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d"/>
      </p:transition>
    </mc:Choice>
    <mc:Fallback xmlns="">
      <p:transition spd="slow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3440" y="267630"/>
            <a:ext cx="7437120" cy="55778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ZoneTexte 3"/>
          <p:cNvSpPr txBox="1"/>
          <p:nvPr/>
        </p:nvSpPr>
        <p:spPr>
          <a:xfrm>
            <a:off x="228600" y="6155473"/>
            <a:ext cx="86868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600" dirty="0"/>
              <a:t>L’église a été dotée d’un premier clocher en 1788. Celui-ci a été remplacé par le clocher actuel en 1830.</a:t>
            </a:r>
          </a:p>
        </p:txBody>
      </p:sp>
    </p:spTree>
    <p:extLst>
      <p:ext uri="{BB962C8B-B14F-4D97-AF65-F5344CB8AC3E}">
        <p14:creationId xmlns:p14="http://schemas.microsoft.com/office/powerpoint/2010/main" val="3673796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d"/>
      </p:transition>
    </mc:Choice>
    <mc:Fallback xmlns="">
      <p:transition spd="slow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3440" y="223025"/>
            <a:ext cx="7437120" cy="55778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ZoneTexte 2"/>
          <p:cNvSpPr txBox="1"/>
          <p:nvPr/>
        </p:nvSpPr>
        <p:spPr>
          <a:xfrm>
            <a:off x="479507" y="5920187"/>
            <a:ext cx="81849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1600" dirty="0"/>
              <a:t>En 1830 également, on a bâti une sacristie en bois adossée au chevet.</a:t>
            </a:r>
          </a:p>
          <a:p>
            <a:pPr algn="ctr"/>
            <a:r>
              <a:rPr lang="fr-CA" sz="1600" dirty="0"/>
              <a:t>Elle a été remplacée en 1900 par la structure actuelle en brique.</a:t>
            </a:r>
          </a:p>
          <a:p>
            <a:pPr algn="ctr"/>
            <a:r>
              <a:rPr lang="fr-CA" sz="1600" dirty="0"/>
              <a:t>Aujourd’hui, la sacristie accueille les artisans de l’île, qui y exposent et vendent leurs créations.</a:t>
            </a:r>
          </a:p>
        </p:txBody>
      </p:sp>
    </p:spTree>
    <p:extLst>
      <p:ext uri="{BB962C8B-B14F-4D97-AF65-F5344CB8AC3E}">
        <p14:creationId xmlns:p14="http://schemas.microsoft.com/office/powerpoint/2010/main" val="2950691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d"/>
      </p:transition>
    </mc:Choice>
    <mc:Fallback xmlns="">
      <p:transition spd="slow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638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d"/>
      </p:transition>
    </mc:Choice>
    <mc:Fallback xmlns="">
      <p:transition spd="slow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3375753" y="1097280"/>
            <a:ext cx="6217920" cy="46634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ZoneTexte 2"/>
          <p:cNvSpPr txBox="1"/>
          <p:nvPr/>
        </p:nvSpPr>
        <p:spPr>
          <a:xfrm>
            <a:off x="256478" y="2274838"/>
            <a:ext cx="36576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600" dirty="0"/>
              <a:t>Le tuyau en tôle, au milieu de la nef, témoigne d’une époque révolue.</a:t>
            </a:r>
          </a:p>
          <a:p>
            <a:endParaRPr lang="fr-CA" sz="1600" dirty="0"/>
          </a:p>
          <a:p>
            <a:r>
              <a:rPr lang="fr-CA" sz="1600" dirty="0"/>
              <a:t>Par temps froid, on chauffait l’église avec deux poêles.</a:t>
            </a:r>
          </a:p>
          <a:p>
            <a:endParaRPr lang="fr-CA" sz="1600" dirty="0"/>
          </a:p>
          <a:p>
            <a:r>
              <a:rPr lang="fr-CA" sz="1600" dirty="0"/>
              <a:t>On disposait des </a:t>
            </a:r>
            <a:r>
              <a:rPr lang="fr-CA" sz="1600" dirty="0" smtClean="0"/>
              <a:t>briques </a:t>
            </a:r>
            <a:r>
              <a:rPr lang="fr-CA" sz="1600" dirty="0"/>
              <a:t>chaudes dans les bancs, dont les portes étaient fermées pour conserver la chaleur.</a:t>
            </a:r>
          </a:p>
        </p:txBody>
      </p:sp>
    </p:spTree>
    <p:extLst>
      <p:ext uri="{BB962C8B-B14F-4D97-AF65-F5344CB8AC3E}">
        <p14:creationId xmlns:p14="http://schemas.microsoft.com/office/powerpoint/2010/main" val="506125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d"/>
      </p:transition>
    </mc:Choice>
    <mc:Fallback xmlns="">
      <p:transition spd="slow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018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d"/>
      </p:transition>
    </mc:Choice>
    <mc:Fallback xmlns="">
      <p:transition spd="slow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22960" y="6519446"/>
            <a:ext cx="7498080" cy="338554"/>
          </a:xfrm>
          <a:prstGeom prst="rect">
            <a:avLst/>
          </a:prstGeom>
          <a:solidFill>
            <a:srgbClr val="9F6525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r-CA" sz="1600" dirty="0" smtClean="0"/>
              <a:t>Le tabernacle et le tombeau du maître-autel ont été sculptés par Pierre Émond en 1795.</a:t>
            </a:r>
            <a:endParaRPr lang="fr-CA" sz="1600" dirty="0"/>
          </a:p>
        </p:txBody>
      </p:sp>
    </p:spTree>
    <p:extLst>
      <p:ext uri="{BB962C8B-B14F-4D97-AF65-F5344CB8AC3E}">
        <p14:creationId xmlns:p14="http://schemas.microsoft.com/office/powerpoint/2010/main" val="2529109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d"/>
      </p:transition>
    </mc:Choice>
    <mc:Fallback xmlns="">
      <p:transition spd="slow">
        <p:strips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645656" y="1281274"/>
            <a:ext cx="5852160" cy="39586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3789463" y="1061596"/>
            <a:ext cx="5843240" cy="43891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/>
          <p:cNvSpPr txBox="1"/>
          <p:nvPr/>
        </p:nvSpPr>
        <p:spPr>
          <a:xfrm>
            <a:off x="3749040" y="6411952"/>
            <a:ext cx="16459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1600" dirty="0" smtClean="0"/>
              <a:t>Autel de l’Épître</a:t>
            </a:r>
            <a:endParaRPr lang="fr-CA" sz="1600" dirty="0"/>
          </a:p>
        </p:txBody>
      </p:sp>
    </p:spTree>
    <p:extLst>
      <p:ext uri="{BB962C8B-B14F-4D97-AF65-F5344CB8AC3E}">
        <p14:creationId xmlns:p14="http://schemas.microsoft.com/office/powerpoint/2010/main" val="2129877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d"/>
      </p:transition>
    </mc:Choice>
    <mc:Fallback xmlns="">
      <p:transition spd="slow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4044175" y="1254886"/>
            <a:ext cx="5730241" cy="40233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-479595" y="1117724"/>
            <a:ext cx="5730240" cy="42976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/>
          <p:cNvSpPr txBox="1"/>
          <p:nvPr/>
        </p:nvSpPr>
        <p:spPr>
          <a:xfrm>
            <a:off x="3657600" y="6411952"/>
            <a:ext cx="1828800" cy="274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1600" dirty="0" smtClean="0"/>
              <a:t>Autel de l’Évangile</a:t>
            </a:r>
            <a:endParaRPr lang="fr-CA" sz="1600" dirty="0"/>
          </a:p>
        </p:txBody>
      </p:sp>
    </p:spTree>
    <p:extLst>
      <p:ext uri="{BB962C8B-B14F-4D97-AF65-F5344CB8AC3E}">
        <p14:creationId xmlns:p14="http://schemas.microsoft.com/office/powerpoint/2010/main" val="3515640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d"/>
      </p:transition>
    </mc:Choice>
    <mc:Fallback xmlns="">
      <p:transition spd="slow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3312285" y="1051560"/>
            <a:ext cx="6339840" cy="47548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ZoneTexte 2"/>
          <p:cNvSpPr txBox="1"/>
          <p:nvPr/>
        </p:nvSpPr>
        <p:spPr>
          <a:xfrm>
            <a:off x="122664" y="1043732"/>
            <a:ext cx="3802565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600" dirty="0" smtClean="0"/>
              <a:t>Cette plaque, au centre du chœur, rappelle la mémoire de Mgr Louis-Philippe </a:t>
            </a:r>
            <a:r>
              <a:rPr lang="fr-CA" sz="1600" dirty="0" err="1" smtClean="0"/>
              <a:t>Mariauchau</a:t>
            </a:r>
            <a:r>
              <a:rPr lang="fr-CA" sz="1600" dirty="0" smtClean="0"/>
              <a:t> d’</a:t>
            </a:r>
            <a:r>
              <a:rPr lang="fr-CA" sz="1600" dirty="0" err="1" smtClean="0"/>
              <a:t>Esgly</a:t>
            </a:r>
            <a:r>
              <a:rPr lang="fr-CA" sz="1600" dirty="0" smtClean="0"/>
              <a:t>, le premier évêque de Québec d’origine canadienne.</a:t>
            </a:r>
          </a:p>
          <a:p>
            <a:endParaRPr lang="fr-CA" sz="1600" dirty="0"/>
          </a:p>
          <a:p>
            <a:r>
              <a:rPr lang="fr-CA" sz="1600" dirty="0" smtClean="0"/>
              <a:t>Il avait été curé de la paroisse Saint-Pierre de 1734 à 1788 et il lui était tellement attaché que même évêque il continua d’exercer ses fonctions à partir de l’île d’Orléans.</a:t>
            </a:r>
          </a:p>
          <a:p>
            <a:endParaRPr lang="fr-CA" sz="1600" dirty="0"/>
          </a:p>
          <a:p>
            <a:r>
              <a:rPr lang="fr-CA" sz="1600" dirty="0" smtClean="0"/>
              <a:t>C’est d’ailleurs dans l’église de Saint-Pierre que ses funérailles furent célébrées le 6 juin 1788. Dans son testament, il avait demandé à être inhumé à cet endroit.</a:t>
            </a:r>
          </a:p>
          <a:p>
            <a:endParaRPr lang="fr-CA" sz="1600" dirty="0"/>
          </a:p>
          <a:p>
            <a:r>
              <a:rPr lang="fr-CA" sz="1600" dirty="0" smtClean="0"/>
              <a:t>Ses restes ont été relevés et transférés dans la crypte de la Basilique Notre-Dame de Québec en mars 1969.</a:t>
            </a:r>
            <a:endParaRPr lang="fr-CA" sz="1600" dirty="0"/>
          </a:p>
        </p:txBody>
      </p:sp>
    </p:spTree>
    <p:extLst>
      <p:ext uri="{BB962C8B-B14F-4D97-AF65-F5344CB8AC3E}">
        <p14:creationId xmlns:p14="http://schemas.microsoft.com/office/powerpoint/2010/main" val="305170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d"/>
      </p:transition>
    </mc:Choice>
    <mc:Fallback xmlns="">
      <p:transition spd="slow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-378027" y="1053790"/>
            <a:ext cx="5486400" cy="4114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4066850" y="1053790"/>
            <a:ext cx="5486400" cy="4114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ZoneTexte 3"/>
          <p:cNvSpPr txBox="1"/>
          <p:nvPr/>
        </p:nvSpPr>
        <p:spPr>
          <a:xfrm>
            <a:off x="270975" y="6027003"/>
            <a:ext cx="86020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1600" dirty="0" smtClean="0"/>
              <a:t>C’est le sculpteur André Paquet, dit </a:t>
            </a:r>
            <a:r>
              <a:rPr lang="fr-CA" sz="1600" dirty="0" err="1" smtClean="0"/>
              <a:t>Lavallée</a:t>
            </a:r>
            <a:r>
              <a:rPr lang="fr-CA" sz="1600" dirty="0" smtClean="0"/>
              <a:t>, qui a réalisé le décor intérieur de l’église, d’après les plans de l’architecte Thomas Baillargé. Les travaux, qui se sont échelonnés de 1831 à 1849, comprenaient les trois retables, la voûte ornée, l’entablement, le jubé et le banc d’œuvre.</a:t>
            </a:r>
            <a:endParaRPr lang="fr-CA" sz="1600" dirty="0"/>
          </a:p>
        </p:txBody>
      </p:sp>
    </p:spTree>
    <p:extLst>
      <p:ext uri="{BB962C8B-B14F-4D97-AF65-F5344CB8AC3E}">
        <p14:creationId xmlns:p14="http://schemas.microsoft.com/office/powerpoint/2010/main" val="2530972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d"/>
      </p:transition>
    </mc:Choice>
    <mc:Fallback xmlns="">
      <p:transition spd="slow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106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d"/>
      </p:transition>
    </mc:Choice>
    <mc:Fallback xmlns="">
      <p:transition spd="slow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4031817" y="1236298"/>
            <a:ext cx="5608320" cy="42062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-484428" y="1236298"/>
            <a:ext cx="5608320" cy="42062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ZoneTexte 3"/>
          <p:cNvSpPr txBox="1"/>
          <p:nvPr/>
        </p:nvSpPr>
        <p:spPr>
          <a:xfrm>
            <a:off x="2240280" y="6400800"/>
            <a:ext cx="46634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1600" dirty="0" smtClean="0"/>
              <a:t>Le banc d’œuvre, avec dorsal, réservé aux marguilliers</a:t>
            </a:r>
            <a:endParaRPr lang="fr-CA" sz="1600" dirty="0"/>
          </a:p>
        </p:txBody>
      </p:sp>
    </p:spTree>
    <p:extLst>
      <p:ext uri="{BB962C8B-B14F-4D97-AF65-F5344CB8AC3E}">
        <p14:creationId xmlns:p14="http://schemas.microsoft.com/office/powerpoint/2010/main" val="3791679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d"/>
      </p:transition>
    </mc:Choice>
    <mc:Fallback xmlns="">
      <p:transition spd="slow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3238035" y="1023125"/>
            <a:ext cx="6400800" cy="4800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ZoneTexte 2"/>
          <p:cNvSpPr txBox="1"/>
          <p:nvPr/>
        </p:nvSpPr>
        <p:spPr>
          <a:xfrm>
            <a:off x="568712" y="5709424"/>
            <a:ext cx="32673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600" dirty="0" smtClean="0"/>
              <a:t>La chaire d’origine a été remplacée par celle-ci en 1905.</a:t>
            </a:r>
            <a:endParaRPr lang="fr-CA" sz="1600" dirty="0"/>
          </a:p>
        </p:txBody>
      </p:sp>
    </p:spTree>
    <p:extLst>
      <p:ext uri="{BB962C8B-B14F-4D97-AF65-F5344CB8AC3E}">
        <p14:creationId xmlns:p14="http://schemas.microsoft.com/office/powerpoint/2010/main" val="2819569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d"/>
      </p:transition>
    </mc:Choice>
    <mc:Fallback xmlns="">
      <p:transition spd="slow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22960" y="6519446"/>
            <a:ext cx="7498080" cy="338554"/>
          </a:xfrm>
          <a:prstGeom prst="rect">
            <a:avLst/>
          </a:prstGeom>
          <a:solidFill>
            <a:srgbClr val="9F6525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r-CA" sz="1600" dirty="0" smtClean="0"/>
              <a:t>Les bancs datent de 1856</a:t>
            </a:r>
            <a:endParaRPr lang="fr-CA" sz="1600" dirty="0"/>
          </a:p>
        </p:txBody>
      </p:sp>
    </p:spTree>
    <p:extLst>
      <p:ext uri="{BB962C8B-B14F-4D97-AF65-F5344CB8AC3E}">
        <p14:creationId xmlns:p14="http://schemas.microsoft.com/office/powerpoint/2010/main" val="1797962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d"/>
      </p:transition>
    </mc:Choice>
    <mc:Fallback xmlns="">
      <p:transition spd="slow">
        <p:strips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424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d"/>
      </p:transition>
    </mc:Choice>
    <mc:Fallback xmlns="">
      <p:transition spd="slow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-453018" y="967368"/>
            <a:ext cx="6400800" cy="4800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ZoneTexte 2"/>
          <p:cNvSpPr txBox="1"/>
          <p:nvPr/>
        </p:nvSpPr>
        <p:spPr>
          <a:xfrm>
            <a:off x="5542157" y="5776331"/>
            <a:ext cx="33007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600" dirty="0" smtClean="0"/>
              <a:t>L’accès à la tribune (ou jubé) se faisait par cet étroit escalier en colimaçon.</a:t>
            </a:r>
            <a:endParaRPr lang="fr-CA" sz="1600" dirty="0"/>
          </a:p>
        </p:txBody>
      </p:sp>
    </p:spTree>
    <p:extLst>
      <p:ext uri="{BB962C8B-B14F-4D97-AF65-F5344CB8AC3E}">
        <p14:creationId xmlns:p14="http://schemas.microsoft.com/office/powerpoint/2010/main" val="2415463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d"/>
      </p:transition>
    </mc:Choice>
    <mc:Fallback xmlns="">
      <p:transition spd="slow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579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d"/>
      </p:transition>
    </mc:Choice>
    <mc:Fallback xmlns="">
      <p:transition spd="slow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-444283" y="1051560"/>
            <a:ext cx="6339840" cy="475488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ZoneTexte 2"/>
          <p:cNvSpPr txBox="1"/>
          <p:nvPr/>
        </p:nvSpPr>
        <p:spPr>
          <a:xfrm>
            <a:off x="5408341" y="5776332"/>
            <a:ext cx="32918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600" dirty="0" smtClean="0"/>
              <a:t>La messe du dimanche à Saint-Pierre</a:t>
            </a:r>
          </a:p>
          <a:p>
            <a:endParaRPr lang="fr-CA" sz="1600" dirty="0"/>
          </a:p>
          <a:p>
            <a:pPr algn="r"/>
            <a:r>
              <a:rPr lang="fr-CA" sz="1600" dirty="0" smtClean="0"/>
              <a:t>(Photo non datée)</a:t>
            </a:r>
            <a:endParaRPr lang="fr-CA" sz="1600" dirty="0"/>
          </a:p>
        </p:txBody>
      </p:sp>
    </p:spTree>
    <p:extLst>
      <p:ext uri="{BB962C8B-B14F-4D97-AF65-F5344CB8AC3E}">
        <p14:creationId xmlns:p14="http://schemas.microsoft.com/office/powerpoint/2010/main" val="288340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d"/>
      </p:transition>
    </mc:Choice>
    <mc:Fallback xmlns="">
      <p:transition spd="slow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731520" y="6492240"/>
            <a:ext cx="7680960" cy="365760"/>
          </a:xfrm>
          <a:prstGeom prst="rect">
            <a:avLst/>
          </a:prstGeom>
          <a:solidFill>
            <a:srgbClr val="9F6525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r-CA" sz="1600" dirty="0" smtClean="0"/>
              <a:t>Le vieux cimetière est adjacent à l’église. Un nouveau a été aménagé à proximité en 1955.</a:t>
            </a:r>
            <a:endParaRPr lang="fr-CA" sz="1600" dirty="0"/>
          </a:p>
        </p:txBody>
      </p:sp>
    </p:spTree>
    <p:extLst>
      <p:ext uri="{BB962C8B-B14F-4D97-AF65-F5344CB8AC3E}">
        <p14:creationId xmlns:p14="http://schemas.microsoft.com/office/powerpoint/2010/main" val="2006012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d"/>
      </p:transition>
    </mc:Choice>
    <mc:Fallback xmlns="">
      <p:transition spd="slow">
        <p:strips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4020666" y="1325880"/>
            <a:ext cx="5608320" cy="42062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-406648" y="1325880"/>
            <a:ext cx="5608320" cy="42062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02759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d"/>
      </p:transition>
    </mc:Choice>
    <mc:Fallback xmlns="">
      <p:transition spd="slow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22960" y="6519446"/>
            <a:ext cx="7498080" cy="338554"/>
          </a:xfrm>
          <a:prstGeom prst="rect">
            <a:avLst/>
          </a:prstGeom>
          <a:solidFill>
            <a:srgbClr val="9F6525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r-CA" sz="1600" dirty="0" smtClean="0"/>
              <a:t>Tout à côté de l’ancienne église on a construit cette nouvelle en 1955.</a:t>
            </a:r>
            <a:endParaRPr lang="fr-CA" sz="1600" dirty="0"/>
          </a:p>
        </p:txBody>
      </p:sp>
    </p:spTree>
    <p:extLst>
      <p:ext uri="{BB962C8B-B14F-4D97-AF65-F5344CB8AC3E}">
        <p14:creationId xmlns:p14="http://schemas.microsoft.com/office/powerpoint/2010/main" val="414941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trips dir="rd"/>
      </p:transition>
    </mc:Choice>
    <mc:Fallback xmlns="">
      <p:transition spd="slow">
        <p:strips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79896" y="348343"/>
            <a:ext cx="858420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600" u="sng" dirty="0" smtClean="0">
                <a:cs typeface="Times New Roman" panose="02020603050405020304" pitchFamily="18" charset="0"/>
              </a:rPr>
              <a:t>Documentation</a:t>
            </a:r>
          </a:p>
          <a:p>
            <a:endParaRPr lang="fr-CA" sz="1600" dirty="0">
              <a:cs typeface="Times New Roman" panose="02020603050405020304" pitchFamily="18" charset="0"/>
            </a:endParaRPr>
          </a:p>
          <a:p>
            <a:r>
              <a:rPr lang="fr-CA" sz="1600" dirty="0" smtClean="0">
                <a:cs typeface="Times New Roman" panose="02020603050405020304" pitchFamily="18" charset="0"/>
              </a:rPr>
              <a:t>• Renseignements pris sur place.</a:t>
            </a:r>
          </a:p>
          <a:p>
            <a:r>
              <a:rPr lang="fr-CA" sz="1600" dirty="0" smtClean="0">
                <a:cs typeface="Times New Roman" panose="02020603050405020304" pitchFamily="18" charset="0"/>
              </a:rPr>
              <a:t>• </a:t>
            </a:r>
            <a:r>
              <a:rPr lang="fr-CA" sz="1600" dirty="0" err="1" smtClean="0">
                <a:cs typeface="Times New Roman" panose="02020603050405020304" pitchFamily="18" charset="0"/>
              </a:rPr>
              <a:t>Denyse</a:t>
            </a:r>
            <a:r>
              <a:rPr lang="fr-CA" sz="1600" dirty="0" smtClean="0">
                <a:cs typeface="Times New Roman" panose="02020603050405020304" pitchFamily="18" charset="0"/>
              </a:rPr>
              <a:t> </a:t>
            </a:r>
            <a:r>
              <a:rPr lang="fr-CA" sz="1600" dirty="0" err="1" smtClean="0">
                <a:cs typeface="Times New Roman" panose="02020603050405020304" pitchFamily="18" charset="0"/>
              </a:rPr>
              <a:t>Légaré</a:t>
            </a:r>
            <a:r>
              <a:rPr lang="fr-CA" sz="1600" dirty="0" smtClean="0">
                <a:cs typeface="Times New Roman" panose="02020603050405020304" pitchFamily="18" charset="0"/>
              </a:rPr>
              <a:t> et Paul </a:t>
            </a:r>
            <a:r>
              <a:rPr lang="fr-CA" sz="1600" dirty="0" err="1" smtClean="0">
                <a:cs typeface="Times New Roman" panose="02020603050405020304" pitchFamily="18" charset="0"/>
              </a:rPr>
              <a:t>Labrecque</a:t>
            </a:r>
            <a:r>
              <a:rPr lang="fr-CA" sz="1600" dirty="0" smtClean="0">
                <a:cs typeface="Times New Roman" panose="02020603050405020304" pitchFamily="18" charset="0"/>
              </a:rPr>
              <a:t>, </a:t>
            </a:r>
            <a:r>
              <a:rPr lang="fr-CA" sz="1600" i="1" dirty="0" smtClean="0">
                <a:cs typeface="Times New Roman" panose="02020603050405020304" pitchFamily="18" charset="0"/>
              </a:rPr>
              <a:t>Le patrimoine religieux de l’île d’Orléans</a:t>
            </a:r>
            <a:r>
              <a:rPr lang="fr-CA" sz="1600" dirty="0" smtClean="0">
                <a:cs typeface="Times New Roman" panose="02020603050405020304" pitchFamily="18" charset="0"/>
              </a:rPr>
              <a:t>, 2013.</a:t>
            </a:r>
          </a:p>
          <a:p>
            <a:r>
              <a:rPr lang="fr-CA" sz="1600" dirty="0" smtClean="0">
                <a:cs typeface="Times New Roman" panose="02020603050405020304" pitchFamily="18" charset="0"/>
              </a:rPr>
              <a:t>• </a:t>
            </a:r>
            <a:r>
              <a:rPr lang="fr-CA" sz="1600" i="1" dirty="0" smtClean="0">
                <a:cs typeface="Times New Roman" panose="02020603050405020304" pitchFamily="18" charset="0"/>
              </a:rPr>
              <a:t>«Autour de l’île d’Orléans»</a:t>
            </a:r>
            <a:r>
              <a:rPr lang="fr-CA" sz="1600" dirty="0" smtClean="0">
                <a:cs typeface="Times New Roman" panose="02020603050405020304" pitchFamily="18" charset="0"/>
              </a:rPr>
              <a:t>, Guide touristique officiel 2014-2015.</a:t>
            </a:r>
          </a:p>
          <a:p>
            <a:r>
              <a:rPr lang="fr-CA" sz="1600" dirty="0" smtClean="0">
                <a:cs typeface="Times New Roman" panose="02020603050405020304" pitchFamily="18" charset="0"/>
              </a:rPr>
              <a:t>▪ Jean-Guy Pelletier, «</a:t>
            </a:r>
            <a:r>
              <a:rPr lang="fr-CA" sz="1600" dirty="0" err="1" smtClean="0">
                <a:cs typeface="Times New Roman" panose="02020603050405020304" pitchFamily="18" charset="0"/>
              </a:rPr>
              <a:t>Mariauchau</a:t>
            </a:r>
            <a:r>
              <a:rPr lang="fr-CA" sz="1600" dirty="0" smtClean="0">
                <a:cs typeface="Times New Roman" panose="02020603050405020304" pitchFamily="18" charset="0"/>
              </a:rPr>
              <a:t> d’</a:t>
            </a:r>
            <a:r>
              <a:rPr lang="fr-CA" sz="1600" dirty="0" err="1" smtClean="0">
                <a:cs typeface="Times New Roman" panose="02020603050405020304" pitchFamily="18" charset="0"/>
              </a:rPr>
              <a:t>Esgly</a:t>
            </a:r>
            <a:r>
              <a:rPr lang="fr-CA" sz="1600" dirty="0" smtClean="0">
                <a:cs typeface="Times New Roman" panose="02020603050405020304" pitchFamily="18" charset="0"/>
              </a:rPr>
              <a:t>», site Web du </a:t>
            </a:r>
            <a:r>
              <a:rPr lang="fr-CA" sz="1600" i="1" dirty="0" smtClean="0">
                <a:cs typeface="Times New Roman" panose="02020603050405020304" pitchFamily="18" charset="0"/>
              </a:rPr>
              <a:t>Dictionnaire biographique du Canada</a:t>
            </a:r>
            <a:r>
              <a:rPr lang="fr-CA" sz="1600" dirty="0" smtClean="0">
                <a:cs typeface="Times New Roman" panose="02020603050405020304" pitchFamily="18" charset="0"/>
              </a:rPr>
              <a:t>.</a:t>
            </a:r>
          </a:p>
          <a:p>
            <a:r>
              <a:rPr lang="fr-CA" sz="1600" dirty="0" smtClean="0">
                <a:latin typeface="Century" panose="02040604050505020304" pitchFamily="18" charset="0"/>
                <a:cs typeface="Times New Roman" panose="02020603050405020304" pitchFamily="18" charset="0"/>
              </a:rPr>
              <a:t>▪ </a:t>
            </a:r>
            <a:r>
              <a:rPr lang="fr-CA" sz="1600" dirty="0" smtClean="0">
                <a:cs typeface="Times New Roman" panose="02020603050405020304" pitchFamily="18" charset="0"/>
              </a:rPr>
              <a:t>Ghislain </a:t>
            </a:r>
            <a:r>
              <a:rPr lang="fr-CA" sz="1600" dirty="0" err="1" smtClean="0">
                <a:cs typeface="Times New Roman" panose="02020603050405020304" pitchFamily="18" charset="0"/>
              </a:rPr>
              <a:t>Bussière</a:t>
            </a:r>
            <a:r>
              <a:rPr lang="fr-CA" sz="1600" dirty="0" smtClean="0">
                <a:cs typeface="Times New Roman" panose="02020603050405020304" pitchFamily="18" charset="0"/>
              </a:rPr>
              <a:t>, </a:t>
            </a:r>
            <a:r>
              <a:rPr lang="fr-CA" sz="1600" i="1" dirty="0" smtClean="0">
                <a:cs typeface="Times New Roman" panose="02020603050405020304" pitchFamily="18" charset="0"/>
              </a:rPr>
              <a:t>«La vieille église».</a:t>
            </a:r>
            <a:r>
              <a:rPr lang="fr-CA" sz="1600" dirty="0" smtClean="0">
                <a:cs typeface="Times New Roman" panose="02020603050405020304" pitchFamily="18" charset="0"/>
              </a:rPr>
              <a:t> </a:t>
            </a:r>
          </a:p>
          <a:p>
            <a:endParaRPr lang="fr-CA" sz="1600" dirty="0">
              <a:cs typeface="Times New Roman" panose="02020603050405020304" pitchFamily="18" charset="0"/>
            </a:endParaRPr>
          </a:p>
          <a:p>
            <a:r>
              <a:rPr lang="fr-CA" sz="1600" u="sng" dirty="0" smtClean="0">
                <a:cs typeface="Times New Roman" panose="02020603050405020304" pitchFamily="18" charset="0"/>
              </a:rPr>
              <a:t>Photographies</a:t>
            </a:r>
          </a:p>
          <a:p>
            <a:endParaRPr lang="fr-CA" sz="1600" dirty="0">
              <a:cs typeface="Times New Roman" panose="02020603050405020304" pitchFamily="18" charset="0"/>
            </a:endParaRPr>
          </a:p>
          <a:p>
            <a:r>
              <a:rPr lang="fr-CA" sz="1600" dirty="0" smtClean="0">
                <a:cs typeface="Times New Roman" panose="02020603050405020304" pitchFamily="18" charset="0"/>
              </a:rPr>
              <a:t>R. Day (sauf la photo d’archive). Ces photos ont été prises en septembre 2016.</a:t>
            </a:r>
          </a:p>
          <a:p>
            <a:endParaRPr lang="fr-CA" sz="1600" dirty="0">
              <a:cs typeface="Times New Roman" panose="02020603050405020304" pitchFamily="18" charset="0"/>
            </a:endParaRPr>
          </a:p>
          <a:p>
            <a:r>
              <a:rPr lang="fr-CA" sz="1600" u="sng" dirty="0" smtClean="0">
                <a:cs typeface="Times New Roman" panose="02020603050405020304" pitchFamily="18" charset="0"/>
              </a:rPr>
              <a:t>Musique</a:t>
            </a:r>
          </a:p>
          <a:p>
            <a:endParaRPr lang="fr-CA" sz="1600" dirty="0" smtClean="0">
              <a:cs typeface="Times New Roman" panose="02020603050405020304" pitchFamily="18" charset="0"/>
            </a:endParaRPr>
          </a:p>
          <a:p>
            <a:r>
              <a:rPr lang="fr-CA" sz="1600" dirty="0" smtClean="0">
                <a:cs typeface="Times New Roman" panose="02020603050405020304" pitchFamily="18" charset="0"/>
              </a:rPr>
              <a:t>Giovanni Pierluigi Palestrina, </a:t>
            </a:r>
            <a:r>
              <a:rPr lang="fr-CA" sz="1600" i="1" dirty="0" smtClean="0">
                <a:cs typeface="Times New Roman" panose="02020603050405020304" pitchFamily="18" charset="0"/>
              </a:rPr>
              <a:t>«Sanctus»</a:t>
            </a:r>
            <a:r>
              <a:rPr lang="fr-CA" sz="1600" dirty="0" smtClean="0">
                <a:cs typeface="Times New Roman" panose="02020603050405020304" pitchFamily="18" charset="0"/>
              </a:rPr>
              <a:t>, interprété par le chœur de l’Abbaye de Westminster</a:t>
            </a:r>
          </a:p>
          <a:p>
            <a:r>
              <a:rPr lang="fr-CA" sz="1600" dirty="0" smtClean="0">
                <a:cs typeface="Times New Roman" panose="02020603050405020304" pitchFamily="18" charset="0"/>
              </a:rPr>
              <a:t>CD «Palestrina – Missa </a:t>
            </a:r>
            <a:r>
              <a:rPr lang="fr-CA" sz="1600" dirty="0" err="1" smtClean="0">
                <a:cs typeface="Times New Roman" panose="02020603050405020304" pitchFamily="18" charset="0"/>
              </a:rPr>
              <a:t>Papei</a:t>
            </a:r>
            <a:r>
              <a:rPr lang="fr-CA" sz="1600" dirty="0" smtClean="0">
                <a:cs typeface="Times New Roman" panose="02020603050405020304" pitchFamily="18" charset="0"/>
              </a:rPr>
              <a:t> </a:t>
            </a:r>
            <a:r>
              <a:rPr lang="fr-CA" sz="1600" dirty="0" err="1" smtClean="0">
                <a:cs typeface="Times New Roman" panose="02020603050405020304" pitchFamily="18" charset="0"/>
              </a:rPr>
              <a:t>Marcelli</a:t>
            </a:r>
            <a:r>
              <a:rPr lang="fr-CA" sz="1600" dirty="0" smtClean="0">
                <a:cs typeface="Times New Roman" panose="02020603050405020304" pitchFamily="18" charset="0"/>
              </a:rPr>
              <a:t>» (1986)</a:t>
            </a:r>
          </a:p>
          <a:p>
            <a:endParaRPr lang="fr-CA" sz="1600" dirty="0">
              <a:cs typeface="Times New Roman" panose="02020603050405020304" pitchFamily="18" charset="0"/>
            </a:endParaRPr>
          </a:p>
          <a:p>
            <a:r>
              <a:rPr lang="fr-CA" sz="1600" u="sng" dirty="0" smtClean="0">
                <a:cs typeface="Times New Roman" panose="02020603050405020304" pitchFamily="18" charset="0"/>
              </a:rPr>
              <a:t>Conception</a:t>
            </a:r>
          </a:p>
          <a:p>
            <a:endParaRPr lang="fr-CA" sz="1600" dirty="0">
              <a:cs typeface="Times New Roman" panose="02020603050405020304" pitchFamily="18" charset="0"/>
            </a:endParaRPr>
          </a:p>
          <a:p>
            <a:r>
              <a:rPr lang="fr-CA" sz="1600" dirty="0" smtClean="0">
                <a:cs typeface="Times New Roman" panose="02020603050405020304" pitchFamily="18" charset="0"/>
              </a:rPr>
              <a:t>R. Day</a:t>
            </a:r>
          </a:p>
          <a:p>
            <a:r>
              <a:rPr lang="fr-CA" sz="1600" smtClean="0">
                <a:cs typeface="Times New Roman" panose="02020603050405020304" pitchFamily="18" charset="0"/>
              </a:rPr>
              <a:t>Janvier 2017</a:t>
            </a:r>
            <a:endParaRPr lang="fr-CA" sz="1600" dirty="0" smtClean="0">
              <a:cs typeface="Times New Roman" panose="02020603050405020304" pitchFamily="18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2926080" y="5584372"/>
            <a:ext cx="329184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Mes diaporamas sont hébergés sur le site :</a:t>
            </a:r>
          </a:p>
          <a:p>
            <a:pPr algn="ctr"/>
            <a:endParaRPr lang="fr-CA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fr-CA" sz="1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http://www.imagileonation.com</a:t>
            </a:r>
            <a:endParaRPr lang="fr-CA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9939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0163" y="1139825"/>
            <a:ext cx="6492875" cy="457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hlinkClick r:id="rId3"/>
          </p:cNvPr>
          <p:cNvSpPr/>
          <p:nvPr/>
        </p:nvSpPr>
        <p:spPr>
          <a:xfrm>
            <a:off x="0" y="3730749"/>
            <a:ext cx="9121775" cy="923330"/>
          </a:xfrm>
          <a:prstGeom prst="rect">
            <a:avLst/>
          </a:prstGeom>
          <a:noFill/>
          <a:scene3d>
            <a:camera prst="orthographicFront"/>
            <a:lightRig rig="balanced" dir="t">
              <a:rot lat="0" lon="0" rev="2100000"/>
            </a:lightRig>
          </a:scene3d>
          <a:sp3d>
            <a:bevelT w="139700" h="139700" prst="divot"/>
          </a:sp3d>
        </p:spPr>
        <p:txBody>
          <a:bodyPr spcFirstLastPara="1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pc="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ickhead" pitchFamily="2" charset="0"/>
                <a:cs typeface="Andalus" pitchFamily="2" charset="-78"/>
                <a:hlinkClick r:id="rId3" tooltip="Cliquez ici pour recevoir 1 pps par jour"/>
              </a:rPr>
              <a:t>Recevez un pps par jour </a:t>
            </a:r>
            <a:endParaRPr lang="fr-FR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ickhead" pitchFamily="2" charset="0"/>
              <a:cs typeface="Andalus" pitchFamily="2" charset="-78"/>
              <a:hlinkClick r:id="rId3" tooltip="Cliquez ici pour recevoir 1 pps par jour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pc="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ickhead" pitchFamily="2" charset="0"/>
                <a:cs typeface="Andalus" pitchFamily="2" charset="-78"/>
                <a:hlinkClick r:id="rId3" tooltip="Cliquez ici pour recevoir 1 pps par jour"/>
              </a:rPr>
              <a:t>en </a:t>
            </a:r>
            <a:r>
              <a:rPr lang="fr-FR" spc="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ickhead" pitchFamily="2" charset="0"/>
                <a:cs typeface="Andalus" pitchFamily="2" charset="-78"/>
                <a:hlinkClick r:id="rId3" tooltip="Cliquez ici pour recevoir 1 pps par jour"/>
              </a:rPr>
              <a:t>cliquant ici</a:t>
            </a:r>
            <a:endParaRPr lang="fr-FR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ickhead" pitchFamily="2" charset="0"/>
              <a:cs typeface="Andalus" pitchFamily="2" charset="-78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ickhead" pitchFamily="2" charset="0"/>
              <a:cs typeface="Andalus" pitchFamily="2" charset="-78"/>
            </a:endParaRPr>
          </a:p>
        </p:txBody>
      </p:sp>
      <p:sp>
        <p:nvSpPr>
          <p:cNvPr id="6" name="Rectangle 5">
            <a:hlinkClick r:id="rId4"/>
          </p:cNvPr>
          <p:cNvSpPr/>
          <p:nvPr/>
        </p:nvSpPr>
        <p:spPr>
          <a:xfrm>
            <a:off x="5960" y="2618759"/>
            <a:ext cx="9144000" cy="107721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  <a:hlinkClick r:id="rId4"/>
              </a:rPr>
              <a:t>pps-images-photos.com</a:t>
            </a:r>
            <a:endParaRPr lang="fr-FR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639910" y="2151515"/>
            <a:ext cx="1819729" cy="40011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 prst="angle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b="1" dirty="0">
                <a:ln w="50800"/>
                <a:solidFill>
                  <a:schemeClr val="bg1">
                    <a:shade val="50000"/>
                  </a:schemeClr>
                </a:solidFill>
                <a:latin typeface="AR DARLING" panose="02000000000000000000" pitchFamily="2" charset="0"/>
                <a:cs typeface="+mn-cs"/>
              </a:rPr>
              <a:t>Téléchargé sur</a:t>
            </a:r>
          </a:p>
        </p:txBody>
      </p:sp>
      <p:sp>
        <p:nvSpPr>
          <p:cNvPr id="2" name="Rectangle 1"/>
          <p:cNvSpPr/>
          <p:nvPr/>
        </p:nvSpPr>
        <p:spPr>
          <a:xfrm rot="5400000">
            <a:off x="2280138" y="1198649"/>
            <a:ext cx="4561498" cy="4683866"/>
          </a:xfrm>
          <a:prstGeom prst="rect">
            <a:avLst/>
          </a:prstGeom>
          <a:noFill/>
        </p:spPr>
        <p:txBody>
          <a:bodyPr spcFirstLastPara="1" wrap="none">
            <a:prstTxWarp prst="textCircle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b="1" spc="270" dirty="0">
                <a:ln w="1905"/>
                <a:solidFill>
                  <a:srgbClr val="FF99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  <a:cs typeface="+mn-cs"/>
              </a:rPr>
              <a:t>Beaucoup de sites disent qu’ils ont les meilleurs pps. Nous, nous disons que c’est a vous de juger</a:t>
            </a:r>
          </a:p>
        </p:txBody>
      </p:sp>
      <p:pic>
        <p:nvPicPr>
          <p:cNvPr id="2054" name="Picture 6" descr="D:\EasyPHP-DevServer-13.1VC9\data\localweb\pps_com\01_ a ajouter\Images\favicon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4825" y="939800"/>
            <a:ext cx="4699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183759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363</TotalTime>
  <Words>813</Words>
  <Application>Microsoft Office PowerPoint</Application>
  <PresentationFormat>Affichage à l'écran (4:3)</PresentationFormat>
  <Paragraphs>73</Paragraphs>
  <Slides>27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37" baseType="lpstr">
      <vt:lpstr>Calibri</vt:lpstr>
      <vt:lpstr>Thickhead</vt:lpstr>
      <vt:lpstr>Andalus</vt:lpstr>
      <vt:lpstr>French Script MT</vt:lpstr>
      <vt:lpstr>Times New Roman</vt:lpstr>
      <vt:lpstr>Century</vt:lpstr>
      <vt:lpstr>Arial</vt:lpstr>
      <vt:lpstr>AR DARLING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Réginald</dc:creator>
  <cp:lastModifiedBy>Pps HerrA</cp:lastModifiedBy>
  <cp:revision>23</cp:revision>
  <dcterms:created xsi:type="dcterms:W3CDTF">2016-09-08T13:22:11Z</dcterms:created>
  <dcterms:modified xsi:type="dcterms:W3CDTF">2017-02-19T17:21:34Z</dcterms:modified>
</cp:coreProperties>
</file>