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67" r:id="rId4"/>
    <p:sldId id="268" r:id="rId5"/>
    <p:sldId id="300" r:id="rId6"/>
    <p:sldId id="269" r:id="rId7"/>
    <p:sldId id="262" r:id="rId8"/>
    <p:sldId id="30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iaye\Desktop\comite%20transfert%20fevrierMars%202017\situation%20projet%20global%20nom%202016\Copie%20de%20Classeur1%20ETAT%20AVANCE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'SLJV MARS 2017'!$A$3:$A$10</c:f>
              <c:strCache>
                <c:ptCount val="8"/>
                <c:pt idx="0">
                  <c:v>Etudes et Conception </c:v>
                </c:pt>
                <c:pt idx="1">
                  <c:v>Approvisionnement </c:v>
                </c:pt>
                <c:pt idx="2">
                  <c:v>Construction </c:v>
                </c:pt>
                <c:pt idx="3">
                  <c:v>Infrastructures</c:v>
                </c:pt>
                <c:pt idx="4">
                  <c:v>Batiments </c:v>
                </c:pt>
                <c:pt idx="5">
                  <c:v>Equipements </c:v>
                </c:pt>
                <c:pt idx="6">
                  <c:v>Receptions </c:v>
                </c:pt>
                <c:pt idx="7">
                  <c:v>Formations </c:v>
                </c:pt>
              </c:strCache>
            </c:strRef>
          </c:cat>
          <c:val>
            <c:numRef>
              <c:f>'SLJV MARS 2017'!$B$3:$B$10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'SLJV MARS 2017'!$A$3:$A$10</c:f>
              <c:strCache>
                <c:ptCount val="8"/>
                <c:pt idx="0">
                  <c:v>Etudes et Conception </c:v>
                </c:pt>
                <c:pt idx="1">
                  <c:v>Approvisionnement </c:v>
                </c:pt>
                <c:pt idx="2">
                  <c:v>Construction </c:v>
                </c:pt>
                <c:pt idx="3">
                  <c:v>Infrastructures</c:v>
                </c:pt>
                <c:pt idx="4">
                  <c:v>Batiments </c:v>
                </c:pt>
                <c:pt idx="5">
                  <c:v>Equipements </c:v>
                </c:pt>
                <c:pt idx="6">
                  <c:v>Receptions </c:v>
                </c:pt>
                <c:pt idx="7">
                  <c:v>Formations </c:v>
                </c:pt>
              </c:strCache>
            </c:strRef>
          </c:cat>
          <c:val>
            <c:numRef>
              <c:f>'SLJV MARS 2017'!$C$3:$C$10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'SLJV MARS 2017'!$A$3:$A$10</c:f>
              <c:strCache>
                <c:ptCount val="8"/>
                <c:pt idx="0">
                  <c:v>Etudes et Conception </c:v>
                </c:pt>
                <c:pt idx="1">
                  <c:v>Approvisionnement </c:v>
                </c:pt>
                <c:pt idx="2">
                  <c:v>Construction </c:v>
                </c:pt>
                <c:pt idx="3">
                  <c:v>Infrastructures</c:v>
                </c:pt>
                <c:pt idx="4">
                  <c:v>Batiments </c:v>
                </c:pt>
                <c:pt idx="5">
                  <c:v>Equipements </c:v>
                </c:pt>
                <c:pt idx="6">
                  <c:v>Receptions </c:v>
                </c:pt>
                <c:pt idx="7">
                  <c:v>Formations </c:v>
                </c:pt>
              </c:strCache>
            </c:strRef>
          </c:cat>
          <c:val>
            <c:numRef>
              <c:f>'SLJV MARS 2017'!$D$3:$D$10</c:f>
              <c:numCache>
                <c:formatCode>0.0%</c:formatCode>
                <c:ptCount val="8"/>
                <c:pt idx="0">
                  <c:v>0.98219999999999996</c:v>
                </c:pt>
                <c:pt idx="1">
                  <c:v>0.98499999999999999</c:v>
                </c:pt>
                <c:pt idx="3">
                  <c:v>0.97</c:v>
                </c:pt>
                <c:pt idx="4">
                  <c:v>0.95</c:v>
                </c:pt>
                <c:pt idx="5">
                  <c:v>0.96</c:v>
                </c:pt>
                <c:pt idx="6">
                  <c:v>0.4</c:v>
                </c:pt>
                <c:pt idx="7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6560488"/>
        <c:axId val="796564408"/>
        <c:axId val="0"/>
      </c:bar3DChart>
      <c:catAx>
        <c:axId val="79656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6564408"/>
        <c:crosses val="autoZero"/>
        <c:auto val="1"/>
        <c:lblAlgn val="ctr"/>
        <c:lblOffset val="100"/>
        <c:noMultiLvlLbl val="0"/>
      </c:catAx>
      <c:valAx>
        <c:axId val="79656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656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9654-AAB9-44C2-B993-05F2FCA776A2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8A0A7-AC3B-40E7-B08C-09D70B1CD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4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fr-F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7BBFD-21A5-41D7-9945-BD0E22AF955C}" type="slidenum">
              <a:rPr lang="en-US" altLang="fr-FR">
                <a:latin typeface="Calibri" panose="020F0502020204030204" pitchFamily="34" charset="0"/>
              </a:rPr>
              <a:pPr eaLnBrk="1" hangingPunct="1"/>
              <a:t>2</a:t>
            </a:fld>
            <a:endParaRPr lang="en-US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8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0692" indent="-300266" defTabSz="9508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1064" indent="-240213" defTabSz="9508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81490" indent="-240213" defTabSz="9508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61916" indent="-240213" defTabSz="9508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2342" indent="-240213" defTabSz="9508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22767" indent="-240213" defTabSz="9508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03193" indent="-240213" defTabSz="9508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83619" indent="-240213" defTabSz="9508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79696F-6C7C-4FE7-9BD7-7C092C3194B3}" type="slidenum">
              <a:rPr lang="fr-FR" altLang="fr-FR" smtClean="0">
                <a:solidFill>
                  <a:prstClr val="black"/>
                </a:solidFill>
              </a:rPr>
              <a:pPr eaLnBrk="1" hangingPunct="1"/>
              <a:t>4</a:t>
            </a:fld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fr-FR" dirty="0" smtClean="0">
              <a:latin typeface="Arial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4022429" y="9720736"/>
            <a:ext cx="3075179" cy="5122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489" tIns="47745" rIns="95489" bIns="47745"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9371827-E22F-4DC8-B4E7-7497B1A1580C}" type="slidenum">
              <a:rPr lang="en-US" sz="13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3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21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32E02-5AC7-4D02-8D27-E7057B5BB5E6}" type="slidenum">
              <a:rPr lang="fr-FR" altLang="fr-FR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8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32E02-5AC7-4D02-8D27-E7057B5BB5E6}" type="slidenum">
              <a:rPr lang="fr-FR" altLang="fr-FR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7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32E02-5AC7-4D02-8D27-E7057B5BB5E6}" type="slidenum">
              <a:rPr lang="fr-FR" altLang="fr-FR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6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4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4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4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2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7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3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0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AF49-58AE-4235-9203-FC458C0A2D1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CCFD8-30F8-4D15-9913-7A0C98A14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3" descr="PERSPECTIVE 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1" y="1285860"/>
            <a:ext cx="83183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9"/>
          <p:cNvSpPr>
            <a:spLocks noChangeArrowheads="1"/>
          </p:cNvSpPr>
          <p:nvPr/>
        </p:nvSpPr>
        <p:spPr bwMode="auto">
          <a:xfrm>
            <a:off x="2166910" y="5500703"/>
            <a:ext cx="7815290" cy="928694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3048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AD1E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AEROPORT INTERNATIONAL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AD1E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BLAISE DIAGNE – SENEGAL</a:t>
            </a:r>
          </a:p>
        </p:txBody>
      </p:sp>
      <p:pic>
        <p:nvPicPr>
          <p:cNvPr id="10245" name="Picture 28" descr="450px-Flag_of_Senegal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9" descr="Logo AI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457201"/>
            <a:ext cx="1219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7" name="Group 30"/>
          <p:cNvGrpSpPr>
            <a:grpSpLocks noChangeAspect="1"/>
          </p:cNvGrpSpPr>
          <p:nvPr/>
        </p:nvGrpSpPr>
        <p:grpSpPr bwMode="auto">
          <a:xfrm>
            <a:off x="7461402" y="5678906"/>
            <a:ext cx="2508250" cy="686894"/>
            <a:chOff x="204" y="3838"/>
            <a:chExt cx="2540" cy="363"/>
          </a:xfrm>
        </p:grpSpPr>
        <p:sp>
          <p:nvSpPr>
            <p:cNvPr id="10255" name="Rectangle 31"/>
            <p:cNvSpPr>
              <a:spLocks noChangeAspect="1" noChangeArrowheads="1"/>
            </p:cNvSpPr>
            <p:nvPr/>
          </p:nvSpPr>
          <p:spPr bwMode="auto">
            <a:xfrm>
              <a:off x="204" y="3838"/>
              <a:ext cx="2540" cy="3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pic>
          <p:nvPicPr>
            <p:cNvPr id="10256" name="Picture 32" descr="INTERNATION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" y="3875"/>
              <a:ext cx="795" cy="2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33" descr="stseneg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1" y="3877"/>
              <a:ext cx="785" cy="2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34" descr="EgisAv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9" y="3878"/>
              <a:ext cx="862" cy="27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Text Box 35"/>
          <p:cNvSpPr txBox="1">
            <a:spLocks noChangeArrowheads="1"/>
          </p:cNvSpPr>
          <p:nvPr/>
        </p:nvSpPr>
        <p:spPr bwMode="auto">
          <a:xfrm>
            <a:off x="7241880" y="5497764"/>
            <a:ext cx="247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0000"/>
                </a:solidFill>
              </a:rPr>
              <a:t>Assistance à la Maîtrise d’Ouvrage</a:t>
            </a:r>
          </a:p>
        </p:txBody>
      </p:sp>
      <p:sp>
        <p:nvSpPr>
          <p:cNvPr id="10249" name="Text Box 36"/>
          <p:cNvSpPr txBox="1">
            <a:spLocks noChangeArrowheads="1"/>
          </p:cNvSpPr>
          <p:nvPr/>
        </p:nvSpPr>
        <p:spPr bwMode="auto">
          <a:xfrm>
            <a:off x="1997076" y="1120481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/>
              <a:t>République du Sénégal</a:t>
            </a:r>
          </a:p>
        </p:txBody>
      </p:sp>
      <p:pic>
        <p:nvPicPr>
          <p:cNvPr id="10250" name="Picture 37" descr="untitl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2286" y="5735388"/>
            <a:ext cx="1500198" cy="54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8" descr="Dar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6476" y="5740157"/>
            <a:ext cx="1381125" cy="51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3970761" y="5478827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rgbClr val="FF0000"/>
                </a:solidFill>
              </a:rPr>
              <a:t>Entrepreneur</a:t>
            </a:r>
          </a:p>
        </p:txBody>
      </p:sp>
      <p:sp>
        <p:nvSpPr>
          <p:cNvPr id="10254" name="Text Box 42"/>
          <p:cNvSpPr txBox="1">
            <a:spLocks noChangeArrowheads="1"/>
          </p:cNvSpPr>
          <p:nvPr/>
        </p:nvSpPr>
        <p:spPr bwMode="auto">
          <a:xfrm>
            <a:off x="6481011" y="5506514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rgbClr val="FF0000"/>
                </a:solidFill>
              </a:rPr>
              <a:t>Concepteur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3110" y="5744532"/>
            <a:ext cx="1122912" cy="5331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992" y="5740157"/>
            <a:ext cx="1195216" cy="514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2596" y="1428737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PRESENTATION DE LA SITUATION </a:t>
            </a:r>
          </a:p>
          <a:p>
            <a:pPr algn="ctr"/>
            <a:r>
              <a:rPr lang="fr-F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ACTUELLE ET PERSPECTIVES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87689" y="5052004"/>
            <a:ext cx="141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Mars 2017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97" y="2603597"/>
            <a:ext cx="4574223" cy="2557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2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5" descr="450px-Flag_of_Senegal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21" y="334529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6" descr="Logo AIB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66" y="267327"/>
            <a:ext cx="1066800" cy="5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7"/>
          <p:cNvSpPr txBox="1">
            <a:spLocks noChangeArrowheads="1"/>
          </p:cNvSpPr>
          <p:nvPr/>
        </p:nvSpPr>
        <p:spPr bwMode="auto">
          <a:xfrm>
            <a:off x="1997076" y="1143001"/>
            <a:ext cx="158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/>
              <a:t>République du Sénégal</a:t>
            </a:r>
          </a:p>
        </p:txBody>
      </p:sp>
      <p:pic>
        <p:nvPicPr>
          <p:cNvPr id="2355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17474" r="25250" b="19971"/>
          <a:stretch>
            <a:fillRect/>
          </a:stretch>
        </p:blipFill>
        <p:spPr bwMode="auto">
          <a:xfrm>
            <a:off x="1941513" y="973137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ounded Rectangle 5">
            <a:hlinkClick r:id="rId6" action="ppaction://hlinksldjump"/>
          </p:cNvPr>
          <p:cNvSpPr/>
          <p:nvPr/>
        </p:nvSpPr>
        <p:spPr bwMode="auto">
          <a:xfrm>
            <a:off x="6829426" y="5524501"/>
            <a:ext cx="925513" cy="40481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>
                <a:solidFill>
                  <a:srgbClr val="FFFFFF"/>
                </a:solidFill>
                <a:cs typeface="Arial" pitchFamily="34" charset="0"/>
              </a:rPr>
              <a:t>Piste</a:t>
            </a:r>
          </a:p>
        </p:txBody>
      </p:sp>
      <p:sp>
        <p:nvSpPr>
          <p:cNvPr id="71" name="Rounded Rectangle 6">
            <a:hlinkClick r:id="" action="ppaction://noaction"/>
          </p:cNvPr>
          <p:cNvSpPr/>
          <p:nvPr/>
        </p:nvSpPr>
        <p:spPr bwMode="auto">
          <a:xfrm>
            <a:off x="5675314" y="5562601"/>
            <a:ext cx="923925" cy="40481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 dirty="0">
                <a:solidFill>
                  <a:srgbClr val="FFFFFF"/>
                </a:solidFill>
                <a:cs typeface="Arial" pitchFamily="34" charset="0"/>
              </a:rPr>
              <a:t>Parkings avions</a:t>
            </a:r>
          </a:p>
        </p:txBody>
      </p:sp>
      <p:sp>
        <p:nvSpPr>
          <p:cNvPr id="72" name="Rounded Rectangle 7"/>
          <p:cNvSpPr/>
          <p:nvPr/>
        </p:nvSpPr>
        <p:spPr bwMode="auto">
          <a:xfrm>
            <a:off x="4413251" y="5578476"/>
            <a:ext cx="1050885" cy="40481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 dirty="0">
                <a:solidFill>
                  <a:srgbClr val="FFFFFF"/>
                </a:solidFill>
                <a:cs typeface="Arial" pitchFamily="34" charset="0"/>
              </a:rPr>
              <a:t>Voies circulation</a:t>
            </a:r>
          </a:p>
        </p:txBody>
      </p:sp>
      <p:sp>
        <p:nvSpPr>
          <p:cNvPr id="23561" name="Rounded 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98789" y="5496794"/>
            <a:ext cx="923925" cy="404813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381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900" b="1">
                <a:solidFill>
                  <a:srgbClr val="FFFF00"/>
                </a:solidFill>
                <a:latin typeface="Arial Black" panose="020B0A04020102020204" pitchFamily="34" charset="0"/>
              </a:rPr>
              <a:t>Autres Bâtiments</a:t>
            </a:r>
          </a:p>
        </p:txBody>
      </p:sp>
      <p:sp>
        <p:nvSpPr>
          <p:cNvPr id="75" name="Rounded Rectangle 9"/>
          <p:cNvSpPr/>
          <p:nvPr/>
        </p:nvSpPr>
        <p:spPr bwMode="auto">
          <a:xfrm>
            <a:off x="5524500" y="2514601"/>
            <a:ext cx="920750" cy="40481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>
                <a:solidFill>
                  <a:srgbClr val="FFFFFF"/>
                </a:solidFill>
                <a:cs typeface="Arial" pitchFamily="34" charset="0"/>
              </a:rPr>
              <a:t>Tour Contrôle</a:t>
            </a:r>
          </a:p>
        </p:txBody>
      </p:sp>
      <p:cxnSp>
        <p:nvCxnSpPr>
          <p:cNvPr id="76" name="Straight Arrow Connector 17"/>
          <p:cNvCxnSpPr>
            <a:cxnSpLocks noChangeShapeType="1"/>
            <a:endCxn id="71" idx="0"/>
          </p:cNvCxnSpPr>
          <p:nvPr/>
        </p:nvCxnSpPr>
        <p:spPr bwMode="auto">
          <a:xfrm>
            <a:off x="5983289" y="3875089"/>
            <a:ext cx="153987" cy="166687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79" name="Straight Arrow Connector 24"/>
          <p:cNvCxnSpPr>
            <a:cxnSpLocks noChangeShapeType="1"/>
            <a:endCxn id="72" idx="0"/>
          </p:cNvCxnSpPr>
          <p:nvPr/>
        </p:nvCxnSpPr>
        <p:spPr bwMode="auto">
          <a:xfrm flipH="1">
            <a:off x="4938693" y="4143375"/>
            <a:ext cx="757218" cy="14351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80" name="Straight Arrow Connector 31"/>
          <p:cNvCxnSpPr>
            <a:cxnSpLocks noChangeShapeType="1"/>
            <a:endCxn id="69" idx="0"/>
          </p:cNvCxnSpPr>
          <p:nvPr/>
        </p:nvCxnSpPr>
        <p:spPr bwMode="auto">
          <a:xfrm>
            <a:off x="6983414" y="4343401"/>
            <a:ext cx="307975" cy="116046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81" name="Straight Arrow Connector 34"/>
          <p:cNvCxnSpPr>
            <a:cxnSpLocks noChangeShapeType="1"/>
            <a:endCxn id="72" idx="0"/>
          </p:cNvCxnSpPr>
          <p:nvPr/>
        </p:nvCxnSpPr>
        <p:spPr bwMode="auto">
          <a:xfrm flipH="1">
            <a:off x="4938693" y="3975101"/>
            <a:ext cx="449244" cy="160337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sp>
        <p:nvSpPr>
          <p:cNvPr id="82" name="Rounded Rectangle 38"/>
          <p:cNvSpPr/>
          <p:nvPr/>
        </p:nvSpPr>
        <p:spPr bwMode="auto">
          <a:xfrm>
            <a:off x="9144000" y="1773239"/>
            <a:ext cx="998538" cy="4032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 dirty="0">
                <a:solidFill>
                  <a:srgbClr val="FFFFFF"/>
                </a:solidFill>
                <a:cs typeface="Arial" pitchFamily="34" charset="0"/>
              </a:rPr>
              <a:t>Aérogare Fret </a:t>
            </a:r>
          </a:p>
        </p:txBody>
      </p:sp>
      <p:sp>
        <p:nvSpPr>
          <p:cNvPr id="83" name="Rounded Rectangle 39"/>
          <p:cNvSpPr/>
          <p:nvPr/>
        </p:nvSpPr>
        <p:spPr bwMode="auto">
          <a:xfrm>
            <a:off x="6445251" y="1839914"/>
            <a:ext cx="923925" cy="4032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Caserne SLI</a:t>
            </a:r>
          </a:p>
        </p:txBody>
      </p:sp>
      <p:sp>
        <p:nvSpPr>
          <p:cNvPr id="84" name="Rounded Rectangle 40"/>
          <p:cNvSpPr/>
          <p:nvPr/>
        </p:nvSpPr>
        <p:spPr bwMode="auto">
          <a:xfrm>
            <a:off x="4432220" y="1773239"/>
            <a:ext cx="925513" cy="44926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 dirty="0">
                <a:solidFill>
                  <a:srgbClr val="FFFFFF"/>
                </a:solidFill>
                <a:cs typeface="Arial" pitchFamily="34" charset="0"/>
              </a:rPr>
              <a:t>Aérogare Passagers</a:t>
            </a:r>
          </a:p>
        </p:txBody>
      </p:sp>
      <p:cxnSp>
        <p:nvCxnSpPr>
          <p:cNvPr id="85" name="Straight Arrow Connector 42"/>
          <p:cNvCxnSpPr>
            <a:cxnSpLocks noChangeShapeType="1"/>
            <a:endCxn id="84" idx="2"/>
          </p:cNvCxnSpPr>
          <p:nvPr/>
        </p:nvCxnSpPr>
        <p:spPr bwMode="auto">
          <a:xfrm flipH="1" flipV="1">
            <a:off x="4894976" y="2222501"/>
            <a:ext cx="1078706" cy="1517652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86" name="Straight Arrow Connector 60"/>
          <p:cNvCxnSpPr>
            <a:cxnSpLocks noChangeShapeType="1"/>
            <a:endCxn id="83" idx="2"/>
          </p:cNvCxnSpPr>
          <p:nvPr/>
        </p:nvCxnSpPr>
        <p:spPr bwMode="auto">
          <a:xfrm flipV="1">
            <a:off x="6753225" y="2265364"/>
            <a:ext cx="153988" cy="176212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87" name="Straight Arrow Connector 69"/>
          <p:cNvCxnSpPr>
            <a:cxnSpLocks noChangeShapeType="1"/>
            <a:endCxn id="82" idx="2"/>
          </p:cNvCxnSpPr>
          <p:nvPr/>
        </p:nvCxnSpPr>
        <p:spPr bwMode="auto">
          <a:xfrm flipV="1">
            <a:off x="7856539" y="2176463"/>
            <a:ext cx="1786731" cy="31242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85194" dir="14606097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88" name="Straight Arrow Connector 72"/>
          <p:cNvCxnSpPr>
            <a:cxnSpLocks noChangeShapeType="1"/>
            <a:endCxn id="75" idx="2"/>
          </p:cNvCxnSpPr>
          <p:nvPr/>
        </p:nvCxnSpPr>
        <p:spPr bwMode="auto">
          <a:xfrm flipH="1" flipV="1">
            <a:off x="5984875" y="2940050"/>
            <a:ext cx="71438" cy="50323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sp>
        <p:nvSpPr>
          <p:cNvPr id="89" name="Rounded Rectangle 76"/>
          <p:cNvSpPr/>
          <p:nvPr/>
        </p:nvSpPr>
        <p:spPr bwMode="auto">
          <a:xfrm>
            <a:off x="3825876" y="2532063"/>
            <a:ext cx="923925" cy="40481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>
                <a:solidFill>
                  <a:srgbClr val="FFFFFF"/>
                </a:solidFill>
                <a:cs typeface="Arial" pitchFamily="34" charset="0"/>
              </a:rPr>
              <a:t>Aérogare Pèlerins </a:t>
            </a:r>
          </a:p>
        </p:txBody>
      </p:sp>
      <p:sp>
        <p:nvSpPr>
          <p:cNvPr id="90" name="Rounded Rectangle 62"/>
          <p:cNvSpPr/>
          <p:nvPr/>
        </p:nvSpPr>
        <p:spPr bwMode="auto">
          <a:xfrm>
            <a:off x="7535863" y="1412876"/>
            <a:ext cx="1231900" cy="40481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 dirty="0">
                <a:solidFill>
                  <a:srgbClr val="FFFFFF"/>
                </a:solidFill>
                <a:cs typeface="Arial" pitchFamily="34" charset="0"/>
              </a:rPr>
              <a:t>Atelier Maintenance</a:t>
            </a:r>
          </a:p>
        </p:txBody>
      </p:sp>
      <p:cxnSp>
        <p:nvCxnSpPr>
          <p:cNvPr id="91" name="Straight Arrow Connector 63"/>
          <p:cNvCxnSpPr>
            <a:cxnSpLocks noChangeShapeType="1"/>
          </p:cNvCxnSpPr>
          <p:nvPr/>
        </p:nvCxnSpPr>
        <p:spPr bwMode="auto">
          <a:xfrm flipV="1">
            <a:off x="7934325" y="1844676"/>
            <a:ext cx="177800" cy="193516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sp>
        <p:nvSpPr>
          <p:cNvPr id="92" name="Rounded Rectangle 27"/>
          <p:cNvSpPr/>
          <p:nvPr/>
        </p:nvSpPr>
        <p:spPr bwMode="auto">
          <a:xfrm>
            <a:off x="2671763" y="1839914"/>
            <a:ext cx="1308100" cy="403225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fr-FR" sz="1200" b="1">
                <a:solidFill>
                  <a:srgbClr val="FFFFFF"/>
                </a:solidFill>
                <a:cs typeface="Arial" pitchFamily="34" charset="0"/>
              </a:rPr>
              <a:t>Pavillon Présidentiel </a:t>
            </a:r>
          </a:p>
        </p:txBody>
      </p:sp>
      <p:cxnSp>
        <p:nvCxnSpPr>
          <p:cNvPr id="93" name="Straight Arrow Connector 28"/>
          <p:cNvCxnSpPr>
            <a:cxnSpLocks noChangeShapeType="1"/>
            <a:endCxn id="92" idx="2"/>
          </p:cNvCxnSpPr>
          <p:nvPr/>
        </p:nvCxnSpPr>
        <p:spPr bwMode="auto">
          <a:xfrm flipV="1">
            <a:off x="3248025" y="2265364"/>
            <a:ext cx="77788" cy="166052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cxnSp>
        <p:nvCxnSpPr>
          <p:cNvPr id="94" name="Straight Arrow Connector 24"/>
          <p:cNvCxnSpPr>
            <a:cxnSpLocks noChangeShapeType="1"/>
          </p:cNvCxnSpPr>
          <p:nvPr/>
        </p:nvCxnSpPr>
        <p:spPr bwMode="auto">
          <a:xfrm flipH="1" flipV="1">
            <a:off x="4287840" y="2949576"/>
            <a:ext cx="512761" cy="493712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cxn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212307" y="377826"/>
            <a:ext cx="5616575" cy="44767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 lIns="91429" tIns="45714" rIns="91429" bIns="45714" anchor="ctr"/>
          <a:lstStyle/>
          <a:p>
            <a:pPr marL="342900" indent="-342900" algn="ctr">
              <a:defRPr/>
            </a:pPr>
            <a:r>
              <a:rPr lang="fr-FR" sz="28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SUMMA LIMAK JV </a:t>
            </a:r>
          </a:p>
        </p:txBody>
      </p:sp>
    </p:spTree>
    <p:extLst>
      <p:ext uri="{BB962C8B-B14F-4D97-AF65-F5344CB8AC3E}">
        <p14:creationId xmlns:p14="http://schemas.microsoft.com/office/powerpoint/2010/main" val="36324446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17474" r="25250" b="19971"/>
          <a:stretch>
            <a:fillRect/>
          </a:stretch>
        </p:blipFill>
        <p:spPr bwMode="auto">
          <a:xfrm>
            <a:off x="1905001" y="1447800"/>
            <a:ext cx="81422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77"/>
          <p:cNvSpPr>
            <a:spLocks noChangeArrowheads="1"/>
          </p:cNvSpPr>
          <p:nvPr/>
        </p:nvSpPr>
        <p:spPr bwMode="auto">
          <a:xfrm>
            <a:off x="3646487" y="1828800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VVIP</a:t>
            </a:r>
          </a:p>
        </p:txBody>
      </p:sp>
      <p:sp>
        <p:nvSpPr>
          <p:cNvPr id="11272" name="AutoShape 79"/>
          <p:cNvSpPr>
            <a:spLocks noChangeArrowheads="1"/>
          </p:cNvSpPr>
          <p:nvPr/>
        </p:nvSpPr>
        <p:spPr bwMode="auto">
          <a:xfrm>
            <a:off x="5475287" y="1828800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Handling</a:t>
            </a:r>
          </a:p>
        </p:txBody>
      </p:sp>
      <p:sp>
        <p:nvSpPr>
          <p:cNvPr id="11273" name="AutoShape 82"/>
          <p:cNvSpPr>
            <a:spLocks noChangeArrowheads="1"/>
          </p:cNvSpPr>
          <p:nvPr/>
        </p:nvSpPr>
        <p:spPr bwMode="auto">
          <a:xfrm>
            <a:off x="8370887" y="1828800"/>
            <a:ext cx="1219200" cy="533400"/>
          </a:xfrm>
          <a:prstGeom prst="flowChartOffpageConnector">
            <a:avLst/>
          </a:prstGeom>
          <a:solidFill>
            <a:srgbClr val="92D050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 dirty="0"/>
              <a:t>Dépôt carburant</a:t>
            </a:r>
          </a:p>
        </p:txBody>
      </p:sp>
      <p:sp>
        <p:nvSpPr>
          <p:cNvPr id="11274" name="AutoShape 85"/>
          <p:cNvSpPr>
            <a:spLocks noChangeArrowheads="1"/>
          </p:cNvSpPr>
          <p:nvPr/>
        </p:nvSpPr>
        <p:spPr bwMode="auto">
          <a:xfrm>
            <a:off x="6923087" y="1828800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 dirty="0"/>
              <a:t>Logements d’astreinte </a:t>
            </a:r>
          </a:p>
        </p:txBody>
      </p:sp>
      <p:sp>
        <p:nvSpPr>
          <p:cNvPr id="3" name="Rectangle 99"/>
          <p:cNvSpPr>
            <a:spLocks noChangeArrowheads="1"/>
          </p:cNvSpPr>
          <p:nvPr/>
        </p:nvSpPr>
        <p:spPr bwMode="auto">
          <a:xfrm>
            <a:off x="5421313" y="3657601"/>
            <a:ext cx="53975" cy="5397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 defTabSz="914220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277" name="Line 90"/>
          <p:cNvSpPr>
            <a:spLocks noChangeShapeType="1"/>
          </p:cNvSpPr>
          <p:nvPr/>
        </p:nvSpPr>
        <p:spPr bwMode="auto">
          <a:xfrm>
            <a:off x="3189288" y="2468562"/>
            <a:ext cx="860425" cy="137953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Line 91"/>
          <p:cNvSpPr>
            <a:spLocks noChangeShapeType="1"/>
          </p:cNvSpPr>
          <p:nvPr/>
        </p:nvSpPr>
        <p:spPr bwMode="auto">
          <a:xfrm>
            <a:off x="4332287" y="2362200"/>
            <a:ext cx="1066800" cy="1295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0" name="AutoShape 96"/>
          <p:cNvSpPr>
            <a:spLocks noChangeArrowheads="1"/>
          </p:cNvSpPr>
          <p:nvPr/>
        </p:nvSpPr>
        <p:spPr bwMode="auto">
          <a:xfrm flipV="1">
            <a:off x="9561559" y="4856155"/>
            <a:ext cx="1220788" cy="533400"/>
          </a:xfrm>
          <a:prstGeom prst="flowChartOffpageConnector">
            <a:avLst/>
          </a:prstGeom>
          <a:solidFill>
            <a:srgbClr val="92D050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rot="10800000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Catering</a:t>
            </a:r>
          </a:p>
        </p:txBody>
      </p:sp>
      <p:sp>
        <p:nvSpPr>
          <p:cNvPr id="11281" name="AutoShape 97"/>
          <p:cNvSpPr>
            <a:spLocks noChangeArrowheads="1"/>
          </p:cNvSpPr>
          <p:nvPr/>
        </p:nvSpPr>
        <p:spPr bwMode="auto">
          <a:xfrm flipV="1">
            <a:off x="2316505" y="5105400"/>
            <a:ext cx="1220788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rot="10800000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 dirty="0"/>
              <a:t>Bâtiments administratifs</a:t>
            </a:r>
          </a:p>
        </p:txBody>
      </p:sp>
      <p:sp>
        <p:nvSpPr>
          <p:cNvPr id="11282" name="Line 98"/>
          <p:cNvSpPr>
            <a:spLocks noChangeShapeType="1"/>
          </p:cNvSpPr>
          <p:nvPr/>
        </p:nvSpPr>
        <p:spPr bwMode="auto">
          <a:xfrm flipH="1" flipV="1">
            <a:off x="8245137" y="4039351"/>
            <a:ext cx="1322279" cy="110020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3" name="Line 99"/>
          <p:cNvSpPr>
            <a:spLocks noChangeShapeType="1"/>
          </p:cNvSpPr>
          <p:nvPr/>
        </p:nvSpPr>
        <p:spPr bwMode="auto">
          <a:xfrm flipV="1">
            <a:off x="3429001" y="3733800"/>
            <a:ext cx="1817687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7" name="Line 93"/>
          <p:cNvSpPr>
            <a:spLocks noChangeShapeType="1"/>
          </p:cNvSpPr>
          <p:nvPr/>
        </p:nvSpPr>
        <p:spPr bwMode="auto">
          <a:xfrm>
            <a:off x="7532686" y="2362199"/>
            <a:ext cx="2904085" cy="182692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8" name="Line 93"/>
          <p:cNvSpPr>
            <a:spLocks noChangeShapeType="1"/>
          </p:cNvSpPr>
          <p:nvPr/>
        </p:nvSpPr>
        <p:spPr bwMode="auto">
          <a:xfrm flipH="1">
            <a:off x="8904287" y="2362200"/>
            <a:ext cx="762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9" name="Line 93"/>
          <p:cNvSpPr>
            <a:spLocks noChangeShapeType="1"/>
          </p:cNvSpPr>
          <p:nvPr/>
        </p:nvSpPr>
        <p:spPr bwMode="auto">
          <a:xfrm>
            <a:off x="6152448" y="2281120"/>
            <a:ext cx="1878951" cy="1646746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3" name="Line 91"/>
          <p:cNvSpPr>
            <a:spLocks noChangeShapeType="1"/>
          </p:cNvSpPr>
          <p:nvPr/>
        </p:nvSpPr>
        <p:spPr bwMode="auto">
          <a:xfrm flipH="1">
            <a:off x="5246687" y="3076012"/>
            <a:ext cx="206719" cy="7339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4" name="AutoShape 79"/>
          <p:cNvSpPr>
            <a:spLocks noChangeArrowheads="1"/>
          </p:cNvSpPr>
          <p:nvPr/>
        </p:nvSpPr>
        <p:spPr bwMode="auto">
          <a:xfrm>
            <a:off x="9209087" y="2590800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Brigades</a:t>
            </a:r>
          </a:p>
        </p:txBody>
      </p:sp>
      <p:sp>
        <p:nvSpPr>
          <p:cNvPr id="11295" name="Line 90"/>
          <p:cNvSpPr>
            <a:spLocks noChangeShapeType="1"/>
          </p:cNvSpPr>
          <p:nvPr/>
        </p:nvSpPr>
        <p:spPr bwMode="auto">
          <a:xfrm flipH="1">
            <a:off x="8142287" y="3124200"/>
            <a:ext cx="1676400" cy="2209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6" name="AutoShape 77"/>
          <p:cNvSpPr>
            <a:spLocks noChangeArrowheads="1"/>
          </p:cNvSpPr>
          <p:nvPr/>
        </p:nvSpPr>
        <p:spPr bwMode="auto">
          <a:xfrm>
            <a:off x="4909793" y="2500594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C. médical</a:t>
            </a:r>
          </a:p>
        </p:txBody>
      </p:sp>
      <p:sp>
        <p:nvSpPr>
          <p:cNvPr id="11297" name="AutoShape 77"/>
          <p:cNvSpPr>
            <a:spLocks noChangeArrowheads="1"/>
          </p:cNvSpPr>
          <p:nvPr/>
        </p:nvSpPr>
        <p:spPr bwMode="auto">
          <a:xfrm>
            <a:off x="2351087" y="1912938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/>
              <a:t>CDOU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688966" y="272743"/>
            <a:ext cx="7048578" cy="44767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 lIns="91429" tIns="45714" rIns="91429" bIns="45714" anchor="ctr"/>
          <a:lstStyle/>
          <a:p>
            <a:pPr marL="342900" indent="-342900" algn="ctr">
              <a:defRPr/>
            </a:pPr>
            <a:endParaRPr lang="fr-FR" altLang="fr-FR" sz="2800" b="1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342900" indent="-342900" algn="ctr">
              <a:defRPr/>
            </a:pPr>
            <a:r>
              <a:rPr lang="fr-FR" altLang="fr-FR" sz="2800" b="1" dirty="0">
                <a:latin typeface="Calibri" panose="020F0502020204030204" pitchFamily="34" charset="0"/>
              </a:rPr>
              <a:t>Autres</a:t>
            </a:r>
            <a:r>
              <a:rPr lang="fr-FR" altLang="fr-FR" sz="2800" b="1" dirty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b="1" dirty="0">
                <a:latin typeface="Calibri" panose="020F0502020204030204" pitchFamily="34" charset="0"/>
              </a:rPr>
              <a:t>bâtiments (hors contrat SL JV)</a:t>
            </a:r>
          </a:p>
          <a:p>
            <a:pPr marL="342900" indent="-342900" algn="ctr">
              <a:defRPr/>
            </a:pPr>
            <a:r>
              <a:rPr lang="fr-FR" altLang="fr-FR" sz="2800" b="1" dirty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endParaRPr lang="fr-FR" sz="2800" b="1" cap="all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1" name="Picture 45" descr="450px-Flag_of_Senegal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73" y="298448"/>
            <a:ext cx="606628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6" descr="Logo AIB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7" y="267328"/>
            <a:ext cx="849279" cy="4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77"/>
          <p:cNvSpPr>
            <a:spLocks noChangeArrowheads="1"/>
          </p:cNvSpPr>
          <p:nvPr/>
        </p:nvSpPr>
        <p:spPr bwMode="auto">
          <a:xfrm>
            <a:off x="3583237" y="2731798"/>
            <a:ext cx="1219200" cy="533400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 dirty="0"/>
              <a:t>Complexe postal </a:t>
            </a:r>
          </a:p>
        </p:txBody>
      </p:sp>
      <p:sp>
        <p:nvSpPr>
          <p:cNvPr id="34" name="Line 91"/>
          <p:cNvSpPr>
            <a:spLocks noChangeShapeType="1"/>
          </p:cNvSpPr>
          <p:nvPr/>
        </p:nvSpPr>
        <p:spPr bwMode="auto">
          <a:xfrm>
            <a:off x="4292725" y="3229679"/>
            <a:ext cx="986055" cy="591266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AutoShape 96"/>
          <p:cNvSpPr>
            <a:spLocks noChangeArrowheads="1"/>
          </p:cNvSpPr>
          <p:nvPr/>
        </p:nvSpPr>
        <p:spPr bwMode="auto">
          <a:xfrm flipV="1">
            <a:off x="7416699" y="6305827"/>
            <a:ext cx="1220788" cy="533400"/>
          </a:xfrm>
          <a:prstGeom prst="flowChartOffpageConnector">
            <a:avLst/>
          </a:prstGeom>
          <a:solidFill>
            <a:srgbClr val="92D050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rot="10800000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fr-FR" altLang="fr-FR" sz="1200" b="1" dirty="0" smtClean="0"/>
              <a:t>Cargo Village </a:t>
            </a:r>
            <a:endParaRPr lang="fr-FR" altLang="fr-FR" sz="1200" b="1" dirty="0"/>
          </a:p>
        </p:txBody>
      </p:sp>
      <p:sp>
        <p:nvSpPr>
          <p:cNvPr id="29" name="Line 98"/>
          <p:cNvSpPr>
            <a:spLocks noChangeShapeType="1"/>
          </p:cNvSpPr>
          <p:nvPr/>
        </p:nvSpPr>
        <p:spPr bwMode="auto">
          <a:xfrm flipH="1" flipV="1">
            <a:off x="7884031" y="5885418"/>
            <a:ext cx="43772" cy="45232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99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icture1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84" y="-35257"/>
            <a:ext cx="9144000" cy="6893257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Espace réservé du numéro de diapositive 5"/>
          <p:cNvSpPr txBox="1">
            <a:spLocks noGrp="1"/>
          </p:cNvSpPr>
          <p:nvPr/>
        </p:nvSpPr>
        <p:spPr bwMode="auto">
          <a:xfrm>
            <a:off x="7581900" y="5624514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685800" eaLnBrk="1" hangingPunct="1"/>
            <a:endParaRPr lang="fr-FR" altLang="fr-FR" sz="9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AutoShape 2" descr="Résultat de recherche d'images pour &quot;image travaux&quot;"/>
          <p:cNvSpPr>
            <a:spLocks noChangeAspect="1" noChangeArrowheads="1"/>
          </p:cNvSpPr>
          <p:nvPr/>
        </p:nvSpPr>
        <p:spPr bwMode="auto">
          <a:xfrm>
            <a:off x="1492250" y="-136525"/>
            <a:ext cx="16383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89" y="5945853"/>
            <a:ext cx="1368221" cy="912147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528061"/>
              </p:ext>
            </p:extLst>
          </p:nvPr>
        </p:nvGraphicFramePr>
        <p:xfrm>
          <a:off x="1909880" y="1148630"/>
          <a:ext cx="8238609" cy="472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47719" y="6369269"/>
            <a:ext cx="134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Mars 2017</a:t>
            </a:r>
            <a:endParaRPr lang="fr-FR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88966" y="272743"/>
            <a:ext cx="7048578" cy="44767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 lIns="91429" tIns="45714" rIns="91429" bIns="45714" anchor="ctr"/>
          <a:lstStyle/>
          <a:p>
            <a:pPr marL="342900" indent="-342900" algn="ctr">
              <a:defRPr/>
            </a:pPr>
            <a:endParaRPr lang="fr-FR" altLang="fr-FR" sz="2800" b="1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342900" indent="-342900" algn="ctr">
              <a:defRPr/>
            </a:pPr>
            <a:r>
              <a:rPr lang="fr-FR" altLang="fr-FR" sz="2800" b="1" dirty="0" smtClean="0">
                <a:latin typeface="Calibri" panose="020F0502020204030204" pitchFamily="34" charset="0"/>
              </a:rPr>
              <a:t>Avancement </a:t>
            </a:r>
            <a:r>
              <a:rPr lang="fr-FR" altLang="fr-FR" sz="2800" b="1" dirty="0">
                <a:latin typeface="Calibri" panose="020F0502020204030204" pitchFamily="34" charset="0"/>
              </a:rPr>
              <a:t>T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ravaux SL JV</a:t>
            </a:r>
          </a:p>
          <a:p>
            <a:pPr marL="342900" indent="-342900" algn="ctr">
              <a:defRPr/>
            </a:pPr>
            <a:r>
              <a:rPr lang="fr-FR" altLang="fr-FR" sz="28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endParaRPr lang="fr-FR" sz="2800" b="1" cap="all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" name="Picture 45" descr="450px-Flag_of_Senegal_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73" y="298448"/>
            <a:ext cx="606628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 descr="Logo AIB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7" y="267328"/>
            <a:ext cx="849279" cy="4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Picture1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-99392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981202" y="1676400"/>
          <a:ext cx="8229599" cy="3820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07"/>
                <a:gridCol w="648093"/>
                <a:gridCol w="520306"/>
                <a:gridCol w="442940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</a:tblGrid>
              <a:tr h="5407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Etat </a:t>
                      </a:r>
                      <a:r>
                        <a:rPr lang="fr-FR" sz="1200" b="1" u="none" strike="noStrike" dirty="0" smtClean="0">
                          <a:effectLst/>
                        </a:rPr>
                        <a:t>TRVX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90%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80%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70%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60%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50%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40%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3712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30%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40152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 2017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Juin/Sept 2017</a:t>
                      </a:r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septembre  2017</a:t>
                      </a:r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49414" y="914400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000" dirty="0">
                <a:solidFill>
                  <a:schemeClr val="tx2"/>
                </a:solidFill>
              </a:rPr>
              <a:t>         la réception des infrastructures prévue au plus tard Septembre</a:t>
            </a:r>
            <a:r>
              <a:rPr lang="fr-FR" sz="2000" b="1" dirty="0">
                <a:solidFill>
                  <a:schemeClr val="tx2"/>
                </a:solidFill>
              </a:rPr>
              <a:t> 2017            </a:t>
            </a:r>
          </a:p>
          <a:p>
            <a:pPr eaLnBrk="1" hangingPunct="1">
              <a:defRPr/>
            </a:pP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9" name="Losange 8"/>
          <p:cNvSpPr/>
          <p:nvPr/>
        </p:nvSpPr>
        <p:spPr>
          <a:xfrm>
            <a:off x="1828801" y="990600"/>
            <a:ext cx="290341" cy="2520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Étoile à 12 branches 16"/>
          <p:cNvSpPr/>
          <p:nvPr/>
        </p:nvSpPr>
        <p:spPr>
          <a:xfrm>
            <a:off x="3352802" y="1703388"/>
            <a:ext cx="2003425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67002" y="2204864"/>
            <a:ext cx="1077913" cy="277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200" b="1" dirty="0"/>
              <a:t>04 Brigades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791745" y="2709520"/>
            <a:ext cx="2106025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/>
              <a:t>Brigade Aéroport; Bâti Admin; C, Médical CDOU; KU/complexe postal ;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729040" y="1988840"/>
            <a:ext cx="0" cy="27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087888" y="2086050"/>
            <a:ext cx="5706" cy="5508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735960" y="3627527"/>
            <a:ext cx="19442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/>
              <a:t>logements astreinte et VRD </a:t>
            </a:r>
            <a:r>
              <a:rPr lang="fr-FR" sz="1200" b="1" dirty="0">
                <a:solidFill>
                  <a:srgbClr val="FF0000"/>
                </a:solidFill>
              </a:rPr>
              <a:t>Mur  de sécurisation domaine de 4500 ha lot1/ 2  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H="1" flipV="1">
            <a:off x="7104112" y="2225334"/>
            <a:ext cx="3226" cy="138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3" name="ZoneTexte 30723"/>
          <p:cNvSpPr txBox="1">
            <a:spLocks noChangeArrowheads="1"/>
          </p:cNvSpPr>
          <p:nvPr/>
        </p:nvSpPr>
        <p:spPr bwMode="auto">
          <a:xfrm>
            <a:off x="3886202" y="1806725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45" name="Étoile à 12 branches 44"/>
          <p:cNvSpPr/>
          <p:nvPr/>
        </p:nvSpPr>
        <p:spPr>
          <a:xfrm>
            <a:off x="6324601" y="1795121"/>
            <a:ext cx="2819400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347" name="ZoneTexte 45"/>
          <p:cNvSpPr txBox="1">
            <a:spLocks noChangeArrowheads="1"/>
          </p:cNvSpPr>
          <p:nvPr/>
        </p:nvSpPr>
        <p:spPr bwMode="auto">
          <a:xfrm>
            <a:off x="7432677" y="1871321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86" y="6062319"/>
            <a:ext cx="1371600" cy="739914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88966" y="272743"/>
            <a:ext cx="7048578" cy="44767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 lIns="91429" tIns="45714" rIns="91429" bIns="45714" anchor="ctr"/>
          <a:lstStyle/>
          <a:p>
            <a:pPr marL="342900" indent="-342900" algn="ctr">
              <a:defRPr/>
            </a:pPr>
            <a:endParaRPr lang="fr-FR" altLang="fr-FR" sz="2800" b="1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342900" indent="-342900" algn="ctr">
              <a:defRPr/>
            </a:pPr>
            <a:r>
              <a:rPr lang="fr-FR" altLang="fr-FR" sz="2800" b="1" dirty="0" smtClean="0">
                <a:latin typeface="Calibri" panose="020F0502020204030204" pitchFamily="34" charset="0"/>
              </a:rPr>
              <a:t>Avancement </a:t>
            </a:r>
            <a:r>
              <a:rPr lang="fr-FR" altLang="fr-FR" sz="2800" b="1" dirty="0">
                <a:latin typeface="Calibri" panose="020F0502020204030204" pitchFamily="34" charset="0"/>
              </a:rPr>
              <a:t>T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ravaux hors scope SL JV</a:t>
            </a:r>
          </a:p>
          <a:p>
            <a:pPr marL="342900" indent="-342900" algn="ctr">
              <a:defRPr/>
            </a:pPr>
            <a:r>
              <a:rPr lang="fr-FR" altLang="fr-FR" sz="28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endParaRPr lang="fr-FR" sz="2800" b="1" cap="all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" name="Picture 45" descr="450px-Flag_of_Senegal_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73" y="298448"/>
            <a:ext cx="606628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6" descr="Logo AI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7" y="267328"/>
            <a:ext cx="849279" cy="4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Picture1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-99392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12938"/>
              </p:ext>
            </p:extLst>
          </p:nvPr>
        </p:nvGraphicFramePr>
        <p:xfrm>
          <a:off x="1981202" y="1676400"/>
          <a:ext cx="8229599" cy="3912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07"/>
                <a:gridCol w="648093"/>
                <a:gridCol w="520306"/>
                <a:gridCol w="442940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  <a:gridCol w="545123"/>
              </a:tblGrid>
              <a:tr h="5407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Etat </a:t>
                      </a:r>
                      <a:r>
                        <a:rPr lang="fr-FR" sz="1200" b="1" u="none" strike="noStrike" dirty="0" smtClean="0">
                          <a:effectLst/>
                        </a:rPr>
                        <a:t>TRVX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90%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80%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70%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60%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50%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40%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3712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30%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07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401526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  2017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Septembre </a:t>
                      </a:r>
                      <a:r>
                        <a:rPr lang="fr-F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Novembre  2017</a:t>
                      </a:r>
                    </a:p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49414" y="914400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000" dirty="0">
                <a:solidFill>
                  <a:schemeClr val="tx2"/>
                </a:solidFill>
              </a:rPr>
              <a:t>         la réception des infrastructures prévue au plus tard Septembre</a:t>
            </a:r>
            <a:r>
              <a:rPr lang="fr-FR" sz="2000" b="1" dirty="0">
                <a:solidFill>
                  <a:schemeClr val="tx2"/>
                </a:solidFill>
              </a:rPr>
              <a:t> 2017            </a:t>
            </a:r>
          </a:p>
          <a:p>
            <a:pPr eaLnBrk="1" hangingPunct="1">
              <a:defRPr/>
            </a:pP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9" name="Losange 8"/>
          <p:cNvSpPr/>
          <p:nvPr/>
        </p:nvSpPr>
        <p:spPr>
          <a:xfrm>
            <a:off x="1828801" y="990600"/>
            <a:ext cx="290341" cy="2520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Étoile à 12 branches 16"/>
          <p:cNvSpPr/>
          <p:nvPr/>
        </p:nvSpPr>
        <p:spPr>
          <a:xfrm>
            <a:off x="3352802" y="1703388"/>
            <a:ext cx="2003425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76010" y="4677791"/>
            <a:ext cx="1077913" cy="277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FF0000"/>
                </a:solidFill>
              </a:rPr>
              <a:t>CATERING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963895" y="4703026"/>
            <a:ext cx="210602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DEPOT CARBURANT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566880" y="2065415"/>
            <a:ext cx="631" cy="258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5040461" y="2108573"/>
            <a:ext cx="20401" cy="25490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223625" y="4703313"/>
            <a:ext cx="194421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FF0000"/>
                </a:solidFill>
              </a:rPr>
              <a:t>CARGO VILLAGE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432315" y="2171282"/>
            <a:ext cx="5125" cy="252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3" name="ZoneTexte 30723"/>
          <p:cNvSpPr txBox="1">
            <a:spLocks noChangeArrowheads="1"/>
          </p:cNvSpPr>
          <p:nvPr/>
        </p:nvSpPr>
        <p:spPr bwMode="auto">
          <a:xfrm>
            <a:off x="3886202" y="1806725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45" name="Étoile à 12 branches 44"/>
          <p:cNvSpPr/>
          <p:nvPr/>
        </p:nvSpPr>
        <p:spPr>
          <a:xfrm>
            <a:off x="6324601" y="1795121"/>
            <a:ext cx="2819400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347" name="ZoneTexte 45"/>
          <p:cNvSpPr txBox="1">
            <a:spLocks noChangeArrowheads="1"/>
          </p:cNvSpPr>
          <p:nvPr/>
        </p:nvSpPr>
        <p:spPr bwMode="auto">
          <a:xfrm>
            <a:off x="7432677" y="1871321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86" y="6062319"/>
            <a:ext cx="1371600" cy="739914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88966" y="272743"/>
            <a:ext cx="7048578" cy="447675"/>
          </a:xfrm>
          <a:prstGeom prst="rect">
            <a:avLst/>
          </a:prstGeom>
          <a:gradFill rotWithShape="1">
            <a:gsLst>
              <a:gs pos="0">
                <a:srgbClr val="2F2F47"/>
              </a:gs>
              <a:gs pos="50000">
                <a:srgbClr val="666699"/>
              </a:gs>
              <a:gs pos="100000">
                <a:srgbClr val="2F2F47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 lIns="91429" tIns="45714" rIns="91429" bIns="45714" anchor="ctr"/>
          <a:lstStyle/>
          <a:p>
            <a:pPr marL="342900" indent="-342900" algn="ctr">
              <a:defRPr/>
            </a:pPr>
            <a:endParaRPr lang="fr-FR" altLang="fr-FR" sz="2800" b="1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marL="342900" indent="-342900" algn="ctr">
              <a:defRPr/>
            </a:pPr>
            <a:r>
              <a:rPr lang="fr-FR" altLang="fr-FR" sz="2800" b="1" dirty="0" smtClean="0">
                <a:latin typeface="Calibri" panose="020F0502020204030204" pitchFamily="34" charset="0"/>
              </a:rPr>
              <a:t>Avancement </a:t>
            </a:r>
            <a:r>
              <a:rPr lang="fr-FR" altLang="fr-FR" sz="2800" b="1" dirty="0">
                <a:latin typeface="Calibri" panose="020F0502020204030204" pitchFamily="34" charset="0"/>
              </a:rPr>
              <a:t>T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ravaux hors scope SL JV</a:t>
            </a:r>
          </a:p>
          <a:p>
            <a:pPr marL="342900" indent="-342900" algn="ctr">
              <a:defRPr/>
            </a:pPr>
            <a:r>
              <a:rPr lang="fr-FR" altLang="fr-FR" sz="2800" b="1" dirty="0" smtClean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endParaRPr lang="fr-FR" sz="2800" b="1" cap="all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" name="Picture 45" descr="450px-Flag_of_Senegal_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73" y="298448"/>
            <a:ext cx="606628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 descr="Logo AI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7" y="267328"/>
            <a:ext cx="849279" cy="4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Picture1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14" y="-74069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10478"/>
              </p:ext>
            </p:extLst>
          </p:nvPr>
        </p:nvGraphicFramePr>
        <p:xfrm>
          <a:off x="1595994" y="1009739"/>
          <a:ext cx="8647422" cy="4480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699"/>
                <a:gridCol w="951051"/>
                <a:gridCol w="324207"/>
                <a:gridCol w="660021"/>
                <a:gridCol w="357844"/>
                <a:gridCol w="570360"/>
                <a:gridCol w="587932"/>
                <a:gridCol w="552788"/>
                <a:gridCol w="570360"/>
                <a:gridCol w="570360"/>
                <a:gridCol w="570360"/>
                <a:gridCol w="570360"/>
                <a:gridCol w="570360"/>
                <a:gridCol w="302522"/>
                <a:gridCol w="838198"/>
              </a:tblGrid>
              <a:tr h="684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Etat </a:t>
                      </a:r>
                      <a:r>
                        <a:rPr lang="fr-FR" sz="1200" b="1" u="none" strike="noStrike" dirty="0" smtClean="0">
                          <a:effectLst/>
                        </a:rPr>
                        <a:t>TRVX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90%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80%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70%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60%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50%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40%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30%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805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2515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0%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</a:tr>
              <a:tr h="73933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Avril / MAI 2017</a:t>
                      </a:r>
                    </a:p>
                    <a:p>
                      <a:pPr algn="r" fontAlgn="b"/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sept 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octobre 2017</a:t>
                      </a:r>
                    </a:p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Novem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Décembre 2017</a:t>
                      </a:r>
                    </a:p>
                    <a:p>
                      <a:pPr algn="ctr" fontAlgn="b"/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275" marR="5275" marT="5274" marB="0" anchor="b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11039" y="541320"/>
            <a:ext cx="4958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000" dirty="0">
                <a:solidFill>
                  <a:schemeClr val="tx2"/>
                </a:solidFill>
              </a:rPr>
              <a:t>         la réception des infrastructures : </a:t>
            </a:r>
            <a:r>
              <a:rPr lang="fr-FR" sz="2000" dirty="0" smtClean="0">
                <a:solidFill>
                  <a:schemeClr val="tx2"/>
                </a:solidFill>
              </a:rPr>
              <a:t>05 lots</a:t>
            </a:r>
            <a:r>
              <a:rPr lang="fr-FR" sz="2000" b="1" dirty="0" smtClean="0">
                <a:solidFill>
                  <a:schemeClr val="tx2"/>
                </a:solidFill>
              </a:rPr>
              <a:t>       </a:t>
            </a:r>
            <a:endParaRPr lang="fr-FR" sz="20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9" name="Losange 8"/>
          <p:cNvSpPr/>
          <p:nvPr/>
        </p:nvSpPr>
        <p:spPr>
          <a:xfrm>
            <a:off x="1797050" y="628491"/>
            <a:ext cx="290341" cy="2520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Étoile à 12 branches 16"/>
          <p:cNvSpPr/>
          <p:nvPr/>
        </p:nvSpPr>
        <p:spPr>
          <a:xfrm>
            <a:off x="2217297" y="1283020"/>
            <a:ext cx="2003425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769675" y="4314016"/>
            <a:ext cx="771948" cy="2760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/>
              <a:t>Catering 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5402546" y="1700625"/>
            <a:ext cx="17001" cy="2721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3" name="ZoneTexte 30723"/>
          <p:cNvSpPr txBox="1">
            <a:spLocks noChangeArrowheads="1"/>
          </p:cNvSpPr>
          <p:nvPr/>
        </p:nvSpPr>
        <p:spPr bwMode="auto">
          <a:xfrm>
            <a:off x="2747105" y="1344138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774660" y="4314814"/>
            <a:ext cx="1711325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/>
              <a:t>Dépôt de carburant  </a:t>
            </a:r>
          </a:p>
        </p:txBody>
      </p:sp>
      <p:sp>
        <p:nvSpPr>
          <p:cNvPr id="45" name="Étoile à 12 branches 44"/>
          <p:cNvSpPr/>
          <p:nvPr/>
        </p:nvSpPr>
        <p:spPr>
          <a:xfrm>
            <a:off x="4274438" y="1314632"/>
            <a:ext cx="2819400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347" name="ZoneTexte 45"/>
          <p:cNvSpPr txBox="1">
            <a:spLocks noChangeArrowheads="1"/>
          </p:cNvSpPr>
          <p:nvPr/>
        </p:nvSpPr>
        <p:spPr bwMode="auto">
          <a:xfrm>
            <a:off x="5499247" y="1369203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7186824" y="1732283"/>
            <a:ext cx="4648" cy="264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58089" y="2069289"/>
            <a:ext cx="97803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/>
              <a:t>TRVX SL JV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669582" y="1652113"/>
            <a:ext cx="17804" cy="42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29999" y="2450697"/>
            <a:ext cx="121519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/>
              <a:t>TRVX Hors scope SL JV 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675168" y="1639650"/>
            <a:ext cx="712" cy="73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>
            <a:off x="3185593" y="5642668"/>
            <a:ext cx="4350110" cy="2536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           ORAT     </a:t>
            </a:r>
          </a:p>
        </p:txBody>
      </p:sp>
      <p:sp>
        <p:nvSpPr>
          <p:cNvPr id="23" name="Organigramme : Processus 22"/>
          <p:cNvSpPr/>
          <p:nvPr/>
        </p:nvSpPr>
        <p:spPr>
          <a:xfrm>
            <a:off x="2804593" y="5726453"/>
            <a:ext cx="245989" cy="7110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Processus 37"/>
          <p:cNvSpPr/>
          <p:nvPr/>
        </p:nvSpPr>
        <p:spPr>
          <a:xfrm>
            <a:off x="2423593" y="5739362"/>
            <a:ext cx="245989" cy="7110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2" descr="Résultat de recherche d'images pour &quot;image avion&quot;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image avion&quot;"/>
          <p:cNvSpPr>
            <a:spLocks noChangeAspect="1" noChangeArrowheads="1"/>
          </p:cNvSpPr>
          <p:nvPr/>
        </p:nvSpPr>
        <p:spPr bwMode="auto">
          <a:xfrm>
            <a:off x="1595994" y="495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e recherche d'images pour &quot;image avion&quot;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752" r="5001" b="21752"/>
          <a:stretch/>
        </p:blipFill>
        <p:spPr>
          <a:xfrm rot="20854815">
            <a:off x="7507318" y="3079792"/>
            <a:ext cx="1793618" cy="56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1" descr="AIBD 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959" r="1624" b="2959"/>
          <a:stretch>
            <a:fillRect/>
          </a:stretch>
        </p:blipFill>
        <p:spPr bwMode="auto">
          <a:xfrm>
            <a:off x="9097783" y="-52940"/>
            <a:ext cx="1125141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614476" y="-52940"/>
            <a:ext cx="6483307" cy="435768"/>
          </a:xfrm>
          <a:prstGeom prst="rect">
            <a:avLst/>
          </a:prstGeom>
          <a:solidFill>
            <a:srgbClr val="0066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2" tIns="34286" rIns="68572" bIns="34286" anchor="ctr"/>
          <a:lstStyle/>
          <a:p>
            <a:pPr marL="257175" indent="-257175" defTabSz="685800">
              <a:defRPr/>
            </a:pPr>
            <a:r>
              <a:rPr lang="fr-FR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fr-FR" sz="21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Perspective</a:t>
            </a:r>
            <a:r>
              <a:rPr lang="fr-FR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Planning Global  des Travaux AIBD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7968803" y="5721952"/>
            <a:ext cx="324000" cy="7110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Processus 39"/>
          <p:cNvSpPr/>
          <p:nvPr/>
        </p:nvSpPr>
        <p:spPr>
          <a:xfrm>
            <a:off x="7587803" y="5721351"/>
            <a:ext cx="324000" cy="7110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Processus 42"/>
          <p:cNvSpPr/>
          <p:nvPr/>
        </p:nvSpPr>
        <p:spPr>
          <a:xfrm>
            <a:off x="8366444" y="5721349"/>
            <a:ext cx="324000" cy="7110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8719870" y="5654676"/>
            <a:ext cx="304800" cy="228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588804" y="4310565"/>
            <a:ext cx="104392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FF0000"/>
                </a:solidFill>
              </a:rPr>
              <a:t>Cargo Village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4486830" y="1677178"/>
            <a:ext cx="23258" cy="2604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Étoile à 12 branches 43"/>
          <p:cNvSpPr/>
          <p:nvPr/>
        </p:nvSpPr>
        <p:spPr>
          <a:xfrm>
            <a:off x="6752480" y="1349839"/>
            <a:ext cx="2003425" cy="430213"/>
          </a:xfrm>
          <a:prstGeom prst="star1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7385840" y="1413495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FF0000"/>
                </a:solidFill>
              </a:rPr>
              <a:t>100%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33" y="5961503"/>
            <a:ext cx="1263464" cy="706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8" descr="450px-Flag_of_Senegal_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3952" y="-49493"/>
            <a:ext cx="990600" cy="4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8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icture1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64" y="90088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10293" y="-4809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cript MT Bold" pitchFamily="66" charset="0"/>
                <a:cs typeface="Arial" charset="0"/>
              </a:rPr>
              <a:t>Merci pour votre aimable attention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79" y="725368"/>
            <a:ext cx="9102184" cy="60943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43" y="764632"/>
            <a:ext cx="5006885" cy="2081331"/>
          </a:xfrm>
          <a:prstGeom prst="ellipse">
            <a:avLst/>
          </a:prstGeom>
          <a:ln w="63500" cap="rnd">
            <a:solidFill>
              <a:srgbClr val="333333"/>
            </a:solidFill>
            <a:prstDash val="sys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9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302</Words>
  <Application>Microsoft Office PowerPoint</Application>
  <PresentationFormat>Grand écran</PresentationFormat>
  <Paragraphs>122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Constantia</vt:lpstr>
      <vt:lpstr>Script MT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alassane ndiaye</dc:creator>
  <cp:lastModifiedBy>alassane ndiaye</cp:lastModifiedBy>
  <cp:revision>40</cp:revision>
  <dcterms:created xsi:type="dcterms:W3CDTF">2017-02-01T11:16:21Z</dcterms:created>
  <dcterms:modified xsi:type="dcterms:W3CDTF">2017-03-31T03:30:02Z</dcterms:modified>
</cp:coreProperties>
</file>