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91" r:id="rId4"/>
    <p:sldId id="321" r:id="rId5"/>
    <p:sldId id="312" r:id="rId6"/>
    <p:sldId id="293" r:id="rId7"/>
    <p:sldId id="313" r:id="rId8"/>
    <p:sldId id="294" r:id="rId9"/>
    <p:sldId id="320" r:id="rId10"/>
    <p:sldId id="306" r:id="rId11"/>
    <p:sldId id="316" r:id="rId12"/>
    <p:sldId id="295" r:id="rId13"/>
    <p:sldId id="314" r:id="rId14"/>
    <p:sldId id="315" r:id="rId15"/>
    <p:sldId id="296" r:id="rId16"/>
    <p:sldId id="308" r:id="rId17"/>
    <p:sldId id="298" r:id="rId18"/>
    <p:sldId id="305" r:id="rId19"/>
    <p:sldId id="301" r:id="rId20"/>
    <p:sldId id="317" r:id="rId21"/>
    <p:sldId id="303" r:id="rId22"/>
    <p:sldId id="300" r:id="rId23"/>
    <p:sldId id="319" r:id="rId24"/>
    <p:sldId id="311" r:id="rId25"/>
    <p:sldId id="289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6C"/>
    <a:srgbClr val="27168C"/>
    <a:srgbClr val="002582"/>
    <a:srgbClr val="002686"/>
    <a:srgbClr val="00278E"/>
    <a:srgbClr val="002986"/>
    <a:srgbClr val="00267A"/>
    <a:srgbClr val="010779"/>
    <a:srgbClr val="010895"/>
    <a:srgbClr val="003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2" autoAdjust="0"/>
  </p:normalViewPr>
  <p:slideViewPr>
    <p:cSldViewPr>
      <p:cViewPr>
        <p:scale>
          <a:sx n="100" d="100"/>
          <a:sy n="100" d="100"/>
        </p:scale>
        <p:origin x="1194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D82C2-4725-413C-B6EB-6F0B37B58D6A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67FBD-07B9-4BBF-AAA1-5A30249A6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37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67FBD-07B9-4BBF-AAA1-5A30249A628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0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67FBD-07B9-4BBF-AAA1-5A30249A628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14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67FBD-07B9-4BBF-AAA1-5A30249A628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05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8B79-17F3-4C06-9CD5-0EAFDFF5D30E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A36-4421-40A0-8B55-4633590E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60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8B79-17F3-4C06-9CD5-0EAFDFF5D30E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A36-4421-40A0-8B55-4633590E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2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8B79-17F3-4C06-9CD5-0EAFDFF5D30E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A36-4421-40A0-8B55-4633590E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51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8B79-17F3-4C06-9CD5-0EAFDFF5D30E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A36-4421-40A0-8B55-4633590E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75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8B79-17F3-4C06-9CD5-0EAFDFF5D30E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A36-4421-40A0-8B55-4633590E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73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8B79-17F3-4C06-9CD5-0EAFDFF5D30E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A36-4421-40A0-8B55-4633590E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8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8B79-17F3-4C06-9CD5-0EAFDFF5D30E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A36-4421-40A0-8B55-4633590E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03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8B79-17F3-4C06-9CD5-0EAFDFF5D30E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A36-4421-40A0-8B55-4633590E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6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8B79-17F3-4C06-9CD5-0EAFDFF5D30E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A36-4421-40A0-8B55-4633590E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30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8B79-17F3-4C06-9CD5-0EAFDFF5D30E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A36-4421-40A0-8B55-4633590E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6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8B79-17F3-4C06-9CD5-0EAFDFF5D30E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A36-4421-40A0-8B55-4633590E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95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8B79-17F3-4C06-9CD5-0EAFDFF5D30E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6CA36-4421-40A0-8B55-4633590E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39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VALDIODIO\Desktop\College\template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656184" y="5445224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31 </a:t>
            </a:r>
            <a:r>
              <a:rPr lang="fr-FR" sz="4000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Mars &amp; </a:t>
            </a:r>
            <a:r>
              <a:rPr lang="fr-FR" sz="5400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1</a:t>
            </a:r>
            <a:r>
              <a:rPr lang="fr-FR" sz="5400" b="1" baseline="3000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er</a:t>
            </a:r>
            <a:r>
              <a:rPr lang="fr-FR" sz="5400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fr-FR" sz="4000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Avril </a:t>
            </a:r>
            <a:r>
              <a:rPr lang="fr-FR" sz="5400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2017</a:t>
            </a:r>
            <a:endParaRPr lang="fr-FR" sz="5400" b="1" dirty="0">
              <a:ln w="317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96367" y="6249506"/>
            <a:ext cx="4351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SALY  PORTUDAL</a:t>
            </a:r>
            <a:endParaRPr lang="fr-FR" sz="40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0663" y="3362216"/>
            <a:ext cx="936318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60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LES JOURNEES DU TRANSPORT AERIEN</a:t>
            </a:r>
            <a:endParaRPr lang="fr-FR" sz="60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 descr="C:\Users\VALDIODIO\Desktop\College\minister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20882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2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ALDIODIO\Desktop\College\template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9406" y="1700808"/>
            <a:ext cx="91734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>
                <a:solidFill>
                  <a:srgbClr val="002060"/>
                </a:solidFill>
              </a:rPr>
              <a:t>Le volet transport qui est un élément central de ce transfert devra être traité prioritairement en attendant l’aboutissement des projets immobiliers et l’opérationnalité du </a:t>
            </a:r>
            <a:r>
              <a:rPr lang="fr-FR" sz="3200" b="1" dirty="0" smtClean="0">
                <a:solidFill>
                  <a:srgbClr val="002060"/>
                </a:solidFill>
              </a:rPr>
              <a:t>TER.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47664" y="1124744"/>
            <a:ext cx="6244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TRANSPORT DES TRAVAILLEURS</a:t>
            </a:r>
            <a:endParaRPr lang="fr-FR" sz="36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8" name="Picture 4" descr="C:\Users\VALDIODIO\Desktop\College\ter-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7270" r="6108" b="17051"/>
          <a:stretch/>
        </p:blipFill>
        <p:spPr bwMode="auto">
          <a:xfrm>
            <a:off x="-36512" y="4077072"/>
            <a:ext cx="4706601" cy="28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VALDIODIO\Desktop\College\dd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1"/>
          <a:stretch/>
        </p:blipFill>
        <p:spPr bwMode="auto">
          <a:xfrm>
            <a:off x="4557296" y="3573016"/>
            <a:ext cx="4586703" cy="34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ALDIODIO\Desktop\College\template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9406" y="1772816"/>
            <a:ext cx="91734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 smtClean="0">
                <a:solidFill>
                  <a:srgbClr val="002060"/>
                </a:solidFill>
              </a:rPr>
              <a:t>De concert avec nos </a:t>
            </a:r>
          </a:p>
          <a:p>
            <a:pPr algn="just"/>
            <a:r>
              <a:rPr lang="fr-FR" sz="3200" b="1" dirty="0" smtClean="0">
                <a:solidFill>
                  <a:srgbClr val="002060"/>
                </a:solidFill>
              </a:rPr>
              <a:t>camarades de </a:t>
            </a:r>
          </a:p>
          <a:p>
            <a:pPr algn="just"/>
            <a:r>
              <a:rPr lang="fr-FR" sz="3200" b="1" dirty="0" smtClean="0">
                <a:solidFill>
                  <a:srgbClr val="002060"/>
                </a:solidFill>
              </a:rPr>
              <a:t>l’intersyndicale le SUTTAAAS sollicite </a:t>
            </a:r>
          </a:p>
          <a:p>
            <a:pPr algn="just"/>
            <a:r>
              <a:rPr lang="fr-FR" sz="3200" b="1" dirty="0" smtClean="0">
                <a:solidFill>
                  <a:srgbClr val="002060"/>
                </a:solidFill>
              </a:rPr>
              <a:t>la cession de terrains </a:t>
            </a:r>
          </a:p>
          <a:p>
            <a:pPr algn="just"/>
            <a:r>
              <a:rPr lang="fr-FR" sz="3200" b="1" dirty="0" smtClean="0">
                <a:solidFill>
                  <a:srgbClr val="002060"/>
                </a:solidFill>
              </a:rPr>
              <a:t>viabilisés a usage </a:t>
            </a:r>
          </a:p>
          <a:p>
            <a:pPr algn="just"/>
            <a:r>
              <a:rPr lang="fr-FR" sz="3200" b="1" dirty="0" smtClean="0">
                <a:solidFill>
                  <a:srgbClr val="002060"/>
                </a:solidFill>
              </a:rPr>
              <a:t>d’habitation pour les </a:t>
            </a:r>
          </a:p>
          <a:p>
            <a:pPr algn="just"/>
            <a:r>
              <a:rPr lang="fr-FR" sz="3200" b="1" dirty="0" smtClean="0">
                <a:solidFill>
                  <a:srgbClr val="002060"/>
                </a:solidFill>
              </a:rPr>
              <a:t>travailleurs du secteur afin de régler les problèmes liés a l’éloignement et au coût du transfert de la même manière qu’on le fait pour les enseignants c’est-a-dire gratuitement.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07704" y="1126485"/>
            <a:ext cx="5635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HABITAT </a:t>
            </a:r>
            <a:r>
              <a:rPr lang="fr-F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 TRAVAILLEURS</a:t>
            </a:r>
            <a:endParaRPr lang="fr-FR" sz="36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 descr="C:\Users\VALDIODIO\Desktop\College\une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22258" r="23874" b="16084"/>
          <a:stretch/>
        </p:blipFill>
        <p:spPr bwMode="auto">
          <a:xfrm>
            <a:off x="4917336" y="1772816"/>
            <a:ext cx="4226663" cy="276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VALDIODIO\Desktop\College\template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-36512" y="3212976"/>
            <a:ext cx="101166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454775" algn="l"/>
              </a:tabLst>
            </a:pPr>
            <a:r>
              <a:rPr lang="fr-FR" sz="45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1B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TRANSFERT DES STRUCTURES</a:t>
            </a:r>
          </a:p>
        </p:txBody>
      </p:sp>
    </p:spTree>
    <p:extLst>
      <p:ext uri="{BB962C8B-B14F-4D97-AF65-F5344CB8AC3E}">
        <p14:creationId xmlns:p14="http://schemas.microsoft.com/office/powerpoint/2010/main" val="376925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VALDIODIO\Desktop\College\template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1926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</a:rPr>
              <a:t>Le transfert pour toutes les entités opérant aujourd’hui au niveau </a:t>
            </a:r>
            <a:r>
              <a:rPr lang="fr-FR" sz="3600" b="1" dirty="0" smtClean="0">
                <a:solidFill>
                  <a:srgbClr val="002060"/>
                </a:solidFill>
              </a:rPr>
              <a:t>de l’AILSS: </a:t>
            </a:r>
            <a:endParaRPr lang="fr-FR" sz="3600" b="1" dirty="0">
              <a:solidFill>
                <a:srgbClr val="00206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03210" y="2420888"/>
            <a:ext cx="67971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SOCIETES DE </a:t>
            </a:r>
            <a:r>
              <a:rPr lang="fr-FR" sz="3200" b="1" dirty="0" smtClean="0">
                <a:solidFill>
                  <a:srgbClr val="002060"/>
                </a:solidFill>
              </a:rPr>
              <a:t>SURETE ET DE CONTROLE </a:t>
            </a:r>
          </a:p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DOCUMENTAIRE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18110" y="3564305"/>
            <a:ext cx="1080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BARS</a:t>
            </a:r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3816181" y="3564305"/>
            <a:ext cx="2628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RESTAURANTS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6730241" y="3555594"/>
            <a:ext cx="2429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SALON PRIVE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-67643" y="3564305"/>
            <a:ext cx="2047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FREE </a:t>
            </a:r>
            <a:r>
              <a:rPr lang="fr-FR" sz="3200" b="1" dirty="0">
                <a:solidFill>
                  <a:srgbClr val="002060"/>
                </a:solidFill>
              </a:rPr>
              <a:t>SHOP</a:t>
            </a:r>
            <a:endParaRPr lang="fr-FR" sz="3200" dirty="0"/>
          </a:p>
        </p:txBody>
      </p:sp>
      <p:pic>
        <p:nvPicPr>
          <p:cNvPr id="3077" name="Picture 5" descr="C:\Users\VALDIODIO\Desktop\RAM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62" b="4656"/>
          <a:stretch/>
        </p:blipFill>
        <p:spPr bwMode="auto">
          <a:xfrm>
            <a:off x="0" y="4302588"/>
            <a:ext cx="2207172" cy="258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VALDIODIO\Desktop\RAM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r="45344" b="4656"/>
          <a:stretch/>
        </p:blipFill>
        <p:spPr bwMode="auto">
          <a:xfrm>
            <a:off x="1860330" y="4302588"/>
            <a:ext cx="3137339" cy="258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VALDIODIO\Desktop\RAM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2" r="23103" b="4656"/>
          <a:stretch/>
        </p:blipFill>
        <p:spPr bwMode="auto">
          <a:xfrm>
            <a:off x="4193628" y="4302588"/>
            <a:ext cx="2837793" cy="258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VALDIODIO\Desktop\RAM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6" b="4656"/>
          <a:stretch/>
        </p:blipFill>
        <p:spPr bwMode="auto">
          <a:xfrm>
            <a:off x="6785424" y="4302588"/>
            <a:ext cx="2358576" cy="258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VALDIODIO\Desktop\College\template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132856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 smtClean="0">
                <a:solidFill>
                  <a:srgbClr val="002060"/>
                </a:solidFill>
              </a:rPr>
              <a:t>Le </a:t>
            </a:r>
            <a:r>
              <a:rPr lang="fr-FR" sz="3200" b="1" dirty="0">
                <a:solidFill>
                  <a:srgbClr val="002060"/>
                </a:solidFill>
              </a:rPr>
              <a:t>cout des loyers pour les structures doit </a:t>
            </a:r>
            <a:r>
              <a:rPr lang="fr-FR" sz="3200" b="1" dirty="0" smtClean="0">
                <a:solidFill>
                  <a:srgbClr val="002060"/>
                </a:solidFill>
              </a:rPr>
              <a:t>être </a:t>
            </a:r>
            <a:r>
              <a:rPr lang="fr-FR" sz="3200" b="1" dirty="0">
                <a:solidFill>
                  <a:srgbClr val="002060"/>
                </a:solidFill>
              </a:rPr>
              <a:t>raisonnable car les esquisses actuelles varient entre des augmentations de </a:t>
            </a:r>
            <a:r>
              <a:rPr lang="fr-FR" sz="3200" b="1" dirty="0">
                <a:solidFill>
                  <a:srgbClr val="FF0000"/>
                </a:solidFill>
              </a:rPr>
              <a:t>75% a 1000% </a:t>
            </a:r>
            <a:r>
              <a:rPr lang="fr-FR" sz="3200" b="1" dirty="0">
                <a:solidFill>
                  <a:srgbClr val="002060"/>
                </a:solidFill>
              </a:rPr>
              <a:t>pour le cargo ce qui serait  insoutenable pour les structures qui doivent en plus de cela investir </a:t>
            </a:r>
            <a:endParaRPr lang="fr-FR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fr-FR" sz="3200" b="1" dirty="0" smtClean="0">
                <a:solidFill>
                  <a:srgbClr val="002060"/>
                </a:solidFill>
              </a:rPr>
              <a:t>pour </a:t>
            </a:r>
            <a:r>
              <a:rPr lang="fr-FR" sz="3200" b="1" dirty="0">
                <a:solidFill>
                  <a:srgbClr val="002060"/>
                </a:solidFill>
              </a:rPr>
              <a:t>du </a:t>
            </a:r>
            <a:r>
              <a:rPr lang="fr-FR" sz="3200" b="1" dirty="0" smtClean="0">
                <a:solidFill>
                  <a:srgbClr val="002060"/>
                </a:solidFill>
              </a:rPr>
              <a:t>matériel </a:t>
            </a:r>
            <a:r>
              <a:rPr lang="fr-FR" sz="3200" b="1" dirty="0">
                <a:solidFill>
                  <a:srgbClr val="002060"/>
                </a:solidFill>
              </a:rPr>
              <a:t>en fonction </a:t>
            </a:r>
            <a:endParaRPr lang="fr-FR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fr-FR" sz="3200" b="1" dirty="0" smtClean="0">
                <a:solidFill>
                  <a:srgbClr val="002060"/>
                </a:solidFill>
              </a:rPr>
              <a:t>du </a:t>
            </a:r>
            <a:r>
              <a:rPr lang="fr-FR" sz="3200" b="1" dirty="0">
                <a:solidFill>
                  <a:srgbClr val="002060"/>
                </a:solidFill>
              </a:rPr>
              <a:t>cahier des </a:t>
            </a:r>
            <a:r>
              <a:rPr lang="fr-FR" sz="3200" b="1" dirty="0" smtClean="0">
                <a:solidFill>
                  <a:srgbClr val="002060"/>
                </a:solidFill>
              </a:rPr>
              <a:t>charges.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5736" y="1268760"/>
            <a:ext cx="51671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COUT DES LOYERS </a:t>
            </a:r>
            <a:endParaRPr lang="fr-FR" sz="4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4" name="Picture 4" descr="C:\Users\VALDIODIO\Desktop\College\DSCN2090a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 b="36098"/>
          <a:stretch/>
        </p:blipFill>
        <p:spPr bwMode="auto">
          <a:xfrm>
            <a:off x="4427984" y="3867293"/>
            <a:ext cx="4716016" cy="301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4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VALDIODIO\Desktop\College\template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-540568" y="1977221"/>
            <a:ext cx="101974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1B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REVISION DE LA CONVENTION  </a:t>
            </a:r>
          </a:p>
          <a:p>
            <a:pPr algn="ctr">
              <a:lnSpc>
                <a:spcPct val="150000"/>
              </a:lnSpc>
            </a:pPr>
            <a:r>
              <a:rPr lang="fr-FR" sz="4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1B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COLLECTIVE DU </a:t>
            </a:r>
          </a:p>
          <a:p>
            <a:pPr algn="ctr">
              <a:lnSpc>
                <a:spcPct val="150000"/>
              </a:lnSpc>
            </a:pPr>
            <a:r>
              <a:rPr lang="fr-FR" sz="4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1B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TRANSPORT AERIEN</a:t>
            </a:r>
            <a:endParaRPr lang="fr-FR" sz="48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001B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78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VALDIODIO\Desktop\College\template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484784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la convention collective qui régit le transport </a:t>
            </a:r>
            <a:r>
              <a:rPr lang="fr-FR" sz="3200" b="1" dirty="0" err="1" smtClean="0">
                <a:solidFill>
                  <a:srgbClr val="002060"/>
                </a:solidFill>
              </a:rPr>
              <a:t>aerien</a:t>
            </a:r>
            <a:r>
              <a:rPr lang="fr-FR" sz="3200" b="1" dirty="0" smtClean="0">
                <a:solidFill>
                  <a:srgbClr val="002060"/>
                </a:solidFill>
              </a:rPr>
              <a:t> au senegal date de </a:t>
            </a:r>
            <a:r>
              <a:rPr lang="fr-FR" sz="3200" b="1" dirty="0" smtClean="0">
                <a:solidFill>
                  <a:srgbClr val="FF0000"/>
                </a:solidFill>
              </a:rPr>
              <a:t>1965</a:t>
            </a:r>
            <a:r>
              <a:rPr lang="fr-FR" sz="3200" b="1" dirty="0" smtClean="0">
                <a:solidFill>
                  <a:srgbClr val="002060"/>
                </a:solidFill>
              </a:rPr>
              <a:t> et sa révision entamée depuis 2011 est a l’arrêt a cause d’une indisponibilité du patronat à savoir l’UPOAS.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95505" y="3499261"/>
            <a:ext cx="538480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1965</a:t>
            </a:r>
            <a:endParaRPr lang="fr-FR" sz="20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67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VALDIODIO\Desktop\College\template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-612576" y="2560836"/>
            <a:ext cx="10332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FORMAT RETENU </a:t>
            </a:r>
          </a:p>
          <a:p>
            <a:pPr algn="ctr"/>
            <a:r>
              <a:rPr lang="fr-FR" sz="72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POUR LE HANDLING</a:t>
            </a:r>
          </a:p>
        </p:txBody>
      </p:sp>
    </p:spTree>
    <p:extLst>
      <p:ext uri="{BB962C8B-B14F-4D97-AF65-F5344CB8AC3E}">
        <p14:creationId xmlns:p14="http://schemas.microsoft.com/office/powerpoint/2010/main" val="63109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VALDIODIO\Desktop\College\template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LDIODIO\Desktop\College\logo sh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324036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VALDIODIO\Desktop\Traore\EL MOUSSA TRAORE\logo ah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5" y="3212977"/>
            <a:ext cx="5234151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195736" y="1270501"/>
            <a:ext cx="5111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MAINTIEN DE L’EXISTANT </a:t>
            </a:r>
            <a:endParaRPr lang="fr-FR" sz="36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91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VALDIODIO\Desktop\College\template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34076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 smtClean="0">
                <a:solidFill>
                  <a:srgbClr val="002060"/>
                </a:solidFill>
              </a:rPr>
              <a:t>le maintien de l’existant doit être mieux encadre par </a:t>
            </a:r>
            <a:r>
              <a:rPr lang="fr-FR" sz="3200" b="1" dirty="0" smtClean="0">
                <a:solidFill>
                  <a:srgbClr val="FF0000"/>
                </a:solidFill>
              </a:rPr>
              <a:t>une révision a la hausse des tarifs planchers</a:t>
            </a:r>
            <a:r>
              <a:rPr lang="fr-FR" sz="3200" b="1" dirty="0" smtClean="0">
                <a:solidFill>
                  <a:srgbClr val="002060"/>
                </a:solidFill>
              </a:rPr>
              <a:t> ainsi que d’un</a:t>
            </a:r>
            <a:r>
              <a:rPr lang="fr-FR" sz="3200" b="1" dirty="0" smtClean="0">
                <a:solidFill>
                  <a:srgbClr val="00B050"/>
                </a:solidFill>
              </a:rPr>
              <a:t> contrôle plus strict de l’aviation civile</a:t>
            </a:r>
            <a:r>
              <a:rPr lang="fr-FR" sz="3200" b="1" dirty="0" smtClean="0">
                <a:solidFill>
                  <a:srgbClr val="002060"/>
                </a:solidFill>
              </a:rPr>
              <a:t> des contrats liant les sociétés de Handling aux compagnies aériennes.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861048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Les tarifs appliqués dans notre pays sont </a:t>
            </a:r>
            <a:r>
              <a:rPr lang="fr-FR" sz="3200" b="1" dirty="0" smtClean="0">
                <a:solidFill>
                  <a:srgbClr val="002060"/>
                </a:solidFill>
              </a:rPr>
              <a:t> de </a:t>
            </a:r>
            <a:r>
              <a:rPr lang="fr-FR" sz="3200" b="1" dirty="0" smtClean="0">
                <a:solidFill>
                  <a:srgbClr val="FF0000"/>
                </a:solidFill>
              </a:rPr>
              <a:t>20% </a:t>
            </a:r>
            <a:r>
              <a:rPr lang="fr-FR" sz="3200" b="1" dirty="0">
                <a:solidFill>
                  <a:srgbClr val="FF0000"/>
                </a:solidFill>
              </a:rPr>
              <a:t>moins </a:t>
            </a:r>
            <a:r>
              <a:rPr lang="fr-FR" sz="3200" b="1" dirty="0" smtClean="0">
                <a:solidFill>
                  <a:srgbClr val="FF0000"/>
                </a:solidFill>
              </a:rPr>
              <a:t>chers</a:t>
            </a:r>
            <a:r>
              <a:rPr lang="fr-FR" sz="3200" b="1" dirty="0" smtClean="0">
                <a:solidFill>
                  <a:srgbClr val="002060"/>
                </a:solidFill>
              </a:rPr>
              <a:t> </a:t>
            </a:r>
            <a:r>
              <a:rPr lang="fr-FR" sz="3200" b="1" dirty="0">
                <a:solidFill>
                  <a:srgbClr val="002060"/>
                </a:solidFill>
              </a:rPr>
              <a:t>que ceux pratiqués dans l’espace </a:t>
            </a:r>
            <a:r>
              <a:rPr lang="fr-FR" sz="3200" b="1" dirty="0" smtClean="0">
                <a:solidFill>
                  <a:srgbClr val="002060"/>
                </a:solidFill>
              </a:rPr>
              <a:t>CEDEAO. </a:t>
            </a:r>
            <a:r>
              <a:rPr lang="fr-FR" sz="3200" b="1" dirty="0">
                <a:solidFill>
                  <a:srgbClr val="002060"/>
                </a:solidFill>
              </a:rPr>
              <a:t> </a:t>
            </a:r>
            <a:br>
              <a:rPr lang="fr-FR" sz="3200" b="1" dirty="0">
                <a:solidFill>
                  <a:srgbClr val="002060"/>
                </a:solidFill>
              </a:rPr>
            </a:b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VALDIODIO\Desktop\College\tari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3" r="1227" b="28519"/>
          <a:stretch/>
        </p:blipFill>
        <p:spPr bwMode="auto">
          <a:xfrm>
            <a:off x="-36512" y="5503410"/>
            <a:ext cx="9144000" cy="12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6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VALDIODIO\Desktop\College\template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04" y="1916832"/>
            <a:ext cx="8892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PROBLEMATIQUES  SOCIAUX </a:t>
            </a:r>
          </a:p>
          <a:p>
            <a:pPr>
              <a:lnSpc>
                <a:spcPct val="150000"/>
              </a:lnSpc>
            </a:pPr>
            <a:r>
              <a:rPr lang="fr-FR" sz="4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 SUTTAAAS DANS LE VOLET </a:t>
            </a:r>
          </a:p>
          <a:p>
            <a:pPr algn="ctr">
              <a:lnSpc>
                <a:spcPct val="150000"/>
              </a:lnSpc>
            </a:pPr>
            <a:r>
              <a:rPr lang="fr-FR" sz="4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TRANSPORT AERIEN</a:t>
            </a:r>
            <a:endParaRPr lang="fr-FR" sz="4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01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VALDIODIO\Desktop\College\template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36512" y="1124744"/>
            <a:ext cx="9361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De </a:t>
            </a:r>
            <a:r>
              <a:rPr lang="fr-FR" sz="3200" b="1" dirty="0">
                <a:solidFill>
                  <a:srgbClr val="002060"/>
                </a:solidFill>
              </a:rPr>
              <a:t>plus le non paiement des </a:t>
            </a:r>
            <a:r>
              <a:rPr lang="fr-FR" sz="3200" b="1" dirty="0" smtClean="0">
                <a:solidFill>
                  <a:srgbClr val="002060"/>
                </a:solidFill>
              </a:rPr>
              <a:t>frais annexes liés </a:t>
            </a:r>
            <a:r>
              <a:rPr lang="fr-FR" sz="3200" b="1" dirty="0">
                <a:solidFill>
                  <a:srgbClr val="002060"/>
                </a:solidFill>
              </a:rPr>
              <a:t>a la </a:t>
            </a:r>
            <a:r>
              <a:rPr lang="fr-FR" sz="3200" b="1" dirty="0" smtClean="0">
                <a:solidFill>
                  <a:srgbClr val="002060"/>
                </a:solidFill>
              </a:rPr>
              <a:t>touchée fait perdre </a:t>
            </a:r>
            <a:r>
              <a:rPr lang="fr-FR" sz="3200" b="1" dirty="0">
                <a:solidFill>
                  <a:srgbClr val="002060"/>
                </a:solidFill>
              </a:rPr>
              <a:t>au secteur </a:t>
            </a:r>
            <a:r>
              <a:rPr lang="fr-FR" sz="3200" b="1" dirty="0" smtClean="0">
                <a:solidFill>
                  <a:srgbClr val="002060"/>
                </a:solidFill>
              </a:rPr>
              <a:t>près de 2 </a:t>
            </a:r>
            <a:r>
              <a:rPr lang="fr-FR" sz="3200" b="1" dirty="0">
                <a:solidFill>
                  <a:srgbClr val="002060"/>
                </a:solidFill>
              </a:rPr>
              <a:t>milliards par an </a:t>
            </a:r>
            <a:r>
              <a:rPr lang="fr-FR" sz="3200" b="1" dirty="0" smtClean="0">
                <a:solidFill>
                  <a:srgbClr val="002060"/>
                </a:solidFill>
              </a:rPr>
              <a:t>(La </a:t>
            </a:r>
            <a:r>
              <a:rPr lang="fr-FR" sz="3200" b="1" dirty="0">
                <a:solidFill>
                  <a:srgbClr val="002060"/>
                </a:solidFill>
              </a:rPr>
              <a:t>non </a:t>
            </a:r>
            <a:r>
              <a:rPr lang="fr-FR" sz="3200" b="1" dirty="0" smtClean="0">
                <a:solidFill>
                  <a:srgbClr val="002060"/>
                </a:solidFill>
              </a:rPr>
              <a:t>facturation des </a:t>
            </a:r>
            <a:r>
              <a:rPr lang="fr-FR" sz="3200" b="1" dirty="0">
                <a:solidFill>
                  <a:srgbClr val="002060"/>
                </a:solidFill>
              </a:rPr>
              <a:t>escabeaux </a:t>
            </a:r>
            <a:r>
              <a:rPr lang="fr-FR" sz="3200" b="1" dirty="0" smtClean="0">
                <a:solidFill>
                  <a:srgbClr val="002060"/>
                </a:solidFill>
              </a:rPr>
              <a:t>Push-back, </a:t>
            </a:r>
            <a:r>
              <a:rPr lang="fr-FR" sz="2800" b="1" dirty="0" smtClean="0">
                <a:solidFill>
                  <a:srgbClr val="002060"/>
                </a:solidFill>
              </a:rPr>
              <a:t>GPU</a:t>
            </a:r>
            <a:r>
              <a:rPr lang="fr-FR" sz="3200" b="1" dirty="0" smtClean="0">
                <a:solidFill>
                  <a:srgbClr val="002060"/>
                </a:solidFill>
              </a:rPr>
              <a:t>)  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10" name="Picture 3" descr="C:\Users\VALDIODIO\Downloads\towbarless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t="34333" r="8829" b="11702"/>
          <a:stretch/>
        </p:blipFill>
        <p:spPr bwMode="auto">
          <a:xfrm>
            <a:off x="4932040" y="2695961"/>
            <a:ext cx="4104456" cy="159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VALDIODIO\Downloads\1502_1500_TLD_GPU_406-E-CUP_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39"/>
          <a:stretch/>
        </p:blipFill>
        <p:spPr bwMode="auto">
          <a:xfrm>
            <a:off x="107504" y="2636912"/>
            <a:ext cx="3168352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VALDIODIO\Desktop\College\tari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8" b="4858"/>
          <a:stretch/>
        </p:blipFill>
        <p:spPr bwMode="auto">
          <a:xfrm>
            <a:off x="-36512" y="4623144"/>
            <a:ext cx="9217024" cy="75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1"/>
          <p:cNvSpPr txBox="1"/>
          <p:nvPr/>
        </p:nvSpPr>
        <p:spPr>
          <a:xfrm>
            <a:off x="-468560" y="5445224"/>
            <a:ext cx="10441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La coexistence des deux sociétés sur la plateforme, </a:t>
            </a:r>
          </a:p>
          <a:p>
            <a:pPr algn="ctr"/>
            <a:r>
              <a:rPr lang="fr-FR" sz="3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fait que le secteur perd annuellement </a:t>
            </a:r>
            <a:r>
              <a:rPr lang="fr-FR" sz="3000" b="1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près de </a:t>
            </a:r>
          </a:p>
          <a:p>
            <a:pPr algn="ctr"/>
            <a:r>
              <a:rPr lang="fr-FR" sz="3000" b="1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7 milliards </a:t>
            </a:r>
            <a:r>
              <a:rPr lang="fr-FR" sz="3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en raison du Dumping.</a:t>
            </a:r>
          </a:p>
        </p:txBody>
      </p:sp>
      <p:pic>
        <p:nvPicPr>
          <p:cNvPr id="9" name="Picture 2" descr="C:\Users\VALDIODIO\Desktop\College\tarif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3" r="1227" b="51642"/>
          <a:stretch/>
        </p:blipFill>
        <p:spPr bwMode="auto">
          <a:xfrm>
            <a:off x="-35496" y="4234048"/>
            <a:ext cx="9144000" cy="4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5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VALDIODIO\Desktop\College\template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1972" y="1929021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 smtClean="0">
                <a:solidFill>
                  <a:srgbClr val="002060"/>
                </a:solidFill>
              </a:rPr>
              <a:t>Si </a:t>
            </a:r>
            <a:r>
              <a:rPr lang="fr-FR" sz="3200" b="1" dirty="0">
                <a:solidFill>
                  <a:srgbClr val="002060"/>
                </a:solidFill>
              </a:rPr>
              <a:t>l’état table pour une </a:t>
            </a:r>
            <a:r>
              <a:rPr lang="fr-FR" sz="3200" b="1" dirty="0" smtClean="0">
                <a:solidFill>
                  <a:srgbClr val="002060"/>
                </a:solidFill>
              </a:rPr>
              <a:t>réunification, </a:t>
            </a:r>
            <a:r>
              <a:rPr lang="fr-FR" sz="3200" b="1" dirty="0">
                <a:solidFill>
                  <a:srgbClr val="002060"/>
                </a:solidFill>
              </a:rPr>
              <a:t>une </a:t>
            </a:r>
            <a:r>
              <a:rPr lang="fr-FR" sz="3200" b="1" dirty="0" smtClean="0">
                <a:solidFill>
                  <a:srgbClr val="002060"/>
                </a:solidFill>
              </a:rPr>
              <a:t>OPA pourra </a:t>
            </a:r>
            <a:r>
              <a:rPr lang="fr-FR" sz="3200" b="1" dirty="0">
                <a:solidFill>
                  <a:srgbClr val="002060"/>
                </a:solidFill>
              </a:rPr>
              <a:t>venir de l’une ou l’autre société voire d’un </a:t>
            </a:r>
            <a:r>
              <a:rPr lang="fr-FR" sz="3200" b="1" dirty="0" smtClean="0">
                <a:solidFill>
                  <a:srgbClr val="002060"/>
                </a:solidFill>
              </a:rPr>
              <a:t>privé </a:t>
            </a:r>
            <a:r>
              <a:rPr lang="fr-FR" sz="3200" b="1" dirty="0">
                <a:solidFill>
                  <a:srgbClr val="002060"/>
                </a:solidFill>
              </a:rPr>
              <a:t>externe sachant que le </a:t>
            </a:r>
            <a:r>
              <a:rPr lang="fr-FR" sz="3200" b="1" dirty="0" smtClean="0">
                <a:solidFill>
                  <a:srgbClr val="002060"/>
                </a:solidFill>
              </a:rPr>
              <a:t>SUTTAAAS </a:t>
            </a:r>
            <a:r>
              <a:rPr lang="fr-FR" sz="3200" b="1" dirty="0">
                <a:solidFill>
                  <a:srgbClr val="002060"/>
                </a:solidFill>
              </a:rPr>
              <a:t>n’a que deux </a:t>
            </a:r>
            <a:r>
              <a:rPr lang="fr-FR" sz="3200" b="1" dirty="0" smtClean="0">
                <a:solidFill>
                  <a:srgbClr val="002060"/>
                </a:solidFill>
              </a:rPr>
              <a:t>préalables: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31640" y="1198493"/>
            <a:ext cx="682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FUSION DES DEUX STRUCTURES</a:t>
            </a:r>
            <a:endParaRPr lang="fr-FR" sz="36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151982"/>
            <a:ext cx="9112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>
                <a:solidFill>
                  <a:srgbClr val="00B050"/>
                </a:solidFill>
              </a:rPr>
              <a:t>- Le respect du code des obligations civiles et commerciales en matière de société </a:t>
            </a:r>
            <a:r>
              <a:rPr lang="fr-FR" sz="3200" b="1" dirty="0" smtClean="0">
                <a:solidFill>
                  <a:srgbClr val="00B050"/>
                </a:solidFill>
              </a:rPr>
              <a:t>privée</a:t>
            </a:r>
            <a:endParaRPr lang="fr-FR" sz="32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59214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>
                <a:solidFill>
                  <a:srgbClr val="00B050"/>
                </a:solidFill>
              </a:rPr>
              <a:t>-  La garantie de l’emploi et des avantages acquis pour les travailleurs.</a:t>
            </a:r>
          </a:p>
        </p:txBody>
      </p:sp>
    </p:spTree>
    <p:extLst>
      <p:ext uri="{BB962C8B-B14F-4D97-AF65-F5344CB8AC3E}">
        <p14:creationId xmlns:p14="http://schemas.microsoft.com/office/powerpoint/2010/main" val="42233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VALDIODIO\Desktop\College\template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339752" y="3081734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CONCLUSION</a:t>
            </a:r>
            <a:endParaRPr lang="fr-FR" sz="5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09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VALDIODIO\Desktop\College\template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34076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>
                <a:solidFill>
                  <a:srgbClr val="001D58"/>
                </a:solidFill>
              </a:rPr>
              <a:t>Le </a:t>
            </a:r>
            <a:r>
              <a:rPr lang="fr-FR" sz="3200" b="1" dirty="0" err="1">
                <a:solidFill>
                  <a:srgbClr val="001D58"/>
                </a:solidFill>
              </a:rPr>
              <a:t>Suttaaass</a:t>
            </a:r>
            <a:r>
              <a:rPr lang="fr-FR" sz="3200" b="1" dirty="0">
                <a:solidFill>
                  <a:srgbClr val="001D58"/>
                </a:solidFill>
              </a:rPr>
              <a:t> est disposé à apporter toute son </a:t>
            </a:r>
          </a:p>
          <a:p>
            <a:pPr algn="just"/>
            <a:r>
              <a:rPr lang="fr-FR" sz="3200" b="1" dirty="0">
                <a:solidFill>
                  <a:srgbClr val="001D58"/>
                </a:solidFill>
              </a:rPr>
              <a:t>expertise à la tutelle afin d’atteindre leurs objectifs communs, à </a:t>
            </a:r>
            <a:r>
              <a:rPr lang="fr-FR" sz="3200" b="1" dirty="0" smtClean="0">
                <a:solidFill>
                  <a:srgbClr val="001D58"/>
                </a:solidFill>
              </a:rPr>
              <a:t>savoir, faire de Dakar le </a:t>
            </a:r>
            <a:r>
              <a:rPr lang="fr-FR" sz="3200" b="1" dirty="0" smtClean="0">
                <a:solidFill>
                  <a:srgbClr val="FF0000"/>
                </a:solidFill>
              </a:rPr>
              <a:t>HUB </a:t>
            </a:r>
          </a:p>
          <a:p>
            <a:pPr algn="just"/>
            <a:r>
              <a:rPr lang="fr-FR" sz="3200" b="1" dirty="0" err="1" smtClean="0">
                <a:solidFill>
                  <a:srgbClr val="FF0000"/>
                </a:solidFill>
              </a:rPr>
              <a:t>sous-régional</a:t>
            </a:r>
            <a:r>
              <a:rPr lang="fr-FR" sz="3200" b="1" dirty="0" smtClean="0">
                <a:solidFill>
                  <a:srgbClr val="001D58"/>
                </a:solidFill>
              </a:rPr>
              <a:t> </a:t>
            </a:r>
            <a:r>
              <a:rPr lang="fr-FR" sz="3200" b="1" dirty="0">
                <a:solidFill>
                  <a:srgbClr val="001D58"/>
                </a:solidFill>
              </a:rPr>
              <a:t>au détriment des aéroports d’Abidjan et d’Accra.  </a:t>
            </a:r>
          </a:p>
        </p:txBody>
      </p:sp>
      <p:pic>
        <p:nvPicPr>
          <p:cNvPr id="9218" name="Picture 2" descr="C:\Users\VALDIODIO\Desktop\College\aeroport_diass_blaise_diag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4" b="10675"/>
          <a:stretch/>
        </p:blipFill>
        <p:spPr bwMode="auto">
          <a:xfrm>
            <a:off x="-25593" y="3818989"/>
            <a:ext cx="9144000" cy="30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3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VALDIODIO\Desktop\College\template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50100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 smtClean="0">
                <a:solidFill>
                  <a:srgbClr val="002060"/>
                </a:solidFill>
              </a:rPr>
              <a:t>- Propose </a:t>
            </a:r>
            <a:r>
              <a:rPr lang="fr-FR" sz="3200" b="1" dirty="0">
                <a:solidFill>
                  <a:srgbClr val="002060"/>
                </a:solidFill>
              </a:rPr>
              <a:t>le maintien d’un cadre de concertation </a:t>
            </a:r>
            <a:r>
              <a:rPr lang="fr-FR" sz="3200" b="1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 smtClean="0">
                <a:solidFill>
                  <a:srgbClr val="002060"/>
                </a:solidFill>
              </a:rPr>
              <a:t>  même </a:t>
            </a:r>
            <a:r>
              <a:rPr lang="fr-FR" sz="3200" b="1" dirty="0">
                <a:solidFill>
                  <a:srgbClr val="002060"/>
                </a:solidFill>
              </a:rPr>
              <a:t>après le </a:t>
            </a:r>
            <a:r>
              <a:rPr lang="fr-FR" sz="3200" b="1" dirty="0" smtClean="0">
                <a:solidFill>
                  <a:srgbClr val="002060"/>
                </a:solidFill>
              </a:rPr>
              <a:t>transfert. 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58112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VIVE LE SUTTAAAS, VIVE LES SYNDICATS FRERES </a:t>
            </a:r>
            <a:endParaRPr lang="fr-FR" sz="3200" b="1" dirty="0" smtClean="0">
              <a:solidFill>
                <a:srgbClr val="00206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VIVE </a:t>
            </a:r>
            <a:r>
              <a:rPr lang="fr-FR" sz="3200" b="1" dirty="0">
                <a:solidFill>
                  <a:srgbClr val="002060"/>
                </a:solidFill>
              </a:rPr>
              <a:t>LE SENEGAL, </a:t>
            </a:r>
            <a:endParaRPr lang="fr-FR" sz="3200" b="1" dirty="0" smtClean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5517232"/>
            <a:ext cx="841878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rgbClr val="002060"/>
                </a:solidFill>
              </a:rPr>
              <a:t>UNIS NOUS VAINCRONS  </a:t>
            </a:r>
          </a:p>
          <a:p>
            <a:pPr algn="ctr"/>
            <a:r>
              <a:rPr lang="fr-FR" sz="3200" b="1" dirty="0">
                <a:solidFill>
                  <a:srgbClr val="002060"/>
                </a:solidFill>
              </a:rPr>
              <a:t>POUR UN SENEGAL EMERGENT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13926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L</a:t>
            </a:r>
            <a:r>
              <a:rPr lang="fr-FR" sz="3200" b="1" dirty="0" smtClean="0">
                <a:solidFill>
                  <a:srgbClr val="002060"/>
                </a:solidFill>
              </a:rPr>
              <a:t>e SUTTAAAS: </a:t>
            </a:r>
          </a:p>
          <a:p>
            <a:r>
              <a:rPr lang="fr-FR" sz="3200" b="1" dirty="0" smtClean="0">
                <a:solidFill>
                  <a:srgbClr val="002060"/>
                </a:solidFill>
              </a:rPr>
              <a:t>- Réclame </a:t>
            </a:r>
            <a:r>
              <a:rPr lang="fr-FR" sz="3200" b="1" dirty="0">
                <a:solidFill>
                  <a:srgbClr val="002060"/>
                </a:solidFill>
              </a:rPr>
              <a:t>la publication du cahier des charges pour les </a:t>
            </a:r>
            <a:r>
              <a:rPr lang="fr-FR" sz="3200" b="1" dirty="0" smtClean="0">
                <a:solidFill>
                  <a:srgbClr val="002060"/>
                </a:solidFill>
              </a:rPr>
              <a:t>Compagnies d’assistance au sol.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56490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- D</a:t>
            </a:r>
            <a:r>
              <a:rPr lang="fr-FR" sz="3200" b="1" dirty="0" smtClean="0">
                <a:solidFill>
                  <a:srgbClr val="002060"/>
                </a:solidFill>
              </a:rPr>
              <a:t>emande des </a:t>
            </a:r>
            <a:r>
              <a:rPr lang="fr-FR" sz="3200" b="1" dirty="0">
                <a:solidFill>
                  <a:srgbClr val="002060"/>
                </a:solidFill>
              </a:rPr>
              <a:t>tarifs raisonnables pour les surfaces locatives</a:t>
            </a:r>
            <a:r>
              <a:rPr lang="fr-FR" sz="3200" b="1" dirty="0" smtClean="0">
                <a:solidFill>
                  <a:srgbClr val="002060"/>
                </a:solidFill>
              </a:rPr>
              <a:t>.</a:t>
            </a:r>
            <a:endParaRPr lang="fr-F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8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ALDIODIO\Desktop\College\templates 2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851920" y="2632844"/>
            <a:ext cx="5410455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5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NOS </a:t>
            </a:r>
          </a:p>
          <a:p>
            <a:pPr algn="ctr"/>
            <a:r>
              <a:rPr lang="fr-FR" sz="45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REMERCIEMENTS </a:t>
            </a:r>
          </a:p>
          <a:p>
            <a:pPr algn="ctr"/>
            <a:r>
              <a:rPr lang="fr-FR" sz="45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TOUS</a:t>
            </a:r>
            <a:endParaRPr lang="fr-FR" sz="45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04048" y="5631631"/>
            <a:ext cx="328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SECRETAIRE GENERAL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05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VALDIODIO\Desktop\College\template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" y="1651447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- PRESENTATION DU SUTTAAAS</a:t>
            </a:r>
            <a:endParaRPr lang="fr-FR" sz="44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511" y="3429000"/>
            <a:ext cx="95760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1B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- SITUATION SOCIALE</a:t>
            </a:r>
          </a:p>
          <a:p>
            <a:r>
              <a:rPr lang="fr-FR" sz="2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1B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 </a:t>
            </a:r>
            <a:endParaRPr lang="fr-FR" sz="24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001B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8845" y="54678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454775" algn="l"/>
              </a:tabLst>
            </a:pPr>
            <a:r>
              <a:rPr lang="fr-FR" sz="4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1B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- TRANSFERT DES STRUCTURES </a:t>
            </a:r>
          </a:p>
        </p:txBody>
      </p:sp>
    </p:spTree>
    <p:extLst>
      <p:ext uri="{BB962C8B-B14F-4D97-AF65-F5344CB8AC3E}">
        <p14:creationId xmlns:p14="http://schemas.microsoft.com/office/powerpoint/2010/main" val="217983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VALDIODIO\Desktop\College\template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-36512" y="3645024"/>
            <a:ext cx="9433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- FORMAT RETENU POUR LE   </a:t>
            </a:r>
          </a:p>
          <a:p>
            <a:r>
              <a:rPr lang="fr-FR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fr-FR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HANDLING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-22987" y="5733256"/>
            <a:ext cx="9034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- CONCLUSION</a:t>
            </a:r>
            <a:endParaRPr lang="fr-FR" sz="4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36512" y="1556792"/>
            <a:ext cx="10197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1B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- </a:t>
            </a:r>
            <a:r>
              <a:rPr lang="fr-FR" sz="4400" b="1" spc="-15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1B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REVISION DE LA CONVENTION  </a:t>
            </a:r>
          </a:p>
          <a:p>
            <a:r>
              <a:rPr lang="fr-FR" sz="4400" b="1" spc="-15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1B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COLLECTIVE DU TRANSPORT AERIEN</a:t>
            </a:r>
            <a:endParaRPr lang="fr-FR" sz="4400" b="1" spc="-150" dirty="0">
              <a:ln w="19050">
                <a:solidFill>
                  <a:schemeClr val="bg1"/>
                </a:solidFill>
                <a:prstDash val="solid"/>
              </a:ln>
              <a:solidFill>
                <a:srgbClr val="001B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537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VALDIODIO\Desktop\College\template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71600" y="2420888"/>
            <a:ext cx="7596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6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PRESENTATION </a:t>
            </a:r>
          </a:p>
          <a:p>
            <a:pPr algn="ctr"/>
            <a:r>
              <a:rPr lang="fr-FR" sz="6000" b="1" spc="6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 SUTTAAAS</a:t>
            </a:r>
            <a:endParaRPr lang="fr-FR" sz="6000" b="1" spc="600" dirty="0">
              <a:ln w="1905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239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VALDIODIO\Desktop\College\template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192684"/>
            <a:ext cx="917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fr-FR" sz="3600" b="1" dirty="0" smtClean="0">
                <a:solidFill>
                  <a:srgbClr val="002060"/>
                </a:solidFill>
              </a:rPr>
              <a:t>yndicat </a:t>
            </a:r>
            <a:r>
              <a:rPr lang="fr-FR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U</a:t>
            </a:r>
            <a:r>
              <a:rPr lang="fr-FR" sz="3600" b="1" dirty="0" smtClean="0">
                <a:solidFill>
                  <a:srgbClr val="002060"/>
                </a:solidFill>
              </a:rPr>
              <a:t>nique </a:t>
            </a:r>
            <a:r>
              <a:rPr lang="fr-FR" sz="3600" b="1" dirty="0">
                <a:solidFill>
                  <a:srgbClr val="002060"/>
                </a:solidFill>
              </a:rPr>
              <a:t>des </a:t>
            </a:r>
            <a:r>
              <a:rPr lang="fr-FR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</a:t>
            </a:r>
            <a:r>
              <a:rPr lang="fr-FR" sz="3600" b="1" dirty="0" smtClean="0">
                <a:solidFill>
                  <a:srgbClr val="002060"/>
                </a:solidFill>
              </a:rPr>
              <a:t>ravailleurs </a:t>
            </a:r>
            <a:r>
              <a:rPr lang="fr-FR" sz="3600" b="1" dirty="0">
                <a:solidFill>
                  <a:srgbClr val="002060"/>
                </a:solidFill>
              </a:rPr>
              <a:t>du </a:t>
            </a:r>
            <a:r>
              <a:rPr lang="fr-FR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</a:t>
            </a:r>
            <a:r>
              <a:rPr lang="fr-FR" sz="3600" b="1" dirty="0" smtClean="0">
                <a:solidFill>
                  <a:srgbClr val="002060"/>
                </a:solidFill>
              </a:rPr>
              <a:t>ransport </a:t>
            </a:r>
            <a:r>
              <a:rPr lang="fr-FR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fr-FR" sz="3600" b="1" dirty="0" smtClean="0">
                <a:solidFill>
                  <a:srgbClr val="002060"/>
                </a:solidFill>
              </a:rPr>
              <a:t>érien </a:t>
            </a:r>
            <a:r>
              <a:rPr lang="fr-FR" sz="3600" b="1" dirty="0">
                <a:solidFill>
                  <a:srgbClr val="002060"/>
                </a:solidFill>
              </a:rPr>
              <a:t>et des </a:t>
            </a:r>
            <a:r>
              <a:rPr lang="fr-FR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fr-FR" sz="3600" b="1" dirty="0" smtClean="0">
                <a:solidFill>
                  <a:srgbClr val="002060"/>
                </a:solidFill>
              </a:rPr>
              <a:t>ctivités </a:t>
            </a:r>
            <a:r>
              <a:rPr lang="fr-FR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fr-FR" sz="3600" b="1" dirty="0" smtClean="0">
                <a:solidFill>
                  <a:srgbClr val="002060"/>
                </a:solidFill>
              </a:rPr>
              <a:t>nnexes du </a:t>
            </a:r>
            <a:r>
              <a:rPr lang="fr-FR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fr-FR" sz="3600" b="1" dirty="0" smtClean="0">
                <a:solidFill>
                  <a:srgbClr val="002060"/>
                </a:solidFill>
              </a:rPr>
              <a:t>énégal.</a:t>
            </a:r>
            <a:endParaRPr lang="fr-FR" sz="1200" b="1" dirty="0" smtClean="0">
              <a:solidFill>
                <a:srgbClr val="002060"/>
              </a:solidFill>
            </a:endParaRPr>
          </a:p>
          <a:p>
            <a:endParaRPr lang="fr-FR" sz="1200" b="1" dirty="0">
              <a:solidFill>
                <a:srgbClr val="002060"/>
              </a:solidFill>
            </a:endParaRPr>
          </a:p>
          <a:p>
            <a:r>
              <a:rPr lang="fr-FR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Adhérents</a:t>
            </a:r>
            <a:r>
              <a:rPr lang="fr-FR" sz="3600" b="1" dirty="0" smtClean="0">
                <a:solidFill>
                  <a:srgbClr val="002060"/>
                </a:solidFill>
              </a:rPr>
              <a:t> :  </a:t>
            </a:r>
            <a:r>
              <a:rPr lang="fr-FR" sz="3600" b="1" dirty="0" smtClean="0">
                <a:solidFill>
                  <a:srgbClr val="FF0000"/>
                </a:solidFill>
              </a:rPr>
              <a:t>+1500 membres </a:t>
            </a:r>
            <a:r>
              <a:rPr lang="fr-FR" sz="3600" b="1" dirty="0" smtClean="0">
                <a:solidFill>
                  <a:srgbClr val="002060"/>
                </a:solidFill>
              </a:rPr>
              <a:t>en CDD et CDI. </a:t>
            </a:r>
          </a:p>
          <a:p>
            <a:endParaRPr lang="fr-FR" sz="1200" b="1" dirty="0">
              <a:solidFill>
                <a:srgbClr val="002060"/>
              </a:solidFill>
            </a:endParaRPr>
          </a:p>
          <a:p>
            <a:pPr algn="just"/>
            <a:r>
              <a:rPr lang="fr-FR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Sections affiliées</a:t>
            </a:r>
            <a:r>
              <a:rPr lang="fr-FR" sz="3600" b="1" dirty="0" smtClean="0">
                <a:solidFill>
                  <a:srgbClr val="002060"/>
                </a:solidFill>
              </a:rPr>
              <a:t>: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-15508" y="4402847"/>
            <a:ext cx="22413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AHS</a:t>
            </a:r>
            <a:endParaRPr lang="fr-FR" sz="3200" b="1" dirty="0">
              <a:solidFill>
                <a:srgbClr val="002060"/>
              </a:solidFill>
            </a:endParaRPr>
          </a:p>
          <a:p>
            <a:r>
              <a:rPr lang="fr-FR" sz="3200" b="1" dirty="0" smtClean="0">
                <a:solidFill>
                  <a:srgbClr val="002060"/>
                </a:solidFill>
              </a:rPr>
              <a:t>SHS </a:t>
            </a:r>
          </a:p>
          <a:p>
            <a:r>
              <a:rPr lang="fr-FR" sz="3200" b="1" dirty="0" smtClean="0">
                <a:solidFill>
                  <a:srgbClr val="002060"/>
                </a:solidFill>
              </a:rPr>
              <a:t>EAS </a:t>
            </a:r>
          </a:p>
          <a:p>
            <a:r>
              <a:rPr lang="fr-FR" sz="3200" b="1" dirty="0" smtClean="0">
                <a:solidFill>
                  <a:srgbClr val="002060"/>
                </a:solidFill>
              </a:rPr>
              <a:t>ISDS              </a:t>
            </a:r>
          </a:p>
          <a:p>
            <a:r>
              <a:rPr lang="fr-FR" sz="3200" b="1" dirty="0" smtClean="0">
                <a:solidFill>
                  <a:srgbClr val="002060"/>
                </a:solidFill>
              </a:rPr>
              <a:t>SENCA</a:t>
            </a:r>
            <a:endParaRPr lang="fr-FR" sz="3200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95736" y="4402847"/>
            <a:ext cx="35397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HAALS                        </a:t>
            </a:r>
          </a:p>
          <a:p>
            <a:r>
              <a:rPr lang="fr-FR" sz="3200" b="1" dirty="0" smtClean="0">
                <a:solidFill>
                  <a:srgbClr val="002060"/>
                </a:solidFill>
              </a:rPr>
              <a:t>SEREP                    </a:t>
            </a:r>
          </a:p>
          <a:p>
            <a:r>
              <a:rPr lang="fr-FR" sz="3200" b="1" dirty="0" smtClean="0">
                <a:solidFill>
                  <a:srgbClr val="002060"/>
                </a:solidFill>
              </a:rPr>
              <a:t>SADIV                   </a:t>
            </a:r>
          </a:p>
          <a:p>
            <a:r>
              <a:rPr lang="fr-FR" sz="3200" b="1" dirty="0" smtClean="0">
                <a:solidFill>
                  <a:srgbClr val="002060"/>
                </a:solidFill>
              </a:rPr>
              <a:t>SERVAIR             </a:t>
            </a:r>
          </a:p>
          <a:p>
            <a:r>
              <a:rPr lang="fr-FR" sz="3200" b="1" dirty="0" smtClean="0">
                <a:solidFill>
                  <a:srgbClr val="002060"/>
                </a:solidFill>
              </a:rPr>
              <a:t>SEN-SICASS</a:t>
            </a:r>
            <a:endParaRPr lang="fr-FR" sz="3200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65173" y="4414460"/>
            <a:ext cx="45153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AMARANTE </a:t>
            </a:r>
            <a:endParaRPr lang="fr-FR" sz="3200" b="1" dirty="0">
              <a:solidFill>
                <a:srgbClr val="002060"/>
              </a:solidFill>
            </a:endParaRPr>
          </a:p>
          <a:p>
            <a:r>
              <a:rPr lang="fr-FR" sz="3200" b="1" dirty="0" smtClean="0">
                <a:solidFill>
                  <a:srgbClr val="002060"/>
                </a:solidFill>
              </a:rPr>
              <a:t>DAKAR </a:t>
            </a:r>
            <a:r>
              <a:rPr lang="fr-FR" sz="3200" b="1" dirty="0">
                <a:solidFill>
                  <a:srgbClr val="002060"/>
                </a:solidFill>
              </a:rPr>
              <a:t>CATERING</a:t>
            </a:r>
          </a:p>
          <a:p>
            <a:r>
              <a:rPr lang="fr-FR" sz="3200" b="1" dirty="0" smtClean="0">
                <a:solidFill>
                  <a:srgbClr val="002060"/>
                </a:solidFill>
              </a:rPr>
              <a:t>GROUPE </a:t>
            </a:r>
            <a:r>
              <a:rPr lang="fr-FR" sz="3200" b="1" dirty="0">
                <a:solidFill>
                  <a:srgbClr val="002060"/>
                </a:solidFill>
              </a:rPr>
              <a:t>PRESTIGE</a:t>
            </a:r>
          </a:p>
          <a:p>
            <a:r>
              <a:rPr lang="fr-FR" sz="3200" b="1" dirty="0" smtClean="0">
                <a:solidFill>
                  <a:srgbClr val="002060"/>
                </a:solidFill>
              </a:rPr>
              <a:t>DAKAR </a:t>
            </a:r>
            <a:r>
              <a:rPr lang="fr-FR" sz="3200" b="1" dirty="0">
                <a:solidFill>
                  <a:srgbClr val="002060"/>
                </a:solidFill>
              </a:rPr>
              <a:t>RESTAURATION </a:t>
            </a:r>
            <a:endParaRPr lang="fr-FR" sz="3200" b="1" dirty="0" smtClean="0">
              <a:solidFill>
                <a:srgbClr val="002060"/>
              </a:solidFill>
            </a:endParaRPr>
          </a:p>
          <a:p>
            <a:r>
              <a:rPr lang="fr-FR" sz="3200" b="1" dirty="0" smtClean="0">
                <a:solidFill>
                  <a:srgbClr val="002060"/>
                </a:solidFill>
              </a:rPr>
              <a:t>COMPAGNIES </a:t>
            </a:r>
            <a:r>
              <a:rPr lang="fr-FR" sz="3200" b="1" dirty="0">
                <a:solidFill>
                  <a:srgbClr val="002060"/>
                </a:solidFill>
              </a:rPr>
              <a:t>AERIENNES</a:t>
            </a:r>
          </a:p>
          <a:p>
            <a:endParaRPr lang="fr-F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VALDIODIO\Desktop\College\template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556791"/>
            <a:ext cx="8676456" cy="5301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126876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>
                <a:solidFill>
                  <a:srgbClr val="002060"/>
                </a:solidFill>
              </a:rPr>
              <a:t>L</a:t>
            </a:r>
            <a:r>
              <a:rPr lang="fr-FR" sz="3200" b="1" dirty="0" smtClean="0">
                <a:solidFill>
                  <a:srgbClr val="002060"/>
                </a:solidFill>
              </a:rPr>
              <a:t>A </a:t>
            </a:r>
            <a:r>
              <a:rPr lang="fr-FR" sz="3200" b="1" dirty="0">
                <a:solidFill>
                  <a:srgbClr val="002060"/>
                </a:solidFill>
              </a:rPr>
              <a:t>STRUCTURE EST DIRIGEE PAR LE </a:t>
            </a:r>
            <a:r>
              <a:rPr lang="fr-FR" sz="3200" b="1" dirty="0" smtClean="0">
                <a:solidFill>
                  <a:srgbClr val="002060"/>
                </a:solidFill>
              </a:rPr>
              <a:t>CAMARADE </a:t>
            </a:r>
            <a:r>
              <a:rPr lang="fr-FR" sz="32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ALASSANE NDOYE</a:t>
            </a:r>
            <a:r>
              <a:rPr lang="fr-FR" sz="3200" b="1" dirty="0">
                <a:solidFill>
                  <a:srgbClr val="002060"/>
                </a:solidFill>
              </a:rPr>
              <a:t> SECRETAIRE </a:t>
            </a:r>
            <a:r>
              <a:rPr lang="fr-FR" sz="3200" b="1" dirty="0" smtClean="0">
                <a:solidFill>
                  <a:srgbClr val="002060"/>
                </a:solidFill>
              </a:rPr>
              <a:t>GENERAL </a:t>
            </a:r>
            <a:r>
              <a:rPr lang="fr-FR" sz="3200" b="1" dirty="0">
                <a:solidFill>
                  <a:srgbClr val="002060"/>
                </a:solidFill>
              </a:rPr>
              <a:t>CHARGE DES RELATIONS </a:t>
            </a:r>
            <a:r>
              <a:rPr lang="fr-FR" sz="3200" b="1" dirty="0" smtClean="0">
                <a:solidFill>
                  <a:srgbClr val="002060"/>
                </a:solidFill>
              </a:rPr>
              <a:t>EXTERIEURES AU NIVEAU </a:t>
            </a:r>
            <a:r>
              <a:rPr lang="fr-FR" sz="3200" b="1" dirty="0">
                <a:solidFill>
                  <a:srgbClr val="002060"/>
                </a:solidFill>
              </a:rPr>
              <a:t>DE LA </a:t>
            </a:r>
            <a:r>
              <a:rPr lang="fr-FR" sz="32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CNTS</a:t>
            </a:r>
            <a:r>
              <a:rPr lang="fr-FR" sz="3200" b="1" dirty="0" smtClean="0">
                <a:solidFill>
                  <a:srgbClr val="002060"/>
                </a:solidFill>
              </a:rPr>
              <a:t>.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Users\VALDIODIO\Desktop\College\Mr-et-Mme-Ndoy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46" b="3834"/>
          <a:stretch/>
        </p:blipFill>
        <p:spPr bwMode="auto">
          <a:xfrm>
            <a:off x="-55208" y="3140968"/>
            <a:ext cx="3525978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LDIODIO\Desktop\College\logo suttaaa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0" r="10161" b="24209"/>
          <a:stretch/>
        </p:blipFill>
        <p:spPr bwMode="auto">
          <a:xfrm>
            <a:off x="4364855" y="3026979"/>
            <a:ext cx="4779145" cy="29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40" y="6021288"/>
            <a:ext cx="467164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8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ALDIODIO\Desktop\College\template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-108520" y="2852936"/>
            <a:ext cx="95760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1B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fr-FR" sz="6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1B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SITUATION SOCIALE</a:t>
            </a:r>
          </a:p>
        </p:txBody>
      </p:sp>
    </p:spTree>
    <p:extLst>
      <p:ext uri="{BB962C8B-B14F-4D97-AF65-F5344CB8AC3E}">
        <p14:creationId xmlns:p14="http://schemas.microsoft.com/office/powerpoint/2010/main" val="405476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ALDIODIO\Desktop\College\template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898791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 smtClean="0">
                <a:solidFill>
                  <a:srgbClr val="002060"/>
                </a:solidFill>
              </a:rPr>
              <a:t>La Situation des travailleurs de SENEGAL AIRLINES, d’ABS et récemment de Dakar restauration. </a:t>
            </a:r>
          </a:p>
          <a:p>
            <a:pPr algn="just"/>
            <a:r>
              <a:rPr lang="fr-FR" sz="3200" b="1" dirty="0" smtClean="0">
                <a:solidFill>
                  <a:srgbClr val="002060"/>
                </a:solidFill>
              </a:rPr>
              <a:t>Le SUTTAAAS salue hautement les gestes du ministère de tutelle et sollicite l’élargissement de la loi qui met en place le FOND SOCIAL.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-36512" y="1127646"/>
            <a:ext cx="9180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875713" algn="l"/>
              </a:tabLst>
            </a:pPr>
            <a:r>
              <a:rPr lang="fr-F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MECANISME DE PREVENTION ET DE GESTION DES SOCIETES EN DIFFICULTE</a:t>
            </a:r>
          </a:p>
        </p:txBody>
      </p:sp>
      <p:pic>
        <p:nvPicPr>
          <p:cNvPr id="7" name="Picture 2" descr="C:\Users\VALDIODIO\Desktop\College\D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" y="2329433"/>
            <a:ext cx="326566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228058" y="2147372"/>
            <a:ext cx="24240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>
                <a:solidFill>
                  <a:srgbClr val="002060"/>
                </a:solidFill>
                <a:latin typeface="AR DESTINE" pitchFamily="2" charset="0"/>
              </a:rPr>
              <a:t>ABS</a:t>
            </a:r>
            <a:endParaRPr lang="fr-FR" sz="9600" b="1" dirty="0">
              <a:solidFill>
                <a:srgbClr val="002060"/>
              </a:solidFill>
              <a:latin typeface="AR DESTIN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56899" y="2348880"/>
            <a:ext cx="357341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DAKAR </a:t>
            </a:r>
          </a:p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RESTAURATION</a:t>
            </a:r>
            <a:endParaRPr lang="fr-FR" sz="36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21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10937</TotalTime>
  <Words>673</Words>
  <Application>Microsoft Office PowerPoint</Application>
  <PresentationFormat>Affichage à l'écran (4:3)</PresentationFormat>
  <Paragraphs>105</Paragraphs>
  <Slides>25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Aharoni</vt:lpstr>
      <vt:lpstr>AR DESTINE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VALDIODIO</dc:creator>
  <cp:lastModifiedBy>Salif</cp:lastModifiedBy>
  <cp:revision>126</cp:revision>
  <dcterms:created xsi:type="dcterms:W3CDTF">2017-03-15T19:54:34Z</dcterms:created>
  <dcterms:modified xsi:type="dcterms:W3CDTF">2017-04-01T08:45:59Z</dcterms:modified>
</cp:coreProperties>
</file>