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6"/>
  </p:notesMasterIdLst>
  <p:sldIdLst>
    <p:sldId id="256" r:id="rId3"/>
    <p:sldId id="317" r:id="rId4"/>
    <p:sldId id="257" r:id="rId5"/>
    <p:sldId id="319" r:id="rId6"/>
    <p:sldId id="258" r:id="rId7"/>
    <p:sldId id="342" r:id="rId8"/>
    <p:sldId id="394" r:id="rId9"/>
    <p:sldId id="396" r:id="rId10"/>
    <p:sldId id="395" r:id="rId11"/>
    <p:sldId id="356" r:id="rId12"/>
    <p:sldId id="341" r:id="rId13"/>
    <p:sldId id="404" r:id="rId14"/>
    <p:sldId id="266" r:id="rId15"/>
    <p:sldId id="415" r:id="rId16"/>
    <p:sldId id="360" r:id="rId17"/>
    <p:sldId id="326" r:id="rId18"/>
    <p:sldId id="405" r:id="rId19"/>
    <p:sldId id="273" r:id="rId20"/>
    <p:sldId id="274" r:id="rId21"/>
    <p:sldId id="383" r:id="rId22"/>
    <p:sldId id="361" r:id="rId23"/>
    <p:sldId id="340" r:id="rId24"/>
    <p:sldId id="367" r:id="rId25"/>
    <p:sldId id="406" r:id="rId26"/>
    <p:sldId id="325" r:id="rId27"/>
    <p:sldId id="352" r:id="rId28"/>
    <p:sldId id="416" r:id="rId29"/>
    <p:sldId id="417" r:id="rId30"/>
    <p:sldId id="351" r:id="rId31"/>
    <p:sldId id="285" r:id="rId32"/>
    <p:sldId id="347" r:id="rId33"/>
    <p:sldId id="376" r:id="rId34"/>
    <p:sldId id="407" r:id="rId35"/>
    <p:sldId id="337" r:id="rId36"/>
    <p:sldId id="413" r:id="rId37"/>
    <p:sldId id="414" r:id="rId38"/>
    <p:sldId id="412" r:id="rId39"/>
    <p:sldId id="293" r:id="rId40"/>
    <p:sldId id="355" r:id="rId41"/>
    <p:sldId id="409" r:id="rId42"/>
    <p:sldId id="382" r:id="rId43"/>
    <p:sldId id="418" r:id="rId44"/>
    <p:sldId id="314" r:id="rId45"/>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356"/>
    <a:srgbClr val="122A46"/>
    <a:srgbClr val="193A61"/>
    <a:srgbClr val="838284"/>
    <a:srgbClr val="127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3" autoAdjust="0"/>
    <p:restoredTop sz="65940" autoAdjust="0"/>
  </p:normalViewPr>
  <p:slideViewPr>
    <p:cSldViewPr>
      <p:cViewPr>
        <p:scale>
          <a:sx n="100" d="100"/>
          <a:sy n="100" d="100"/>
        </p:scale>
        <p:origin x="-696"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48"/>
    </p:cViewPr>
  </p:sorterViewPr>
  <p:notesViewPr>
    <p:cSldViewPr snapToGrid="0" snapToObjects="1">
      <p:cViewPr varScale="1">
        <p:scale>
          <a:sx n="159" d="100"/>
          <a:sy n="159" d="100"/>
        </p:scale>
        <p:origin x="-2928"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2ED0F-2A15-4C28-83A6-AD26478E92DB}"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fr-FR"/>
        </a:p>
      </dgm:t>
    </dgm:pt>
    <dgm:pt modelId="{56024AA7-9BC0-4428-8E69-DC25CE17F34C}">
      <dgm:prSet phldrT="[Texte]"/>
      <dgm:spPr/>
      <dgm:t>
        <a:bodyPr/>
        <a:lstStyle/>
        <a:p>
          <a:r>
            <a:rPr lang="fr-FR" dirty="0" smtClean="0"/>
            <a:t>Flotte Jeune</a:t>
          </a:r>
          <a:endParaRPr lang="fr-FR" dirty="0"/>
        </a:p>
      </dgm:t>
    </dgm:pt>
    <dgm:pt modelId="{49A8AEA2-3CAE-4018-8208-F9BADB251A51}" type="parTrans" cxnId="{AD2BB784-43CC-4CD9-B3D0-FABE8195A43A}">
      <dgm:prSet/>
      <dgm:spPr/>
      <dgm:t>
        <a:bodyPr/>
        <a:lstStyle/>
        <a:p>
          <a:endParaRPr lang="fr-FR"/>
        </a:p>
      </dgm:t>
    </dgm:pt>
    <dgm:pt modelId="{0E76676D-B9CB-4C1E-B536-34E86D375028}" type="sibTrans" cxnId="{AD2BB784-43CC-4CD9-B3D0-FABE8195A43A}">
      <dgm:prSet/>
      <dgm:spPr/>
      <dgm:t>
        <a:bodyPr/>
        <a:lstStyle/>
        <a:p>
          <a:endParaRPr lang="fr-FR"/>
        </a:p>
      </dgm:t>
    </dgm:pt>
    <dgm:pt modelId="{8A2D63CC-EFCA-42EB-8DD6-09639A814880}">
      <dgm:prSet phldrT="[Texte]" custT="1"/>
      <dgm:spPr/>
      <dgm:t>
        <a:bodyPr/>
        <a:lstStyle/>
        <a:p>
          <a:r>
            <a:rPr lang="fr-FR" sz="1400" b="1" dirty="0" smtClean="0"/>
            <a:t>Faible consommation carburant </a:t>
          </a:r>
        </a:p>
        <a:p>
          <a:r>
            <a:rPr lang="fr-FR" sz="1400" b="1" dirty="0" smtClean="0"/>
            <a:t>(-15%)</a:t>
          </a:r>
          <a:endParaRPr lang="fr-FR" sz="1400" b="1" dirty="0"/>
        </a:p>
      </dgm:t>
    </dgm:pt>
    <dgm:pt modelId="{BDC9CEC0-FD05-4A5C-8620-4448E2388FE8}" type="parTrans" cxnId="{D9A9F4E8-5BE5-4424-A31D-180A437EF822}">
      <dgm:prSet/>
      <dgm:spPr/>
      <dgm:t>
        <a:bodyPr/>
        <a:lstStyle/>
        <a:p>
          <a:endParaRPr lang="fr-FR"/>
        </a:p>
      </dgm:t>
    </dgm:pt>
    <dgm:pt modelId="{5C725D83-FB7B-461A-A8A9-96CDB61C8818}" type="sibTrans" cxnId="{D9A9F4E8-5BE5-4424-A31D-180A437EF822}">
      <dgm:prSet/>
      <dgm:spPr/>
      <dgm:t>
        <a:bodyPr/>
        <a:lstStyle/>
        <a:p>
          <a:endParaRPr lang="fr-FR"/>
        </a:p>
      </dgm:t>
    </dgm:pt>
    <dgm:pt modelId="{7B6ED77D-0F61-4F87-8A41-1B1BE38C96CC}">
      <dgm:prSet phldrT="[Texte]"/>
      <dgm:spPr/>
      <dgm:t>
        <a:bodyPr/>
        <a:lstStyle/>
        <a:p>
          <a:r>
            <a:rPr lang="fr-FR" b="1" dirty="0" smtClean="0"/>
            <a:t>Cycles calendaires de Maintenance rallongés</a:t>
          </a:r>
          <a:endParaRPr lang="fr-FR" b="1" dirty="0"/>
        </a:p>
      </dgm:t>
    </dgm:pt>
    <dgm:pt modelId="{13F4D363-5845-4478-B564-1473A76F8F12}" type="parTrans" cxnId="{2F3E4B15-FC22-4C7C-8E1E-C97A92B3F314}">
      <dgm:prSet/>
      <dgm:spPr/>
      <dgm:t>
        <a:bodyPr/>
        <a:lstStyle/>
        <a:p>
          <a:endParaRPr lang="fr-FR"/>
        </a:p>
      </dgm:t>
    </dgm:pt>
    <dgm:pt modelId="{ABDE950A-3736-4026-B1BA-59078C2A2B6A}" type="sibTrans" cxnId="{2F3E4B15-FC22-4C7C-8E1E-C97A92B3F314}">
      <dgm:prSet/>
      <dgm:spPr/>
      <dgm:t>
        <a:bodyPr/>
        <a:lstStyle/>
        <a:p>
          <a:endParaRPr lang="fr-FR"/>
        </a:p>
      </dgm:t>
    </dgm:pt>
    <dgm:pt modelId="{ED78E88F-A8FF-4A30-9788-620EB7D34BE6}">
      <dgm:prSet phldrT="[Texte]" custT="1"/>
      <dgm:spPr/>
      <dgm:t>
        <a:bodyPr/>
        <a:lstStyle/>
        <a:p>
          <a:r>
            <a:rPr lang="fr-FR" sz="1600" b="1" dirty="0" smtClean="0"/>
            <a:t>Coût variable au siège faible </a:t>
          </a:r>
          <a:endParaRPr lang="fr-FR" sz="1600" b="1" dirty="0"/>
        </a:p>
      </dgm:t>
    </dgm:pt>
    <dgm:pt modelId="{BF8E14D2-FE18-41DF-B1AC-197B9FAFEB7E}" type="parTrans" cxnId="{6F28781E-B97A-416E-AE26-40FFE5E44078}">
      <dgm:prSet/>
      <dgm:spPr/>
      <dgm:t>
        <a:bodyPr/>
        <a:lstStyle/>
        <a:p>
          <a:endParaRPr lang="fr-FR"/>
        </a:p>
      </dgm:t>
    </dgm:pt>
    <dgm:pt modelId="{1DB56316-C991-4147-A846-7CDB4060992E}" type="sibTrans" cxnId="{6F28781E-B97A-416E-AE26-40FFE5E44078}">
      <dgm:prSet/>
      <dgm:spPr/>
      <dgm:t>
        <a:bodyPr/>
        <a:lstStyle/>
        <a:p>
          <a:endParaRPr lang="fr-FR"/>
        </a:p>
      </dgm:t>
    </dgm:pt>
    <dgm:pt modelId="{8AC0F120-87D2-4E83-8ECF-3DCED7833059}">
      <dgm:prSet/>
      <dgm:spPr/>
      <dgm:t>
        <a:bodyPr/>
        <a:lstStyle/>
        <a:p>
          <a:r>
            <a:rPr lang="fr-FR" dirty="0" smtClean="0"/>
            <a:t>Parfaitement </a:t>
          </a:r>
          <a:r>
            <a:rPr lang="fr-FR" dirty="0" err="1" smtClean="0"/>
            <a:t>adaptée</a:t>
          </a:r>
          <a:r>
            <a:rPr lang="fr-FR" dirty="0" smtClean="0"/>
            <a:t> à chacun des </a:t>
          </a:r>
          <a:r>
            <a:rPr lang="fr-FR" dirty="0" err="1" smtClean="0"/>
            <a:t>réseaux</a:t>
          </a:r>
          <a:endParaRPr lang="fr-FR" dirty="0" smtClean="0"/>
        </a:p>
      </dgm:t>
    </dgm:pt>
    <dgm:pt modelId="{849926E2-C1A1-4FEE-8F07-0C035D1B5D38}" type="parTrans" cxnId="{CEEB9F9A-88EB-4A3E-8E16-DCE93DB3CCB4}">
      <dgm:prSet/>
      <dgm:spPr/>
      <dgm:t>
        <a:bodyPr/>
        <a:lstStyle/>
        <a:p>
          <a:endParaRPr lang="fr-FR"/>
        </a:p>
      </dgm:t>
    </dgm:pt>
    <dgm:pt modelId="{9516F6BD-C16C-4E14-BA07-98A298E4281A}" type="sibTrans" cxnId="{CEEB9F9A-88EB-4A3E-8E16-DCE93DB3CCB4}">
      <dgm:prSet/>
      <dgm:spPr/>
      <dgm:t>
        <a:bodyPr/>
        <a:lstStyle/>
        <a:p>
          <a:endParaRPr lang="fr-FR"/>
        </a:p>
      </dgm:t>
    </dgm:pt>
    <dgm:pt modelId="{DCDE81F4-8E7D-41D2-8FAD-9CF38D05B554}">
      <dgm:prSet/>
      <dgm:spPr/>
      <dgm:t>
        <a:bodyPr/>
        <a:lstStyle/>
        <a:p>
          <a:r>
            <a:rPr lang="fr-FR" smtClean="0"/>
            <a:t>Image et Qualité de produit </a:t>
          </a:r>
          <a:endParaRPr lang="fr-FR" dirty="0" smtClean="0"/>
        </a:p>
      </dgm:t>
    </dgm:pt>
    <dgm:pt modelId="{638D604B-3D35-40B0-935B-D460B7E676D5}" type="parTrans" cxnId="{F6599864-CD59-4AF4-9894-B7064ED418A7}">
      <dgm:prSet/>
      <dgm:spPr/>
      <dgm:t>
        <a:bodyPr/>
        <a:lstStyle/>
        <a:p>
          <a:endParaRPr lang="fr-FR"/>
        </a:p>
      </dgm:t>
    </dgm:pt>
    <dgm:pt modelId="{838ACE66-D089-41B8-837C-EA859DB6D15B}" type="sibTrans" cxnId="{F6599864-CD59-4AF4-9894-B7064ED418A7}">
      <dgm:prSet/>
      <dgm:spPr/>
      <dgm:t>
        <a:bodyPr/>
        <a:lstStyle/>
        <a:p>
          <a:endParaRPr lang="fr-FR"/>
        </a:p>
      </dgm:t>
    </dgm:pt>
    <dgm:pt modelId="{678C7D02-1E96-4B60-9E38-F9BDBC21CCFE}" type="pres">
      <dgm:prSet presAssocID="{2212ED0F-2A15-4C28-83A6-AD26478E92DB}" presName="cycle" presStyleCnt="0">
        <dgm:presLayoutVars>
          <dgm:chMax val="1"/>
          <dgm:dir/>
          <dgm:animLvl val="ctr"/>
          <dgm:resizeHandles val="exact"/>
        </dgm:presLayoutVars>
      </dgm:prSet>
      <dgm:spPr/>
      <dgm:t>
        <a:bodyPr/>
        <a:lstStyle/>
        <a:p>
          <a:endParaRPr lang="fr-FR"/>
        </a:p>
      </dgm:t>
    </dgm:pt>
    <dgm:pt modelId="{6EFDB0BA-EAFA-4281-A2B6-F668C0C8196B}" type="pres">
      <dgm:prSet presAssocID="{56024AA7-9BC0-4428-8E69-DC25CE17F34C}" presName="centerShape" presStyleLbl="node0" presStyleIdx="0" presStyleCnt="1"/>
      <dgm:spPr/>
      <dgm:t>
        <a:bodyPr/>
        <a:lstStyle/>
        <a:p>
          <a:endParaRPr lang="fr-FR"/>
        </a:p>
      </dgm:t>
    </dgm:pt>
    <dgm:pt modelId="{67D276B2-8D36-4D17-904E-087D6726BD76}" type="pres">
      <dgm:prSet presAssocID="{BDC9CEC0-FD05-4A5C-8620-4448E2388FE8}" presName="Name9" presStyleLbl="parChTrans1D2" presStyleIdx="0" presStyleCnt="5"/>
      <dgm:spPr/>
      <dgm:t>
        <a:bodyPr/>
        <a:lstStyle/>
        <a:p>
          <a:endParaRPr lang="fr-FR"/>
        </a:p>
      </dgm:t>
    </dgm:pt>
    <dgm:pt modelId="{0B64CB01-4676-4368-B2BB-97902F257D6C}" type="pres">
      <dgm:prSet presAssocID="{BDC9CEC0-FD05-4A5C-8620-4448E2388FE8}" presName="connTx" presStyleLbl="parChTrans1D2" presStyleIdx="0" presStyleCnt="5"/>
      <dgm:spPr/>
      <dgm:t>
        <a:bodyPr/>
        <a:lstStyle/>
        <a:p>
          <a:endParaRPr lang="fr-FR"/>
        </a:p>
      </dgm:t>
    </dgm:pt>
    <dgm:pt modelId="{A2F12926-01FE-4BFB-B517-EB0364627366}" type="pres">
      <dgm:prSet presAssocID="{8A2D63CC-EFCA-42EB-8DD6-09639A814880}" presName="node" presStyleLbl="node1" presStyleIdx="0" presStyleCnt="5" custScaleX="105838">
        <dgm:presLayoutVars>
          <dgm:bulletEnabled val="1"/>
        </dgm:presLayoutVars>
      </dgm:prSet>
      <dgm:spPr/>
      <dgm:t>
        <a:bodyPr/>
        <a:lstStyle/>
        <a:p>
          <a:endParaRPr lang="fr-FR"/>
        </a:p>
      </dgm:t>
    </dgm:pt>
    <dgm:pt modelId="{E5C4CA5F-2703-4754-A2D1-DD42AE7D0002}" type="pres">
      <dgm:prSet presAssocID="{13F4D363-5845-4478-B564-1473A76F8F12}" presName="Name9" presStyleLbl="parChTrans1D2" presStyleIdx="1" presStyleCnt="5"/>
      <dgm:spPr/>
      <dgm:t>
        <a:bodyPr/>
        <a:lstStyle/>
        <a:p>
          <a:endParaRPr lang="fr-FR"/>
        </a:p>
      </dgm:t>
    </dgm:pt>
    <dgm:pt modelId="{85E558A8-4639-477B-B741-90A36023C93F}" type="pres">
      <dgm:prSet presAssocID="{13F4D363-5845-4478-B564-1473A76F8F12}" presName="connTx" presStyleLbl="parChTrans1D2" presStyleIdx="1" presStyleCnt="5"/>
      <dgm:spPr/>
      <dgm:t>
        <a:bodyPr/>
        <a:lstStyle/>
        <a:p>
          <a:endParaRPr lang="fr-FR"/>
        </a:p>
      </dgm:t>
    </dgm:pt>
    <dgm:pt modelId="{D1B510A3-04A4-4BBA-A03A-DAF39068933B}" type="pres">
      <dgm:prSet presAssocID="{7B6ED77D-0F61-4F87-8A41-1B1BE38C96CC}" presName="node" presStyleLbl="node1" presStyleIdx="1" presStyleCnt="5">
        <dgm:presLayoutVars>
          <dgm:bulletEnabled val="1"/>
        </dgm:presLayoutVars>
      </dgm:prSet>
      <dgm:spPr/>
      <dgm:t>
        <a:bodyPr/>
        <a:lstStyle/>
        <a:p>
          <a:endParaRPr lang="fr-FR"/>
        </a:p>
      </dgm:t>
    </dgm:pt>
    <dgm:pt modelId="{9FAD9CE5-0F1F-4F2B-97A1-434F08B76D64}" type="pres">
      <dgm:prSet presAssocID="{638D604B-3D35-40B0-935B-D460B7E676D5}" presName="Name9" presStyleLbl="parChTrans1D2" presStyleIdx="2" presStyleCnt="5"/>
      <dgm:spPr/>
      <dgm:t>
        <a:bodyPr/>
        <a:lstStyle/>
        <a:p>
          <a:endParaRPr lang="fr-FR"/>
        </a:p>
      </dgm:t>
    </dgm:pt>
    <dgm:pt modelId="{236F32BF-D99D-4D5D-8388-776123196CA1}" type="pres">
      <dgm:prSet presAssocID="{638D604B-3D35-40B0-935B-D460B7E676D5}" presName="connTx" presStyleLbl="parChTrans1D2" presStyleIdx="2" presStyleCnt="5"/>
      <dgm:spPr/>
      <dgm:t>
        <a:bodyPr/>
        <a:lstStyle/>
        <a:p>
          <a:endParaRPr lang="fr-FR"/>
        </a:p>
      </dgm:t>
    </dgm:pt>
    <dgm:pt modelId="{181ABAFC-93D1-40B1-B275-32AA1C5435E8}" type="pres">
      <dgm:prSet presAssocID="{DCDE81F4-8E7D-41D2-8FAD-9CF38D05B554}" presName="node" presStyleLbl="node1" presStyleIdx="2" presStyleCnt="5">
        <dgm:presLayoutVars>
          <dgm:bulletEnabled val="1"/>
        </dgm:presLayoutVars>
      </dgm:prSet>
      <dgm:spPr/>
      <dgm:t>
        <a:bodyPr/>
        <a:lstStyle/>
        <a:p>
          <a:endParaRPr lang="fr-FR"/>
        </a:p>
      </dgm:t>
    </dgm:pt>
    <dgm:pt modelId="{C25CBD4F-D843-4A58-86A4-B0535ABEF8BC}" type="pres">
      <dgm:prSet presAssocID="{849926E2-C1A1-4FEE-8F07-0C035D1B5D38}" presName="Name9" presStyleLbl="parChTrans1D2" presStyleIdx="3" presStyleCnt="5"/>
      <dgm:spPr/>
      <dgm:t>
        <a:bodyPr/>
        <a:lstStyle/>
        <a:p>
          <a:endParaRPr lang="fr-FR"/>
        </a:p>
      </dgm:t>
    </dgm:pt>
    <dgm:pt modelId="{85530254-3753-42C1-BCA3-8F1CDF05BE4C}" type="pres">
      <dgm:prSet presAssocID="{849926E2-C1A1-4FEE-8F07-0C035D1B5D38}" presName="connTx" presStyleLbl="parChTrans1D2" presStyleIdx="3" presStyleCnt="5"/>
      <dgm:spPr/>
      <dgm:t>
        <a:bodyPr/>
        <a:lstStyle/>
        <a:p>
          <a:endParaRPr lang="fr-FR"/>
        </a:p>
      </dgm:t>
    </dgm:pt>
    <dgm:pt modelId="{FB3FB2F2-D947-40DB-AA39-A6D7AFAF2BD6}" type="pres">
      <dgm:prSet presAssocID="{8AC0F120-87D2-4E83-8ECF-3DCED7833059}" presName="node" presStyleLbl="node1" presStyleIdx="3" presStyleCnt="5">
        <dgm:presLayoutVars>
          <dgm:bulletEnabled val="1"/>
        </dgm:presLayoutVars>
      </dgm:prSet>
      <dgm:spPr/>
      <dgm:t>
        <a:bodyPr/>
        <a:lstStyle/>
        <a:p>
          <a:endParaRPr lang="fr-FR"/>
        </a:p>
      </dgm:t>
    </dgm:pt>
    <dgm:pt modelId="{05E9050D-A7EE-48BA-BD54-89086C9BEF03}" type="pres">
      <dgm:prSet presAssocID="{BF8E14D2-FE18-41DF-B1AC-197B9FAFEB7E}" presName="Name9" presStyleLbl="parChTrans1D2" presStyleIdx="4" presStyleCnt="5"/>
      <dgm:spPr/>
      <dgm:t>
        <a:bodyPr/>
        <a:lstStyle/>
        <a:p>
          <a:endParaRPr lang="fr-FR"/>
        </a:p>
      </dgm:t>
    </dgm:pt>
    <dgm:pt modelId="{3F4A6C4B-55A2-463E-AD50-3C0B8F086331}" type="pres">
      <dgm:prSet presAssocID="{BF8E14D2-FE18-41DF-B1AC-197B9FAFEB7E}" presName="connTx" presStyleLbl="parChTrans1D2" presStyleIdx="4" presStyleCnt="5"/>
      <dgm:spPr/>
      <dgm:t>
        <a:bodyPr/>
        <a:lstStyle/>
        <a:p>
          <a:endParaRPr lang="fr-FR"/>
        </a:p>
      </dgm:t>
    </dgm:pt>
    <dgm:pt modelId="{F63F5E1D-0C09-4945-A4CA-A5105D1AA10F}" type="pres">
      <dgm:prSet presAssocID="{ED78E88F-A8FF-4A30-9788-620EB7D34BE6}" presName="node" presStyleLbl="node1" presStyleIdx="4" presStyleCnt="5">
        <dgm:presLayoutVars>
          <dgm:bulletEnabled val="1"/>
        </dgm:presLayoutVars>
      </dgm:prSet>
      <dgm:spPr/>
      <dgm:t>
        <a:bodyPr/>
        <a:lstStyle/>
        <a:p>
          <a:endParaRPr lang="fr-FR"/>
        </a:p>
      </dgm:t>
    </dgm:pt>
  </dgm:ptLst>
  <dgm:cxnLst>
    <dgm:cxn modelId="{70C96E96-6459-4992-8CB1-DC620D4579E6}" type="presOf" srcId="{8AC0F120-87D2-4E83-8ECF-3DCED7833059}" destId="{FB3FB2F2-D947-40DB-AA39-A6D7AFAF2BD6}" srcOrd="0" destOrd="0" presId="urn:microsoft.com/office/officeart/2005/8/layout/radial1"/>
    <dgm:cxn modelId="{58305A80-D94F-4F61-995E-318635B656C5}" type="presOf" srcId="{BDC9CEC0-FD05-4A5C-8620-4448E2388FE8}" destId="{0B64CB01-4676-4368-B2BB-97902F257D6C}" srcOrd="1" destOrd="0" presId="urn:microsoft.com/office/officeart/2005/8/layout/radial1"/>
    <dgm:cxn modelId="{5548128A-4DF6-47AC-ABE1-E329A7C13CCB}" type="presOf" srcId="{849926E2-C1A1-4FEE-8F07-0C035D1B5D38}" destId="{85530254-3753-42C1-BCA3-8F1CDF05BE4C}" srcOrd="1" destOrd="0" presId="urn:microsoft.com/office/officeart/2005/8/layout/radial1"/>
    <dgm:cxn modelId="{4A968CF4-01C7-430F-8F9C-629784C1CF54}" type="presOf" srcId="{ED78E88F-A8FF-4A30-9788-620EB7D34BE6}" destId="{F63F5E1D-0C09-4945-A4CA-A5105D1AA10F}" srcOrd="0" destOrd="0" presId="urn:microsoft.com/office/officeart/2005/8/layout/radial1"/>
    <dgm:cxn modelId="{13407F24-55F3-48B5-B2EF-F9C8E8499581}" type="presOf" srcId="{13F4D363-5845-4478-B564-1473A76F8F12}" destId="{85E558A8-4639-477B-B741-90A36023C93F}" srcOrd="1" destOrd="0" presId="urn:microsoft.com/office/officeart/2005/8/layout/radial1"/>
    <dgm:cxn modelId="{924751A5-2871-48D4-A39A-12F8BE8A851D}" type="presOf" srcId="{13F4D363-5845-4478-B564-1473A76F8F12}" destId="{E5C4CA5F-2703-4754-A2D1-DD42AE7D0002}" srcOrd="0" destOrd="0" presId="urn:microsoft.com/office/officeart/2005/8/layout/radial1"/>
    <dgm:cxn modelId="{29887BC3-813C-4675-98EB-6980C4981166}" type="presOf" srcId="{638D604B-3D35-40B0-935B-D460B7E676D5}" destId="{9FAD9CE5-0F1F-4F2B-97A1-434F08B76D64}" srcOrd="0" destOrd="0" presId="urn:microsoft.com/office/officeart/2005/8/layout/radial1"/>
    <dgm:cxn modelId="{EF2CDFE8-D261-4C1A-A57F-B59BB802573E}" type="presOf" srcId="{BDC9CEC0-FD05-4A5C-8620-4448E2388FE8}" destId="{67D276B2-8D36-4D17-904E-087D6726BD76}" srcOrd="0" destOrd="0" presId="urn:microsoft.com/office/officeart/2005/8/layout/radial1"/>
    <dgm:cxn modelId="{2F3E4B15-FC22-4C7C-8E1E-C97A92B3F314}" srcId="{56024AA7-9BC0-4428-8E69-DC25CE17F34C}" destId="{7B6ED77D-0F61-4F87-8A41-1B1BE38C96CC}" srcOrd="1" destOrd="0" parTransId="{13F4D363-5845-4478-B564-1473A76F8F12}" sibTransId="{ABDE950A-3736-4026-B1BA-59078C2A2B6A}"/>
    <dgm:cxn modelId="{283B0D35-0ED2-4F73-9119-50E8ACF0BFC9}" type="presOf" srcId="{638D604B-3D35-40B0-935B-D460B7E676D5}" destId="{236F32BF-D99D-4D5D-8388-776123196CA1}" srcOrd="1" destOrd="0" presId="urn:microsoft.com/office/officeart/2005/8/layout/radial1"/>
    <dgm:cxn modelId="{6F28781E-B97A-416E-AE26-40FFE5E44078}" srcId="{56024AA7-9BC0-4428-8E69-DC25CE17F34C}" destId="{ED78E88F-A8FF-4A30-9788-620EB7D34BE6}" srcOrd="4" destOrd="0" parTransId="{BF8E14D2-FE18-41DF-B1AC-197B9FAFEB7E}" sibTransId="{1DB56316-C991-4147-A846-7CDB4060992E}"/>
    <dgm:cxn modelId="{3AF31AA1-200F-43C0-B04C-732D71749E3D}" type="presOf" srcId="{DCDE81F4-8E7D-41D2-8FAD-9CF38D05B554}" destId="{181ABAFC-93D1-40B1-B275-32AA1C5435E8}" srcOrd="0" destOrd="0" presId="urn:microsoft.com/office/officeart/2005/8/layout/radial1"/>
    <dgm:cxn modelId="{D9A9F4E8-5BE5-4424-A31D-180A437EF822}" srcId="{56024AA7-9BC0-4428-8E69-DC25CE17F34C}" destId="{8A2D63CC-EFCA-42EB-8DD6-09639A814880}" srcOrd="0" destOrd="0" parTransId="{BDC9CEC0-FD05-4A5C-8620-4448E2388FE8}" sibTransId="{5C725D83-FB7B-461A-A8A9-96CDB61C8818}"/>
    <dgm:cxn modelId="{C8B7DA62-7996-4537-B8D2-C88F6B8FEBD6}" type="presOf" srcId="{849926E2-C1A1-4FEE-8F07-0C035D1B5D38}" destId="{C25CBD4F-D843-4A58-86A4-B0535ABEF8BC}" srcOrd="0" destOrd="0" presId="urn:microsoft.com/office/officeart/2005/8/layout/radial1"/>
    <dgm:cxn modelId="{88A35518-332C-4CF3-A2A3-B4D395B3B6DC}" type="presOf" srcId="{BF8E14D2-FE18-41DF-B1AC-197B9FAFEB7E}" destId="{3F4A6C4B-55A2-463E-AD50-3C0B8F086331}" srcOrd="1" destOrd="0" presId="urn:microsoft.com/office/officeart/2005/8/layout/radial1"/>
    <dgm:cxn modelId="{AD2BB784-43CC-4CD9-B3D0-FABE8195A43A}" srcId="{2212ED0F-2A15-4C28-83A6-AD26478E92DB}" destId="{56024AA7-9BC0-4428-8E69-DC25CE17F34C}" srcOrd="0" destOrd="0" parTransId="{49A8AEA2-3CAE-4018-8208-F9BADB251A51}" sibTransId="{0E76676D-B9CB-4C1E-B536-34E86D375028}"/>
    <dgm:cxn modelId="{CEEB9F9A-88EB-4A3E-8E16-DCE93DB3CCB4}" srcId="{56024AA7-9BC0-4428-8E69-DC25CE17F34C}" destId="{8AC0F120-87D2-4E83-8ECF-3DCED7833059}" srcOrd="3" destOrd="0" parTransId="{849926E2-C1A1-4FEE-8F07-0C035D1B5D38}" sibTransId="{9516F6BD-C16C-4E14-BA07-98A298E4281A}"/>
    <dgm:cxn modelId="{E4E11FBF-B4DB-4032-919C-DCB764A9C149}" type="presOf" srcId="{2212ED0F-2A15-4C28-83A6-AD26478E92DB}" destId="{678C7D02-1E96-4B60-9E38-F9BDBC21CCFE}" srcOrd="0" destOrd="0" presId="urn:microsoft.com/office/officeart/2005/8/layout/radial1"/>
    <dgm:cxn modelId="{7E2DCADD-4131-45B1-9BA8-4CC240EED357}" type="presOf" srcId="{56024AA7-9BC0-4428-8E69-DC25CE17F34C}" destId="{6EFDB0BA-EAFA-4281-A2B6-F668C0C8196B}" srcOrd="0" destOrd="0" presId="urn:microsoft.com/office/officeart/2005/8/layout/radial1"/>
    <dgm:cxn modelId="{94DC4CBC-6245-4CFD-9D22-D32DAD235174}" type="presOf" srcId="{8A2D63CC-EFCA-42EB-8DD6-09639A814880}" destId="{A2F12926-01FE-4BFB-B517-EB0364627366}" srcOrd="0" destOrd="0" presId="urn:microsoft.com/office/officeart/2005/8/layout/radial1"/>
    <dgm:cxn modelId="{F6599864-CD59-4AF4-9894-B7064ED418A7}" srcId="{56024AA7-9BC0-4428-8E69-DC25CE17F34C}" destId="{DCDE81F4-8E7D-41D2-8FAD-9CF38D05B554}" srcOrd="2" destOrd="0" parTransId="{638D604B-3D35-40B0-935B-D460B7E676D5}" sibTransId="{838ACE66-D089-41B8-837C-EA859DB6D15B}"/>
    <dgm:cxn modelId="{6E1AA45D-EEEA-4CA6-B164-08DD6F6C071F}" type="presOf" srcId="{7B6ED77D-0F61-4F87-8A41-1B1BE38C96CC}" destId="{D1B510A3-04A4-4BBA-A03A-DAF39068933B}" srcOrd="0" destOrd="0" presId="urn:microsoft.com/office/officeart/2005/8/layout/radial1"/>
    <dgm:cxn modelId="{F46ACDC7-7272-4BDD-ABA3-FF8D9BD73C96}" type="presOf" srcId="{BF8E14D2-FE18-41DF-B1AC-197B9FAFEB7E}" destId="{05E9050D-A7EE-48BA-BD54-89086C9BEF03}" srcOrd="0" destOrd="0" presId="urn:microsoft.com/office/officeart/2005/8/layout/radial1"/>
    <dgm:cxn modelId="{2359D8D1-0F6E-4E75-AD8E-0D7B57B235E1}" type="presParOf" srcId="{678C7D02-1E96-4B60-9E38-F9BDBC21CCFE}" destId="{6EFDB0BA-EAFA-4281-A2B6-F668C0C8196B}" srcOrd="0" destOrd="0" presId="urn:microsoft.com/office/officeart/2005/8/layout/radial1"/>
    <dgm:cxn modelId="{48BE158D-8C72-464F-BE0F-FE1E6D6824E3}" type="presParOf" srcId="{678C7D02-1E96-4B60-9E38-F9BDBC21CCFE}" destId="{67D276B2-8D36-4D17-904E-087D6726BD76}" srcOrd="1" destOrd="0" presId="urn:microsoft.com/office/officeart/2005/8/layout/radial1"/>
    <dgm:cxn modelId="{02224629-EFA8-4DE0-B3E8-B40834A0AA54}" type="presParOf" srcId="{67D276B2-8D36-4D17-904E-087D6726BD76}" destId="{0B64CB01-4676-4368-B2BB-97902F257D6C}" srcOrd="0" destOrd="0" presId="urn:microsoft.com/office/officeart/2005/8/layout/radial1"/>
    <dgm:cxn modelId="{0503A92B-1C14-4945-9E48-BFF302B82DE3}" type="presParOf" srcId="{678C7D02-1E96-4B60-9E38-F9BDBC21CCFE}" destId="{A2F12926-01FE-4BFB-B517-EB0364627366}" srcOrd="2" destOrd="0" presId="urn:microsoft.com/office/officeart/2005/8/layout/radial1"/>
    <dgm:cxn modelId="{52D445C3-3239-48C3-856C-51235E971854}" type="presParOf" srcId="{678C7D02-1E96-4B60-9E38-F9BDBC21CCFE}" destId="{E5C4CA5F-2703-4754-A2D1-DD42AE7D0002}" srcOrd="3" destOrd="0" presId="urn:microsoft.com/office/officeart/2005/8/layout/radial1"/>
    <dgm:cxn modelId="{E1210E80-1B33-490F-9F60-7277C326D815}" type="presParOf" srcId="{E5C4CA5F-2703-4754-A2D1-DD42AE7D0002}" destId="{85E558A8-4639-477B-B741-90A36023C93F}" srcOrd="0" destOrd="0" presId="urn:microsoft.com/office/officeart/2005/8/layout/radial1"/>
    <dgm:cxn modelId="{DCA2AAED-B0AF-4DE6-969F-CA8BDD7A9871}" type="presParOf" srcId="{678C7D02-1E96-4B60-9E38-F9BDBC21CCFE}" destId="{D1B510A3-04A4-4BBA-A03A-DAF39068933B}" srcOrd="4" destOrd="0" presId="urn:microsoft.com/office/officeart/2005/8/layout/radial1"/>
    <dgm:cxn modelId="{E00A5132-0E91-499F-BA44-78A0302F9528}" type="presParOf" srcId="{678C7D02-1E96-4B60-9E38-F9BDBC21CCFE}" destId="{9FAD9CE5-0F1F-4F2B-97A1-434F08B76D64}" srcOrd="5" destOrd="0" presId="urn:microsoft.com/office/officeart/2005/8/layout/radial1"/>
    <dgm:cxn modelId="{0C33D7A2-84EA-43EA-83A0-D5C74CE1F277}" type="presParOf" srcId="{9FAD9CE5-0F1F-4F2B-97A1-434F08B76D64}" destId="{236F32BF-D99D-4D5D-8388-776123196CA1}" srcOrd="0" destOrd="0" presId="urn:microsoft.com/office/officeart/2005/8/layout/radial1"/>
    <dgm:cxn modelId="{9B7AF8A4-EE26-4983-B107-BB9BA7DF0312}" type="presParOf" srcId="{678C7D02-1E96-4B60-9E38-F9BDBC21CCFE}" destId="{181ABAFC-93D1-40B1-B275-32AA1C5435E8}" srcOrd="6" destOrd="0" presId="urn:microsoft.com/office/officeart/2005/8/layout/radial1"/>
    <dgm:cxn modelId="{F5A25D93-9594-4010-A8B1-BEE6814249FB}" type="presParOf" srcId="{678C7D02-1E96-4B60-9E38-F9BDBC21CCFE}" destId="{C25CBD4F-D843-4A58-86A4-B0535ABEF8BC}" srcOrd="7" destOrd="0" presId="urn:microsoft.com/office/officeart/2005/8/layout/radial1"/>
    <dgm:cxn modelId="{AD6E313A-AEB3-41E5-8E40-D27E95ECBF70}" type="presParOf" srcId="{C25CBD4F-D843-4A58-86A4-B0535ABEF8BC}" destId="{85530254-3753-42C1-BCA3-8F1CDF05BE4C}" srcOrd="0" destOrd="0" presId="urn:microsoft.com/office/officeart/2005/8/layout/radial1"/>
    <dgm:cxn modelId="{094D2B11-372E-48D2-AA4B-4300BABE2DF3}" type="presParOf" srcId="{678C7D02-1E96-4B60-9E38-F9BDBC21CCFE}" destId="{FB3FB2F2-D947-40DB-AA39-A6D7AFAF2BD6}" srcOrd="8" destOrd="0" presId="urn:microsoft.com/office/officeart/2005/8/layout/radial1"/>
    <dgm:cxn modelId="{37A23F9F-D623-4E2A-ACD0-8F1F4A23C917}" type="presParOf" srcId="{678C7D02-1E96-4B60-9E38-F9BDBC21CCFE}" destId="{05E9050D-A7EE-48BA-BD54-89086C9BEF03}" srcOrd="9" destOrd="0" presId="urn:microsoft.com/office/officeart/2005/8/layout/radial1"/>
    <dgm:cxn modelId="{87A627FC-8FB7-428A-8DD8-602CD2C531C9}" type="presParOf" srcId="{05E9050D-A7EE-48BA-BD54-89086C9BEF03}" destId="{3F4A6C4B-55A2-463E-AD50-3C0B8F086331}" srcOrd="0" destOrd="0" presId="urn:microsoft.com/office/officeart/2005/8/layout/radial1"/>
    <dgm:cxn modelId="{C92C2761-307D-4955-AE81-7AD968AE9EFE}" type="presParOf" srcId="{678C7D02-1E96-4B60-9E38-F9BDBC21CCFE}" destId="{F63F5E1D-0C09-4945-A4CA-A5105D1AA10F}"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B372E1-EA97-43DB-B780-853AA0F8E383}"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fr-FR"/>
        </a:p>
      </dgm:t>
    </dgm:pt>
    <dgm:pt modelId="{5079244F-FC8A-402A-94B5-2B9044DAC2AB}">
      <dgm:prSet phldrT="[Texte]"/>
      <dgm:spPr/>
      <dgm:t>
        <a:bodyPr/>
        <a:lstStyle/>
        <a:p>
          <a:r>
            <a:rPr lang="fr-FR" b="1" dirty="0" smtClean="0"/>
            <a:t>Intercontinental</a:t>
          </a:r>
          <a:endParaRPr lang="fr-FR" b="1" dirty="0"/>
        </a:p>
      </dgm:t>
    </dgm:pt>
    <dgm:pt modelId="{5A3EC1D6-74EC-48FE-8A8E-AA1867316C16}" type="parTrans" cxnId="{92DF7A85-3973-4718-BB87-0BE9CFD093E7}">
      <dgm:prSet/>
      <dgm:spPr/>
      <dgm:t>
        <a:bodyPr/>
        <a:lstStyle/>
        <a:p>
          <a:endParaRPr lang="fr-FR"/>
        </a:p>
      </dgm:t>
    </dgm:pt>
    <dgm:pt modelId="{B4C9E074-8C98-4A0A-AEEF-94286C3830AC}" type="sibTrans" cxnId="{92DF7A85-3973-4718-BB87-0BE9CFD093E7}">
      <dgm:prSet/>
      <dgm:spPr/>
      <dgm:t>
        <a:bodyPr/>
        <a:lstStyle/>
        <a:p>
          <a:endParaRPr lang="fr-FR"/>
        </a:p>
      </dgm:t>
    </dgm:pt>
    <dgm:pt modelId="{755099EE-EADD-4037-9F95-3F2F85717422}">
      <dgm:prSet phldrT="[Texte]"/>
      <dgm:spPr>
        <a:solidFill>
          <a:schemeClr val="tx2">
            <a:lumMod val="75000"/>
          </a:schemeClr>
        </a:solidFill>
      </dgm:spPr>
      <dgm:t>
        <a:bodyPr/>
        <a:lstStyle/>
        <a:p>
          <a:r>
            <a:rPr lang="fr-FR" b="1" dirty="0" smtClean="0"/>
            <a:t>Régional</a:t>
          </a:r>
          <a:endParaRPr lang="fr-FR" b="1" dirty="0"/>
        </a:p>
      </dgm:t>
    </dgm:pt>
    <dgm:pt modelId="{65DA408D-A90A-4EB0-B9F8-077CFB86E960}" type="parTrans" cxnId="{77CA5900-8B3B-4B4C-A552-CAEBE6E42557}">
      <dgm:prSet/>
      <dgm:spPr/>
      <dgm:t>
        <a:bodyPr/>
        <a:lstStyle/>
        <a:p>
          <a:endParaRPr lang="fr-FR"/>
        </a:p>
      </dgm:t>
    </dgm:pt>
    <dgm:pt modelId="{0601A68D-9D56-4AF6-954D-E2C5E63B0DAD}" type="sibTrans" cxnId="{77CA5900-8B3B-4B4C-A552-CAEBE6E42557}">
      <dgm:prSet/>
      <dgm:spPr/>
      <dgm:t>
        <a:bodyPr/>
        <a:lstStyle/>
        <a:p>
          <a:endParaRPr lang="fr-FR"/>
        </a:p>
      </dgm:t>
    </dgm:pt>
    <dgm:pt modelId="{26AFCA3A-BCC8-4FFC-A4F9-1871B2FD262D}">
      <dgm:prSet phldrT="[Texte]"/>
      <dgm:spPr/>
      <dgm:t>
        <a:bodyPr/>
        <a:lstStyle/>
        <a:p>
          <a:r>
            <a:rPr lang="fr-FR" b="1" dirty="0" smtClean="0"/>
            <a:t>Domestique</a:t>
          </a:r>
        </a:p>
        <a:p>
          <a:r>
            <a:rPr lang="fr-FR" b="1" dirty="0" smtClean="0"/>
            <a:t>Voisinage</a:t>
          </a:r>
          <a:endParaRPr lang="fr-FR" b="1" dirty="0"/>
        </a:p>
      </dgm:t>
    </dgm:pt>
    <dgm:pt modelId="{7F264EEF-2504-4A85-BF2A-304B1D20B8C9}" type="parTrans" cxnId="{B657C1E0-518E-4C78-87A1-680AEF7F1506}">
      <dgm:prSet/>
      <dgm:spPr/>
      <dgm:t>
        <a:bodyPr/>
        <a:lstStyle/>
        <a:p>
          <a:endParaRPr lang="fr-FR"/>
        </a:p>
      </dgm:t>
    </dgm:pt>
    <dgm:pt modelId="{48024788-BD4B-453E-AA5B-0E59E91DD27A}" type="sibTrans" cxnId="{B657C1E0-518E-4C78-87A1-680AEF7F1506}">
      <dgm:prSet/>
      <dgm:spPr/>
      <dgm:t>
        <a:bodyPr/>
        <a:lstStyle/>
        <a:p>
          <a:endParaRPr lang="fr-FR"/>
        </a:p>
      </dgm:t>
    </dgm:pt>
    <dgm:pt modelId="{6C5522A2-074B-4079-B1C4-F2CFA013EABF}" type="pres">
      <dgm:prSet presAssocID="{C8B372E1-EA97-43DB-B780-853AA0F8E383}" presName="Name0" presStyleCnt="0">
        <dgm:presLayoutVars>
          <dgm:chMax val="7"/>
          <dgm:resizeHandles val="exact"/>
        </dgm:presLayoutVars>
      </dgm:prSet>
      <dgm:spPr/>
      <dgm:t>
        <a:bodyPr/>
        <a:lstStyle/>
        <a:p>
          <a:endParaRPr lang="fr-FR"/>
        </a:p>
      </dgm:t>
    </dgm:pt>
    <dgm:pt modelId="{1235DED8-BF03-4693-B64B-C6FE8CBD101F}" type="pres">
      <dgm:prSet presAssocID="{C8B372E1-EA97-43DB-B780-853AA0F8E383}" presName="comp1" presStyleCnt="0"/>
      <dgm:spPr/>
    </dgm:pt>
    <dgm:pt modelId="{402B2717-8DA9-411B-AFEF-F7F844E96999}" type="pres">
      <dgm:prSet presAssocID="{C8B372E1-EA97-43DB-B780-853AA0F8E383}" presName="circle1" presStyleLbl="node1" presStyleIdx="0" presStyleCnt="3" custLinFactNeighborX="388" custLinFactNeighborY="1471"/>
      <dgm:spPr/>
      <dgm:t>
        <a:bodyPr/>
        <a:lstStyle/>
        <a:p>
          <a:endParaRPr lang="fr-FR"/>
        </a:p>
      </dgm:t>
    </dgm:pt>
    <dgm:pt modelId="{3EA31AD8-7F6B-4888-88DA-F5B63C2CA899}" type="pres">
      <dgm:prSet presAssocID="{C8B372E1-EA97-43DB-B780-853AA0F8E383}" presName="c1text" presStyleLbl="node1" presStyleIdx="0" presStyleCnt="3">
        <dgm:presLayoutVars>
          <dgm:bulletEnabled val="1"/>
        </dgm:presLayoutVars>
      </dgm:prSet>
      <dgm:spPr/>
      <dgm:t>
        <a:bodyPr/>
        <a:lstStyle/>
        <a:p>
          <a:endParaRPr lang="fr-FR"/>
        </a:p>
      </dgm:t>
    </dgm:pt>
    <dgm:pt modelId="{7D5E0606-082D-4B6D-B74D-A601E5FD7683}" type="pres">
      <dgm:prSet presAssocID="{C8B372E1-EA97-43DB-B780-853AA0F8E383}" presName="comp2" presStyleCnt="0"/>
      <dgm:spPr/>
    </dgm:pt>
    <dgm:pt modelId="{3A20E3A0-EE5F-4C8B-BC75-154F7FB3A33C}" type="pres">
      <dgm:prSet presAssocID="{C8B372E1-EA97-43DB-B780-853AA0F8E383}" presName="circle2" presStyleLbl="node1" presStyleIdx="1" presStyleCnt="3"/>
      <dgm:spPr/>
      <dgm:t>
        <a:bodyPr/>
        <a:lstStyle/>
        <a:p>
          <a:endParaRPr lang="fr-FR"/>
        </a:p>
      </dgm:t>
    </dgm:pt>
    <dgm:pt modelId="{1CAEC5DD-194A-4F59-A904-40906465C7C6}" type="pres">
      <dgm:prSet presAssocID="{C8B372E1-EA97-43DB-B780-853AA0F8E383}" presName="c2text" presStyleLbl="node1" presStyleIdx="1" presStyleCnt="3">
        <dgm:presLayoutVars>
          <dgm:bulletEnabled val="1"/>
        </dgm:presLayoutVars>
      </dgm:prSet>
      <dgm:spPr/>
      <dgm:t>
        <a:bodyPr/>
        <a:lstStyle/>
        <a:p>
          <a:endParaRPr lang="fr-FR"/>
        </a:p>
      </dgm:t>
    </dgm:pt>
    <dgm:pt modelId="{D3D41A61-5D02-4DF2-80CD-21065CF7A406}" type="pres">
      <dgm:prSet presAssocID="{C8B372E1-EA97-43DB-B780-853AA0F8E383}" presName="comp3" presStyleCnt="0"/>
      <dgm:spPr/>
    </dgm:pt>
    <dgm:pt modelId="{AED7ED21-58FF-4A0F-8553-18F6D0A1CB9C}" type="pres">
      <dgm:prSet presAssocID="{C8B372E1-EA97-43DB-B780-853AA0F8E383}" presName="circle3" presStyleLbl="node1" presStyleIdx="2" presStyleCnt="3"/>
      <dgm:spPr/>
      <dgm:t>
        <a:bodyPr/>
        <a:lstStyle/>
        <a:p>
          <a:endParaRPr lang="fr-FR"/>
        </a:p>
      </dgm:t>
    </dgm:pt>
    <dgm:pt modelId="{05604F5D-E5AC-49A7-97FB-A2D65CCDF574}" type="pres">
      <dgm:prSet presAssocID="{C8B372E1-EA97-43DB-B780-853AA0F8E383}" presName="c3text" presStyleLbl="node1" presStyleIdx="2" presStyleCnt="3">
        <dgm:presLayoutVars>
          <dgm:bulletEnabled val="1"/>
        </dgm:presLayoutVars>
      </dgm:prSet>
      <dgm:spPr/>
      <dgm:t>
        <a:bodyPr/>
        <a:lstStyle/>
        <a:p>
          <a:endParaRPr lang="fr-FR"/>
        </a:p>
      </dgm:t>
    </dgm:pt>
  </dgm:ptLst>
  <dgm:cxnLst>
    <dgm:cxn modelId="{92DF7A85-3973-4718-BB87-0BE9CFD093E7}" srcId="{C8B372E1-EA97-43DB-B780-853AA0F8E383}" destId="{5079244F-FC8A-402A-94B5-2B9044DAC2AB}" srcOrd="0" destOrd="0" parTransId="{5A3EC1D6-74EC-48FE-8A8E-AA1867316C16}" sibTransId="{B4C9E074-8C98-4A0A-AEEF-94286C3830AC}"/>
    <dgm:cxn modelId="{21715D64-5A7A-F340-939C-F33AEF62201F}" type="presOf" srcId="{5079244F-FC8A-402A-94B5-2B9044DAC2AB}" destId="{402B2717-8DA9-411B-AFEF-F7F844E96999}" srcOrd="0" destOrd="0" presId="urn:microsoft.com/office/officeart/2005/8/layout/venn2"/>
    <dgm:cxn modelId="{B657C1E0-518E-4C78-87A1-680AEF7F1506}" srcId="{C8B372E1-EA97-43DB-B780-853AA0F8E383}" destId="{26AFCA3A-BCC8-4FFC-A4F9-1871B2FD262D}" srcOrd="2" destOrd="0" parTransId="{7F264EEF-2504-4A85-BF2A-304B1D20B8C9}" sibTransId="{48024788-BD4B-453E-AA5B-0E59E91DD27A}"/>
    <dgm:cxn modelId="{1536377F-5E45-AD4D-A6FD-E49C8ED097DE}" type="presOf" srcId="{755099EE-EADD-4037-9F95-3F2F85717422}" destId="{1CAEC5DD-194A-4F59-A904-40906465C7C6}" srcOrd="1" destOrd="0" presId="urn:microsoft.com/office/officeart/2005/8/layout/venn2"/>
    <dgm:cxn modelId="{77CA5900-8B3B-4B4C-A552-CAEBE6E42557}" srcId="{C8B372E1-EA97-43DB-B780-853AA0F8E383}" destId="{755099EE-EADD-4037-9F95-3F2F85717422}" srcOrd="1" destOrd="0" parTransId="{65DA408D-A90A-4EB0-B9F8-077CFB86E960}" sibTransId="{0601A68D-9D56-4AF6-954D-E2C5E63B0DAD}"/>
    <dgm:cxn modelId="{EF93FE33-CD3A-6743-8A28-F3D151BDB1FF}" type="presOf" srcId="{26AFCA3A-BCC8-4FFC-A4F9-1871B2FD262D}" destId="{05604F5D-E5AC-49A7-97FB-A2D65CCDF574}" srcOrd="1" destOrd="0" presId="urn:microsoft.com/office/officeart/2005/8/layout/venn2"/>
    <dgm:cxn modelId="{5DA0AB55-2AA0-3840-BF28-0C42F903CB41}" type="presOf" srcId="{C8B372E1-EA97-43DB-B780-853AA0F8E383}" destId="{6C5522A2-074B-4079-B1C4-F2CFA013EABF}" srcOrd="0" destOrd="0" presId="urn:microsoft.com/office/officeart/2005/8/layout/venn2"/>
    <dgm:cxn modelId="{7A7C4785-88CC-894F-972D-A705141AA220}" type="presOf" srcId="{5079244F-FC8A-402A-94B5-2B9044DAC2AB}" destId="{3EA31AD8-7F6B-4888-88DA-F5B63C2CA899}" srcOrd="1" destOrd="0" presId="urn:microsoft.com/office/officeart/2005/8/layout/venn2"/>
    <dgm:cxn modelId="{B242B52E-21C3-7C4A-BA4E-1FC32CD0FB03}" type="presOf" srcId="{755099EE-EADD-4037-9F95-3F2F85717422}" destId="{3A20E3A0-EE5F-4C8B-BC75-154F7FB3A33C}" srcOrd="0" destOrd="0" presId="urn:microsoft.com/office/officeart/2005/8/layout/venn2"/>
    <dgm:cxn modelId="{9DD074D5-CB55-654A-BC53-E4451D4C1CE5}" type="presOf" srcId="{26AFCA3A-BCC8-4FFC-A4F9-1871B2FD262D}" destId="{AED7ED21-58FF-4A0F-8553-18F6D0A1CB9C}" srcOrd="0" destOrd="0" presId="urn:microsoft.com/office/officeart/2005/8/layout/venn2"/>
    <dgm:cxn modelId="{21893C72-6246-A145-BFCD-8AF2A76CC7FA}" type="presParOf" srcId="{6C5522A2-074B-4079-B1C4-F2CFA013EABF}" destId="{1235DED8-BF03-4693-B64B-C6FE8CBD101F}" srcOrd="0" destOrd="0" presId="urn:microsoft.com/office/officeart/2005/8/layout/venn2"/>
    <dgm:cxn modelId="{41096E52-1DFF-B24D-BB20-70B214C68762}" type="presParOf" srcId="{1235DED8-BF03-4693-B64B-C6FE8CBD101F}" destId="{402B2717-8DA9-411B-AFEF-F7F844E96999}" srcOrd="0" destOrd="0" presId="urn:microsoft.com/office/officeart/2005/8/layout/venn2"/>
    <dgm:cxn modelId="{41747C0D-419C-E84F-916F-D014E2B801E8}" type="presParOf" srcId="{1235DED8-BF03-4693-B64B-C6FE8CBD101F}" destId="{3EA31AD8-7F6B-4888-88DA-F5B63C2CA899}" srcOrd="1" destOrd="0" presId="urn:microsoft.com/office/officeart/2005/8/layout/venn2"/>
    <dgm:cxn modelId="{15182D62-75AE-DF42-9845-5270E5D2DB2A}" type="presParOf" srcId="{6C5522A2-074B-4079-B1C4-F2CFA013EABF}" destId="{7D5E0606-082D-4B6D-B74D-A601E5FD7683}" srcOrd="1" destOrd="0" presId="urn:microsoft.com/office/officeart/2005/8/layout/venn2"/>
    <dgm:cxn modelId="{62F8A276-DA60-3747-ADE4-266B93F0788F}" type="presParOf" srcId="{7D5E0606-082D-4B6D-B74D-A601E5FD7683}" destId="{3A20E3A0-EE5F-4C8B-BC75-154F7FB3A33C}" srcOrd="0" destOrd="0" presId="urn:microsoft.com/office/officeart/2005/8/layout/venn2"/>
    <dgm:cxn modelId="{5B6FD115-AC3E-FC4A-B3C1-2E12A53D49BB}" type="presParOf" srcId="{7D5E0606-082D-4B6D-B74D-A601E5FD7683}" destId="{1CAEC5DD-194A-4F59-A904-40906465C7C6}" srcOrd="1" destOrd="0" presId="urn:microsoft.com/office/officeart/2005/8/layout/venn2"/>
    <dgm:cxn modelId="{68B0F9D8-6EE8-BD43-8581-6B239081BDC9}" type="presParOf" srcId="{6C5522A2-074B-4079-B1C4-F2CFA013EABF}" destId="{D3D41A61-5D02-4DF2-80CD-21065CF7A406}" srcOrd="2" destOrd="0" presId="urn:microsoft.com/office/officeart/2005/8/layout/venn2"/>
    <dgm:cxn modelId="{3F3799B3-9606-2747-A9B8-A30E11BB3E1B}" type="presParOf" srcId="{D3D41A61-5D02-4DF2-80CD-21065CF7A406}" destId="{AED7ED21-58FF-4A0F-8553-18F6D0A1CB9C}" srcOrd="0" destOrd="0" presId="urn:microsoft.com/office/officeart/2005/8/layout/venn2"/>
    <dgm:cxn modelId="{9A63789E-1282-4F49-8A9A-D3CF8C9F752E}" type="presParOf" srcId="{D3D41A61-5D02-4DF2-80CD-21065CF7A406}" destId="{05604F5D-E5AC-49A7-97FB-A2D65CCDF57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A06D93-84B1-46E0-88CB-3E2BA93222A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B4B899A4-9FE4-49EF-94F6-6E31AC921BDA}">
      <dgm:prSet phldrT="[Texte]" custT="1"/>
      <dgm:spPr/>
      <dgm:t>
        <a:bodyPr/>
        <a:lstStyle/>
        <a:p>
          <a:r>
            <a:rPr lang="fr-FR" sz="1400" b="1" dirty="0" smtClean="0"/>
            <a:t>Points  de vente </a:t>
          </a:r>
          <a:r>
            <a:rPr lang="fr-FR" sz="1300" b="0" i="0" dirty="0" smtClean="0"/>
            <a:t>ATO, CTO AGV</a:t>
          </a:r>
          <a:endParaRPr lang="fr-FR" sz="1300" b="0" i="0" dirty="0"/>
        </a:p>
      </dgm:t>
    </dgm:pt>
    <dgm:pt modelId="{47BA49A0-23B2-4CFA-84FF-E0CCF12F05D0}" type="parTrans" cxnId="{D5565E14-A147-40F4-909F-1F5851482CF6}">
      <dgm:prSet/>
      <dgm:spPr/>
      <dgm:t>
        <a:bodyPr/>
        <a:lstStyle/>
        <a:p>
          <a:endParaRPr lang="fr-FR"/>
        </a:p>
      </dgm:t>
    </dgm:pt>
    <dgm:pt modelId="{6FF76FCF-6F99-498B-A5DF-4AFA5CF0640A}" type="sibTrans" cxnId="{D5565E14-A147-40F4-909F-1F5851482CF6}">
      <dgm:prSet/>
      <dgm:spPr/>
      <dgm:t>
        <a:bodyPr/>
        <a:lstStyle/>
        <a:p>
          <a:endParaRPr lang="fr-FR"/>
        </a:p>
      </dgm:t>
    </dgm:pt>
    <dgm:pt modelId="{6C235AC1-6E02-4377-A982-51133DC1FAA9}">
      <dgm:prSet phldrT="[Texte]" custT="1"/>
      <dgm:spPr/>
      <dgm:t>
        <a:bodyPr/>
        <a:lstStyle/>
        <a:p>
          <a:r>
            <a:rPr lang="fr-FR" sz="1400" b="1" dirty="0" smtClean="0"/>
            <a:t>Aéroport </a:t>
          </a:r>
          <a:r>
            <a:rPr lang="fr-FR" sz="1400" dirty="0" smtClean="0"/>
            <a:t>VIP Lounge Espaces dédiés  </a:t>
          </a:r>
          <a:endParaRPr lang="fr-FR" sz="1400" dirty="0"/>
        </a:p>
      </dgm:t>
    </dgm:pt>
    <dgm:pt modelId="{44CEA049-F8E5-41FE-84C2-CB3C1DA06D22}" type="parTrans" cxnId="{AB549E03-77E2-4044-A9E3-603C83C0F0EB}">
      <dgm:prSet/>
      <dgm:spPr/>
      <dgm:t>
        <a:bodyPr/>
        <a:lstStyle/>
        <a:p>
          <a:endParaRPr lang="fr-FR"/>
        </a:p>
      </dgm:t>
    </dgm:pt>
    <dgm:pt modelId="{8657F458-396E-4A77-9C21-DCA2836FDAF6}" type="sibTrans" cxnId="{AB549E03-77E2-4044-A9E3-603C83C0F0EB}">
      <dgm:prSet/>
      <dgm:spPr>
        <a:solidFill>
          <a:srgbClr val="FFFF00"/>
        </a:solidFill>
      </dgm:spPr>
      <dgm:t>
        <a:bodyPr/>
        <a:lstStyle/>
        <a:p>
          <a:endParaRPr lang="fr-FR"/>
        </a:p>
      </dgm:t>
    </dgm:pt>
    <dgm:pt modelId="{13D3D8D9-B6F1-42EF-B253-97379CC7DA82}">
      <dgm:prSet phldrT="[Texte]" custT="1"/>
      <dgm:spPr/>
      <dgm:t>
        <a:bodyPr/>
        <a:lstStyle/>
        <a:p>
          <a:r>
            <a:rPr lang="fr-FR" sz="1400" b="1" dirty="0" smtClean="0"/>
            <a:t>A bord </a:t>
          </a:r>
        </a:p>
        <a:p>
          <a:r>
            <a:rPr lang="fr-FR" sz="1400" b="0" dirty="0" smtClean="0"/>
            <a:t>Produits et Services à la carte</a:t>
          </a:r>
          <a:endParaRPr lang="fr-FR" sz="1400" b="0" dirty="0"/>
        </a:p>
      </dgm:t>
    </dgm:pt>
    <dgm:pt modelId="{B2394EA3-B20A-4EFD-9CAC-9EA8E5811CF0}" type="parTrans" cxnId="{5F8B9EAB-A0B6-4917-92EA-F1DFEBC0E92A}">
      <dgm:prSet/>
      <dgm:spPr/>
      <dgm:t>
        <a:bodyPr/>
        <a:lstStyle/>
        <a:p>
          <a:endParaRPr lang="fr-FR"/>
        </a:p>
      </dgm:t>
    </dgm:pt>
    <dgm:pt modelId="{B98C746D-46DD-4B14-B108-FCFB31749140}" type="sibTrans" cxnId="{5F8B9EAB-A0B6-4917-92EA-F1DFEBC0E92A}">
      <dgm:prSet/>
      <dgm:spPr>
        <a:solidFill>
          <a:srgbClr val="FF0000"/>
        </a:solidFill>
      </dgm:spPr>
      <dgm:t>
        <a:bodyPr/>
        <a:lstStyle/>
        <a:p>
          <a:endParaRPr lang="fr-FR"/>
        </a:p>
      </dgm:t>
    </dgm:pt>
    <dgm:pt modelId="{1DBE2EF0-C362-44C5-996E-58B9B72B63CF}">
      <dgm:prSet phldrT="[Texte]" custT="1"/>
      <dgm:spPr/>
      <dgm:t>
        <a:bodyPr/>
        <a:lstStyle/>
        <a:p>
          <a:r>
            <a:rPr lang="fr-FR" sz="1400" b="1" dirty="0" smtClean="0"/>
            <a:t>SAV</a:t>
          </a:r>
          <a:r>
            <a:rPr lang="fr-FR" sz="1400" dirty="0" smtClean="0"/>
            <a:t> (CRM)</a:t>
          </a:r>
        </a:p>
        <a:p>
          <a:r>
            <a:rPr lang="fr-FR" sz="1400" dirty="0" smtClean="0"/>
            <a:t>Accent particulier sur les relations clients </a:t>
          </a:r>
          <a:endParaRPr lang="fr-FR" sz="1400" dirty="0"/>
        </a:p>
      </dgm:t>
    </dgm:pt>
    <dgm:pt modelId="{A2240D83-7FE1-4A88-B871-97BF61700539}" type="parTrans" cxnId="{C81561DB-68E4-4B4A-BEE6-BBC46DA46328}">
      <dgm:prSet/>
      <dgm:spPr/>
      <dgm:t>
        <a:bodyPr/>
        <a:lstStyle/>
        <a:p>
          <a:endParaRPr lang="fr-FR"/>
        </a:p>
      </dgm:t>
    </dgm:pt>
    <dgm:pt modelId="{360CEFBC-0008-48E4-95A2-862E60A15E1E}" type="sibTrans" cxnId="{C81561DB-68E4-4B4A-BEE6-BBC46DA46328}">
      <dgm:prSet/>
      <dgm:spPr>
        <a:solidFill>
          <a:schemeClr val="accent3">
            <a:lumMod val="75000"/>
          </a:schemeClr>
        </a:solidFill>
      </dgm:spPr>
      <dgm:t>
        <a:bodyPr/>
        <a:lstStyle/>
        <a:p>
          <a:endParaRPr lang="fr-FR"/>
        </a:p>
      </dgm:t>
    </dgm:pt>
    <dgm:pt modelId="{DF7AC38C-92C4-4198-8FF6-E67E2DDDB3E4}">
      <dgm:prSet phldrT="[Texte]" custT="1"/>
      <dgm:spPr/>
      <dgm:t>
        <a:bodyPr/>
        <a:lstStyle/>
        <a:p>
          <a:r>
            <a:rPr lang="fr-FR" sz="1400" b="1" dirty="0" smtClean="0"/>
            <a:t>Call Center WEB </a:t>
          </a:r>
          <a:r>
            <a:rPr lang="fr-FR" sz="1400" b="0" dirty="0" smtClean="0"/>
            <a:t>Digitalisation </a:t>
          </a:r>
          <a:endParaRPr lang="fr-FR" sz="1400" b="0" dirty="0"/>
        </a:p>
      </dgm:t>
    </dgm:pt>
    <dgm:pt modelId="{2E040730-9A66-4DA7-80E0-4BEFCA17D192}" type="parTrans" cxnId="{E1603600-0911-4716-A8F8-FB24E2C8EC0C}">
      <dgm:prSet/>
      <dgm:spPr/>
      <dgm:t>
        <a:bodyPr/>
        <a:lstStyle/>
        <a:p>
          <a:endParaRPr lang="fr-FR"/>
        </a:p>
      </dgm:t>
    </dgm:pt>
    <dgm:pt modelId="{4BA88A29-3CF0-4D82-B6C5-08D06BA2A869}" type="sibTrans" cxnId="{E1603600-0911-4716-A8F8-FB24E2C8EC0C}">
      <dgm:prSet/>
      <dgm:spPr>
        <a:solidFill>
          <a:schemeClr val="accent2">
            <a:lumMod val="75000"/>
          </a:schemeClr>
        </a:solidFill>
      </dgm:spPr>
      <dgm:t>
        <a:bodyPr/>
        <a:lstStyle/>
        <a:p>
          <a:endParaRPr lang="fr-FR"/>
        </a:p>
      </dgm:t>
    </dgm:pt>
    <dgm:pt modelId="{80CB16AD-B543-436A-8903-E66B0F164EED}">
      <dgm:prSet/>
      <dgm:spPr/>
      <dgm:t>
        <a:bodyPr/>
        <a:lstStyle/>
        <a:p>
          <a:endParaRPr lang="fr-FR"/>
        </a:p>
      </dgm:t>
    </dgm:pt>
    <dgm:pt modelId="{624C3631-FAA2-4D69-8EF4-6268C07873DD}" type="parTrans" cxnId="{ECC84B02-CF44-4F5D-B7B0-3F8ECBE8A2FB}">
      <dgm:prSet/>
      <dgm:spPr/>
      <dgm:t>
        <a:bodyPr/>
        <a:lstStyle/>
        <a:p>
          <a:endParaRPr lang="fr-FR"/>
        </a:p>
      </dgm:t>
    </dgm:pt>
    <dgm:pt modelId="{8BF65DBE-8B52-47C2-B9A5-EF70F188F079}" type="sibTrans" cxnId="{ECC84B02-CF44-4F5D-B7B0-3F8ECBE8A2FB}">
      <dgm:prSet/>
      <dgm:spPr/>
      <dgm:t>
        <a:bodyPr/>
        <a:lstStyle/>
        <a:p>
          <a:endParaRPr lang="fr-FR"/>
        </a:p>
      </dgm:t>
    </dgm:pt>
    <dgm:pt modelId="{2A52D110-C80D-4C45-9379-4B0E1C21F75B}" type="pres">
      <dgm:prSet presAssocID="{18A06D93-84B1-46E0-88CB-3E2BA93222A9}" presName="cycle" presStyleCnt="0">
        <dgm:presLayoutVars>
          <dgm:dir/>
          <dgm:resizeHandles val="exact"/>
        </dgm:presLayoutVars>
      </dgm:prSet>
      <dgm:spPr/>
      <dgm:t>
        <a:bodyPr/>
        <a:lstStyle/>
        <a:p>
          <a:endParaRPr lang="fr-FR"/>
        </a:p>
      </dgm:t>
    </dgm:pt>
    <dgm:pt modelId="{3B931EA8-A0DF-430E-9D9B-681B3F923244}" type="pres">
      <dgm:prSet presAssocID="{B4B899A4-9FE4-49EF-94F6-6E31AC921BDA}" presName="dummy" presStyleCnt="0"/>
      <dgm:spPr/>
    </dgm:pt>
    <dgm:pt modelId="{BB8E4DEF-9529-41D9-80BD-6A1F5F9AD38B}" type="pres">
      <dgm:prSet presAssocID="{B4B899A4-9FE4-49EF-94F6-6E31AC921BDA}" presName="node" presStyleLbl="revTx" presStyleIdx="0" presStyleCnt="6" custScaleX="140999" custRadScaleRad="99624" custRadScaleInc="13985">
        <dgm:presLayoutVars>
          <dgm:bulletEnabled val="1"/>
        </dgm:presLayoutVars>
      </dgm:prSet>
      <dgm:spPr/>
      <dgm:t>
        <a:bodyPr/>
        <a:lstStyle/>
        <a:p>
          <a:endParaRPr lang="fr-FR"/>
        </a:p>
      </dgm:t>
    </dgm:pt>
    <dgm:pt modelId="{1AD7D2A7-F9A3-44B1-BDF7-7D53BAF17142}" type="pres">
      <dgm:prSet presAssocID="{6FF76FCF-6F99-498B-A5DF-4AFA5CF0640A}" presName="sibTrans" presStyleLbl="node1" presStyleIdx="0" presStyleCnt="6" custLinFactNeighborX="265" custLinFactNeighborY="649"/>
      <dgm:spPr/>
      <dgm:t>
        <a:bodyPr/>
        <a:lstStyle/>
        <a:p>
          <a:endParaRPr lang="fr-FR"/>
        </a:p>
      </dgm:t>
    </dgm:pt>
    <dgm:pt modelId="{02B2365B-40BD-4541-AB0D-E0EAEBEF7776}" type="pres">
      <dgm:prSet presAssocID="{6C235AC1-6E02-4377-A982-51133DC1FAA9}" presName="dummy" presStyleCnt="0"/>
      <dgm:spPr/>
    </dgm:pt>
    <dgm:pt modelId="{3CC1874E-5AB8-49CA-AB54-521C80DF813E}" type="pres">
      <dgm:prSet presAssocID="{6C235AC1-6E02-4377-A982-51133DC1FAA9}" presName="node" presStyleLbl="revTx" presStyleIdx="1" presStyleCnt="6">
        <dgm:presLayoutVars>
          <dgm:bulletEnabled val="1"/>
        </dgm:presLayoutVars>
      </dgm:prSet>
      <dgm:spPr/>
      <dgm:t>
        <a:bodyPr/>
        <a:lstStyle/>
        <a:p>
          <a:endParaRPr lang="fr-FR"/>
        </a:p>
      </dgm:t>
    </dgm:pt>
    <dgm:pt modelId="{C2EECC24-F904-4A75-ACD7-6FF9B28D6B79}" type="pres">
      <dgm:prSet presAssocID="{8657F458-396E-4A77-9C21-DCA2836FDAF6}" presName="sibTrans" presStyleLbl="node1" presStyleIdx="1" presStyleCnt="6"/>
      <dgm:spPr/>
      <dgm:t>
        <a:bodyPr/>
        <a:lstStyle/>
        <a:p>
          <a:endParaRPr lang="fr-FR"/>
        </a:p>
      </dgm:t>
    </dgm:pt>
    <dgm:pt modelId="{3A5AEBB8-297A-4C5C-94EB-D6BE703BEC3D}" type="pres">
      <dgm:prSet presAssocID="{13D3D8D9-B6F1-42EF-B253-97379CC7DA82}" presName="dummy" presStyleCnt="0"/>
      <dgm:spPr/>
    </dgm:pt>
    <dgm:pt modelId="{E09A7865-7F9C-40C3-BAF5-44077C09A705}" type="pres">
      <dgm:prSet presAssocID="{13D3D8D9-B6F1-42EF-B253-97379CC7DA82}" presName="node" presStyleLbl="revTx" presStyleIdx="2" presStyleCnt="6" custRadScaleRad="101144" custRadScaleInc="-20790">
        <dgm:presLayoutVars>
          <dgm:bulletEnabled val="1"/>
        </dgm:presLayoutVars>
      </dgm:prSet>
      <dgm:spPr/>
      <dgm:t>
        <a:bodyPr/>
        <a:lstStyle/>
        <a:p>
          <a:endParaRPr lang="fr-FR"/>
        </a:p>
      </dgm:t>
    </dgm:pt>
    <dgm:pt modelId="{ACB92C3D-7E79-487A-BFB5-D5B60D9C43B8}" type="pres">
      <dgm:prSet presAssocID="{B98C746D-46DD-4B14-B108-FCFB31749140}" presName="sibTrans" presStyleLbl="node1" presStyleIdx="2" presStyleCnt="6" custLinFactNeighborX="3176" custLinFactNeighborY="1587"/>
      <dgm:spPr/>
      <dgm:t>
        <a:bodyPr/>
        <a:lstStyle/>
        <a:p>
          <a:endParaRPr lang="fr-FR"/>
        </a:p>
      </dgm:t>
    </dgm:pt>
    <dgm:pt modelId="{207A09F3-940A-4C28-8E1B-7072C2141B1E}" type="pres">
      <dgm:prSet presAssocID="{80CB16AD-B543-436A-8903-E66B0F164EED}" presName="dummy" presStyleCnt="0"/>
      <dgm:spPr/>
    </dgm:pt>
    <dgm:pt modelId="{9682F335-FA37-4107-811E-5FFE23CF1AAA}" type="pres">
      <dgm:prSet presAssocID="{80CB16AD-B543-436A-8903-E66B0F164EED}" presName="node" presStyleLbl="revTx" presStyleIdx="3" presStyleCnt="6">
        <dgm:presLayoutVars>
          <dgm:bulletEnabled val="1"/>
        </dgm:presLayoutVars>
      </dgm:prSet>
      <dgm:spPr/>
      <dgm:t>
        <a:bodyPr/>
        <a:lstStyle/>
        <a:p>
          <a:endParaRPr lang="en-US"/>
        </a:p>
      </dgm:t>
    </dgm:pt>
    <dgm:pt modelId="{897F8308-28F5-4A52-9D4E-31322EE85E1E}" type="pres">
      <dgm:prSet presAssocID="{8BF65DBE-8B52-47C2-B9A5-EF70F188F079}" presName="sibTrans" presStyleLbl="node1" presStyleIdx="3" presStyleCnt="6"/>
      <dgm:spPr/>
      <dgm:t>
        <a:bodyPr/>
        <a:lstStyle/>
        <a:p>
          <a:endParaRPr lang="en-US"/>
        </a:p>
      </dgm:t>
    </dgm:pt>
    <dgm:pt modelId="{E000058C-27B0-44C7-B168-427C1722A58B}" type="pres">
      <dgm:prSet presAssocID="{1DBE2EF0-C362-44C5-996E-58B9B72B63CF}" presName="dummy" presStyleCnt="0"/>
      <dgm:spPr/>
    </dgm:pt>
    <dgm:pt modelId="{6195A6F7-3C86-4DE4-955C-0AFE3F26D9B7}" type="pres">
      <dgm:prSet presAssocID="{1DBE2EF0-C362-44C5-996E-58B9B72B63CF}" presName="node" presStyleLbl="revTx" presStyleIdx="4" presStyleCnt="6" custScaleX="161796">
        <dgm:presLayoutVars>
          <dgm:bulletEnabled val="1"/>
        </dgm:presLayoutVars>
      </dgm:prSet>
      <dgm:spPr/>
      <dgm:t>
        <a:bodyPr/>
        <a:lstStyle/>
        <a:p>
          <a:endParaRPr lang="fr-FR"/>
        </a:p>
      </dgm:t>
    </dgm:pt>
    <dgm:pt modelId="{1C3EC62C-3C49-4679-A80E-53FBC8E1C86A}" type="pres">
      <dgm:prSet presAssocID="{360CEFBC-0008-48E4-95A2-862E60A15E1E}" presName="sibTrans" presStyleLbl="node1" presStyleIdx="4" presStyleCnt="6"/>
      <dgm:spPr/>
      <dgm:t>
        <a:bodyPr/>
        <a:lstStyle/>
        <a:p>
          <a:endParaRPr lang="fr-FR"/>
        </a:p>
      </dgm:t>
    </dgm:pt>
    <dgm:pt modelId="{6567262F-4BBC-4C45-939D-10EC2BBE3B6E}" type="pres">
      <dgm:prSet presAssocID="{DF7AC38C-92C4-4198-8FF6-E67E2DDDB3E4}" presName="dummy" presStyleCnt="0"/>
      <dgm:spPr/>
    </dgm:pt>
    <dgm:pt modelId="{ADCB9A50-143A-46A2-91FD-7CE3323FF78D}" type="pres">
      <dgm:prSet presAssocID="{DF7AC38C-92C4-4198-8FF6-E67E2DDDB3E4}" presName="node" presStyleLbl="revTx" presStyleIdx="5" presStyleCnt="6" custScaleX="127646">
        <dgm:presLayoutVars>
          <dgm:bulletEnabled val="1"/>
        </dgm:presLayoutVars>
      </dgm:prSet>
      <dgm:spPr/>
      <dgm:t>
        <a:bodyPr/>
        <a:lstStyle/>
        <a:p>
          <a:endParaRPr lang="fr-FR"/>
        </a:p>
      </dgm:t>
    </dgm:pt>
    <dgm:pt modelId="{00D4CBAC-3B74-4F39-8896-B7C9158232A2}" type="pres">
      <dgm:prSet presAssocID="{4BA88A29-3CF0-4D82-B6C5-08D06BA2A869}" presName="sibTrans" presStyleLbl="node1" presStyleIdx="5" presStyleCnt="6" custLinFactNeighborX="1997" custLinFactNeighborY="-46"/>
      <dgm:spPr/>
      <dgm:t>
        <a:bodyPr/>
        <a:lstStyle/>
        <a:p>
          <a:endParaRPr lang="fr-FR"/>
        </a:p>
      </dgm:t>
    </dgm:pt>
  </dgm:ptLst>
  <dgm:cxnLst>
    <dgm:cxn modelId="{E1DE1A98-5976-1442-A2C6-4EBBBA4797C6}" type="presOf" srcId="{18A06D93-84B1-46E0-88CB-3E2BA93222A9}" destId="{2A52D110-C80D-4C45-9379-4B0E1C21F75B}" srcOrd="0" destOrd="0" presId="urn:microsoft.com/office/officeart/2005/8/layout/cycle1"/>
    <dgm:cxn modelId="{C81561DB-68E4-4B4A-BEE6-BBC46DA46328}" srcId="{18A06D93-84B1-46E0-88CB-3E2BA93222A9}" destId="{1DBE2EF0-C362-44C5-996E-58B9B72B63CF}" srcOrd="4" destOrd="0" parTransId="{A2240D83-7FE1-4A88-B871-97BF61700539}" sibTransId="{360CEFBC-0008-48E4-95A2-862E60A15E1E}"/>
    <dgm:cxn modelId="{EAD318F9-44F1-C340-84E0-A31171F53C43}" type="presOf" srcId="{DF7AC38C-92C4-4198-8FF6-E67E2DDDB3E4}" destId="{ADCB9A50-143A-46A2-91FD-7CE3323FF78D}" srcOrd="0" destOrd="0" presId="urn:microsoft.com/office/officeart/2005/8/layout/cycle1"/>
    <dgm:cxn modelId="{1813BB74-B9CC-2947-AF97-1B4EA63F19C3}" type="presOf" srcId="{B4B899A4-9FE4-49EF-94F6-6E31AC921BDA}" destId="{BB8E4DEF-9529-41D9-80BD-6A1F5F9AD38B}" srcOrd="0" destOrd="0" presId="urn:microsoft.com/office/officeart/2005/8/layout/cycle1"/>
    <dgm:cxn modelId="{E91B0EF6-5064-5942-BAA5-2D99B107D64C}" type="presOf" srcId="{13D3D8D9-B6F1-42EF-B253-97379CC7DA82}" destId="{E09A7865-7F9C-40C3-BAF5-44077C09A705}" srcOrd="0" destOrd="0" presId="urn:microsoft.com/office/officeart/2005/8/layout/cycle1"/>
    <dgm:cxn modelId="{0A18E45B-A9B3-D348-93AB-68A2E907BFBC}" type="presOf" srcId="{6FF76FCF-6F99-498B-A5DF-4AFA5CF0640A}" destId="{1AD7D2A7-F9A3-44B1-BDF7-7D53BAF17142}" srcOrd="0" destOrd="0" presId="urn:microsoft.com/office/officeart/2005/8/layout/cycle1"/>
    <dgm:cxn modelId="{E1603600-0911-4716-A8F8-FB24E2C8EC0C}" srcId="{18A06D93-84B1-46E0-88CB-3E2BA93222A9}" destId="{DF7AC38C-92C4-4198-8FF6-E67E2DDDB3E4}" srcOrd="5" destOrd="0" parTransId="{2E040730-9A66-4DA7-80E0-4BEFCA17D192}" sibTransId="{4BA88A29-3CF0-4D82-B6C5-08D06BA2A869}"/>
    <dgm:cxn modelId="{B04635C2-EC5E-CB41-A25F-D5FB75AA99B4}" type="presOf" srcId="{80CB16AD-B543-436A-8903-E66B0F164EED}" destId="{9682F335-FA37-4107-811E-5FFE23CF1AAA}" srcOrd="0" destOrd="0" presId="urn:microsoft.com/office/officeart/2005/8/layout/cycle1"/>
    <dgm:cxn modelId="{5F8B9EAB-A0B6-4917-92EA-F1DFEBC0E92A}" srcId="{18A06D93-84B1-46E0-88CB-3E2BA93222A9}" destId="{13D3D8D9-B6F1-42EF-B253-97379CC7DA82}" srcOrd="2" destOrd="0" parTransId="{B2394EA3-B20A-4EFD-9CAC-9EA8E5811CF0}" sibTransId="{B98C746D-46DD-4B14-B108-FCFB31749140}"/>
    <dgm:cxn modelId="{ECC84B02-CF44-4F5D-B7B0-3F8ECBE8A2FB}" srcId="{18A06D93-84B1-46E0-88CB-3E2BA93222A9}" destId="{80CB16AD-B543-436A-8903-E66B0F164EED}" srcOrd="3" destOrd="0" parTransId="{624C3631-FAA2-4D69-8EF4-6268C07873DD}" sibTransId="{8BF65DBE-8B52-47C2-B9A5-EF70F188F079}"/>
    <dgm:cxn modelId="{C2210FC4-3B49-7A46-B36F-0419658A22B2}" type="presOf" srcId="{8BF65DBE-8B52-47C2-B9A5-EF70F188F079}" destId="{897F8308-28F5-4A52-9D4E-31322EE85E1E}" srcOrd="0" destOrd="0" presId="urn:microsoft.com/office/officeart/2005/8/layout/cycle1"/>
    <dgm:cxn modelId="{18CDBC2C-D10D-5D4E-BF3A-4F90B31A376F}" type="presOf" srcId="{B98C746D-46DD-4B14-B108-FCFB31749140}" destId="{ACB92C3D-7E79-487A-BFB5-D5B60D9C43B8}" srcOrd="0" destOrd="0" presId="urn:microsoft.com/office/officeart/2005/8/layout/cycle1"/>
    <dgm:cxn modelId="{0BEEF797-EDB5-E742-BC94-2D96BB3E0D2B}" type="presOf" srcId="{360CEFBC-0008-48E4-95A2-862E60A15E1E}" destId="{1C3EC62C-3C49-4679-A80E-53FBC8E1C86A}" srcOrd="0" destOrd="0" presId="urn:microsoft.com/office/officeart/2005/8/layout/cycle1"/>
    <dgm:cxn modelId="{D5565E14-A147-40F4-909F-1F5851482CF6}" srcId="{18A06D93-84B1-46E0-88CB-3E2BA93222A9}" destId="{B4B899A4-9FE4-49EF-94F6-6E31AC921BDA}" srcOrd="0" destOrd="0" parTransId="{47BA49A0-23B2-4CFA-84FF-E0CCF12F05D0}" sibTransId="{6FF76FCF-6F99-498B-A5DF-4AFA5CF0640A}"/>
    <dgm:cxn modelId="{AAC31FD5-6707-4643-86D9-79B8DCF3849F}" type="presOf" srcId="{4BA88A29-3CF0-4D82-B6C5-08D06BA2A869}" destId="{00D4CBAC-3B74-4F39-8896-B7C9158232A2}" srcOrd="0" destOrd="0" presId="urn:microsoft.com/office/officeart/2005/8/layout/cycle1"/>
    <dgm:cxn modelId="{FBB829E6-FE12-7348-B260-64D69B03E215}" type="presOf" srcId="{6C235AC1-6E02-4377-A982-51133DC1FAA9}" destId="{3CC1874E-5AB8-49CA-AB54-521C80DF813E}" srcOrd="0" destOrd="0" presId="urn:microsoft.com/office/officeart/2005/8/layout/cycle1"/>
    <dgm:cxn modelId="{F4FC4F94-A730-BC45-B77C-1E6CC1C397E7}" type="presOf" srcId="{8657F458-396E-4A77-9C21-DCA2836FDAF6}" destId="{C2EECC24-F904-4A75-ACD7-6FF9B28D6B79}" srcOrd="0" destOrd="0" presId="urn:microsoft.com/office/officeart/2005/8/layout/cycle1"/>
    <dgm:cxn modelId="{0B57A136-2430-9A49-9C72-FA63317A2A21}" type="presOf" srcId="{1DBE2EF0-C362-44C5-996E-58B9B72B63CF}" destId="{6195A6F7-3C86-4DE4-955C-0AFE3F26D9B7}" srcOrd="0" destOrd="0" presId="urn:microsoft.com/office/officeart/2005/8/layout/cycle1"/>
    <dgm:cxn modelId="{AB549E03-77E2-4044-A9E3-603C83C0F0EB}" srcId="{18A06D93-84B1-46E0-88CB-3E2BA93222A9}" destId="{6C235AC1-6E02-4377-A982-51133DC1FAA9}" srcOrd="1" destOrd="0" parTransId="{44CEA049-F8E5-41FE-84C2-CB3C1DA06D22}" sibTransId="{8657F458-396E-4A77-9C21-DCA2836FDAF6}"/>
    <dgm:cxn modelId="{6E7DC35F-8832-F44B-8977-0CDE13A305D8}" type="presParOf" srcId="{2A52D110-C80D-4C45-9379-4B0E1C21F75B}" destId="{3B931EA8-A0DF-430E-9D9B-681B3F923244}" srcOrd="0" destOrd="0" presId="urn:microsoft.com/office/officeart/2005/8/layout/cycle1"/>
    <dgm:cxn modelId="{B0C894A9-2327-9646-964E-AC6F30F95141}" type="presParOf" srcId="{2A52D110-C80D-4C45-9379-4B0E1C21F75B}" destId="{BB8E4DEF-9529-41D9-80BD-6A1F5F9AD38B}" srcOrd="1" destOrd="0" presId="urn:microsoft.com/office/officeart/2005/8/layout/cycle1"/>
    <dgm:cxn modelId="{A538B05C-0FDC-7548-8059-F8914C0BE4BD}" type="presParOf" srcId="{2A52D110-C80D-4C45-9379-4B0E1C21F75B}" destId="{1AD7D2A7-F9A3-44B1-BDF7-7D53BAF17142}" srcOrd="2" destOrd="0" presId="urn:microsoft.com/office/officeart/2005/8/layout/cycle1"/>
    <dgm:cxn modelId="{C7D82F77-840A-A047-876D-20E5F4D6736D}" type="presParOf" srcId="{2A52D110-C80D-4C45-9379-4B0E1C21F75B}" destId="{02B2365B-40BD-4541-AB0D-E0EAEBEF7776}" srcOrd="3" destOrd="0" presId="urn:microsoft.com/office/officeart/2005/8/layout/cycle1"/>
    <dgm:cxn modelId="{07FF09CB-C1DA-8B48-9DC3-0DEBA5538469}" type="presParOf" srcId="{2A52D110-C80D-4C45-9379-4B0E1C21F75B}" destId="{3CC1874E-5AB8-49CA-AB54-521C80DF813E}" srcOrd="4" destOrd="0" presId="urn:microsoft.com/office/officeart/2005/8/layout/cycle1"/>
    <dgm:cxn modelId="{FA9ACD84-1F90-8142-A7BD-C222A11B5624}" type="presParOf" srcId="{2A52D110-C80D-4C45-9379-4B0E1C21F75B}" destId="{C2EECC24-F904-4A75-ACD7-6FF9B28D6B79}" srcOrd="5" destOrd="0" presId="urn:microsoft.com/office/officeart/2005/8/layout/cycle1"/>
    <dgm:cxn modelId="{08FC6263-ED34-B041-9159-68ECED716427}" type="presParOf" srcId="{2A52D110-C80D-4C45-9379-4B0E1C21F75B}" destId="{3A5AEBB8-297A-4C5C-94EB-D6BE703BEC3D}" srcOrd="6" destOrd="0" presId="urn:microsoft.com/office/officeart/2005/8/layout/cycle1"/>
    <dgm:cxn modelId="{7227C493-27A2-E947-9E5B-EFBAF14019BA}" type="presParOf" srcId="{2A52D110-C80D-4C45-9379-4B0E1C21F75B}" destId="{E09A7865-7F9C-40C3-BAF5-44077C09A705}" srcOrd="7" destOrd="0" presId="urn:microsoft.com/office/officeart/2005/8/layout/cycle1"/>
    <dgm:cxn modelId="{EDC52234-342E-CF49-87D6-F67DC061E816}" type="presParOf" srcId="{2A52D110-C80D-4C45-9379-4B0E1C21F75B}" destId="{ACB92C3D-7E79-487A-BFB5-D5B60D9C43B8}" srcOrd="8" destOrd="0" presId="urn:microsoft.com/office/officeart/2005/8/layout/cycle1"/>
    <dgm:cxn modelId="{BB01A9ED-AB23-844B-8C4B-C28A36184114}" type="presParOf" srcId="{2A52D110-C80D-4C45-9379-4B0E1C21F75B}" destId="{207A09F3-940A-4C28-8E1B-7072C2141B1E}" srcOrd="9" destOrd="0" presId="urn:microsoft.com/office/officeart/2005/8/layout/cycle1"/>
    <dgm:cxn modelId="{CE6983AA-5ECC-D343-BB36-60EFC373BD1D}" type="presParOf" srcId="{2A52D110-C80D-4C45-9379-4B0E1C21F75B}" destId="{9682F335-FA37-4107-811E-5FFE23CF1AAA}" srcOrd="10" destOrd="0" presId="urn:microsoft.com/office/officeart/2005/8/layout/cycle1"/>
    <dgm:cxn modelId="{BA647A69-960C-E442-AD34-CE388717E8C6}" type="presParOf" srcId="{2A52D110-C80D-4C45-9379-4B0E1C21F75B}" destId="{897F8308-28F5-4A52-9D4E-31322EE85E1E}" srcOrd="11" destOrd="0" presId="urn:microsoft.com/office/officeart/2005/8/layout/cycle1"/>
    <dgm:cxn modelId="{709310DB-43D8-C746-B19F-5B8AE2DDE6D5}" type="presParOf" srcId="{2A52D110-C80D-4C45-9379-4B0E1C21F75B}" destId="{E000058C-27B0-44C7-B168-427C1722A58B}" srcOrd="12" destOrd="0" presId="urn:microsoft.com/office/officeart/2005/8/layout/cycle1"/>
    <dgm:cxn modelId="{188AA98D-007E-BD45-A0E6-5A5C02F3B75F}" type="presParOf" srcId="{2A52D110-C80D-4C45-9379-4B0E1C21F75B}" destId="{6195A6F7-3C86-4DE4-955C-0AFE3F26D9B7}" srcOrd="13" destOrd="0" presId="urn:microsoft.com/office/officeart/2005/8/layout/cycle1"/>
    <dgm:cxn modelId="{7ADB7418-AA80-AA43-8025-2B17B3845514}" type="presParOf" srcId="{2A52D110-C80D-4C45-9379-4B0E1C21F75B}" destId="{1C3EC62C-3C49-4679-A80E-53FBC8E1C86A}" srcOrd="14" destOrd="0" presId="urn:microsoft.com/office/officeart/2005/8/layout/cycle1"/>
    <dgm:cxn modelId="{555B78A0-A75F-204D-A166-36E6288EC0E6}" type="presParOf" srcId="{2A52D110-C80D-4C45-9379-4B0E1C21F75B}" destId="{6567262F-4BBC-4C45-939D-10EC2BBE3B6E}" srcOrd="15" destOrd="0" presId="urn:microsoft.com/office/officeart/2005/8/layout/cycle1"/>
    <dgm:cxn modelId="{C156C092-8FEB-BC45-9E14-7B8F4A274680}" type="presParOf" srcId="{2A52D110-C80D-4C45-9379-4B0E1C21F75B}" destId="{ADCB9A50-143A-46A2-91FD-7CE3323FF78D}" srcOrd="16" destOrd="0" presId="urn:microsoft.com/office/officeart/2005/8/layout/cycle1"/>
    <dgm:cxn modelId="{929124B2-7242-4647-996D-63EC8CB730D8}" type="presParOf" srcId="{2A52D110-C80D-4C45-9379-4B0E1C21F75B}" destId="{00D4CBAC-3B74-4F39-8896-B7C9158232A2}" srcOrd="17"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DB0BA-EAFA-4281-A2B6-F668C0C8196B}">
      <dsp:nvSpPr>
        <dsp:cNvPr id="0" name=""/>
        <dsp:cNvSpPr/>
      </dsp:nvSpPr>
      <dsp:spPr>
        <a:xfrm>
          <a:off x="3502057" y="2040185"/>
          <a:ext cx="1564837" cy="15648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fr-FR" sz="3500" kern="1200" dirty="0" smtClean="0"/>
            <a:t>Flotte Jeune</a:t>
          </a:r>
          <a:endParaRPr lang="fr-FR" sz="3500" kern="1200" dirty="0"/>
        </a:p>
      </dsp:txBody>
      <dsp:txXfrm>
        <a:off x="3731222" y="2269350"/>
        <a:ext cx="1106507" cy="1106507"/>
      </dsp:txXfrm>
    </dsp:sp>
    <dsp:sp modelId="{67D276B2-8D36-4D17-904E-087D6726BD76}">
      <dsp:nvSpPr>
        <dsp:cNvPr id="0" name=""/>
        <dsp:cNvSpPr/>
      </dsp:nvSpPr>
      <dsp:spPr>
        <a:xfrm rot="16200000">
          <a:off x="4049462" y="1788736"/>
          <a:ext cx="470027" cy="32871"/>
        </a:xfrm>
        <a:custGeom>
          <a:avLst/>
          <a:gdLst/>
          <a:ahLst/>
          <a:cxnLst/>
          <a:rect l="0" t="0" r="0" b="0"/>
          <a:pathLst>
            <a:path>
              <a:moveTo>
                <a:pt x="0" y="16435"/>
              </a:moveTo>
              <a:lnTo>
                <a:pt x="470027" y="1643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272725" y="1793420"/>
        <a:ext cx="23501" cy="23501"/>
      </dsp:txXfrm>
    </dsp:sp>
    <dsp:sp modelId="{A2F12926-01FE-4BFB-B517-EB0364627366}">
      <dsp:nvSpPr>
        <dsp:cNvPr id="0" name=""/>
        <dsp:cNvSpPr/>
      </dsp:nvSpPr>
      <dsp:spPr>
        <a:xfrm>
          <a:off x="3456379" y="5319"/>
          <a:ext cx="1656193" cy="156483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fr-FR" sz="1400" b="1" kern="1200" dirty="0" smtClean="0"/>
            <a:t>Faible consommation carburant </a:t>
          </a:r>
        </a:p>
        <a:p>
          <a:pPr lvl="0" algn="ctr" defTabSz="622300">
            <a:lnSpc>
              <a:spcPct val="90000"/>
            </a:lnSpc>
            <a:spcBef>
              <a:spcPct val="0"/>
            </a:spcBef>
            <a:spcAft>
              <a:spcPct val="35000"/>
            </a:spcAft>
          </a:pPr>
          <a:r>
            <a:rPr lang="fr-FR" sz="1400" b="1" kern="1200" dirty="0" smtClean="0"/>
            <a:t>(-15%)</a:t>
          </a:r>
          <a:endParaRPr lang="fr-FR" sz="1400" b="1" kern="1200" dirty="0"/>
        </a:p>
      </dsp:txBody>
      <dsp:txXfrm>
        <a:off x="3698923" y="234484"/>
        <a:ext cx="1171105" cy="1106507"/>
      </dsp:txXfrm>
    </dsp:sp>
    <dsp:sp modelId="{E5C4CA5F-2703-4754-A2D1-DD42AE7D0002}">
      <dsp:nvSpPr>
        <dsp:cNvPr id="0" name=""/>
        <dsp:cNvSpPr/>
      </dsp:nvSpPr>
      <dsp:spPr>
        <a:xfrm rot="20520000">
          <a:off x="5017098" y="2491764"/>
          <a:ext cx="470027" cy="32871"/>
        </a:xfrm>
        <a:custGeom>
          <a:avLst/>
          <a:gdLst/>
          <a:ahLst/>
          <a:cxnLst/>
          <a:rect l="0" t="0" r="0" b="0"/>
          <a:pathLst>
            <a:path>
              <a:moveTo>
                <a:pt x="0" y="16435"/>
              </a:moveTo>
              <a:lnTo>
                <a:pt x="470027" y="1643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5240361" y="2496449"/>
        <a:ext cx="23501" cy="23501"/>
      </dsp:txXfrm>
    </dsp:sp>
    <dsp:sp modelId="{D1B510A3-04A4-4BBA-A03A-DAF39068933B}">
      <dsp:nvSpPr>
        <dsp:cNvPr id="0" name=""/>
        <dsp:cNvSpPr/>
      </dsp:nvSpPr>
      <dsp:spPr>
        <a:xfrm>
          <a:off x="5437329" y="1411377"/>
          <a:ext cx="1564837" cy="156483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b="1" kern="1200" dirty="0" smtClean="0"/>
            <a:t>Cycles calendaires de Maintenance rallongés</a:t>
          </a:r>
          <a:endParaRPr lang="fr-FR" sz="1500" b="1" kern="1200" dirty="0"/>
        </a:p>
      </dsp:txBody>
      <dsp:txXfrm>
        <a:off x="5666494" y="1640542"/>
        <a:ext cx="1106507" cy="1106507"/>
      </dsp:txXfrm>
    </dsp:sp>
    <dsp:sp modelId="{9FAD9CE5-0F1F-4F2B-97A1-434F08B76D64}">
      <dsp:nvSpPr>
        <dsp:cNvPr id="0" name=""/>
        <dsp:cNvSpPr/>
      </dsp:nvSpPr>
      <dsp:spPr>
        <a:xfrm rot="3240000">
          <a:off x="4647494" y="3629289"/>
          <a:ext cx="470027" cy="32871"/>
        </a:xfrm>
        <a:custGeom>
          <a:avLst/>
          <a:gdLst/>
          <a:ahLst/>
          <a:cxnLst/>
          <a:rect l="0" t="0" r="0" b="0"/>
          <a:pathLst>
            <a:path>
              <a:moveTo>
                <a:pt x="0" y="16435"/>
              </a:moveTo>
              <a:lnTo>
                <a:pt x="470027" y="1643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a:off x="4870757" y="3633974"/>
        <a:ext cx="23501" cy="23501"/>
      </dsp:txXfrm>
    </dsp:sp>
    <dsp:sp modelId="{181ABAFC-93D1-40B1-B275-32AA1C5435E8}">
      <dsp:nvSpPr>
        <dsp:cNvPr id="0" name=""/>
        <dsp:cNvSpPr/>
      </dsp:nvSpPr>
      <dsp:spPr>
        <a:xfrm>
          <a:off x="4698120" y="3686426"/>
          <a:ext cx="1564837" cy="156483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smtClean="0"/>
            <a:t>Image et Qualité de produit </a:t>
          </a:r>
          <a:endParaRPr lang="fr-FR" sz="1500" kern="1200" dirty="0" smtClean="0"/>
        </a:p>
      </dsp:txBody>
      <dsp:txXfrm>
        <a:off x="4927285" y="3915591"/>
        <a:ext cx="1106507" cy="1106507"/>
      </dsp:txXfrm>
    </dsp:sp>
    <dsp:sp modelId="{C25CBD4F-D843-4A58-86A4-B0535ABEF8BC}">
      <dsp:nvSpPr>
        <dsp:cNvPr id="0" name=""/>
        <dsp:cNvSpPr/>
      </dsp:nvSpPr>
      <dsp:spPr>
        <a:xfrm rot="7560000">
          <a:off x="3451430" y="3629289"/>
          <a:ext cx="470027" cy="32871"/>
        </a:xfrm>
        <a:custGeom>
          <a:avLst/>
          <a:gdLst/>
          <a:ahLst/>
          <a:cxnLst/>
          <a:rect l="0" t="0" r="0" b="0"/>
          <a:pathLst>
            <a:path>
              <a:moveTo>
                <a:pt x="0" y="16435"/>
              </a:moveTo>
              <a:lnTo>
                <a:pt x="470027" y="1643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674693" y="3633974"/>
        <a:ext cx="23501" cy="23501"/>
      </dsp:txXfrm>
    </dsp:sp>
    <dsp:sp modelId="{FB3FB2F2-D947-40DB-AA39-A6D7AFAF2BD6}">
      <dsp:nvSpPr>
        <dsp:cNvPr id="0" name=""/>
        <dsp:cNvSpPr/>
      </dsp:nvSpPr>
      <dsp:spPr>
        <a:xfrm>
          <a:off x="2305993" y="3686426"/>
          <a:ext cx="1564837" cy="156483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FR" sz="1500" kern="1200" dirty="0" smtClean="0"/>
            <a:t>Parfaitement </a:t>
          </a:r>
          <a:r>
            <a:rPr lang="fr-FR" sz="1500" kern="1200" dirty="0" err="1" smtClean="0"/>
            <a:t>adaptée</a:t>
          </a:r>
          <a:r>
            <a:rPr lang="fr-FR" sz="1500" kern="1200" dirty="0" smtClean="0"/>
            <a:t> à chacun des </a:t>
          </a:r>
          <a:r>
            <a:rPr lang="fr-FR" sz="1500" kern="1200" dirty="0" err="1" smtClean="0"/>
            <a:t>réseaux</a:t>
          </a:r>
          <a:endParaRPr lang="fr-FR" sz="1500" kern="1200" dirty="0" smtClean="0"/>
        </a:p>
      </dsp:txBody>
      <dsp:txXfrm>
        <a:off x="2535158" y="3915591"/>
        <a:ext cx="1106507" cy="1106507"/>
      </dsp:txXfrm>
    </dsp:sp>
    <dsp:sp modelId="{05E9050D-A7EE-48BA-BD54-89086C9BEF03}">
      <dsp:nvSpPr>
        <dsp:cNvPr id="0" name=""/>
        <dsp:cNvSpPr/>
      </dsp:nvSpPr>
      <dsp:spPr>
        <a:xfrm rot="11880000">
          <a:off x="3081826" y="2491764"/>
          <a:ext cx="470027" cy="32871"/>
        </a:xfrm>
        <a:custGeom>
          <a:avLst/>
          <a:gdLst/>
          <a:ahLst/>
          <a:cxnLst/>
          <a:rect l="0" t="0" r="0" b="0"/>
          <a:pathLst>
            <a:path>
              <a:moveTo>
                <a:pt x="0" y="16435"/>
              </a:moveTo>
              <a:lnTo>
                <a:pt x="470027" y="16435"/>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fr-FR" sz="500" kern="1200"/>
        </a:p>
      </dsp:txBody>
      <dsp:txXfrm rot="10800000">
        <a:off x="3305089" y="2496449"/>
        <a:ext cx="23501" cy="23501"/>
      </dsp:txXfrm>
    </dsp:sp>
    <dsp:sp modelId="{F63F5E1D-0C09-4945-A4CA-A5105D1AA10F}">
      <dsp:nvSpPr>
        <dsp:cNvPr id="0" name=""/>
        <dsp:cNvSpPr/>
      </dsp:nvSpPr>
      <dsp:spPr>
        <a:xfrm>
          <a:off x="1566784" y="1411377"/>
          <a:ext cx="1564837" cy="156483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fr-FR" sz="1600" b="1" kern="1200" dirty="0" smtClean="0"/>
            <a:t>Coût variable au siège faible </a:t>
          </a:r>
          <a:endParaRPr lang="fr-FR" sz="1600" b="1" kern="1200" dirty="0"/>
        </a:p>
      </dsp:txBody>
      <dsp:txXfrm>
        <a:off x="1795949" y="1640542"/>
        <a:ext cx="1106507" cy="1106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640992-7019-A847-A75D-8469EF63A3C4}" type="datetimeFigureOut">
              <a:rPr lang="fr-FR" smtClean="0"/>
              <a:t>30/03/17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CACE3C-4D6D-2F46-99C4-78EFD20BBB4F}" type="slidenum">
              <a:rPr lang="fr-FR" smtClean="0"/>
              <a:t>‹#›</a:t>
            </a:fld>
            <a:endParaRPr lang="fr-FR"/>
          </a:p>
        </p:txBody>
      </p:sp>
    </p:spTree>
    <p:extLst>
      <p:ext uri="{BB962C8B-B14F-4D97-AF65-F5344CB8AC3E}">
        <p14:creationId xmlns:p14="http://schemas.microsoft.com/office/powerpoint/2010/main" val="2074419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smtClean="0"/>
              <a:t>Madame le Ministre, Mesdames et Messieurs , chers participants, Merci pour l’attention que vous voudriez bien nous accorder.</a:t>
            </a:r>
          </a:p>
          <a:p>
            <a:r>
              <a:rPr lang="fr-FR" sz="1200" b="1" kern="1200" dirty="0" smtClean="0">
                <a:solidFill>
                  <a:schemeClr val="tx1"/>
                </a:solidFill>
                <a:effectLst/>
                <a:latin typeface="+mn-lt"/>
                <a:ea typeface="+mn-ea"/>
                <a:cs typeface="+mn-cs"/>
              </a:rPr>
              <a:t>En</a:t>
            </a:r>
            <a:r>
              <a:rPr lang="fr-FR" sz="1200" b="1" kern="1200" baseline="0" dirty="0" smtClean="0">
                <a:solidFill>
                  <a:schemeClr val="tx1"/>
                </a:solidFill>
                <a:effectLst/>
                <a:latin typeface="+mn-lt"/>
                <a:ea typeface="+mn-ea"/>
                <a:cs typeface="+mn-cs"/>
              </a:rPr>
              <a:t> guise d’introduction, je dirais que:</a:t>
            </a:r>
            <a:endParaRPr lang="fr-SN"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Sénégal, par sa situation géographique stratégique, sa stabilité politique,  son ouverture économique et diplomatique et son expertise en matière aéronautique, a</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développé</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une vision de long terme pour son  positionnement concurrentiel dans le leadership aéronautique de l’Afrique de l’Ouest et du Centre en se dotant : </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d’un système aviation civile performant et sécurisé conforme aux normes internationales, </a:t>
            </a:r>
            <a:endParaRPr lang="fr-SN"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d’une infrastructure aéroportuaire moderne et adaptée pour</a:t>
            </a:r>
            <a:r>
              <a:rPr lang="fr-FR" sz="1200" kern="1200" baseline="0" dirty="0" smtClean="0">
                <a:solidFill>
                  <a:schemeClr val="tx1"/>
                </a:solidFill>
                <a:effectLst/>
                <a:latin typeface="+mn-lt"/>
                <a:ea typeface="+mn-ea"/>
                <a:cs typeface="+mn-cs"/>
              </a:rPr>
              <a:t> s’appuyer sur </a:t>
            </a:r>
            <a:r>
              <a:rPr lang="fr-FR" sz="1200" kern="1200" dirty="0" smtClean="0">
                <a:solidFill>
                  <a:schemeClr val="tx1"/>
                </a:solidFill>
                <a:effectLst/>
                <a:latin typeface="+mn-lt"/>
                <a:ea typeface="+mn-ea"/>
                <a:cs typeface="+mn-cs"/>
              </a:rPr>
              <a:t>un centre d’entretien et de maintenance aéronautique de dimension régionale, un centre de formation aux métiers de l’aérien et sur une compagnie aérienne d’envergure régionale viable afin</a:t>
            </a:r>
            <a:r>
              <a:rPr lang="fr-FR" sz="1200" kern="1200" baseline="0" dirty="0" smtClean="0">
                <a:solidFill>
                  <a:schemeClr val="tx1"/>
                </a:solidFill>
                <a:effectLst/>
                <a:latin typeface="+mn-lt"/>
                <a:ea typeface="+mn-ea"/>
                <a:cs typeface="+mn-cs"/>
              </a:rPr>
              <a:t> de </a:t>
            </a:r>
            <a:r>
              <a:rPr lang="fr-FR" sz="1200" kern="1200" dirty="0" smtClean="0">
                <a:solidFill>
                  <a:schemeClr val="tx1"/>
                </a:solidFill>
                <a:effectLst/>
                <a:latin typeface="+mn-lt"/>
                <a:ea typeface="+mn-ea"/>
                <a:cs typeface="+mn-cs"/>
              </a:rPr>
              <a:t>réaliser la compétitivité requise et conserver la place de leadership en matière de transport aérien en Afrique de l’Ouest et du Centre.</a:t>
            </a:r>
          </a:p>
          <a:p>
            <a:pPr lvl="0"/>
            <a:r>
              <a:rPr lang="fr-FR" sz="1200" b="1" kern="1200" dirty="0" smtClean="0">
                <a:solidFill>
                  <a:schemeClr val="tx1"/>
                </a:solidFill>
                <a:effectLst/>
                <a:latin typeface="+mn-lt"/>
                <a:ea typeface="+mn-ea"/>
                <a:cs typeface="+mn-cs"/>
              </a:rPr>
              <a:t>Les défis de</a:t>
            </a:r>
            <a:r>
              <a:rPr lang="fr-FR" sz="1200" b="1" kern="1200" baseline="0" dirty="0" smtClean="0">
                <a:solidFill>
                  <a:schemeClr val="tx1"/>
                </a:solidFill>
                <a:effectLst/>
                <a:latin typeface="+mn-lt"/>
                <a:ea typeface="+mn-ea"/>
                <a:cs typeface="+mn-cs"/>
              </a:rPr>
              <a:t> l’aviation</a:t>
            </a:r>
            <a:r>
              <a:rPr lang="fr-FR" sz="1200" b="1" kern="1200" dirty="0" smtClean="0">
                <a:solidFill>
                  <a:schemeClr val="tx1"/>
                </a:solidFill>
                <a:effectLst/>
                <a:latin typeface="+mn-lt"/>
                <a:ea typeface="+mn-ea"/>
                <a:cs typeface="+mn-cs"/>
              </a:rPr>
              <a:t> au Sénégal résident dans</a:t>
            </a:r>
            <a:r>
              <a:rPr lang="fr-FR" sz="1200" kern="1200" dirty="0" smtClean="0">
                <a:solidFill>
                  <a:schemeClr val="tx1"/>
                </a:solidFill>
                <a:effectLst/>
                <a:latin typeface="+mn-lt"/>
                <a:ea typeface="+mn-ea"/>
                <a:cs typeface="+mn-cs"/>
              </a:rPr>
              <a:t>:</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L’encrage du transport aérien dans le secteur touristique, et le département d’Etat en la matière est en train</a:t>
            </a:r>
            <a:r>
              <a:rPr lang="fr-FR" sz="1200" kern="1200" baseline="0" dirty="0" smtClean="0">
                <a:solidFill>
                  <a:schemeClr val="tx1"/>
                </a:solidFill>
                <a:effectLst/>
                <a:latin typeface="+mn-lt"/>
                <a:ea typeface="+mn-ea"/>
                <a:cs typeface="+mn-cs"/>
              </a:rPr>
              <a:t> de relever ce défi</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a:t>
            </a:r>
            <a:r>
              <a:rPr lang="fr-FR" sz="1200" kern="1200" baseline="0" dirty="0" smtClean="0">
                <a:solidFill>
                  <a:schemeClr val="tx1"/>
                </a:solidFill>
                <a:effectLst/>
                <a:latin typeface="+mn-lt"/>
                <a:ea typeface="+mn-ea"/>
                <a:cs typeface="+mn-cs"/>
              </a:rPr>
              <a:t> m</a:t>
            </a:r>
            <a:r>
              <a:rPr lang="fr-FR" sz="1200" kern="1200" dirty="0" smtClean="0">
                <a:solidFill>
                  <a:schemeClr val="tx1"/>
                </a:solidFill>
                <a:effectLst/>
                <a:latin typeface="+mn-lt"/>
                <a:ea typeface="+mn-ea"/>
                <a:cs typeface="+mn-cs"/>
              </a:rPr>
              <a:t>ise en place d’un pavillon national viable, une ambition qui est en train d’</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réalisé</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 développement des dessertes intérieure, régionale et intercontinentale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a:t>
            </a:r>
            <a:r>
              <a:rPr lang="fr-FR" sz="1200" kern="1200" baseline="0" dirty="0" smtClean="0">
                <a:solidFill>
                  <a:schemeClr val="tx1"/>
                </a:solidFill>
                <a:effectLst/>
                <a:latin typeface="+mn-lt"/>
                <a:ea typeface="+mn-ea"/>
                <a:cs typeface="+mn-cs"/>
              </a:rPr>
              <a:t> volonté marquée de f</a:t>
            </a:r>
            <a:r>
              <a:rPr lang="fr-FR" sz="1200" kern="1200" dirty="0" smtClean="0">
                <a:solidFill>
                  <a:schemeClr val="tx1"/>
                </a:solidFill>
                <a:effectLst/>
                <a:latin typeface="+mn-lt"/>
                <a:ea typeface="+mn-ea"/>
                <a:cs typeface="+mn-cs"/>
              </a:rPr>
              <a:t>aire de Dakar un véritable hub aérien.</a:t>
            </a:r>
            <a:endParaRPr lang="fr-SN" sz="1200"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VISION :</a:t>
            </a:r>
            <a:endParaRPr lang="fr-SN"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Sénégal, par sa situation géographique stratégique, sa stabilité politique,  son ouverture économique et diplomatique et son expertise en matière aéronautique, devra développer une vision à long terme pour son  positionnement concurrentiel dans le leadership aéronautique de l’Afrique de l’Ouest et du Centre en se dotant : </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d’un système aviation civile performant et sécurisé conforme aux normes internationales, </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d’une compagnie aérienne d’envergure régionale viable, </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d’un centre d’entretien et de maintenance aéronautique de dimension régionale, </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d’un centre de formation aux métiers de l’aérien, et</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d’une infrastructure aéroportuaire moderne et adaptée, pour réaliser la compétitivité requise et conserver la place de leadership en matière de transport aérien en Afrique de l’Ouest et du Centre.</a:t>
            </a:r>
          </a:p>
          <a:p>
            <a:pPr lvl="0"/>
            <a:r>
              <a:rPr lang="fr-FR" sz="1200" b="1" kern="1200" dirty="0" smtClean="0">
                <a:solidFill>
                  <a:schemeClr val="tx1"/>
                </a:solidFill>
                <a:effectLst/>
                <a:latin typeface="+mn-lt"/>
                <a:ea typeface="+mn-ea"/>
                <a:cs typeface="+mn-cs"/>
              </a:rPr>
              <a:t>Les défis de</a:t>
            </a:r>
            <a:r>
              <a:rPr lang="fr-FR" sz="1200" b="1" kern="1200" baseline="0" dirty="0" smtClean="0">
                <a:solidFill>
                  <a:schemeClr val="tx1"/>
                </a:solidFill>
                <a:effectLst/>
                <a:latin typeface="+mn-lt"/>
                <a:ea typeface="+mn-ea"/>
                <a:cs typeface="+mn-cs"/>
              </a:rPr>
              <a:t> l’aviation</a:t>
            </a:r>
            <a:r>
              <a:rPr lang="fr-FR" sz="1200" b="1" kern="1200" dirty="0" smtClean="0">
                <a:solidFill>
                  <a:schemeClr val="tx1"/>
                </a:solidFill>
                <a:effectLst/>
                <a:latin typeface="+mn-lt"/>
                <a:ea typeface="+mn-ea"/>
                <a:cs typeface="+mn-cs"/>
              </a:rPr>
              <a:t> au Sénégal résident dans</a:t>
            </a:r>
            <a:r>
              <a:rPr lang="fr-FR" sz="1200" kern="1200" dirty="0" smtClean="0">
                <a:solidFill>
                  <a:schemeClr val="tx1"/>
                </a:solidFill>
                <a:effectLst/>
                <a:latin typeface="+mn-lt"/>
                <a:ea typeface="+mn-ea"/>
                <a:cs typeface="+mn-cs"/>
              </a:rPr>
              <a:t>:</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Encrage du transport aérien dans le secteur touristique,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Mise en place d’un pavillon national viable,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Développer la desserte intérieure,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Faire de Dakar un véritable hub aérien.</a:t>
            </a:r>
          </a:p>
          <a:p>
            <a:pPr lvl="0"/>
            <a:endParaRPr lang="fr-FR"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endParaRPr lang="fr-FR" sz="1200" kern="1200" dirty="0" smtClean="0">
              <a:solidFill>
                <a:schemeClr val="tx1"/>
              </a:solidFill>
              <a:effectLst/>
              <a:latin typeface="+mn-lt"/>
              <a:ea typeface="+mn-ea"/>
              <a:cs typeface="+mn-cs"/>
            </a:endParaRPr>
          </a:p>
          <a:p>
            <a:pPr lvl="0"/>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L’améliorer  l’offre nationale de transport aérien en terme de renforcement de capacité des compagnies aériennes dans la double perspective de leur viabilité et de leur compétitivité, </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de l’adaptation et de la modernisation des infrastructures aéroportuaires,</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Le développement d’une politique  d’ouverture volontariste dans le domaine de la  coopération internationale,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gestion de la Navigation aérienne par rapport à l’internationalisation du contrôle de la navigation aérienne,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 l’adoption de normes communes, et l’uniformisation des règles fondées sur les normes OACI,</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gestion de l’assistance au sol qui demeure un poste de dépenses lourd pour les compagnies aériennes malgré le bas coût de la main d’œuvre, et paradoxalement, ne permettant pas aux opérateurs d’assistance au sol de réaliser des économies d’échelle rendant ainsi leur situation difficile eu égard au faible volume des opérations,</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gestion de l’urbanisation aux alentours des aéroports,</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L’amélioration de la protection de l’environnement, (dans le cadre de la planification et la stratégie),</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Certification des aéroports du Sénégal,</a:t>
            </a:r>
            <a:endParaRPr lang="fr-SN" sz="1200" kern="1200" dirty="0" smtClean="0">
              <a:solidFill>
                <a:schemeClr val="tx1"/>
              </a:solidFill>
              <a:effectLst/>
              <a:latin typeface="+mn-lt"/>
              <a:ea typeface="+mn-ea"/>
              <a:cs typeface="+mn-cs"/>
            </a:endParaRPr>
          </a:p>
          <a:p>
            <a:pPr lvl="0"/>
            <a:r>
              <a:rPr lang="fr-FR" sz="1200" kern="1200" dirty="0" smtClean="0">
                <a:solidFill>
                  <a:schemeClr val="tx1"/>
                </a:solidFill>
                <a:effectLst/>
                <a:latin typeface="+mn-lt"/>
                <a:ea typeface="+mn-ea"/>
                <a:cs typeface="+mn-cs"/>
              </a:rPr>
              <a:t>La mise en place d’une politique durable d’accueil des touristes, (dans le contexte de la fermeture de la desserte Saint-Louis, et de l’arrêt des vols ASI pour la région sud Cap </a:t>
            </a:r>
            <a:r>
              <a:rPr lang="fr-FR" sz="1200" kern="1200" dirty="0" err="1" smtClean="0">
                <a:solidFill>
                  <a:schemeClr val="tx1"/>
                </a:solidFill>
                <a:effectLst/>
                <a:latin typeface="+mn-lt"/>
                <a:ea typeface="+mn-ea"/>
                <a:cs typeface="+mn-cs"/>
              </a:rPr>
              <a:t>Skiring</a:t>
            </a:r>
            <a:r>
              <a:rPr lang="fr-FR" sz="1200" kern="1200" dirty="0" smtClean="0">
                <a:solidFill>
                  <a:schemeClr val="tx1"/>
                </a:solidFill>
                <a:effectLst/>
                <a:latin typeface="+mn-lt"/>
                <a:ea typeface="+mn-ea"/>
                <a:cs typeface="+mn-cs"/>
              </a:rPr>
              <a:t>, Ziguinchor).</a:t>
            </a:r>
            <a:endParaRPr lang="fr-SN"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CACE3C-4D6D-2F46-99C4-78EFD20BBB4F}" type="slidenum">
              <a:rPr lang="fr-FR" smtClean="0"/>
              <a:t>1</a:t>
            </a:fld>
            <a:endParaRPr lang="fr-FR"/>
          </a:p>
        </p:txBody>
      </p:sp>
    </p:spTree>
    <p:extLst>
      <p:ext uri="{BB962C8B-B14F-4D97-AF65-F5344CB8AC3E}">
        <p14:creationId xmlns:p14="http://schemas.microsoft.com/office/powerpoint/2010/main" val="3560144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L’Etat du Sénégal conscient du rôle moteur que joue le transport aérien  dans le développement des échanges économiques, a décidé de lui accorder une place de choix dans la mise en œuvre de son plan stratégique.</a:t>
            </a:r>
            <a:endParaRPr lang="fr-SN"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il s’agit ainsi de positionner le Sénégal comme le hub de référence au niveau régional avec comme objectifs de porter la capacité du trafic à 6 millions de passagers d’ici à 2020 et à 10 millions en 2035.</a:t>
            </a:r>
            <a:endParaRPr lang="fr-SN"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l’atteinte de ces objectifs passe nécessairement par trois piliers fondamentaux : </a:t>
            </a:r>
            <a:endParaRPr lang="fr-SN" sz="1200" b="1" kern="1200" dirty="0" smtClean="0">
              <a:solidFill>
                <a:schemeClr val="tx1"/>
              </a:solidFill>
              <a:effectLst/>
              <a:latin typeface="+mn-lt"/>
              <a:ea typeface="+mn-ea"/>
              <a:cs typeface="+mn-cs"/>
            </a:endParaRPr>
          </a:p>
          <a:p>
            <a:pPr marL="171450" lvl="0" indent="-171450" fontAlgn="base">
              <a:buFont typeface="Arial" pitchFamily="34" charset="0"/>
              <a:buChar char="•"/>
            </a:pPr>
            <a:r>
              <a:rPr lang="fr-FR" sz="1200" b="1" u="none" strike="noStrike" kern="1200" dirty="0" smtClean="0">
                <a:solidFill>
                  <a:schemeClr val="tx1"/>
                </a:solidFill>
                <a:effectLst/>
                <a:latin typeface="+mn-lt"/>
                <a:ea typeface="+mn-ea"/>
                <a:cs typeface="+mn-cs"/>
              </a:rPr>
              <a:t>l’Aéroport AIBD</a:t>
            </a:r>
            <a:endParaRPr lang="fr-SN" sz="1200" b="1" u="none" strike="noStrike" kern="1200" dirty="0" smtClean="0">
              <a:solidFill>
                <a:schemeClr val="tx1"/>
              </a:solidFill>
              <a:effectLst/>
              <a:latin typeface="+mn-lt"/>
              <a:ea typeface="+mn-ea"/>
              <a:cs typeface="+mn-cs"/>
            </a:endParaRPr>
          </a:p>
          <a:p>
            <a:pPr marL="171450" lvl="0" indent="-171450" fontAlgn="base">
              <a:buFont typeface="Arial" pitchFamily="34" charset="0"/>
              <a:buChar char="•"/>
            </a:pPr>
            <a:r>
              <a:rPr lang="fr-FR" sz="1200" b="1" u="none" strike="noStrike" kern="1200" dirty="0" smtClean="0">
                <a:solidFill>
                  <a:schemeClr val="tx1"/>
                </a:solidFill>
                <a:effectLst/>
                <a:latin typeface="+mn-lt"/>
                <a:ea typeface="+mn-ea"/>
                <a:cs typeface="+mn-cs"/>
              </a:rPr>
              <a:t>le Pôle industriel de Diamniadio </a:t>
            </a:r>
            <a:endParaRPr lang="fr-SN" sz="1200" b="1" u="none" strike="noStrike" kern="1200" dirty="0" smtClean="0">
              <a:solidFill>
                <a:schemeClr val="tx1"/>
              </a:solidFill>
              <a:effectLst/>
              <a:latin typeface="+mn-lt"/>
              <a:ea typeface="+mn-ea"/>
              <a:cs typeface="+mn-cs"/>
            </a:endParaRPr>
          </a:p>
          <a:p>
            <a:pPr marL="171450" lvl="0" indent="-171450" fontAlgn="base">
              <a:buFont typeface="Arial" pitchFamily="34" charset="0"/>
              <a:buChar char="•"/>
            </a:pPr>
            <a:r>
              <a:rPr lang="fr-FR" sz="1200" b="1" u="none" strike="noStrike" kern="1200" dirty="0" smtClean="0">
                <a:solidFill>
                  <a:schemeClr val="tx1"/>
                </a:solidFill>
                <a:effectLst/>
                <a:latin typeface="+mn-lt"/>
                <a:ea typeface="+mn-ea"/>
                <a:cs typeface="+mn-cs"/>
              </a:rPr>
              <a:t>un pavillon National fort  </a:t>
            </a: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10</a:t>
            </a:fld>
            <a:endParaRPr lang="fr-FR"/>
          </a:p>
        </p:txBody>
      </p:sp>
    </p:spTree>
    <p:extLst>
      <p:ext uri="{BB962C8B-B14F-4D97-AF65-F5344CB8AC3E}">
        <p14:creationId xmlns:p14="http://schemas.microsoft.com/office/powerpoint/2010/main" val="1445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baseline="0" dirty="0" smtClean="0"/>
              <a:t>Sur </a:t>
            </a:r>
            <a:r>
              <a:rPr lang="fr-FR" b="1" dirty="0" smtClean="0"/>
              <a:t> la justification de la création d’une compagnie aérienne par l’Etat du Sénégal.</a:t>
            </a:r>
            <a:r>
              <a:rPr lang="fr-FR" b="1" baseline="0" dirty="0" smtClean="0"/>
              <a:t>  5 domaines clés ont été évoqués:</a:t>
            </a:r>
          </a:p>
          <a:p>
            <a:r>
              <a:rPr lang="fr-FR" b="1" baseline="0" dirty="0" smtClean="0"/>
              <a:t>1° Une Demande locale supérieure à l’offre de capacité, donc une réponse à  une demande insatisfaite</a:t>
            </a:r>
            <a:r>
              <a:rPr lang="fr-FR" b="0" baseline="0" dirty="0" smtClean="0"/>
              <a:t>,</a:t>
            </a:r>
          </a:p>
          <a:p>
            <a:r>
              <a:rPr lang="fr-FR" b="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2°</a:t>
            </a:r>
            <a:r>
              <a:rPr lang="fr-FR" b="1" baseline="0" dirty="0" smtClean="0"/>
              <a:t>- Ensuite, sur les bénéfices économiques, du fait que le Transport aérien est un vecteur des échanges économiques, culturels et citoyennes, il contribue à la productivité économique globale.</a:t>
            </a:r>
          </a:p>
          <a:p>
            <a:endParaRPr lang="fr-FR" b="0" baseline="0" dirty="0" smtClean="0"/>
          </a:p>
          <a:p>
            <a:r>
              <a:rPr lang="fr-FR" b="0" baseline="0" dirty="0" smtClean="0"/>
              <a:t>3° </a:t>
            </a:r>
            <a:r>
              <a:rPr lang="fr-FR" b="1" baseline="0" dirty="0" smtClean="0"/>
              <a:t>Sur le point Infrastructure de transport,  les moyens de transport de surface: routes, chemin de fer, comme  voie d’eau,  sont insuffisamment développés; l’aérien est difficilement substituable et permet de combler ce sous développement en infrastructure de transport de surface, par des gains de temps, de productivité, de sécurité et en définitive d’efficacité;</a:t>
            </a:r>
          </a:p>
          <a:p>
            <a:endParaRPr lang="fr-FR" b="1" baseline="0" dirty="0" smtClean="0"/>
          </a:p>
          <a:p>
            <a:r>
              <a:rPr lang="fr-FR" baseline="0" dirty="0" smtClean="0"/>
              <a:t>4</a:t>
            </a:r>
            <a:r>
              <a:rPr lang="fr-FR" b="1" baseline="0" dirty="0" smtClean="0"/>
              <a:t>° Point 4,  Ambassadeur culturel sur la scène internationale, ici on évoque le rôle de cordon ombilical que joue la compagnie à travers la Diaspora, la promotion de la notoriété et de l’image du Sénégal à travers le monde</a:t>
            </a:r>
            <a:r>
              <a:rPr lang="fr-FR" b="0" baseline="0" dirty="0" smtClean="0"/>
              <a:t>,</a:t>
            </a:r>
          </a:p>
          <a:p>
            <a:endParaRPr lang="fr-FR"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5</a:t>
            </a:r>
            <a:r>
              <a:rPr lang="fr-FR" b="1" baseline="0" dirty="0" smtClean="0"/>
              <a:t>° et dernier point qui porte sur les  Bénéfices stratégiques, </a:t>
            </a:r>
            <a:r>
              <a:rPr lang="fr-FR" baseline="0" dirty="0" smtClean="0"/>
              <a:t> </a:t>
            </a:r>
            <a:r>
              <a:rPr lang="fr-FR" b="1" baseline="0" dirty="0" smtClean="0"/>
              <a:t>la compagnie sénégalaise fera de  Dakar, une métropole régionale</a:t>
            </a:r>
            <a:r>
              <a:rPr lang="fr-FR" baseline="0" dirty="0" smtClean="0"/>
              <a:t>, </a:t>
            </a:r>
            <a:r>
              <a:rPr lang="fr-FR" b="1" baseline="0" dirty="0" smtClean="0"/>
              <a:t>un hub des affaires pour toute la sous région</a:t>
            </a:r>
            <a:r>
              <a:rPr lang="fr-FR" baseline="0" dirty="0" smtClean="0"/>
              <a:t>. </a:t>
            </a:r>
          </a:p>
          <a:p>
            <a:endParaRPr lang="fr-FR" b="1" baseline="0" dirty="0" smtClean="0"/>
          </a:p>
          <a:p>
            <a:r>
              <a:rPr lang="fr-FR" sz="1200" b="1" dirty="0" smtClean="0">
                <a:latin typeface="Arial"/>
                <a:cs typeface="Arial"/>
              </a:rPr>
              <a:t>La</a:t>
            </a:r>
            <a:r>
              <a:rPr lang="fr-FR" sz="1200" b="1" baseline="0" dirty="0" smtClean="0">
                <a:latin typeface="Arial"/>
                <a:cs typeface="Arial"/>
              </a:rPr>
              <a:t> volonté</a:t>
            </a:r>
            <a:r>
              <a:rPr lang="fr-FR" sz="1200" b="1" dirty="0" smtClean="0">
                <a:latin typeface="Arial"/>
                <a:cs typeface="Arial"/>
              </a:rPr>
              <a:t> du </a:t>
            </a:r>
            <a:r>
              <a:rPr lang="fr-FR" sz="1200" b="1" spc="-5" dirty="0" smtClean="0">
                <a:latin typeface="Arial"/>
                <a:cs typeface="Arial"/>
              </a:rPr>
              <a:t>gouvernement </a:t>
            </a:r>
            <a:r>
              <a:rPr lang="fr-FR" sz="1200" b="1" dirty="0" smtClean="0">
                <a:latin typeface="Arial"/>
                <a:cs typeface="Arial"/>
              </a:rPr>
              <a:t>de </a:t>
            </a:r>
            <a:r>
              <a:rPr lang="fr-FR" sz="1200" b="1" spc="-5" dirty="0" smtClean="0">
                <a:latin typeface="Arial"/>
                <a:cs typeface="Arial"/>
              </a:rPr>
              <a:t>lancer</a:t>
            </a:r>
            <a:r>
              <a:rPr lang="fr-FR" sz="1200" b="1" dirty="0" smtClean="0">
                <a:latin typeface="Arial"/>
                <a:cs typeface="Arial"/>
              </a:rPr>
              <a:t> la </a:t>
            </a:r>
            <a:r>
              <a:rPr lang="fr-FR" sz="1200" b="1" spc="-5" dirty="0" smtClean="0">
                <a:latin typeface="Arial"/>
                <a:cs typeface="Arial"/>
              </a:rPr>
              <a:t>nouvelle </a:t>
            </a:r>
            <a:r>
              <a:rPr lang="fr-FR" sz="1200" b="1" dirty="0" smtClean="0">
                <a:latin typeface="Arial"/>
                <a:cs typeface="Arial"/>
              </a:rPr>
              <a:t>compagnie </a:t>
            </a:r>
            <a:r>
              <a:rPr lang="fr-FR" sz="1200" b="1" spc="-5" dirty="0" smtClean="0">
                <a:latin typeface="Arial"/>
                <a:cs typeface="Arial"/>
              </a:rPr>
              <a:t>aérienne </a:t>
            </a:r>
            <a:r>
              <a:rPr lang="fr-FR" sz="1200" b="1" dirty="0" smtClean="0">
                <a:latin typeface="Arial"/>
                <a:cs typeface="Arial"/>
              </a:rPr>
              <a:t>est </a:t>
            </a:r>
            <a:r>
              <a:rPr lang="fr-FR" sz="1200" b="1" spc="-5" dirty="0" smtClean="0">
                <a:latin typeface="Arial"/>
                <a:cs typeface="Arial"/>
              </a:rPr>
              <a:t>justifiée </a:t>
            </a:r>
            <a:r>
              <a:rPr lang="fr-FR" sz="1200" b="1" dirty="0" smtClean="0">
                <a:latin typeface="Arial"/>
                <a:cs typeface="Arial"/>
              </a:rPr>
              <a:t>car </a:t>
            </a:r>
            <a:r>
              <a:rPr lang="fr-FR" sz="1200" b="1" spc="-5" dirty="0" smtClean="0">
                <a:latin typeface="Arial"/>
                <a:cs typeface="Arial"/>
              </a:rPr>
              <a:t>elle offre</a:t>
            </a:r>
            <a:r>
              <a:rPr lang="fr-FR" sz="1200" b="1" spc="-5" baseline="0" dirty="0" smtClean="0">
                <a:latin typeface="Arial"/>
                <a:cs typeface="Arial"/>
              </a:rPr>
              <a:t> de nombreux avantages stratégiques et économiques, notamment dans la croissance économique, la création d’emploi et de source de  revenu./ </a:t>
            </a:r>
          </a:p>
          <a:p>
            <a:endParaRPr lang="fr-FR" sz="1200" b="1" spc="-5" baseline="0" dirty="0" smtClean="0">
              <a:latin typeface="Arial"/>
              <a:cs typeface="Arial"/>
            </a:endParaRPr>
          </a:p>
          <a:p>
            <a:endParaRPr lang="fr-FR" sz="1200" b="1" spc="-5" baseline="0" dirty="0" smtClean="0">
              <a:latin typeface="Arial"/>
              <a:cs typeface="Arial"/>
            </a:endParaRPr>
          </a:p>
          <a:p>
            <a:endParaRPr lang="fr-FR" b="1" baseline="0" dirty="0" smtClean="0"/>
          </a:p>
          <a:p>
            <a:r>
              <a:rPr lang="fr-FR" baseline="0" dirty="0" smtClean="0"/>
              <a:t>compte tenu des perspectives économiques favorables, notamment, les projections de la croissance du PIB de la région, dans les années à venir. </a:t>
            </a:r>
          </a:p>
          <a:p>
            <a:r>
              <a:rPr lang="fr-FR" baseline="0" dirty="0" smtClean="0"/>
              <a:t>Pour information, le niveau du PIB est directement corrélé au niveau du trafic  aérien passagers. Ainsi dans notre région AFI Afrique-Océan indien, la </a:t>
            </a:r>
            <a:r>
              <a:rPr lang="fr-FR" b="0" baseline="0" dirty="0" smtClean="0"/>
              <a:t>croissance d’un point du PIB entraine une augmentation de 1,5 point de croissance du trafic, en revanche, une décroissance d’un point du PIB entraine une diminution de 2 points du trafic aérien passagers. Ensuite Seabury évoque un besoin croissant de connectivités non satisfaites et des marchés peu desservis comme les liaisons intra-africaines.</a:t>
            </a:r>
          </a:p>
          <a:p>
            <a:r>
              <a:rPr lang="fr-FR"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fr-FR" b="0" baseline="0" dirty="0" smtClean="0"/>
              <a:t>pour le tourisme, pour le développement de  l’investissement, le développement du commerce et des affaires. Aujourd’hui, son importance n’est plus à démonter.</a:t>
            </a:r>
          </a:p>
          <a:p>
            <a:r>
              <a:rPr lang="fr-FR" b="0" baseline="0" dirty="0" smtClean="0"/>
              <a:t>  ici, Seabury rappelle les impacts économiques positifs du transport aérien sur le Sénégal et la région</a:t>
            </a:r>
          </a:p>
          <a:p>
            <a:r>
              <a:rPr lang="fr-FR" b="0" baseline="0" dirty="0" smtClean="0"/>
              <a:t>3°</a:t>
            </a:r>
            <a:r>
              <a:rPr lang="fr-FR" baseline="0" dirty="0" smtClean="0"/>
              <a:t>. L’aérien permet de participer au développement local en connectant l’intérieur du pays aux capitales régionales et à la capitale nationale Dakar, </a:t>
            </a:r>
            <a:r>
              <a:rPr lang="fr-FR" b="1" baseline="0" dirty="0" smtClean="0"/>
              <a:t>ce qui passe aussi, par la réhabilitation des aérodromes de l’intérieur.</a:t>
            </a:r>
          </a:p>
          <a:p>
            <a:endParaRPr lang="fr-FR" baseline="0" dirty="0" smtClean="0"/>
          </a:p>
          <a:p>
            <a:r>
              <a:rPr lang="fr-FR" b="0" baseline="0" dirty="0" smtClean="0"/>
              <a:t>La compagnie aérienne devra être</a:t>
            </a:r>
            <a:r>
              <a:rPr lang="fr-FR" baseline="0" dirty="0" smtClean="0"/>
              <a:t> la vitrine du pays à l’étranger et véhiculer une bonne image du Sénégal, pour attirer les investissements étrangers et être aussi le cordon ombilical de la diaspora sénégalaise à travers le monde.</a:t>
            </a:r>
          </a:p>
          <a:p>
            <a:endParaRPr lang="fr-FR" baseline="0" dirty="0" smtClean="0"/>
          </a:p>
          <a:p>
            <a:r>
              <a:rPr lang="fr-FR" baseline="0" dirty="0" smtClean="0"/>
              <a:t>Et en définitive, le pavillon sénégalais pourrait servir de pavillon national à ces pays limitrophes qui sont dépourvus de compagnies aériennes comme le Mali, la Guinée Bissau, la Guinée Conakry, la Gambie etc.</a:t>
            </a:r>
          </a:p>
          <a:p>
            <a:r>
              <a:rPr lang="fr-FR" sz="1200" b="1" spc="-5" baseline="0" dirty="0" smtClean="0">
                <a:latin typeface="Arial"/>
                <a:cs typeface="Arial"/>
              </a:rPr>
              <a:t>    </a:t>
            </a:r>
            <a:r>
              <a:rPr lang="fr-FR" sz="1200" b="1" spc="-5" dirty="0" smtClean="0">
                <a:latin typeface="Arial"/>
                <a:cs typeface="Arial"/>
              </a:rPr>
              <a:t> </a:t>
            </a:r>
            <a:r>
              <a:rPr lang="fr-FR" b="1" baseline="0" dirty="0" smtClean="0"/>
              <a:t>  </a:t>
            </a: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11</a:t>
            </a:fld>
            <a:endParaRPr lang="fr-FR"/>
          </a:p>
        </p:txBody>
      </p:sp>
    </p:spTree>
    <p:extLst>
      <p:ext uri="{BB962C8B-B14F-4D97-AF65-F5344CB8AC3E}">
        <p14:creationId xmlns:p14="http://schemas.microsoft.com/office/powerpoint/2010/main" val="667453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12</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Air Sénégal SA est fondée</a:t>
            </a:r>
            <a:r>
              <a:rPr lang="fr-FR" sz="1200" b="1" i="0" kern="1200" baseline="0" dirty="0" smtClean="0">
                <a:solidFill>
                  <a:schemeClr val="tx1"/>
                </a:solidFill>
                <a:effectLst/>
                <a:latin typeface="+mn-lt"/>
                <a:ea typeface="+mn-ea"/>
                <a:cs typeface="+mn-cs"/>
              </a:rPr>
              <a:t> sur u</a:t>
            </a:r>
            <a:r>
              <a:rPr lang="fr-FR" sz="1200" b="1" i="0" kern="1200" dirty="0" smtClean="0">
                <a:solidFill>
                  <a:schemeClr val="tx1"/>
                </a:solidFill>
                <a:effectLst/>
                <a:latin typeface="+mn-lt"/>
                <a:ea typeface="+mn-ea"/>
                <a:cs typeface="+mn-cs"/>
              </a:rPr>
              <a:t>ne vision innovante ce</a:t>
            </a:r>
            <a:r>
              <a:rPr lang="fr-FR" sz="1200" b="1" i="0" kern="1200" baseline="0" dirty="0" smtClean="0">
                <a:solidFill>
                  <a:schemeClr val="tx1"/>
                </a:solidFill>
                <a:effectLst/>
                <a:latin typeface="+mn-lt"/>
                <a:ea typeface="+mn-ea"/>
                <a:cs typeface="+mn-cs"/>
              </a:rPr>
              <a:t> qui a fait défaut chez les anciens pavillons du Sénégal.</a:t>
            </a:r>
          </a:p>
          <a:p>
            <a:r>
              <a:rPr lang="fr-FR" sz="1200" b="1" i="0" kern="1200" baseline="0" dirty="0" smtClean="0">
                <a:solidFill>
                  <a:schemeClr val="tx1"/>
                </a:solidFill>
                <a:effectLst/>
                <a:latin typeface="+mn-lt"/>
                <a:ea typeface="+mn-ea"/>
                <a:cs typeface="+mn-cs"/>
              </a:rPr>
              <a:t>Air Sénégal SA est un outil de développement pour répondre à des objectifs stratégiques de développement en plus de sa vocation commerciale avec l’ambition d’</a:t>
            </a:r>
            <a:r>
              <a:rPr lang="fr-FR" sz="1200" b="1" i="0" kern="1200" baseline="0" dirty="0" err="1" smtClean="0">
                <a:solidFill>
                  <a:schemeClr val="tx1"/>
                </a:solidFill>
                <a:effectLst/>
                <a:latin typeface="+mn-lt"/>
                <a:ea typeface="+mn-ea"/>
                <a:cs typeface="+mn-cs"/>
              </a:rPr>
              <a:t>etre</a:t>
            </a:r>
            <a:r>
              <a:rPr lang="mr-IN" sz="1200" b="1" i="0" kern="1200" baseline="0" dirty="0" smtClean="0">
                <a:solidFill>
                  <a:schemeClr val="tx1"/>
                </a:solidFill>
                <a:effectLst/>
                <a:latin typeface="+mn-lt"/>
                <a:ea typeface="+mn-ea"/>
                <a:cs typeface="+mn-cs"/>
              </a:rPr>
              <a:t>…</a:t>
            </a:r>
            <a:r>
              <a:rPr lang="fr-FR" sz="1200" b="1" i="0" kern="1200" baseline="0" dirty="0" smtClean="0">
                <a:solidFill>
                  <a:schemeClr val="tx1"/>
                </a:solidFill>
                <a:effectLst/>
                <a:latin typeface="+mn-lt"/>
                <a:ea typeface="+mn-ea"/>
                <a:cs typeface="+mn-cs"/>
              </a:rPr>
              <a:t>.</a:t>
            </a:r>
          </a:p>
          <a:p>
            <a:endParaRPr lang="fr-FR" sz="1200" b="1" i="0" kern="1200" baseline="0" dirty="0" smtClean="0">
              <a:solidFill>
                <a:schemeClr val="tx1"/>
              </a:solidFill>
              <a:effectLst/>
              <a:latin typeface="+mn-lt"/>
              <a:ea typeface="+mn-ea"/>
              <a:cs typeface="+mn-cs"/>
            </a:endParaRPr>
          </a:p>
          <a:p>
            <a:endParaRPr lang="fr-FR" sz="1200" b="1" i="0" kern="1200" baseline="0" dirty="0" smtClean="0">
              <a:solidFill>
                <a:schemeClr val="tx1"/>
              </a:solidFill>
              <a:effectLst/>
              <a:latin typeface="+mn-lt"/>
              <a:ea typeface="+mn-ea"/>
              <a:cs typeface="+mn-cs"/>
            </a:endParaRPr>
          </a:p>
          <a:p>
            <a:endParaRPr lang="fr-FR" sz="1200" b="1" i="0" kern="1200" baseline="0" dirty="0" smtClean="0">
              <a:solidFill>
                <a:schemeClr val="tx1"/>
              </a:solidFill>
              <a:effectLst/>
              <a:latin typeface="+mn-lt"/>
              <a:ea typeface="+mn-ea"/>
              <a:cs typeface="+mn-cs"/>
            </a:endParaRPr>
          </a:p>
          <a:p>
            <a:endParaRPr lang="fr-FR" sz="1200" b="1" i="0" kern="1200" baseline="0" dirty="0" smtClean="0">
              <a:solidFill>
                <a:schemeClr val="tx1"/>
              </a:solidFill>
              <a:effectLst/>
              <a:latin typeface="+mn-lt"/>
              <a:ea typeface="+mn-ea"/>
              <a:cs typeface="+mn-cs"/>
            </a:endParaRPr>
          </a:p>
          <a:p>
            <a:endParaRPr lang="fr-FR" sz="1200" b="1" i="0" kern="1200" baseline="0" dirty="0" smtClean="0">
              <a:solidFill>
                <a:schemeClr val="tx1"/>
              </a:solidFill>
              <a:effectLst/>
              <a:latin typeface="+mn-lt"/>
              <a:ea typeface="+mn-ea"/>
              <a:cs typeface="+mn-cs"/>
            </a:endParaRPr>
          </a:p>
          <a:p>
            <a:endParaRPr lang="fr-FR" sz="1200" b="1" i="0" kern="1200" baseline="0" dirty="0" smtClean="0">
              <a:solidFill>
                <a:schemeClr val="tx1"/>
              </a:solidFill>
              <a:effectLst/>
              <a:latin typeface="+mn-lt"/>
              <a:ea typeface="+mn-ea"/>
              <a:cs typeface="+mn-cs"/>
            </a:endParaRPr>
          </a:p>
          <a:p>
            <a:endParaRPr lang="fr-FR" sz="1200" b="1" i="0" kern="1200" baseline="0" dirty="0" smtClean="0">
              <a:solidFill>
                <a:schemeClr val="tx1"/>
              </a:solidFill>
              <a:effectLst/>
              <a:latin typeface="+mn-lt"/>
              <a:ea typeface="+mn-ea"/>
              <a:cs typeface="+mn-cs"/>
            </a:endParaRPr>
          </a:p>
          <a:p>
            <a:r>
              <a:rPr lang="fr-FR" sz="1200" b="1" i="0" kern="1200" dirty="0" smtClean="0">
                <a:solidFill>
                  <a:schemeClr val="tx1"/>
                </a:solidFill>
                <a:effectLst/>
                <a:latin typeface="+mn-lt"/>
                <a:ea typeface="+mn-ea"/>
                <a:cs typeface="+mn-cs"/>
              </a:rPr>
              <a:t> </a:t>
            </a:r>
            <a:endParaRPr lang="fr-FR" i="0" dirty="0" smtClean="0"/>
          </a:p>
          <a:p>
            <a:r>
              <a:rPr lang="fr-FR" sz="1200" kern="1200" dirty="0" smtClean="0">
                <a:solidFill>
                  <a:schemeClr val="tx1"/>
                </a:solidFill>
                <a:effectLst/>
                <a:latin typeface="+mn-lt"/>
                <a:ea typeface="+mn-ea"/>
                <a:cs typeface="+mn-cs"/>
              </a:rPr>
              <a:t>- une </a:t>
            </a:r>
            <a:r>
              <a:rPr lang="fr-FR" sz="1200" b="1" kern="1200" dirty="0" smtClean="0">
                <a:solidFill>
                  <a:schemeClr val="tx1"/>
                </a:solidFill>
                <a:effectLst/>
                <a:latin typeface="+mn-lt"/>
                <a:ea typeface="+mn-ea"/>
                <a:cs typeface="+mn-cs"/>
              </a:rPr>
              <a:t>Proposition de valeur</a:t>
            </a:r>
            <a:r>
              <a:rPr lang="fr-FR" sz="1200" kern="1200" dirty="0" smtClean="0">
                <a:solidFill>
                  <a:schemeClr val="tx1"/>
                </a:solidFill>
                <a:effectLst/>
                <a:latin typeface="+mn-lt"/>
                <a:ea typeface="+mn-ea"/>
                <a:cs typeface="+mn-cs"/>
              </a:rPr>
              <a:t>: du produit pour le consommateur; </a:t>
            </a:r>
            <a:endParaRPr lang="fr-FR" dirty="0" smtClean="0">
              <a:effectLst/>
            </a:endParaRPr>
          </a:p>
          <a:p>
            <a:r>
              <a:rPr lang="fr-FR" sz="1200" kern="1200" dirty="0" smtClean="0">
                <a:solidFill>
                  <a:schemeClr val="tx1"/>
                </a:solidFill>
                <a:effectLst/>
                <a:latin typeface="+mn-lt"/>
                <a:ea typeface="+mn-ea"/>
                <a:cs typeface="+mn-cs"/>
              </a:rPr>
              <a:t>-  des Segments de marché:  permettant d’identifier des cibles et leurs besoins; </a:t>
            </a:r>
            <a:endParaRPr lang="fr-FR" dirty="0" smtClean="0">
              <a:effectLst/>
            </a:endParaRPr>
          </a:p>
          <a:p>
            <a:r>
              <a:rPr lang="fr-FR" sz="1200" kern="1200" dirty="0" smtClean="0">
                <a:solidFill>
                  <a:schemeClr val="tx1"/>
                </a:solidFill>
                <a:effectLst/>
                <a:latin typeface="+mn-lt"/>
                <a:ea typeface="+mn-ea"/>
                <a:cs typeface="+mn-cs"/>
              </a:rPr>
              <a:t>-  des Structures de la chaine de valeur: identifiant  </a:t>
            </a:r>
            <a:r>
              <a:rPr lang="fr-FR" sz="1200" kern="1200" dirty="0" err="1" smtClean="0">
                <a:solidFill>
                  <a:schemeClr val="tx1"/>
                </a:solidFill>
                <a:effectLst/>
                <a:latin typeface="+mn-lt"/>
                <a:ea typeface="+mn-ea"/>
                <a:cs typeface="+mn-cs"/>
              </a:rPr>
              <a:t>différentes</a:t>
            </a:r>
            <a:r>
              <a:rPr lang="fr-FR" sz="1200" kern="1200" dirty="0" smtClean="0">
                <a:solidFill>
                  <a:schemeClr val="tx1"/>
                </a:solidFill>
                <a:effectLst/>
                <a:latin typeface="+mn-lt"/>
                <a:ea typeface="+mn-ea"/>
                <a:cs typeface="+mn-cs"/>
              </a:rPr>
              <a:t> fonctions, ou le processus de mise à disposition du produit au client; </a:t>
            </a:r>
            <a:endParaRPr lang="fr-FR" dirty="0" smtClean="0">
              <a:effectLst/>
            </a:endParaRPr>
          </a:p>
          <a:p>
            <a:r>
              <a:rPr lang="fr-FR" sz="1200" kern="1200" dirty="0" smtClean="0">
                <a:solidFill>
                  <a:schemeClr val="tx1"/>
                </a:solidFill>
                <a:effectLst/>
                <a:latin typeface="+mn-lt"/>
                <a:ea typeface="+mn-ea"/>
                <a:cs typeface="+mn-cs"/>
              </a:rPr>
              <a:t>-  des Revenus et </a:t>
            </a:r>
            <a:r>
              <a:rPr lang="fr-FR" sz="1200" kern="1200" dirty="0" err="1" smtClean="0">
                <a:solidFill>
                  <a:schemeClr val="tx1"/>
                </a:solidFill>
                <a:effectLst/>
                <a:latin typeface="+mn-lt"/>
                <a:ea typeface="+mn-ea"/>
                <a:cs typeface="+mn-cs"/>
              </a:rPr>
              <a:t>marges:en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fonctionde</a:t>
            </a:r>
            <a:r>
              <a:rPr lang="fr-FR" sz="1200" kern="1200" dirty="0" smtClean="0">
                <a:solidFill>
                  <a:schemeClr val="tx1"/>
                </a:solidFill>
                <a:effectLst/>
                <a:latin typeface="+mn-lt"/>
                <a:ea typeface="+mn-ea"/>
                <a:cs typeface="+mn-cs"/>
              </a:rPr>
              <a:t> la structure de </a:t>
            </a:r>
            <a:r>
              <a:rPr lang="fr-FR" sz="1200" kern="1200" dirty="0" err="1" smtClean="0">
                <a:solidFill>
                  <a:schemeClr val="tx1"/>
                </a:solidFill>
                <a:effectLst/>
                <a:latin typeface="+mn-lt"/>
                <a:ea typeface="+mn-ea"/>
                <a:cs typeface="+mn-cs"/>
              </a:rPr>
              <a:t>coût</a:t>
            </a:r>
            <a:r>
              <a:rPr lang="fr-FR" sz="1200" kern="1200" dirty="0" smtClean="0">
                <a:solidFill>
                  <a:schemeClr val="tx1"/>
                </a:solidFill>
                <a:effectLst/>
                <a:latin typeface="+mn-lt"/>
                <a:ea typeface="+mn-ea"/>
                <a:cs typeface="+mn-cs"/>
              </a:rPr>
              <a:t>, et marge de profit, en fonction de la </a:t>
            </a:r>
            <a:r>
              <a:rPr lang="fr-FR" sz="1200" kern="1200" dirty="0" err="1" smtClean="0">
                <a:solidFill>
                  <a:schemeClr val="tx1"/>
                </a:solidFill>
                <a:effectLst/>
                <a:latin typeface="+mn-lt"/>
                <a:ea typeface="+mn-ea"/>
                <a:cs typeface="+mn-cs"/>
              </a:rPr>
              <a:t>manière</a:t>
            </a:r>
            <a:r>
              <a:rPr lang="fr-FR" sz="1200" kern="1200" dirty="0" smtClean="0">
                <a:solidFill>
                  <a:schemeClr val="tx1"/>
                </a:solidFill>
                <a:effectLst/>
                <a:latin typeface="+mn-lt"/>
                <a:ea typeface="+mn-ea"/>
                <a:cs typeface="+mn-cs"/>
              </a:rPr>
              <a:t> dont le revenu est </a:t>
            </a:r>
            <a:r>
              <a:rPr lang="fr-FR" sz="1200" kern="1200" dirty="0" err="1" smtClean="0">
                <a:solidFill>
                  <a:schemeClr val="tx1"/>
                </a:solidFill>
                <a:effectLst/>
                <a:latin typeface="+mn-lt"/>
                <a:ea typeface="+mn-ea"/>
                <a:cs typeface="+mn-cs"/>
              </a:rPr>
              <a:t>génére</a:t>
            </a:r>
            <a:r>
              <a:rPr lang="fr-FR" sz="1200" kern="1200" dirty="0" smtClean="0">
                <a:solidFill>
                  <a:schemeClr val="tx1"/>
                </a:solidFill>
                <a:effectLst/>
                <a:latin typeface="+mn-lt"/>
                <a:ea typeface="+mn-ea"/>
                <a:cs typeface="+mn-cs"/>
              </a:rPr>
              <a:t>́; </a:t>
            </a:r>
            <a:endParaRPr lang="fr-FR" dirty="0" smtClean="0">
              <a:effectLst/>
            </a:endParaRPr>
          </a:p>
          <a:p>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Position dans un </a:t>
            </a:r>
            <a:r>
              <a:rPr lang="fr-FR" sz="1200" b="1" kern="1200" dirty="0" err="1" smtClean="0">
                <a:solidFill>
                  <a:schemeClr val="tx1"/>
                </a:solidFill>
                <a:effectLst/>
                <a:latin typeface="+mn-lt"/>
                <a:ea typeface="+mn-ea"/>
                <a:cs typeface="+mn-cs"/>
              </a:rPr>
              <a:t>résea</a:t>
            </a:r>
            <a:r>
              <a:rPr lang="fr-FR" sz="1200" kern="1200" dirty="0" err="1" smtClean="0">
                <a:solidFill>
                  <a:schemeClr val="tx1"/>
                </a:solidFill>
                <a:effectLst/>
                <a:latin typeface="+mn-lt"/>
                <a:ea typeface="+mn-ea"/>
                <a:cs typeface="+mn-cs"/>
              </a:rPr>
              <a:t>u</a:t>
            </a:r>
            <a:r>
              <a:rPr lang="fr-FR" sz="1200" kern="1200" dirty="0" smtClean="0">
                <a:solidFill>
                  <a:schemeClr val="tx1"/>
                </a:solidFill>
                <a:effectLst/>
                <a:latin typeface="+mn-lt"/>
                <a:ea typeface="+mn-ea"/>
                <a:cs typeface="+mn-cs"/>
              </a:rPr>
              <a:t>: qui apporte de la valeur; </a:t>
            </a:r>
            <a:endParaRPr lang="fr-FR" dirty="0" smtClean="0">
              <a:effectLst/>
            </a:endParaRPr>
          </a:p>
          <a:p>
            <a:r>
              <a:rPr lang="fr-FR" sz="1200" kern="1200" dirty="0" smtClean="0">
                <a:solidFill>
                  <a:schemeClr val="tx1"/>
                </a:solidFill>
                <a:effectLst/>
                <a:latin typeface="+mn-lt"/>
                <a:ea typeface="+mn-ea"/>
                <a:cs typeface="+mn-cs"/>
              </a:rPr>
              <a:t>-  : et la manière dont l’entreprise entend </a:t>
            </a:r>
            <a:r>
              <a:rPr lang="fr-FR" sz="1200" kern="1200" dirty="0" err="1" smtClean="0">
                <a:solidFill>
                  <a:schemeClr val="tx1"/>
                </a:solidFill>
                <a:effectLst/>
                <a:latin typeface="+mn-lt"/>
                <a:ea typeface="+mn-ea"/>
                <a:cs typeface="+mn-cs"/>
              </a:rPr>
              <a:t>développer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sa</a:t>
            </a:r>
            <a:r>
              <a:rPr lang="fr-FR" sz="1200" b="1" kern="1200" dirty="0" err="1" smtClean="0">
                <a:solidFill>
                  <a:schemeClr val="tx1"/>
                </a:solidFill>
                <a:effectLst/>
                <a:latin typeface="+mn-lt"/>
                <a:ea typeface="+mn-ea"/>
                <a:cs typeface="+mn-cs"/>
              </a:rPr>
              <a:t>Stratégie</a:t>
            </a:r>
            <a:r>
              <a:rPr lang="fr-FR" sz="1200" b="1" kern="1200" dirty="0" smtClean="0">
                <a:solidFill>
                  <a:schemeClr val="tx1"/>
                </a:solidFill>
                <a:effectLst/>
                <a:latin typeface="+mn-lt"/>
                <a:ea typeface="+mn-ea"/>
                <a:cs typeface="+mn-cs"/>
              </a:rPr>
              <a:t> concurrentielle pour </a:t>
            </a:r>
            <a:r>
              <a:rPr lang="fr-FR" sz="1200" kern="1200" dirty="0" smtClean="0">
                <a:solidFill>
                  <a:schemeClr val="tx1"/>
                </a:solidFill>
                <a:effectLst/>
                <a:latin typeface="+mn-lt"/>
                <a:ea typeface="+mn-ea"/>
                <a:cs typeface="+mn-cs"/>
              </a:rPr>
              <a:t> un avantage concurrentiel. </a:t>
            </a:r>
            <a:endParaRPr lang="fr-FR" dirty="0" smtClean="0">
              <a:effectLst/>
            </a:endParaRPr>
          </a:p>
          <a:p>
            <a:r>
              <a:rPr lang="fr-FR" sz="1200" kern="1200" dirty="0" smtClean="0">
                <a:solidFill>
                  <a:schemeClr val="tx1"/>
                </a:solidFill>
                <a:effectLst/>
                <a:latin typeface="+mn-lt"/>
                <a:ea typeface="+mn-ea"/>
                <a:cs typeface="+mn-cs"/>
              </a:rPr>
              <a:t>On </a:t>
            </a:r>
            <a:r>
              <a:rPr lang="fr-FR" sz="1200" kern="1200" dirty="0" err="1" smtClean="0">
                <a:solidFill>
                  <a:schemeClr val="tx1"/>
                </a:solidFill>
                <a:effectLst/>
                <a:latin typeface="+mn-lt"/>
                <a:ea typeface="+mn-ea"/>
                <a:cs typeface="+mn-cs"/>
              </a:rPr>
              <a:t>différencie</a:t>
            </a:r>
            <a:r>
              <a:rPr lang="fr-FR" sz="1200" kern="1200" dirty="0" smtClean="0">
                <a:solidFill>
                  <a:schemeClr val="tx1"/>
                </a:solidFill>
                <a:effectLst/>
                <a:latin typeface="+mn-lt"/>
                <a:ea typeface="+mn-ea"/>
                <a:cs typeface="+mn-cs"/>
              </a:rPr>
              <a:t> bien</a:t>
            </a:r>
            <a:r>
              <a:rPr lang="fr-FR" sz="1200" kern="1200" baseline="0" dirty="0" smtClean="0">
                <a:solidFill>
                  <a:schemeClr val="tx1"/>
                </a:solidFill>
                <a:effectLst/>
                <a:latin typeface="+mn-lt"/>
                <a:ea typeface="+mn-ea"/>
                <a:cs typeface="+mn-cs"/>
              </a:rPr>
              <a:t> évidement</a:t>
            </a:r>
            <a:r>
              <a:rPr lang="fr-FR" sz="1200" kern="1200" dirty="0" smtClean="0">
                <a:solidFill>
                  <a:schemeClr val="tx1"/>
                </a:solidFill>
                <a:effectLst/>
                <a:latin typeface="+mn-lt"/>
                <a:ea typeface="+mn-ea"/>
                <a:cs typeface="+mn-cs"/>
              </a:rPr>
              <a:t> la </a:t>
            </a:r>
            <a:r>
              <a:rPr lang="fr-FR" sz="1200" kern="1200" dirty="0" err="1" smtClean="0">
                <a:solidFill>
                  <a:schemeClr val="tx1"/>
                </a:solidFill>
                <a:effectLst/>
                <a:latin typeface="+mn-lt"/>
                <a:ea typeface="+mn-ea"/>
                <a:cs typeface="+mn-cs"/>
              </a:rPr>
              <a:t>stratégie</a:t>
            </a:r>
            <a:r>
              <a:rPr lang="fr-FR" sz="1200" kern="1200" dirty="0" smtClean="0">
                <a:solidFill>
                  <a:schemeClr val="tx1"/>
                </a:solidFill>
                <a:effectLst/>
                <a:latin typeface="+mn-lt"/>
                <a:ea typeface="+mn-ea"/>
                <a:cs typeface="+mn-cs"/>
              </a:rPr>
              <a:t> à proprement parler, du « business model » puisque la </a:t>
            </a:r>
            <a:r>
              <a:rPr lang="fr-FR" sz="1200" kern="1200" dirty="0" err="1" smtClean="0">
                <a:solidFill>
                  <a:schemeClr val="tx1"/>
                </a:solidFill>
                <a:effectLst/>
                <a:latin typeface="+mn-lt"/>
                <a:ea typeface="+mn-ea"/>
                <a:cs typeface="+mn-cs"/>
              </a:rPr>
              <a:t>stratégie</a:t>
            </a:r>
            <a:r>
              <a:rPr lang="fr-FR" sz="1200" kern="1200" dirty="0" smtClean="0">
                <a:solidFill>
                  <a:schemeClr val="tx1"/>
                </a:solidFill>
                <a:effectLst/>
                <a:latin typeface="+mn-lt"/>
                <a:ea typeface="+mn-ea"/>
                <a:cs typeface="+mn-cs"/>
              </a:rPr>
              <a:t> d’entreprise se focalise sur le fait </a:t>
            </a:r>
            <a:r>
              <a:rPr lang="fr-FR" sz="1200" b="1" kern="1200" dirty="0" smtClean="0">
                <a:solidFill>
                  <a:schemeClr val="tx1"/>
                </a:solidFill>
                <a:effectLst/>
                <a:latin typeface="+mn-lt"/>
                <a:ea typeface="+mn-ea"/>
                <a:cs typeface="+mn-cs"/>
              </a:rPr>
              <a:t>d’</a:t>
            </a:r>
            <a:r>
              <a:rPr lang="fr-FR" sz="1200" b="1" kern="1200" dirty="0" err="1" smtClean="0">
                <a:solidFill>
                  <a:schemeClr val="tx1"/>
                </a:solidFill>
                <a:effectLst/>
                <a:latin typeface="+mn-lt"/>
                <a:ea typeface="+mn-ea"/>
                <a:cs typeface="+mn-cs"/>
              </a:rPr>
              <a:t>acquérir</a:t>
            </a:r>
            <a:r>
              <a:rPr lang="fr-FR" sz="1200" b="1" kern="1200" dirty="0" smtClean="0">
                <a:solidFill>
                  <a:schemeClr val="tx1"/>
                </a:solidFill>
                <a:effectLst/>
                <a:latin typeface="+mn-lt"/>
                <a:ea typeface="+mn-ea"/>
                <a:cs typeface="+mn-cs"/>
              </a:rPr>
              <a:t> et de conserver un avantage concurrentiel</a:t>
            </a:r>
            <a:r>
              <a:rPr lang="fr-FR" sz="1200" kern="1200" dirty="0" smtClean="0">
                <a:solidFill>
                  <a:schemeClr val="tx1"/>
                </a:solidFill>
                <a:effectLst/>
                <a:latin typeface="+mn-lt"/>
                <a:ea typeface="+mn-ea"/>
                <a:cs typeface="+mn-cs"/>
              </a:rPr>
              <a:t>. </a:t>
            </a:r>
            <a:endParaRPr lang="fr-FR"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13</a:t>
            </a:fld>
            <a:endParaRPr lang="fr-FR"/>
          </a:p>
        </p:txBody>
      </p:sp>
    </p:spTree>
    <p:extLst>
      <p:ext uri="{BB962C8B-B14F-4D97-AF65-F5344CB8AC3E}">
        <p14:creationId xmlns:p14="http://schemas.microsoft.com/office/powerpoint/2010/main" val="25147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baseline="0" dirty="0" smtClean="0">
                <a:solidFill>
                  <a:schemeClr val="tx1"/>
                </a:solidFill>
                <a:effectLst/>
                <a:latin typeface="+mn-lt"/>
                <a:ea typeface="+mn-ea"/>
                <a:cs typeface="+mn-cs"/>
              </a:rPr>
              <a:t>Les thèmes et valeurs présentés dans notre vision ont été déclinés dans l</a:t>
            </a:r>
            <a:r>
              <a:rPr lang="fr-FR" sz="1200" b="1" i="0" kern="1200" dirty="0" smtClean="0">
                <a:solidFill>
                  <a:schemeClr val="tx1"/>
                </a:solidFill>
                <a:effectLst/>
                <a:latin typeface="+mn-lt"/>
                <a:ea typeface="+mn-ea"/>
                <a:cs typeface="+mn-cs"/>
              </a:rPr>
              <a:t>’identité visuelle </a:t>
            </a:r>
            <a:r>
              <a:rPr lang="fr-FR" sz="1200" b="1" i="0" kern="1200" baseline="0" dirty="0" smtClean="0">
                <a:solidFill>
                  <a:schemeClr val="tx1"/>
                </a:solidFill>
                <a:effectLst/>
                <a:latin typeface="+mn-lt"/>
                <a:ea typeface="+mn-ea"/>
                <a:cs typeface="+mn-cs"/>
              </a:rPr>
              <a:t>de la compagnie. </a:t>
            </a:r>
          </a:p>
          <a:p>
            <a:r>
              <a:rPr lang="fr-FR" sz="1200" b="1" i="0" kern="1200" baseline="0" dirty="0" smtClean="0">
                <a:solidFill>
                  <a:schemeClr val="tx1"/>
                </a:solidFill>
                <a:effectLst/>
                <a:latin typeface="+mn-lt"/>
                <a:ea typeface="+mn-ea"/>
                <a:cs typeface="+mn-cs"/>
              </a:rPr>
              <a:t>Les notions de : Compagnie Citoyenne, d’Ambassadeur, sont évoquées avec une dérive aux couleurs nationales rappelant la citoyenneté, les initiales de la compagnie A et S, l’oiseau et la plume symbole de l’envol dans les airs et  de l’agilité. </a:t>
            </a:r>
          </a:p>
          <a:p>
            <a:endParaRPr lang="fr-FR" sz="1200" b="1" i="0" kern="1200" baseline="0" dirty="0" smtClean="0">
              <a:solidFill>
                <a:schemeClr val="tx1"/>
              </a:solidFill>
              <a:effectLst/>
              <a:latin typeface="+mn-lt"/>
              <a:ea typeface="+mn-ea"/>
              <a:cs typeface="+mn-cs"/>
            </a:endParaRPr>
          </a:p>
          <a:p>
            <a:endParaRPr lang="fr-FR" b="1"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14</a:t>
            </a:fld>
            <a:endParaRPr lang="fr-FR"/>
          </a:p>
        </p:txBody>
      </p:sp>
    </p:spTree>
    <p:extLst>
      <p:ext uri="{BB962C8B-B14F-4D97-AF65-F5344CB8AC3E}">
        <p14:creationId xmlns:p14="http://schemas.microsoft.com/office/powerpoint/2010/main" val="321366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Air Sénégal SA empruntera un modèle innovant fondé sur la rentabilité.</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 Un modèle hybride alliant le réseau et une structure de coût la plus faible possible.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Air Sénégal SA s’appropriera les outils et procédures des modèles</a:t>
            </a:r>
            <a:r>
              <a:rPr lang="fr-FR" sz="1200" b="1" kern="1200" baseline="0" dirty="0" smtClean="0">
                <a:solidFill>
                  <a:schemeClr val="tx1"/>
                </a:solidFill>
                <a:effectLst/>
                <a:latin typeface="+mn-lt"/>
                <a:ea typeface="+mn-ea"/>
                <a:cs typeface="+mn-cs"/>
              </a:rPr>
              <a:t> à faibles coûts avec effets immédiats sur les tarifs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La structure de couts allégés est basée sur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fr-FR" sz="1200" b="1" kern="1200" baseline="0" dirty="0" smtClean="0">
                <a:solidFill>
                  <a:schemeClr val="tx1"/>
                </a:solidFill>
                <a:effectLst/>
                <a:latin typeface="+mn-lt"/>
                <a:ea typeface="+mn-ea"/>
                <a:cs typeface="+mn-cs"/>
              </a:rPr>
              <a:t> l’optimisation des processus de décision et de réalisation,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fr-FR" sz="1200" b="1" kern="1200" baseline="0" dirty="0" smtClean="0">
                <a:solidFill>
                  <a:schemeClr val="tx1"/>
                </a:solidFill>
                <a:effectLst/>
                <a:latin typeface="+mn-lt"/>
                <a:ea typeface="+mn-ea"/>
                <a:cs typeface="+mn-cs"/>
              </a:rPr>
              <a:t> une organisation agile reposant sur une intégration applicative,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fr-FR" sz="1200" b="1" kern="1200" baseline="0" dirty="0" smtClean="0">
                <a:solidFill>
                  <a:schemeClr val="tx1"/>
                </a:solidFill>
                <a:effectLst/>
                <a:latin typeface="+mn-lt"/>
                <a:ea typeface="+mn-ea"/>
                <a:cs typeface="+mn-cs"/>
              </a:rPr>
              <a:t>une flotte de dernière génération,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fr-FR" sz="1200" b="1" kern="1200" baseline="0" dirty="0" smtClean="0">
                <a:solidFill>
                  <a:schemeClr val="tx1"/>
                </a:solidFill>
                <a:effectLst/>
                <a:latin typeface="+mn-lt"/>
                <a:ea typeface="+mn-ea"/>
                <a:cs typeface="+mn-cs"/>
              </a:rPr>
              <a:t>une commonalité avions, en terme de  maintenance, d’équipages et formation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fr-FR" sz="1200" b="1" kern="1200" baseline="0" dirty="0" smtClean="0">
                <a:solidFill>
                  <a:schemeClr val="tx1"/>
                </a:solidFill>
                <a:effectLst/>
                <a:latin typeface="+mn-lt"/>
                <a:ea typeface="+mn-ea"/>
                <a:cs typeface="+mn-cs"/>
              </a:rPr>
              <a:t>Un mix tarifaire optimalisé basé sur les systèmes d’information, pour aboutir à l’équilibre des lignes et à la rentabilité.</a:t>
            </a:r>
            <a:endParaRPr lang="fr-FR" b="1" dirty="0" smtClean="0">
              <a:effectLst/>
            </a:endParaRPr>
          </a:p>
          <a:p>
            <a:endParaRPr lang="fr-FR" sz="1200" kern="1200" baseline="0" dirty="0" smtClean="0">
              <a:solidFill>
                <a:schemeClr val="tx1"/>
              </a:solidFill>
              <a:effectLst/>
              <a:latin typeface="+mn-lt"/>
              <a:ea typeface="+mn-ea"/>
              <a:cs typeface="+mn-cs"/>
            </a:endParaRPr>
          </a:p>
          <a:p>
            <a:endParaRPr lang="fr-FR" sz="1200" kern="1200" baseline="0" dirty="0" smtClean="0">
              <a:solidFill>
                <a:schemeClr val="tx1"/>
              </a:solidFill>
              <a:effectLst/>
              <a:latin typeface="+mn-lt"/>
              <a:ea typeface="+mn-ea"/>
              <a:cs typeface="+mn-cs"/>
            </a:endParaRPr>
          </a:p>
          <a:p>
            <a:r>
              <a:rPr lang="fr-FR" sz="1200" kern="1200" baseline="0" dirty="0" smtClean="0">
                <a:solidFill>
                  <a:schemeClr val="tx1"/>
                </a:solidFill>
                <a:effectLst/>
                <a:latin typeface="+mn-lt"/>
                <a:ea typeface="+mn-ea"/>
                <a:cs typeface="+mn-cs"/>
              </a:rPr>
              <a:t>(Une </a:t>
            </a:r>
            <a:r>
              <a:rPr lang="fr-FR" sz="1200" kern="1200" baseline="0" dirty="0" err="1" smtClean="0">
                <a:solidFill>
                  <a:schemeClr val="tx1"/>
                </a:solidFill>
                <a:effectLst/>
                <a:latin typeface="+mn-lt"/>
                <a:ea typeface="+mn-ea"/>
                <a:cs typeface="+mn-cs"/>
              </a:rPr>
              <a:t>cie</a:t>
            </a:r>
            <a:r>
              <a:rPr lang="fr-FR" sz="1200" kern="1200" baseline="0" dirty="0" smtClean="0">
                <a:solidFill>
                  <a:schemeClr val="tx1"/>
                </a:solidFill>
                <a:effectLst/>
                <a:latin typeface="+mn-lt"/>
                <a:ea typeface="+mn-ea"/>
                <a:cs typeface="+mn-cs"/>
              </a:rPr>
              <a:t> comme Emirates n’opère pas de stratégie de rentabilité mais une stratégie de PDM).</a:t>
            </a:r>
            <a:r>
              <a:rPr lang="fr-FR" sz="1200" kern="1200" dirty="0" smtClean="0">
                <a:solidFill>
                  <a:schemeClr val="tx1"/>
                </a:solidFill>
                <a:effectLst/>
                <a:latin typeface="+mn-lt"/>
                <a:ea typeface="+mn-ea"/>
                <a:cs typeface="+mn-cs"/>
              </a:rPr>
              <a:t>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15</a:t>
            </a:fld>
            <a:endParaRPr lang="fr-FR"/>
          </a:p>
        </p:txBody>
      </p:sp>
    </p:spTree>
    <p:extLst>
      <p:ext uri="{BB962C8B-B14F-4D97-AF65-F5344CB8AC3E}">
        <p14:creationId xmlns:p14="http://schemas.microsoft.com/office/powerpoint/2010/main" val="3109994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Air Sénégal SA utilisera une flotte moderne (&lt; 5 ans) </a:t>
            </a:r>
            <a:r>
              <a:rPr lang="fr-FR" sz="1200" b="1" kern="1200" dirty="0" err="1" smtClean="0">
                <a:solidFill>
                  <a:schemeClr val="tx1"/>
                </a:solidFill>
                <a:effectLst/>
                <a:latin typeface="+mn-lt"/>
                <a:ea typeface="+mn-ea"/>
                <a:cs typeface="+mn-cs"/>
              </a:rPr>
              <a:t>adaptée</a:t>
            </a:r>
            <a:r>
              <a:rPr lang="fr-FR" sz="1200" b="1" kern="1200" dirty="0" smtClean="0">
                <a:solidFill>
                  <a:schemeClr val="tx1"/>
                </a:solidFill>
                <a:effectLst/>
                <a:latin typeface="+mn-lt"/>
                <a:ea typeface="+mn-ea"/>
                <a:cs typeface="+mn-cs"/>
              </a:rPr>
              <a:t> à chacun des </a:t>
            </a:r>
            <a:r>
              <a:rPr lang="fr-FR" sz="1200" b="1" kern="1200" dirty="0" err="1" smtClean="0">
                <a:solidFill>
                  <a:schemeClr val="tx1"/>
                </a:solidFill>
                <a:effectLst/>
                <a:latin typeface="+mn-lt"/>
                <a:ea typeface="+mn-ea"/>
                <a:cs typeface="+mn-cs"/>
              </a:rPr>
              <a:t>réseaux</a:t>
            </a:r>
            <a:r>
              <a:rPr lang="fr-FR" sz="1200" b="1"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a:t>
            </a:r>
            <a:r>
              <a:rPr lang="fr-FR" sz="1200" b="1" kern="1200" baseline="0" dirty="0" smtClean="0">
                <a:solidFill>
                  <a:schemeClr val="tx1"/>
                </a:solidFill>
                <a:effectLst/>
                <a:latin typeface="+mn-lt"/>
                <a:ea typeface="+mn-ea"/>
                <a:cs typeface="+mn-cs"/>
              </a:rPr>
              <a:t> Des </a:t>
            </a:r>
            <a:r>
              <a:rPr lang="fr-FR" sz="1200" b="1" kern="1200" dirty="0" smtClean="0">
                <a:solidFill>
                  <a:schemeClr val="tx1"/>
                </a:solidFill>
                <a:effectLst/>
                <a:latin typeface="+mn-lt"/>
                <a:ea typeface="+mn-ea"/>
                <a:cs typeface="+mn-cs"/>
              </a:rPr>
              <a:t>appareils jeunes </a:t>
            </a:r>
            <a:r>
              <a:rPr lang="fr-FR" sz="1200" b="1" kern="1200" dirty="0" err="1" smtClean="0">
                <a:solidFill>
                  <a:schemeClr val="tx1"/>
                </a:solidFill>
                <a:effectLst/>
                <a:latin typeface="+mn-lt"/>
                <a:ea typeface="+mn-ea"/>
                <a:cs typeface="+mn-cs"/>
              </a:rPr>
              <a:t>présentant</a:t>
            </a:r>
            <a:r>
              <a:rPr lang="fr-FR" sz="1200" b="1" kern="1200" dirty="0" smtClean="0">
                <a:solidFill>
                  <a:schemeClr val="tx1"/>
                </a:solidFill>
                <a:effectLst/>
                <a:latin typeface="+mn-lt"/>
                <a:ea typeface="+mn-ea"/>
                <a:cs typeface="+mn-cs"/>
              </a:rPr>
              <a:t> des couts variables </a:t>
            </a:r>
            <a:r>
              <a:rPr lang="fr-FR" sz="1200" b="1" kern="1200" dirty="0" err="1" smtClean="0">
                <a:solidFill>
                  <a:schemeClr val="tx1"/>
                </a:solidFill>
                <a:effectLst/>
                <a:latin typeface="+mn-lt"/>
                <a:ea typeface="+mn-ea"/>
                <a:cs typeface="+mn-cs"/>
              </a:rPr>
              <a:t>optimisés</a:t>
            </a:r>
            <a:r>
              <a:rPr lang="fr-FR" sz="1200" b="1" kern="1200" dirty="0" smtClean="0">
                <a:solidFill>
                  <a:schemeClr val="tx1"/>
                </a:solidFill>
                <a:effectLst/>
                <a:latin typeface="+mn-lt"/>
                <a:ea typeface="+mn-ea"/>
                <a:cs typeface="+mn-cs"/>
              </a:rPr>
              <a:t> (carburant, entretien) Av</a:t>
            </a:r>
            <a:r>
              <a:rPr lang="fr-FR" sz="1200" b="1" kern="1200" baseline="0" dirty="0" smtClean="0">
                <a:solidFill>
                  <a:schemeClr val="tx1"/>
                </a:solidFill>
                <a:effectLst/>
                <a:latin typeface="+mn-lt"/>
                <a:ea typeface="+mn-ea"/>
                <a:cs typeface="+mn-cs"/>
              </a:rPr>
              <a:t>ec effet </a:t>
            </a:r>
            <a:r>
              <a:rPr lang="fr-FR" sz="1200" b="1" kern="1200" dirty="0" err="1" smtClean="0">
                <a:solidFill>
                  <a:schemeClr val="tx1"/>
                </a:solidFill>
                <a:effectLst/>
                <a:latin typeface="+mn-lt"/>
                <a:ea typeface="+mn-ea"/>
                <a:cs typeface="+mn-cs"/>
              </a:rPr>
              <a:t>immédiat</a:t>
            </a:r>
            <a:r>
              <a:rPr lang="fr-FR" sz="1200" b="1" kern="1200" dirty="0" smtClean="0">
                <a:solidFill>
                  <a:schemeClr val="tx1"/>
                </a:solidFill>
                <a:effectLst/>
                <a:latin typeface="+mn-lt"/>
                <a:ea typeface="+mn-ea"/>
                <a:cs typeface="+mn-cs"/>
              </a:rPr>
              <a:t> sur les tarifs offerts aux clients,</a:t>
            </a:r>
            <a:r>
              <a:rPr lang="fr-FR" sz="1200" b="1" kern="1200" baseline="0" dirty="0" smtClean="0">
                <a:solidFill>
                  <a:schemeClr val="tx1"/>
                </a:solidFill>
                <a:effectLst/>
                <a:latin typeface="+mn-lt"/>
                <a:ea typeface="+mn-ea"/>
                <a:cs typeface="+mn-cs"/>
              </a:rPr>
              <a:t> </a:t>
            </a:r>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 Ces avions</a:t>
            </a:r>
            <a:r>
              <a:rPr lang="fr-FR" sz="1200" b="1" kern="1200" baseline="0" dirty="0" smtClean="0">
                <a:solidFill>
                  <a:schemeClr val="tx1"/>
                </a:solidFill>
                <a:effectLst/>
                <a:latin typeface="+mn-lt"/>
                <a:ea typeface="+mn-ea"/>
                <a:cs typeface="+mn-cs"/>
              </a:rPr>
              <a:t> de m</a:t>
            </a:r>
            <a:r>
              <a:rPr lang="fr-FR" sz="1200" b="1" kern="1200" dirty="0" smtClean="0">
                <a:solidFill>
                  <a:schemeClr val="tx1"/>
                </a:solidFill>
                <a:effectLst/>
                <a:latin typeface="+mn-lt"/>
                <a:ea typeface="+mn-ea"/>
                <a:cs typeface="+mn-cs"/>
              </a:rPr>
              <a:t>oins</a:t>
            </a:r>
            <a:r>
              <a:rPr lang="fr-FR" sz="1200" b="1" kern="1200" baseline="0" dirty="0" smtClean="0">
                <a:solidFill>
                  <a:schemeClr val="tx1"/>
                </a:solidFill>
                <a:effectLst/>
                <a:latin typeface="+mn-lt"/>
                <a:ea typeface="+mn-ea"/>
                <a:cs typeface="+mn-cs"/>
              </a:rPr>
              <a:t> de 5 ans sont Une première pour une compagnie aérienne sénégalaise,  </a:t>
            </a:r>
            <a:endParaRPr lang="fr-FR" b="1" dirty="0" smtClean="0">
              <a:effectLst/>
            </a:endParaRPr>
          </a:p>
          <a:p>
            <a:pPr marL="171450" indent="-171450">
              <a:buFontTx/>
              <a:buChar char="-"/>
            </a:pPr>
            <a:r>
              <a:rPr lang="fr-FR" sz="1200" b="1" kern="1200" dirty="0" smtClean="0">
                <a:solidFill>
                  <a:schemeClr val="tx1"/>
                </a:solidFill>
                <a:effectLst/>
                <a:latin typeface="+mn-lt"/>
                <a:ea typeface="+mn-ea"/>
                <a:cs typeface="+mn-cs"/>
              </a:rPr>
              <a:t>AS tirera le maximum du potentiel avion</a:t>
            </a:r>
            <a:r>
              <a:rPr lang="fr-FR" sz="1200" b="1" kern="1200" baseline="0" dirty="0" smtClean="0">
                <a:solidFill>
                  <a:schemeClr val="tx1"/>
                </a:solidFill>
                <a:effectLst/>
                <a:latin typeface="+mn-lt"/>
                <a:ea typeface="+mn-ea"/>
                <a:cs typeface="+mn-cs"/>
              </a:rPr>
              <a:t> en termes de nombre d’</a:t>
            </a:r>
            <a:r>
              <a:rPr lang="fr-FR" sz="1200" b="1" kern="1200" dirty="0" smtClean="0">
                <a:solidFill>
                  <a:schemeClr val="tx1"/>
                </a:solidFill>
                <a:effectLst/>
                <a:latin typeface="+mn-lt"/>
                <a:ea typeface="+mn-ea"/>
                <a:cs typeface="+mn-cs"/>
              </a:rPr>
              <a:t>heures par an maximisé</a:t>
            </a:r>
          </a:p>
          <a:p>
            <a:pPr marL="171450" indent="-171450">
              <a:buFontTx/>
              <a:buChar char="-"/>
            </a:pPr>
            <a:r>
              <a:rPr lang="fr-FR" sz="1200" b="1" kern="1200" dirty="0" smtClean="0">
                <a:solidFill>
                  <a:schemeClr val="tx1"/>
                </a:solidFill>
                <a:effectLst/>
                <a:latin typeface="+mn-lt"/>
                <a:ea typeface="+mn-ea"/>
                <a:cs typeface="+mn-cs"/>
              </a:rPr>
              <a:t>Gains économiques</a:t>
            </a:r>
            <a:r>
              <a:rPr lang="fr-FR" sz="1200" b="1" kern="1200" baseline="0" dirty="0" smtClean="0">
                <a:solidFill>
                  <a:schemeClr val="tx1"/>
                </a:solidFill>
                <a:effectLst/>
                <a:latin typeface="+mn-lt"/>
                <a:ea typeface="+mn-ea"/>
                <a:cs typeface="+mn-cs"/>
              </a:rPr>
              <a:t> importants avec des cycles calendaires de maintenance rallongés</a:t>
            </a:r>
            <a:endParaRPr lang="fr-FR" b="1" dirty="0" smtClean="0">
              <a:effectLst/>
            </a:endParaRPr>
          </a:p>
          <a:p>
            <a:endParaRPr lang="fr-FR" sz="1200" b="1" kern="1200" dirty="0" smtClean="0">
              <a:solidFill>
                <a:schemeClr val="tx1"/>
              </a:solidFill>
              <a:effectLst/>
              <a:latin typeface="+mn-lt"/>
              <a:ea typeface="+mn-ea"/>
              <a:cs typeface="+mn-cs"/>
            </a:endParaRPr>
          </a:p>
          <a:p>
            <a:endParaRPr lang="fr-FR"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16</a:t>
            </a:fld>
            <a:endParaRPr lang="fr-FR"/>
          </a:p>
        </p:txBody>
      </p:sp>
    </p:spTree>
    <p:extLst>
      <p:ext uri="{BB962C8B-B14F-4D97-AF65-F5344CB8AC3E}">
        <p14:creationId xmlns:p14="http://schemas.microsoft.com/office/powerpoint/2010/main" val="30365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17</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Le réseau cible a été bâti sur l’hypothèse forte de positionner Air Sénégal S.A. sur les legs ou elle est susceptible d’avoir une position dominante (leader ou follower immédiat du leader)</a:t>
            </a:r>
            <a:r>
              <a:rPr lang="fr-FR" sz="1200" b="1" kern="1200" baseline="0" dirty="0" smtClean="0">
                <a:solidFill>
                  <a:schemeClr val="tx1"/>
                </a:solidFill>
                <a:effectLst/>
                <a:latin typeface="+mn-lt"/>
                <a:ea typeface="+mn-ea"/>
                <a:cs typeface="+mn-cs"/>
              </a:rPr>
              <a:t> pour en faire un leader régional et faire de Dakar un hub de référence sous-régional.</a:t>
            </a:r>
            <a:r>
              <a:rPr lang="fr-FR" sz="1200" b="1" kern="1200" dirty="0" smtClean="0">
                <a:solidFill>
                  <a:schemeClr val="tx1"/>
                </a:solidFill>
                <a:effectLst/>
                <a:latin typeface="+mn-lt"/>
                <a:ea typeface="+mn-ea"/>
                <a:cs typeface="+mn-cs"/>
              </a:rPr>
              <a:t> </a:t>
            </a:r>
          </a:p>
          <a:p>
            <a:r>
              <a:rPr lang="fr-FR" sz="1200" b="1" kern="1200" dirty="0" smtClean="0">
                <a:solidFill>
                  <a:schemeClr val="tx1"/>
                </a:solidFill>
                <a:effectLst/>
                <a:latin typeface="+mn-lt"/>
                <a:ea typeface="+mn-ea"/>
                <a:cs typeface="+mn-cs"/>
              </a:rPr>
              <a:t>Il</a:t>
            </a:r>
            <a:r>
              <a:rPr lang="fr-FR" sz="1200" b="1" kern="1200" baseline="0" dirty="0" smtClean="0">
                <a:solidFill>
                  <a:schemeClr val="tx1"/>
                </a:solidFill>
                <a:effectLst/>
                <a:latin typeface="+mn-lt"/>
                <a:ea typeface="+mn-ea"/>
                <a:cs typeface="+mn-cs"/>
              </a:rPr>
              <a:t> est par ailleurs essentiel de </a:t>
            </a:r>
            <a:r>
              <a:rPr lang="fr-FR" sz="1200" b="1" kern="1200" dirty="0" smtClean="0">
                <a:solidFill>
                  <a:schemeClr val="tx1"/>
                </a:solidFill>
                <a:effectLst/>
                <a:latin typeface="+mn-lt"/>
                <a:ea typeface="+mn-ea"/>
                <a:cs typeface="+mn-cs"/>
              </a:rPr>
              <a:t> veiller à ce que :</a:t>
            </a:r>
          </a:p>
          <a:p>
            <a:r>
              <a:rPr lang="fr-FR" sz="1200" b="1" kern="1200" dirty="0" smtClean="0">
                <a:solidFill>
                  <a:schemeClr val="tx1"/>
                </a:solidFill>
                <a:effectLst/>
                <a:latin typeface="+mn-lt"/>
                <a:ea typeface="+mn-ea"/>
                <a:cs typeface="+mn-cs"/>
              </a:rPr>
              <a:t>Chaque ligne couvre la totalité</a:t>
            </a:r>
            <a:r>
              <a:rPr lang="fr-FR" sz="1200" b="1" kern="1200" baseline="0" dirty="0" smtClean="0">
                <a:solidFill>
                  <a:schemeClr val="tx1"/>
                </a:solidFill>
                <a:effectLst/>
                <a:latin typeface="+mn-lt"/>
                <a:ea typeface="+mn-ea"/>
                <a:cs typeface="+mn-cs"/>
              </a:rPr>
              <a:t> des coûts directs qu’elle génère et dégage une marge suffisante pour couvrir la cote part des charges de structures qui lui sont imputées.</a:t>
            </a:r>
            <a:endParaRPr lang="fr-FR" sz="1200" b="1" kern="1200" dirty="0" smtClean="0">
              <a:solidFill>
                <a:schemeClr val="tx1"/>
              </a:solidFill>
              <a:effectLst/>
              <a:latin typeface="+mn-lt"/>
              <a:ea typeface="+mn-ea"/>
              <a:cs typeface="+mn-cs"/>
            </a:endParaRPr>
          </a:p>
          <a:p>
            <a:endParaRPr lang="fr-SN" sz="1200" kern="1200" dirty="0" smtClean="0">
              <a:solidFill>
                <a:schemeClr val="tx1"/>
              </a:solidFill>
              <a:effectLst/>
              <a:latin typeface="+mn-lt"/>
              <a:ea typeface="+mn-ea"/>
              <a:cs typeface="+mn-cs"/>
            </a:endParaRPr>
          </a:p>
          <a:p>
            <a:endParaRPr lang="fr-SN" sz="1200" kern="1200" dirty="0" smtClean="0">
              <a:solidFill>
                <a:schemeClr val="tx1"/>
              </a:solidFill>
              <a:effectLst/>
              <a:latin typeface="+mn-lt"/>
              <a:ea typeface="+mn-ea"/>
              <a:cs typeface="+mn-cs"/>
            </a:endParaRPr>
          </a:p>
          <a:p>
            <a:r>
              <a:rPr lang="fr-SN" sz="1200" kern="1200" dirty="0" smtClean="0">
                <a:solidFill>
                  <a:schemeClr val="tx1"/>
                </a:solidFill>
                <a:effectLst/>
                <a:latin typeface="+mn-lt"/>
                <a:ea typeface="+mn-ea"/>
                <a:cs typeface="+mn-cs"/>
              </a:rPr>
              <a:t>Et ensuite que le poids des charges sur l’économie du système d’exploitation soit compatible avec</a:t>
            </a:r>
            <a:r>
              <a:rPr lang="fr-SN" sz="1200" kern="1200" baseline="0" dirty="0" smtClean="0">
                <a:solidFill>
                  <a:schemeClr val="tx1"/>
                </a:solidFill>
                <a:effectLst/>
                <a:latin typeface="+mn-lt"/>
                <a:ea typeface="+mn-ea"/>
                <a:cs typeface="+mn-cs"/>
              </a:rPr>
              <a:t> le volume d’activité de la compagnie.</a:t>
            </a:r>
            <a:endParaRPr lang="fr-SN"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18</a:t>
            </a:fld>
            <a:endParaRPr lang="fr-FR"/>
          </a:p>
        </p:txBody>
      </p:sp>
    </p:spTree>
    <p:extLst>
      <p:ext uri="{BB962C8B-B14F-4D97-AF65-F5344CB8AC3E}">
        <p14:creationId xmlns:p14="http://schemas.microsoft.com/office/powerpoint/2010/main" val="126301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Le réseau structuré autour du Hub de Dakar est présenté comme suit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À Court</a:t>
            </a:r>
            <a:r>
              <a:rPr lang="fr-FR" sz="1200" b="1" kern="1200" baseline="0" dirty="0" smtClean="0">
                <a:solidFill>
                  <a:schemeClr val="tx1"/>
                </a:solidFill>
                <a:effectLst/>
                <a:latin typeface="+mn-lt"/>
                <a:ea typeface="+mn-ea"/>
                <a:cs typeface="+mn-cs"/>
              </a:rPr>
              <a:t> terme :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Moyen terme :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Long terme :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baseline="0" dirty="0" smtClean="0">
                <a:solidFill>
                  <a:schemeClr val="tx1"/>
                </a:solidFill>
                <a:effectLst/>
                <a:latin typeface="+mn-lt"/>
                <a:ea typeface="+mn-ea"/>
                <a:cs typeface="+mn-cs"/>
              </a:rPr>
              <a:t>On remarquera la croissance rapide dans le développement du réseau qui procède de la volonté de </a:t>
            </a:r>
            <a:r>
              <a:rPr lang="fr-FR" sz="1200" b="1" kern="1200" baseline="0" dirty="0" err="1" smtClean="0">
                <a:solidFill>
                  <a:schemeClr val="tx1"/>
                </a:solidFill>
                <a:effectLst/>
                <a:latin typeface="+mn-lt"/>
                <a:ea typeface="+mn-ea"/>
                <a:cs typeface="+mn-cs"/>
              </a:rPr>
              <a:t>réccuperer</a:t>
            </a:r>
            <a:r>
              <a:rPr lang="fr-FR" sz="1200" b="1" kern="1200" baseline="0" dirty="0" smtClean="0">
                <a:solidFill>
                  <a:schemeClr val="tx1"/>
                </a:solidFill>
                <a:effectLst/>
                <a:latin typeface="+mn-lt"/>
                <a:ea typeface="+mn-ea"/>
                <a:cs typeface="+mn-cs"/>
              </a:rPr>
              <a:t> des parts de marchés</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Le lancement du </a:t>
            </a:r>
            <a:r>
              <a:rPr lang="fr-FR" sz="1200" b="1" kern="1200" dirty="0" err="1" smtClean="0">
                <a:solidFill>
                  <a:schemeClr val="tx1"/>
                </a:solidFill>
                <a:effectLst/>
                <a:latin typeface="+mn-lt"/>
                <a:ea typeface="+mn-ea"/>
                <a:cs typeface="+mn-cs"/>
              </a:rPr>
              <a:t>réseau</a:t>
            </a:r>
            <a:r>
              <a:rPr lang="fr-FR" sz="1200" b="1" kern="1200" dirty="0" smtClean="0">
                <a:solidFill>
                  <a:schemeClr val="tx1"/>
                </a:solidFill>
                <a:effectLst/>
                <a:latin typeface="+mn-lt"/>
                <a:ea typeface="+mn-ea"/>
                <a:cs typeface="+mn-cs"/>
              </a:rPr>
              <a:t> se fera en combinant les </a:t>
            </a:r>
            <a:r>
              <a:rPr lang="fr-FR" sz="1200" b="1" kern="1200" dirty="0" err="1" smtClean="0">
                <a:solidFill>
                  <a:schemeClr val="tx1"/>
                </a:solidFill>
                <a:effectLst/>
                <a:latin typeface="+mn-lt"/>
                <a:ea typeface="+mn-ea"/>
                <a:cs typeface="+mn-cs"/>
              </a:rPr>
              <a:t>marchés</a:t>
            </a:r>
            <a:r>
              <a:rPr lang="fr-FR" sz="1200" b="1" kern="1200" dirty="0" smtClean="0">
                <a:solidFill>
                  <a:schemeClr val="tx1"/>
                </a:solidFill>
                <a:effectLst/>
                <a:latin typeface="+mn-lt"/>
                <a:ea typeface="+mn-ea"/>
                <a:cs typeface="+mn-cs"/>
              </a:rPr>
              <a:t> africains les plus rentables avec les vols vers Paris pour </a:t>
            </a:r>
            <a:r>
              <a:rPr lang="fr-FR" sz="1200" b="1" kern="1200" dirty="0" err="1" smtClean="0">
                <a:solidFill>
                  <a:schemeClr val="tx1"/>
                </a:solidFill>
                <a:effectLst/>
                <a:latin typeface="+mn-lt"/>
                <a:ea typeface="+mn-ea"/>
                <a:cs typeface="+mn-cs"/>
              </a:rPr>
              <a:t>bâtir</a:t>
            </a:r>
            <a:r>
              <a:rPr lang="fr-FR" sz="1200" b="1" kern="1200" dirty="0" smtClean="0">
                <a:solidFill>
                  <a:schemeClr val="tx1"/>
                </a:solidFill>
                <a:effectLst/>
                <a:latin typeface="+mn-lt"/>
                <a:ea typeface="+mn-ea"/>
                <a:cs typeface="+mn-cs"/>
              </a:rPr>
              <a:t> les fondations d’un réseau et d’un hub régional durables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Le</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 réseau est structuré  autour du Hub de Dakar principalement formé de routes directes parmi les marchés profitables d’Afrique de l’ouest ainsi de la route Dakar-Paris avec</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5 appareils sur 14 routes en 2018 puis 8 appareils sur 21 routes en 2022</a:t>
            </a:r>
            <a:r>
              <a:rPr lang="fr-FR" sz="1200" b="1" kern="1200" baseline="0" dirty="0" smtClean="0">
                <a:solidFill>
                  <a:schemeClr val="tx1"/>
                </a:solidFill>
                <a:effectLst/>
                <a:latin typeface="+mn-lt"/>
                <a:ea typeface="+mn-ea"/>
                <a:cs typeface="+mn-cs"/>
              </a:rPr>
              <a:t> et 9 appareils sur 22 routes en 2026.</a:t>
            </a:r>
            <a:r>
              <a:rPr lang="fr-FR" sz="1200" kern="1200" dirty="0" smtClean="0">
                <a:solidFill>
                  <a:schemeClr val="tx1"/>
                </a:solidFill>
                <a:effectLst/>
                <a:latin typeface="+mn-lt"/>
                <a:ea typeface="+mn-ea"/>
                <a:cs typeface="+mn-cs"/>
              </a:rPr>
              <a:t> </a:t>
            </a:r>
            <a:endParaRPr lang="fr-FR" dirty="0" smtClean="0"/>
          </a:p>
          <a:p>
            <a:endParaRPr lang="fr-FR" baseline="0" dirty="0" smtClean="0">
              <a:solidFill>
                <a:srgbClr val="000000"/>
              </a:solidFill>
            </a:endParaRPr>
          </a:p>
          <a:p>
            <a:r>
              <a:rPr lang="fr-FR" baseline="0" dirty="0" err="1" smtClean="0">
                <a:solidFill>
                  <a:srgbClr val="000000"/>
                </a:solidFill>
              </a:rPr>
              <a:t>Reseau</a:t>
            </a:r>
            <a:r>
              <a:rPr lang="fr-FR" baseline="0" dirty="0" smtClean="0">
                <a:solidFill>
                  <a:srgbClr val="000000"/>
                </a:solidFill>
              </a:rPr>
              <a:t> sur 10 ans:</a:t>
            </a:r>
          </a:p>
          <a:p>
            <a:r>
              <a:rPr lang="fr-FR" baseline="0" dirty="0" smtClean="0">
                <a:solidFill>
                  <a:srgbClr val="000000"/>
                </a:solidFill>
              </a:rPr>
              <a:t>2017 -12 routes</a:t>
            </a:r>
          </a:p>
          <a:p>
            <a:r>
              <a:rPr lang="fr-FR" baseline="0" dirty="0" smtClean="0">
                <a:solidFill>
                  <a:srgbClr val="000000"/>
                </a:solidFill>
              </a:rPr>
              <a:t>2018 </a:t>
            </a:r>
            <a:r>
              <a:rPr lang="mr-IN" baseline="0" dirty="0" smtClean="0">
                <a:solidFill>
                  <a:srgbClr val="000000"/>
                </a:solidFill>
              </a:rPr>
              <a:t>–</a:t>
            </a:r>
            <a:r>
              <a:rPr lang="fr-FR" baseline="0" dirty="0" smtClean="0">
                <a:solidFill>
                  <a:srgbClr val="000000"/>
                </a:solidFill>
              </a:rPr>
              <a:t> 14 routes + NKC (</a:t>
            </a:r>
            <a:r>
              <a:rPr lang="fr-FR" baseline="0" dirty="0" err="1" smtClean="0">
                <a:solidFill>
                  <a:srgbClr val="000000"/>
                </a:solidFill>
              </a:rPr>
              <a:t>Nouatchott</a:t>
            </a:r>
            <a:r>
              <a:rPr lang="fr-FR" baseline="0" dirty="0" smtClean="0">
                <a:solidFill>
                  <a:srgbClr val="000000"/>
                </a:solidFill>
              </a:rPr>
              <a:t>) et ORY (Paris)</a:t>
            </a:r>
          </a:p>
          <a:p>
            <a:r>
              <a:rPr lang="fr-FR" baseline="0" dirty="0" smtClean="0">
                <a:solidFill>
                  <a:srgbClr val="000000"/>
                </a:solidFill>
              </a:rPr>
              <a:t>2019 </a:t>
            </a:r>
            <a:r>
              <a:rPr lang="mr-IN" baseline="0" dirty="0" smtClean="0">
                <a:solidFill>
                  <a:srgbClr val="000000"/>
                </a:solidFill>
              </a:rPr>
              <a:t>–</a:t>
            </a:r>
            <a:r>
              <a:rPr lang="fr-FR" baseline="0" dirty="0" smtClean="0">
                <a:solidFill>
                  <a:srgbClr val="000000"/>
                </a:solidFill>
              </a:rPr>
              <a:t> 17 routes + GVA (</a:t>
            </a:r>
            <a:r>
              <a:rPr lang="fr-FR" baseline="0" dirty="0" err="1" smtClean="0">
                <a:solidFill>
                  <a:srgbClr val="000000"/>
                </a:solidFill>
              </a:rPr>
              <a:t>Geneve</a:t>
            </a:r>
            <a:r>
              <a:rPr lang="fr-FR" baseline="0" dirty="0" smtClean="0">
                <a:solidFill>
                  <a:srgbClr val="000000"/>
                </a:solidFill>
              </a:rPr>
              <a:t>) + ACC (Accra) + NSI (</a:t>
            </a:r>
            <a:r>
              <a:rPr lang="fr-FR" baseline="0" dirty="0" err="1" smtClean="0">
                <a:solidFill>
                  <a:srgbClr val="000000"/>
                </a:solidFill>
              </a:rPr>
              <a:t>Yaounde</a:t>
            </a:r>
            <a:r>
              <a:rPr lang="fr-FR" baseline="0" dirty="0" smtClean="0">
                <a:solidFill>
                  <a:srgbClr val="000000"/>
                </a:solidFill>
              </a:rPr>
              <a:t>)</a:t>
            </a:r>
          </a:p>
          <a:p>
            <a:r>
              <a:rPr lang="fr-FR" baseline="0" dirty="0" smtClean="0">
                <a:solidFill>
                  <a:srgbClr val="000000"/>
                </a:solidFill>
              </a:rPr>
              <a:t>2020 </a:t>
            </a:r>
            <a:r>
              <a:rPr lang="mr-IN" baseline="0" dirty="0" smtClean="0">
                <a:solidFill>
                  <a:srgbClr val="000000"/>
                </a:solidFill>
              </a:rPr>
              <a:t>–</a:t>
            </a:r>
            <a:r>
              <a:rPr lang="fr-FR" baseline="0" dirty="0" smtClean="0">
                <a:solidFill>
                  <a:srgbClr val="000000"/>
                </a:solidFill>
              </a:rPr>
              <a:t> 19 routes + LOS (Lagos) + MRS (Marseille)</a:t>
            </a:r>
          </a:p>
          <a:p>
            <a:r>
              <a:rPr lang="fr-FR" baseline="0" dirty="0" smtClean="0">
                <a:solidFill>
                  <a:srgbClr val="000000"/>
                </a:solidFill>
              </a:rPr>
              <a:t>2021 </a:t>
            </a:r>
            <a:r>
              <a:rPr lang="mr-IN" baseline="0" dirty="0" smtClean="0">
                <a:solidFill>
                  <a:srgbClr val="000000"/>
                </a:solidFill>
              </a:rPr>
              <a:t>–</a:t>
            </a:r>
            <a:r>
              <a:rPr lang="fr-FR" baseline="0" dirty="0" smtClean="0">
                <a:solidFill>
                  <a:srgbClr val="000000"/>
                </a:solidFill>
              </a:rPr>
              <a:t> INCHANGEE, AUCUNE NOUVELLE ROUTE AJOUTEE</a:t>
            </a:r>
          </a:p>
          <a:p>
            <a:r>
              <a:rPr lang="fr-FR" baseline="0" dirty="0" smtClean="0">
                <a:solidFill>
                  <a:srgbClr val="000000"/>
                </a:solidFill>
              </a:rPr>
              <a:t>2022 </a:t>
            </a:r>
            <a:r>
              <a:rPr lang="mr-IN" baseline="0" dirty="0" smtClean="0">
                <a:solidFill>
                  <a:srgbClr val="000000"/>
                </a:solidFill>
              </a:rPr>
              <a:t>–</a:t>
            </a:r>
            <a:r>
              <a:rPr lang="fr-FR" baseline="0" dirty="0" smtClean="0">
                <a:solidFill>
                  <a:srgbClr val="000000"/>
                </a:solidFill>
              </a:rPr>
              <a:t> 21 routes + BOD (Bordeaux) + ABV (Abuja) </a:t>
            </a:r>
            <a:r>
              <a:rPr lang="fr-FR" baseline="0" dirty="0" err="1" smtClean="0">
                <a:solidFill>
                  <a:srgbClr val="000000"/>
                </a:solidFill>
              </a:rPr>
              <a:t>inchangee</a:t>
            </a:r>
            <a:r>
              <a:rPr lang="fr-FR" baseline="0" dirty="0" smtClean="0">
                <a:solidFill>
                  <a:srgbClr val="000000"/>
                </a:solidFill>
              </a:rPr>
              <a:t> jusqu’en 2026</a:t>
            </a:r>
          </a:p>
          <a:p>
            <a:r>
              <a:rPr lang="fr-FR" baseline="0" dirty="0" smtClean="0">
                <a:solidFill>
                  <a:srgbClr val="000000"/>
                </a:solidFill>
              </a:rPr>
              <a:t>2026 </a:t>
            </a:r>
            <a:r>
              <a:rPr lang="mr-IN" baseline="0" dirty="0" smtClean="0">
                <a:solidFill>
                  <a:srgbClr val="000000"/>
                </a:solidFill>
              </a:rPr>
              <a:t>–</a:t>
            </a:r>
            <a:r>
              <a:rPr lang="fr-FR" baseline="0" dirty="0" smtClean="0">
                <a:solidFill>
                  <a:srgbClr val="000000"/>
                </a:solidFill>
              </a:rPr>
              <a:t> 22 routes + MXP (Milan)</a:t>
            </a: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19</a:t>
            </a:fld>
            <a:endParaRPr lang="fr-FR"/>
          </a:p>
        </p:txBody>
      </p:sp>
    </p:spTree>
    <p:extLst>
      <p:ext uri="{BB962C8B-B14F-4D97-AF65-F5344CB8AC3E}">
        <p14:creationId xmlns:p14="http://schemas.microsoft.com/office/powerpoint/2010/main" val="38331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Madame le Ministre, Mesdames et Messieurs , chers participants, Merci pour l’attention que vous voudriez bien nous accorder</a:t>
            </a:r>
            <a:r>
              <a:rPr lang="fr-FR" b="1" dirty="0" smtClean="0"/>
              <a:t>.</a:t>
            </a:r>
          </a:p>
          <a:p>
            <a:r>
              <a:rPr lang="fr-FR" b="1" dirty="0" smtClean="0"/>
              <a:t>Pour</a:t>
            </a:r>
            <a:r>
              <a:rPr lang="fr-FR" b="1" baseline="0" dirty="0" smtClean="0"/>
              <a:t> sa présentation, Air Sénégal SA</a:t>
            </a:r>
            <a:r>
              <a:rPr lang="fr-FR" b="1" dirty="0" smtClean="0"/>
              <a:t> vous propose un Agenda en 8 points:</a:t>
            </a:r>
            <a:endParaRPr lang="fr-FR" b="1"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Comme je viens de l’évoquer tout à l’heure, Une croissance</a:t>
            </a:r>
            <a:r>
              <a:rPr lang="fr-FR" sz="1200" b="1" kern="1200" baseline="0" dirty="0" smtClean="0">
                <a:solidFill>
                  <a:schemeClr val="tx1"/>
                </a:solidFill>
                <a:effectLst/>
                <a:latin typeface="+mn-lt"/>
                <a:ea typeface="+mn-ea"/>
                <a:cs typeface="+mn-cs"/>
              </a:rPr>
              <a:t> rapide est opérée pour reprendre des parts de marché importantes sur les différents marchés clés, en plus de la volonté d’offrir un produit sénégalais vers l’Europe.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Ainsi la</a:t>
            </a:r>
            <a:r>
              <a:rPr lang="fr-FR" sz="1200" b="1" kern="1200" baseline="0" dirty="0" smtClean="0">
                <a:solidFill>
                  <a:schemeClr val="tx1"/>
                </a:solidFill>
                <a:effectLst/>
                <a:latin typeface="+mn-lt"/>
                <a:ea typeface="+mn-ea"/>
                <a:cs typeface="+mn-cs"/>
              </a:rPr>
              <a:t> flotte sur 10 ans évolue comme suit: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1" kern="1200" baseline="0" dirty="0" smtClean="0">
                <a:solidFill>
                  <a:schemeClr val="tx1"/>
                </a:solidFill>
                <a:effectLst/>
                <a:latin typeface="+mn-lt"/>
                <a:ea typeface="+mn-ea"/>
                <a:cs typeface="+mn-cs"/>
              </a:rPr>
              <a:t>4 appareils dès la première année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1" kern="1200" baseline="0" dirty="0" smtClean="0">
                <a:solidFill>
                  <a:schemeClr val="tx1"/>
                </a:solidFill>
                <a:effectLst/>
                <a:latin typeface="+mn-lt"/>
                <a:ea typeface="+mn-ea"/>
                <a:cs typeface="+mn-cs"/>
              </a:rPr>
              <a:t>5 appareils en 2</a:t>
            </a:r>
            <a:r>
              <a:rPr lang="fr-FR" sz="1200" b="1" kern="1200" baseline="30000" dirty="0" smtClean="0">
                <a:solidFill>
                  <a:schemeClr val="tx1"/>
                </a:solidFill>
                <a:effectLst/>
                <a:latin typeface="+mn-lt"/>
                <a:ea typeface="+mn-ea"/>
                <a:cs typeface="+mn-cs"/>
              </a:rPr>
              <a:t>ème</a:t>
            </a:r>
            <a:r>
              <a:rPr lang="fr-FR" sz="1200" b="1" kern="1200" baseline="0" dirty="0" smtClean="0">
                <a:solidFill>
                  <a:schemeClr val="tx1"/>
                </a:solidFill>
                <a:effectLst/>
                <a:latin typeface="+mn-lt"/>
                <a:ea typeface="+mn-ea"/>
                <a:cs typeface="+mn-cs"/>
              </a:rPr>
              <a:t> année avec l’introduction d’un Widebody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sz="1200" b="1" kern="1200" baseline="0" dirty="0" smtClean="0">
                <a:solidFill>
                  <a:schemeClr val="tx1"/>
                </a:solidFill>
                <a:effectLst/>
                <a:latin typeface="+mn-lt"/>
                <a:ea typeface="+mn-ea"/>
                <a:cs typeface="+mn-cs"/>
              </a:rPr>
              <a:t>Pour arriver à 9 appareils en année 10</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b="1"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b="1"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b="1"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b="1" kern="1200" baseline="0" dirty="0" smtClean="0">
              <a:solidFill>
                <a:schemeClr val="tx1"/>
              </a:solidFill>
              <a:effectLst/>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fr-FR" sz="1200" b="1"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solidFill>
                  <a:srgbClr val="000000"/>
                </a:solidFill>
              </a:rPr>
              <a:t>2017 -12 routes</a:t>
            </a:r>
          </a:p>
          <a:p>
            <a:r>
              <a:rPr lang="fr-FR" baseline="0" dirty="0" smtClean="0">
                <a:solidFill>
                  <a:srgbClr val="000000"/>
                </a:solidFill>
              </a:rPr>
              <a:t>2018 </a:t>
            </a:r>
            <a:r>
              <a:rPr lang="mr-IN" baseline="0" dirty="0" smtClean="0">
                <a:solidFill>
                  <a:srgbClr val="000000"/>
                </a:solidFill>
              </a:rPr>
              <a:t>–</a:t>
            </a:r>
            <a:r>
              <a:rPr lang="fr-FR" baseline="0" dirty="0" smtClean="0">
                <a:solidFill>
                  <a:srgbClr val="000000"/>
                </a:solidFill>
              </a:rPr>
              <a:t> 14 routes + NKC (</a:t>
            </a:r>
            <a:r>
              <a:rPr lang="fr-FR" baseline="0" dirty="0" err="1" smtClean="0">
                <a:solidFill>
                  <a:srgbClr val="000000"/>
                </a:solidFill>
              </a:rPr>
              <a:t>Nouatchott</a:t>
            </a:r>
            <a:r>
              <a:rPr lang="fr-FR" baseline="0" dirty="0" smtClean="0">
                <a:solidFill>
                  <a:srgbClr val="000000"/>
                </a:solidFill>
              </a:rPr>
              <a:t>) et ORY (Paris)</a:t>
            </a:r>
          </a:p>
          <a:p>
            <a:r>
              <a:rPr lang="fr-FR" baseline="0" dirty="0" smtClean="0">
                <a:solidFill>
                  <a:srgbClr val="000000"/>
                </a:solidFill>
              </a:rPr>
              <a:t>2019 </a:t>
            </a:r>
            <a:r>
              <a:rPr lang="mr-IN" baseline="0" dirty="0" smtClean="0">
                <a:solidFill>
                  <a:srgbClr val="000000"/>
                </a:solidFill>
              </a:rPr>
              <a:t>–</a:t>
            </a:r>
            <a:r>
              <a:rPr lang="fr-FR" baseline="0" dirty="0" smtClean="0">
                <a:solidFill>
                  <a:srgbClr val="000000"/>
                </a:solidFill>
              </a:rPr>
              <a:t> 17 routes + GVA (</a:t>
            </a:r>
            <a:r>
              <a:rPr lang="fr-FR" baseline="0" dirty="0" err="1" smtClean="0">
                <a:solidFill>
                  <a:srgbClr val="000000"/>
                </a:solidFill>
              </a:rPr>
              <a:t>Geneve</a:t>
            </a:r>
            <a:r>
              <a:rPr lang="fr-FR" baseline="0" dirty="0" smtClean="0">
                <a:solidFill>
                  <a:srgbClr val="000000"/>
                </a:solidFill>
              </a:rPr>
              <a:t>) + ACC (Accra) + NSI (</a:t>
            </a:r>
            <a:r>
              <a:rPr lang="fr-FR" baseline="0" dirty="0" err="1" smtClean="0">
                <a:solidFill>
                  <a:srgbClr val="000000"/>
                </a:solidFill>
              </a:rPr>
              <a:t>Yaounde</a:t>
            </a:r>
            <a:r>
              <a:rPr lang="fr-FR" baseline="0" dirty="0" smtClean="0">
                <a:solidFill>
                  <a:srgbClr val="000000"/>
                </a:solidFill>
              </a:rPr>
              <a:t>)</a:t>
            </a:r>
          </a:p>
          <a:p>
            <a:r>
              <a:rPr lang="fr-FR" baseline="0" dirty="0" smtClean="0">
                <a:solidFill>
                  <a:srgbClr val="000000"/>
                </a:solidFill>
              </a:rPr>
              <a:t>2020 </a:t>
            </a:r>
            <a:r>
              <a:rPr lang="mr-IN" baseline="0" dirty="0" smtClean="0">
                <a:solidFill>
                  <a:srgbClr val="000000"/>
                </a:solidFill>
              </a:rPr>
              <a:t>–</a:t>
            </a:r>
            <a:r>
              <a:rPr lang="fr-FR" baseline="0" dirty="0" smtClean="0">
                <a:solidFill>
                  <a:srgbClr val="000000"/>
                </a:solidFill>
              </a:rPr>
              <a:t> 19 routes + LOS (Lagos) + MRS (Marseille)</a:t>
            </a:r>
          </a:p>
          <a:p>
            <a:r>
              <a:rPr lang="fr-FR" baseline="0" dirty="0" smtClean="0">
                <a:solidFill>
                  <a:srgbClr val="000000"/>
                </a:solidFill>
              </a:rPr>
              <a:t>2021 </a:t>
            </a:r>
            <a:r>
              <a:rPr lang="mr-IN" baseline="0" dirty="0" smtClean="0">
                <a:solidFill>
                  <a:srgbClr val="000000"/>
                </a:solidFill>
              </a:rPr>
              <a:t>–</a:t>
            </a:r>
            <a:r>
              <a:rPr lang="fr-FR" baseline="0" dirty="0" smtClean="0">
                <a:solidFill>
                  <a:srgbClr val="000000"/>
                </a:solidFill>
              </a:rPr>
              <a:t> INCHANGEE, AUCUNE NOUVELLE ROUTE AJOUTEE</a:t>
            </a:r>
          </a:p>
          <a:p>
            <a:r>
              <a:rPr lang="fr-FR" baseline="0" dirty="0" smtClean="0">
                <a:solidFill>
                  <a:srgbClr val="000000"/>
                </a:solidFill>
              </a:rPr>
              <a:t>2022 </a:t>
            </a:r>
            <a:r>
              <a:rPr lang="mr-IN" baseline="0" dirty="0" smtClean="0">
                <a:solidFill>
                  <a:srgbClr val="000000"/>
                </a:solidFill>
              </a:rPr>
              <a:t>–</a:t>
            </a:r>
            <a:r>
              <a:rPr lang="fr-FR" baseline="0" dirty="0" smtClean="0">
                <a:solidFill>
                  <a:srgbClr val="000000"/>
                </a:solidFill>
              </a:rPr>
              <a:t> 21 routes + BOD (Bordeaux) + ABV (Abuja) </a:t>
            </a:r>
            <a:r>
              <a:rPr lang="fr-FR" baseline="0" dirty="0" err="1" smtClean="0">
                <a:solidFill>
                  <a:srgbClr val="000000"/>
                </a:solidFill>
              </a:rPr>
              <a:t>inchangee</a:t>
            </a:r>
            <a:r>
              <a:rPr lang="fr-FR" baseline="0" dirty="0" smtClean="0">
                <a:solidFill>
                  <a:srgbClr val="000000"/>
                </a:solidFill>
              </a:rPr>
              <a:t> jusqu’en 2026</a:t>
            </a:r>
          </a:p>
          <a:p>
            <a:r>
              <a:rPr lang="fr-FR" baseline="0" dirty="0" smtClean="0">
                <a:solidFill>
                  <a:srgbClr val="000000"/>
                </a:solidFill>
              </a:rPr>
              <a:t>2026 </a:t>
            </a:r>
            <a:r>
              <a:rPr lang="mr-IN" baseline="0" dirty="0" smtClean="0">
                <a:solidFill>
                  <a:srgbClr val="000000"/>
                </a:solidFill>
              </a:rPr>
              <a:t>–</a:t>
            </a:r>
            <a:r>
              <a:rPr lang="fr-FR" baseline="0" dirty="0" smtClean="0">
                <a:solidFill>
                  <a:srgbClr val="000000"/>
                </a:solidFill>
              </a:rPr>
              <a:t> 22 routes + MXP (Milan)</a:t>
            </a:r>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20</a:t>
            </a:fld>
            <a:endParaRPr lang="fr-FR"/>
          </a:p>
        </p:txBody>
      </p:sp>
    </p:spTree>
    <p:extLst>
      <p:ext uri="{BB962C8B-B14F-4D97-AF65-F5344CB8AC3E}">
        <p14:creationId xmlns:p14="http://schemas.microsoft.com/office/powerpoint/2010/main" val="333613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Ce réseau repose sur</a:t>
            </a:r>
            <a:r>
              <a:rPr lang="fr-FR" sz="1200" b="1" kern="1200" baseline="0" dirty="0" smtClean="0">
                <a:solidFill>
                  <a:schemeClr val="tx1"/>
                </a:solidFill>
                <a:effectLst/>
                <a:latin typeface="+mn-lt"/>
                <a:ea typeface="+mn-ea"/>
                <a:cs typeface="+mn-cs"/>
              </a:rPr>
              <a:t> un HUB et des infrastructures efficaces et adaptées</a:t>
            </a:r>
          </a:p>
          <a:p>
            <a:r>
              <a:rPr lang="fr-FR" sz="1200" b="1" kern="1200" baseline="0" dirty="0" smtClean="0">
                <a:solidFill>
                  <a:schemeClr val="tx1"/>
                </a:solidFill>
                <a:effectLst/>
                <a:latin typeface="+mn-lt"/>
                <a:ea typeface="+mn-ea"/>
                <a:cs typeface="+mn-cs"/>
              </a:rPr>
              <a:t>Afin d’offrir un service et un parcours clients de qualité : </a:t>
            </a:r>
          </a:p>
          <a:p>
            <a:pPr marL="171450" indent="-171450">
              <a:buFontTx/>
              <a:buChar char="-"/>
            </a:pPr>
            <a:r>
              <a:rPr lang="fr-FR" sz="1200" b="1" kern="1200" baseline="0" dirty="0" smtClean="0">
                <a:solidFill>
                  <a:schemeClr val="tx1"/>
                </a:solidFill>
                <a:effectLst/>
                <a:latin typeface="+mn-lt"/>
                <a:ea typeface="+mn-ea"/>
                <a:cs typeface="+mn-cs"/>
              </a:rPr>
              <a:t>Des transferts rapides et efficaces </a:t>
            </a:r>
          </a:p>
          <a:p>
            <a:pPr marL="171450" indent="-171450">
              <a:buFontTx/>
              <a:buChar char="-"/>
            </a:pPr>
            <a:r>
              <a:rPr lang="fr-FR" sz="1200" b="1" kern="1200" baseline="0" dirty="0" smtClean="0">
                <a:solidFill>
                  <a:schemeClr val="tx1"/>
                </a:solidFill>
                <a:effectLst/>
                <a:latin typeface="+mn-lt"/>
                <a:ea typeface="+mn-ea"/>
                <a:cs typeface="+mn-cs"/>
              </a:rPr>
              <a:t>Des salons et zones de détente </a:t>
            </a:r>
          </a:p>
          <a:p>
            <a:pPr marL="171450" indent="-171450">
              <a:buFontTx/>
              <a:buChar char="-"/>
            </a:pPr>
            <a:r>
              <a:rPr lang="fr-FR" sz="1200" b="1" kern="1200" baseline="0" dirty="0" smtClean="0">
                <a:solidFill>
                  <a:schemeClr val="tx1"/>
                </a:solidFill>
                <a:effectLst/>
                <a:latin typeface="+mn-lt"/>
                <a:ea typeface="+mn-ea"/>
                <a:cs typeface="+mn-cs"/>
              </a:rPr>
              <a:t>Des services de maintenance au sol et de bagagerie efficaces</a:t>
            </a:r>
          </a:p>
          <a:p>
            <a:pPr marL="171450" indent="-171450">
              <a:buFontTx/>
              <a:buChar char="-"/>
            </a:pPr>
            <a:r>
              <a:rPr lang="fr-FR" sz="1200" b="1" kern="1200" baseline="0" dirty="0" smtClean="0">
                <a:solidFill>
                  <a:schemeClr val="tx1"/>
                </a:solidFill>
                <a:effectLst/>
                <a:latin typeface="+mn-lt"/>
                <a:ea typeface="+mn-ea"/>
                <a:cs typeface="+mn-cs"/>
              </a:rPr>
              <a:t>Sans oublier un enregistrement rapide et adapté </a:t>
            </a:r>
          </a:p>
          <a:p>
            <a:r>
              <a:rPr lang="fr-FR" sz="1200" b="1" kern="1200" baseline="0" dirty="0" smtClean="0">
                <a:solidFill>
                  <a:schemeClr val="tx1"/>
                </a:solidFill>
                <a:effectLst/>
                <a:latin typeface="+mn-lt"/>
                <a:ea typeface="+mn-ea"/>
                <a:cs typeface="+mn-cs"/>
              </a:rPr>
              <a:t> un partenariat et une coopération étroite avec AIBD  sont essentiels pour la réussite du HUB. </a:t>
            </a:r>
          </a:p>
          <a:p>
            <a:endParaRPr lang="fr-FR" sz="1200" b="1" kern="1200" baseline="0" dirty="0" smtClean="0">
              <a:solidFill>
                <a:schemeClr val="tx1"/>
              </a:solidFill>
              <a:effectLst/>
              <a:latin typeface="+mn-lt"/>
              <a:ea typeface="+mn-ea"/>
              <a:cs typeface="+mn-cs"/>
            </a:endParaRPr>
          </a:p>
          <a:p>
            <a:endParaRPr lang="fr-FR" sz="1200" b="1" kern="1200" baseline="0" dirty="0" smtClean="0">
              <a:solidFill>
                <a:schemeClr val="tx1"/>
              </a:solidFill>
              <a:effectLst/>
              <a:latin typeface="+mn-lt"/>
              <a:ea typeface="+mn-ea"/>
              <a:cs typeface="+mn-cs"/>
            </a:endParaRPr>
          </a:p>
          <a:p>
            <a:endParaRPr lang="fr-FR" sz="1200" b="1" kern="1200" baseline="0" dirty="0" smtClean="0">
              <a:solidFill>
                <a:schemeClr val="tx1"/>
              </a:solidFill>
              <a:effectLst/>
              <a:latin typeface="+mn-lt"/>
              <a:ea typeface="+mn-ea"/>
              <a:cs typeface="+mn-cs"/>
            </a:endParaRPr>
          </a:p>
          <a:p>
            <a:endParaRPr lang="fr-FR" sz="1200" b="1" kern="1200" baseline="0" dirty="0" smtClean="0">
              <a:solidFill>
                <a:schemeClr val="tx1"/>
              </a:solidFill>
              <a:effectLst/>
              <a:latin typeface="+mn-lt"/>
              <a:ea typeface="+mn-ea"/>
              <a:cs typeface="+mn-cs"/>
            </a:endParaRPr>
          </a:p>
          <a:p>
            <a:r>
              <a:rPr lang="fr-FR" sz="1200" b="0" kern="1200" baseline="0" dirty="0" smtClean="0">
                <a:solidFill>
                  <a:schemeClr val="tx1"/>
                </a:solidFill>
                <a:effectLst/>
                <a:latin typeface="+mn-lt"/>
                <a:ea typeface="+mn-ea"/>
                <a:cs typeface="+mn-cs"/>
              </a:rPr>
              <a:t>étroite synergie avec une compagnie aérienne basée/forte et disposant d’un réseau de dessertes à forte connectivité. </a:t>
            </a:r>
          </a:p>
          <a:p>
            <a:r>
              <a:rPr lang="fr-FR" sz="1200" b="0" kern="1200" baseline="0" dirty="0" smtClean="0">
                <a:solidFill>
                  <a:schemeClr val="tx1"/>
                </a:solidFill>
                <a:effectLst/>
                <a:latin typeface="+mn-lt"/>
                <a:ea typeface="+mn-ea"/>
                <a:cs typeface="+mn-cs"/>
              </a:rPr>
              <a:t>Le succès du hub régional Blaise Diagne, en dehors de la nécessité de disposer d’infrastructures de qualité, ne sera efficient que si les vols de l’opérateur aérien support, en l’occurrence les vols de Air </a:t>
            </a:r>
            <a:r>
              <a:rPr lang="fr-FR" sz="1200" b="0" kern="1200" baseline="0" dirty="0" err="1" smtClean="0">
                <a:solidFill>
                  <a:schemeClr val="tx1"/>
                </a:solidFill>
                <a:effectLst/>
                <a:latin typeface="+mn-lt"/>
                <a:ea typeface="+mn-ea"/>
                <a:cs typeface="+mn-cs"/>
              </a:rPr>
              <a:t>Senegal</a:t>
            </a:r>
            <a:r>
              <a:rPr lang="fr-FR" sz="1200" b="0" kern="1200" baseline="0" dirty="0" smtClean="0">
                <a:solidFill>
                  <a:schemeClr val="tx1"/>
                </a:solidFill>
                <a:effectLst/>
                <a:latin typeface="+mn-lt"/>
                <a:ea typeface="+mn-ea"/>
                <a:cs typeface="+mn-cs"/>
              </a:rPr>
              <a:t> SA, en modélisant les plages de correspondance, pour assurer une connectivité parfaite des vols.</a:t>
            </a:r>
          </a:p>
          <a:p>
            <a:endParaRPr lang="fr-SN" sz="1200" b="0" kern="1200" dirty="0" smtClean="0">
              <a:solidFill>
                <a:schemeClr val="tx1"/>
              </a:solidFill>
              <a:effectLst/>
              <a:latin typeface="+mn-lt"/>
              <a:ea typeface="+mn-ea"/>
              <a:cs typeface="+mn-cs"/>
            </a:endParaRPr>
          </a:p>
          <a:p>
            <a:r>
              <a:rPr lang="fr-FR" sz="1200" b="0" kern="1200" dirty="0" smtClean="0">
                <a:solidFill>
                  <a:schemeClr val="tx1"/>
                </a:solidFill>
                <a:effectLst/>
                <a:latin typeface="+mn-lt"/>
                <a:ea typeface="+mn-ea"/>
                <a:cs typeface="+mn-cs"/>
              </a:rPr>
              <a:t> </a:t>
            </a:r>
            <a:endParaRPr lang="fr-SN" sz="1200" b="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21</a:t>
            </a:fld>
            <a:endParaRPr lang="fr-FR"/>
          </a:p>
        </p:txBody>
      </p:sp>
    </p:spTree>
    <p:extLst>
      <p:ext uri="{BB962C8B-B14F-4D97-AF65-F5344CB8AC3E}">
        <p14:creationId xmlns:p14="http://schemas.microsoft.com/office/powerpoint/2010/main" val="1195915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La sécurité des vols restera la priorité de Air Sénégal SA considérée comme étant la 1ere demande du client</a:t>
            </a:r>
          </a:p>
          <a:p>
            <a:r>
              <a:rPr lang="fr-FR" b="1" dirty="0" smtClean="0"/>
              <a:t>Ces deux labels de</a:t>
            </a:r>
            <a:r>
              <a:rPr lang="fr-FR" b="1" baseline="0" dirty="0" smtClean="0"/>
              <a:t> sécurité et de qualité</a:t>
            </a:r>
            <a:r>
              <a:rPr lang="fr-FR" b="1" dirty="0" smtClean="0"/>
              <a:t> sont indispensables pour Air Sénégal SA pour l’exploitation</a:t>
            </a:r>
            <a:r>
              <a:rPr lang="fr-FR" b="1" baseline="0" dirty="0" smtClean="0"/>
              <a:t> de</a:t>
            </a:r>
            <a:r>
              <a:rPr lang="fr-FR" b="1" dirty="0" smtClean="0"/>
              <a:t> ses opérations sol/vol. </a:t>
            </a:r>
          </a:p>
          <a:p>
            <a:endParaRPr lang="fr-FR" dirty="0" smtClean="0"/>
          </a:p>
          <a:p>
            <a:r>
              <a:rPr lang="fr-FR" b="1" baseline="0" dirty="0" smtClean="0"/>
              <a:t> la certification IOSA  a des avantages  multiples et garantit la possibilité de nouer des accords code share et interline avec d’autres compagnies, ou pour intégrer un pool ou une alliance globale.</a:t>
            </a:r>
          </a:p>
          <a:p>
            <a:endParaRPr lang="fr-FR" b="1" baseline="0" dirty="0" smtClean="0"/>
          </a:p>
          <a:p>
            <a:r>
              <a:rPr lang="fr-FR" b="1" baseline="0" dirty="0" smtClean="0"/>
              <a:t>Une bonne ponctualité et un bon niveau de sécurité exigent  une bonne politique de maintenance. Air Sénégal SA dès le début de ses opérations, sera aux normes EASA qui est le label le plus élevé dans le domaine  de la  maintenance aéronautique.</a:t>
            </a:r>
            <a:endParaRPr lang="fr-FR" b="1"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22</a:t>
            </a:fld>
            <a:endParaRPr lang="fr-FR"/>
          </a:p>
        </p:txBody>
      </p:sp>
    </p:spTree>
    <p:extLst>
      <p:ext uri="{BB962C8B-B14F-4D97-AF65-F5344CB8AC3E}">
        <p14:creationId xmlns:p14="http://schemas.microsoft.com/office/powerpoint/2010/main" val="1936201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latin typeface="Open Sans"/>
                <a:cs typeface="Open Sans"/>
              </a:rPr>
              <a:t>La sécurité:</a:t>
            </a:r>
            <a:r>
              <a:rPr lang="fr-FR" b="1" baseline="0" dirty="0" smtClean="0">
                <a:latin typeface="Open Sans"/>
                <a:cs typeface="Open Sans"/>
              </a:rPr>
              <a:t> première priorité de Air Sénégal SA,  elle est Un impératif absolu </a:t>
            </a:r>
          </a:p>
          <a:p>
            <a:r>
              <a:rPr lang="fr-FR" b="1" dirty="0" smtClean="0">
                <a:latin typeface="Open Sans"/>
                <a:cs typeface="Open Sans"/>
              </a:rPr>
              <a:t> la maintenance sera effectuée</a:t>
            </a:r>
            <a:r>
              <a:rPr lang="fr-FR" b="1" baseline="0" dirty="0" smtClean="0">
                <a:latin typeface="Open Sans"/>
                <a:cs typeface="Open Sans"/>
              </a:rPr>
              <a:t> selon </a:t>
            </a:r>
            <a:r>
              <a:rPr lang="fr-FR" b="1" dirty="0" smtClean="0">
                <a:latin typeface="Open Sans"/>
                <a:cs typeface="Open Sans"/>
              </a:rPr>
              <a:t> les normes de sécurité EASA.</a:t>
            </a:r>
          </a:p>
          <a:p>
            <a:r>
              <a:rPr lang="fr-FR" b="1" dirty="0" smtClean="0">
                <a:latin typeface="Open Sans"/>
                <a:cs typeface="Open Sans"/>
              </a:rPr>
              <a:t>Pour l’instant, comme</a:t>
            </a:r>
            <a:r>
              <a:rPr lang="fr-FR" b="1" baseline="0" dirty="0" smtClean="0">
                <a:latin typeface="Open Sans"/>
                <a:cs typeface="Open Sans"/>
              </a:rPr>
              <a:t> beaucoup de compagnies aériennes modernes, nous nous concentrons sur notre « </a:t>
            </a:r>
            <a:r>
              <a:rPr lang="fr-FR" b="1" baseline="0" dirty="0" err="1" smtClean="0">
                <a:latin typeface="Open Sans"/>
                <a:cs typeface="Open Sans"/>
              </a:rPr>
              <a:t>core</a:t>
            </a:r>
            <a:r>
              <a:rPr lang="fr-FR" b="1" baseline="0" dirty="0" smtClean="0">
                <a:latin typeface="Open Sans"/>
                <a:cs typeface="Open Sans"/>
              </a:rPr>
              <a:t> business » et comptons externaliser  la maintenance lourde. </a:t>
            </a:r>
            <a:endParaRPr lang="fr-FR" b="1" dirty="0" smtClean="0">
              <a:latin typeface="Open Sans"/>
              <a:cs typeface="Open Sans"/>
            </a:endParaRPr>
          </a:p>
          <a:p>
            <a:endParaRPr lang="fr-FR" dirty="0" smtClean="0">
              <a:latin typeface="Open Sans"/>
              <a:cs typeface="Open Sans"/>
            </a:endParaRPr>
          </a:p>
          <a:p>
            <a:endParaRPr lang="fr-FR" dirty="0" smtClean="0">
              <a:latin typeface="Open Sans"/>
              <a:cs typeface="Open Sans"/>
            </a:endParaRPr>
          </a:p>
          <a:p>
            <a:r>
              <a:rPr lang="fr-FR" dirty="0" smtClean="0">
                <a:latin typeface="Open Sans"/>
                <a:cs typeface="Open Sans"/>
              </a:rPr>
              <a:t>- La maintenance des avions </a:t>
            </a:r>
            <a:r>
              <a:rPr lang="fr-FR" dirty="0" err="1" smtClean="0">
                <a:latin typeface="Open Sans"/>
                <a:cs typeface="Open Sans"/>
              </a:rPr>
              <a:t>représente</a:t>
            </a:r>
            <a:r>
              <a:rPr lang="fr-FR" dirty="0" smtClean="0">
                <a:latin typeface="Open Sans"/>
                <a:cs typeface="Open Sans"/>
              </a:rPr>
              <a:t> le second poste de coûts après le carburant. </a:t>
            </a:r>
          </a:p>
          <a:p>
            <a:r>
              <a:rPr lang="fr-FR" dirty="0" smtClean="0">
                <a:latin typeface="Open Sans"/>
                <a:cs typeface="Open Sans"/>
              </a:rPr>
              <a:t>Il sera stratégique pour  Air Sénégal SA de signer des « contrats Pool » de maintenance : une source de revenue importante qui permettra d’</a:t>
            </a:r>
            <a:r>
              <a:rPr lang="fr-FR" dirty="0" err="1" smtClean="0">
                <a:latin typeface="Open Sans"/>
                <a:cs typeface="Open Sans"/>
              </a:rPr>
              <a:t>améliorer</a:t>
            </a:r>
            <a:r>
              <a:rPr lang="fr-FR" dirty="0" smtClean="0">
                <a:latin typeface="Open Sans"/>
                <a:cs typeface="Open Sans"/>
              </a:rPr>
              <a:t> le résultat global de la compagnie. </a:t>
            </a:r>
          </a:p>
          <a:p>
            <a:endParaRPr lang="fr-FR" dirty="0" smtClean="0">
              <a:latin typeface="Open Sans"/>
              <a:cs typeface="Open Sans"/>
            </a:endParaRPr>
          </a:p>
          <a:p>
            <a:r>
              <a:rPr lang="fr-FR" dirty="0" smtClean="0">
                <a:latin typeface="Open Sans"/>
                <a:cs typeface="Open Sans"/>
              </a:rPr>
              <a:t>L’externalisation de la maintenance lourde (Check C, IL, D) permettra de se concentrer sur le « </a:t>
            </a:r>
            <a:r>
              <a:rPr lang="fr-FR" dirty="0" err="1" smtClean="0">
                <a:latin typeface="Open Sans"/>
                <a:cs typeface="Open Sans"/>
              </a:rPr>
              <a:t>core</a:t>
            </a:r>
            <a:r>
              <a:rPr lang="fr-FR" dirty="0" smtClean="0">
                <a:latin typeface="Open Sans"/>
                <a:cs typeface="Open Sans"/>
              </a:rPr>
              <a:t> business »</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23</a:t>
            </a:fld>
            <a:endParaRPr lang="fr-FR"/>
          </a:p>
        </p:txBody>
      </p:sp>
    </p:spTree>
    <p:extLst>
      <p:ext uri="{BB962C8B-B14F-4D97-AF65-F5344CB8AC3E}">
        <p14:creationId xmlns:p14="http://schemas.microsoft.com/office/powerpoint/2010/main" val="2251008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24</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Le marché est configuré</a:t>
            </a:r>
            <a:r>
              <a:rPr lang="fr-FR" sz="1200" b="1" kern="1200" baseline="0" dirty="0" smtClean="0">
                <a:solidFill>
                  <a:schemeClr val="tx1"/>
                </a:solidFill>
                <a:effectLst/>
                <a:latin typeface="+mn-lt"/>
                <a:ea typeface="+mn-ea"/>
                <a:cs typeface="+mn-cs"/>
              </a:rPr>
              <a:t> selon le ratio </a:t>
            </a:r>
            <a:r>
              <a:rPr lang="fr-FR" sz="1200" b="1" kern="1200" dirty="0" smtClean="0">
                <a:solidFill>
                  <a:schemeClr val="tx1"/>
                </a:solidFill>
                <a:effectLst/>
                <a:latin typeface="+mn-lt"/>
                <a:ea typeface="+mn-ea"/>
                <a:cs typeface="+mn-cs"/>
              </a:rPr>
              <a:t>60% (international) /40% (régional)</a:t>
            </a:r>
          </a:p>
          <a:p>
            <a:r>
              <a:rPr lang="fr-FR" sz="1200" b="1" kern="1200" dirty="0" smtClean="0">
                <a:solidFill>
                  <a:schemeClr val="tx1"/>
                </a:solidFill>
                <a:effectLst/>
                <a:latin typeface="+mn-lt"/>
                <a:ea typeface="+mn-ea"/>
                <a:cs typeface="+mn-cs"/>
              </a:rPr>
              <a:t>Toutefois,</a:t>
            </a:r>
            <a:r>
              <a:rPr lang="fr-FR" sz="1200" b="1" kern="1200" baseline="0" dirty="0" smtClean="0">
                <a:solidFill>
                  <a:schemeClr val="tx1"/>
                </a:solidFill>
                <a:effectLst/>
                <a:latin typeface="+mn-lt"/>
                <a:ea typeface="+mn-ea"/>
                <a:cs typeface="+mn-cs"/>
              </a:rPr>
              <a:t> il est à noter que l’introduction dans le marché intercontinental requiert certains prérequis: règlementaires (IOSA/EASA), opérationnels (slots aéroportuaires et flotte) et financiers (coûts d’investissement,  d’installation et de lancement).</a:t>
            </a:r>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présence a DKR de nombreux segments de marche sont disponibles et sont domines par la clientèle a Haute Contribution avec la présence de nombreux organismes et multinationaux. Le Bureau Régional du PNUD abrite plus de 30 agences du système. (le marché) La Banque Mondiale aussi et le Fond de Coopérations International ont leur bureau pour l’Afrique au Sénégal. Beaucoup d’Ambassade ont leur représentation régionale basée dans notre capitale ainsi que la plupart des grandes firmes et organismes. Ces opportunités permettront de baser la moitie des objectifs de recettes prévues avec des accords de partenariats fondes sur des deals appropries.</a:t>
            </a:r>
            <a:endParaRPr lang="fr-SN"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bureau de l’AMCHAM (American Chambers of Commerce) de DKR regroupe plus de 80 firmes ajoutées au personnel de l’Ambassade des Etats Unis et de l’USAID qui compte plus de 500 membres et leur famille dont la flexibilité opérée sur les restrictions de l’American </a:t>
            </a:r>
            <a:r>
              <a:rPr lang="fr-FR" sz="1200" kern="1200" dirty="0" err="1" smtClean="0">
                <a:solidFill>
                  <a:schemeClr val="tx1"/>
                </a:solidFill>
                <a:effectLst/>
                <a:latin typeface="+mn-lt"/>
                <a:ea typeface="+mn-ea"/>
                <a:cs typeface="+mn-cs"/>
              </a:rPr>
              <a:t>Flying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Act</a:t>
            </a:r>
            <a:r>
              <a:rPr lang="fr-FR" sz="1200" kern="1200" dirty="0" smtClean="0">
                <a:solidFill>
                  <a:schemeClr val="tx1"/>
                </a:solidFill>
                <a:effectLst/>
                <a:latin typeface="+mn-lt"/>
                <a:ea typeface="+mn-ea"/>
                <a:cs typeface="+mn-cs"/>
              </a:rPr>
              <a:t> en 2015 permettent de capturer la clientèles vers les Etats Uni. A cela s’ajoute la tares forte colonie d’émigrés sénégalaise et ouest africains vivant aux Etats Unis et en Amérique du Nord.</a:t>
            </a:r>
            <a:endParaRPr lang="fr-SN"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découverte récente au Sénégal de gaz naturel et de pétrole suscitera sans nul doute un trafic intense. </a:t>
            </a:r>
            <a:endParaRPr lang="fr-SN"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nombreux déplacements dans l’espace CDEAO occasionnes par les nombreux séminaires et rencontres organises a DKR viennent s’ajouter au trafic lies aux activités du Port autonome de DKR, au commerce entre DKR, COO, BJL et CKY.   </a:t>
            </a:r>
            <a:endParaRPr lang="fr-SN" sz="1200" kern="1200" dirty="0" smtClean="0">
              <a:solidFill>
                <a:schemeClr val="tx1"/>
              </a:solidFill>
              <a:effectLst/>
              <a:latin typeface="+mn-lt"/>
              <a:ea typeface="+mn-ea"/>
              <a:cs typeface="+mn-cs"/>
            </a:endParaRPr>
          </a:p>
          <a:p>
            <a:endParaRPr lang="fr-FR" dirty="0" smtClean="0"/>
          </a:p>
          <a:p>
            <a:r>
              <a:rPr lang="fr-FR" sz="1200" kern="1200" dirty="0" smtClean="0">
                <a:solidFill>
                  <a:schemeClr val="tx1"/>
                </a:solidFill>
                <a:effectLst/>
                <a:latin typeface="+mn-lt"/>
                <a:ea typeface="+mn-ea"/>
                <a:cs typeface="+mn-cs"/>
              </a:rPr>
              <a:t>Ces actions seront aussi étendues aux marches Non BSP de la Sous Région avec une habilitation en </a:t>
            </a:r>
            <a:r>
              <a:rPr lang="fr-FR" sz="1200" kern="1200" dirty="0" err="1" smtClean="0">
                <a:solidFill>
                  <a:schemeClr val="tx1"/>
                </a:solidFill>
                <a:effectLst/>
                <a:latin typeface="+mn-lt"/>
                <a:ea typeface="+mn-ea"/>
                <a:cs typeface="+mn-cs"/>
              </a:rPr>
              <a:t>e.ticketing</a:t>
            </a:r>
            <a:r>
              <a:rPr lang="fr-FR" sz="1200" kern="1200" dirty="0" smtClean="0">
                <a:solidFill>
                  <a:schemeClr val="tx1"/>
                </a:solidFill>
                <a:effectLst/>
                <a:latin typeface="+mn-lt"/>
                <a:ea typeface="+mn-ea"/>
                <a:cs typeface="+mn-cs"/>
              </a:rPr>
              <a:t> fait avec des garanties bancaires ou l’installation de </a:t>
            </a:r>
            <a:r>
              <a:rPr lang="fr-FR" sz="1200" kern="1200" dirty="0" err="1" smtClean="0">
                <a:solidFill>
                  <a:schemeClr val="tx1"/>
                </a:solidFill>
                <a:effectLst/>
                <a:latin typeface="+mn-lt"/>
                <a:ea typeface="+mn-ea"/>
                <a:cs typeface="+mn-cs"/>
              </a:rPr>
              <a:t>Travelports</a:t>
            </a:r>
            <a:r>
              <a:rPr lang="fr-FR" sz="1200" kern="1200" dirty="0" smtClean="0">
                <a:solidFill>
                  <a:schemeClr val="tx1"/>
                </a:solidFill>
                <a:effectLst/>
                <a:latin typeface="+mn-lt"/>
                <a:ea typeface="+mn-ea"/>
                <a:cs typeface="+mn-cs"/>
              </a:rPr>
              <a:t>  avec une possibilité de monitoring au niveau des Recettes Commerciales.</a:t>
            </a:r>
            <a:r>
              <a:rPr lang="fr-SN"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25</a:t>
            </a:fld>
            <a:endParaRPr lang="fr-FR"/>
          </a:p>
        </p:txBody>
      </p:sp>
    </p:spTree>
    <p:extLst>
      <p:ext uri="{BB962C8B-B14F-4D97-AF65-F5344CB8AC3E}">
        <p14:creationId xmlns:p14="http://schemas.microsoft.com/office/powerpoint/2010/main" val="987150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sz="1200" b="1" kern="1200" dirty="0" smtClean="0">
                <a:solidFill>
                  <a:schemeClr val="tx1"/>
                </a:solidFill>
                <a:effectLst/>
                <a:latin typeface="+mn-lt"/>
                <a:ea typeface="+mn-ea"/>
                <a:cs typeface="+mn-cs"/>
              </a:rPr>
              <a:t>Notre zone d’exploitation étant structurée en 3 zones, la politique commerciale</a:t>
            </a:r>
            <a:r>
              <a:rPr lang="fr-FR" sz="1200" b="1" kern="1200" baseline="0" dirty="0" smtClean="0">
                <a:solidFill>
                  <a:schemeClr val="tx1"/>
                </a:solidFill>
                <a:effectLst/>
                <a:latin typeface="+mn-lt"/>
                <a:ea typeface="+mn-ea"/>
                <a:cs typeface="+mn-cs"/>
              </a:rPr>
              <a:t> de Air Sénégal SA est définie en conséquence,</a:t>
            </a:r>
          </a:p>
          <a:p>
            <a:pPr marL="171450" indent="-171450">
              <a:buFontTx/>
              <a:buChar char="-"/>
            </a:pPr>
            <a:r>
              <a:rPr lang="fr-FR" sz="1200" b="1" kern="1200" baseline="0" dirty="0" smtClean="0">
                <a:solidFill>
                  <a:schemeClr val="tx1"/>
                </a:solidFill>
                <a:effectLst/>
                <a:latin typeface="+mn-lt"/>
                <a:ea typeface="+mn-ea"/>
                <a:cs typeface="+mn-cs"/>
              </a:rPr>
              <a:t> avec une flotte adaptée à chacun des marchés,</a:t>
            </a:r>
          </a:p>
          <a:p>
            <a:pPr marL="171450" indent="-171450">
              <a:buFontTx/>
              <a:buChar char="-"/>
            </a:pPr>
            <a:r>
              <a:rPr lang="fr-FR" sz="1200" b="1" kern="1200" baseline="0" dirty="0" smtClean="0">
                <a:solidFill>
                  <a:schemeClr val="tx1"/>
                </a:solidFill>
                <a:effectLst/>
                <a:latin typeface="+mn-lt"/>
                <a:ea typeface="+mn-ea"/>
                <a:cs typeface="+mn-cs"/>
              </a:rPr>
              <a:t> à la demande spécifique et</a:t>
            </a:r>
          </a:p>
          <a:p>
            <a:pPr marL="171450" indent="-171450">
              <a:buFontTx/>
              <a:buChar char="-"/>
            </a:pPr>
            <a:r>
              <a:rPr lang="fr-FR" sz="1200" b="1" kern="1200" baseline="0" dirty="0" smtClean="0">
                <a:solidFill>
                  <a:schemeClr val="tx1"/>
                </a:solidFill>
                <a:effectLst/>
                <a:latin typeface="+mn-lt"/>
                <a:ea typeface="+mn-ea"/>
                <a:cs typeface="+mn-cs"/>
              </a:rPr>
              <a:t> aux différents segments clients (Business, Loisirs, VFR,  Diaspora et Touristique)</a:t>
            </a:r>
          </a:p>
          <a:p>
            <a:endParaRPr lang="fr-FR" sz="1200" b="1"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26</a:t>
            </a:fld>
            <a:endParaRPr lang="fr-FR"/>
          </a:p>
        </p:txBody>
      </p:sp>
    </p:spTree>
    <p:extLst>
      <p:ext uri="{BB962C8B-B14F-4D97-AF65-F5344CB8AC3E}">
        <p14:creationId xmlns:p14="http://schemas.microsoft.com/office/powerpoint/2010/main" val="94013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Air Sénégal</a:t>
            </a:r>
            <a:r>
              <a:rPr lang="fr-FR" b="1" baseline="0" dirty="0" smtClean="0"/>
              <a:t> Sa sera présente sur tous les canaux de Distribution avec un accent particulier sur les Ventes Directes Web, ATO/CTO (</a:t>
            </a:r>
            <a:r>
              <a:rPr lang="fr-FR" b="1" baseline="0" dirty="0" err="1" smtClean="0"/>
              <a:t>Airport</a:t>
            </a:r>
            <a:r>
              <a:rPr lang="fr-FR" b="1" baseline="0" dirty="0" smtClean="0"/>
              <a:t> Ticket Office-City Ticket Office </a:t>
            </a:r>
            <a:r>
              <a:rPr lang="fr-FR" b="1" baseline="0" dirty="0" err="1" smtClean="0"/>
              <a:t>etc</a:t>
            </a:r>
            <a:r>
              <a:rPr lang="fr-FR" b="1" baseline="0" dirty="0" smtClean="0"/>
              <a:t>)</a:t>
            </a:r>
          </a:p>
          <a:p>
            <a:endParaRPr lang="fr-FR" b="1" dirty="0" smtClean="0"/>
          </a:p>
          <a:p>
            <a:r>
              <a:rPr lang="fr-FR" b="1" dirty="0" smtClean="0"/>
              <a:t>L’idée est de renverser la ten</a:t>
            </a:r>
            <a:r>
              <a:rPr lang="fr-FR" b="1" baseline="0" dirty="0" smtClean="0"/>
              <a:t>dance pour réduire au maximum les coûts pax (Qui représentent 8% à 12% des coûts globaux)</a:t>
            </a:r>
          </a:p>
          <a:p>
            <a:endParaRPr lang="fr-FR" b="1" baseline="0" dirty="0" smtClean="0"/>
          </a:p>
          <a:p>
            <a:r>
              <a:rPr lang="fr-FR" b="1" baseline="0" dirty="0" smtClean="0"/>
              <a:t>LA NDC est une innovation de IATA que Air Sénégal SA compte s’approprier dans le cadre de sa politique de distribution.</a:t>
            </a:r>
          </a:p>
          <a:p>
            <a:r>
              <a:rPr lang="fr-FR" b="1" baseline="0" dirty="0" smtClean="0"/>
              <a:t>*NDC- New distribution </a:t>
            </a:r>
            <a:r>
              <a:rPr lang="fr-FR" b="1" baseline="0" dirty="0" err="1" smtClean="0"/>
              <a:t>Capabilities</a:t>
            </a:r>
            <a:endParaRPr lang="fr-FR" b="1" baseline="0" dirty="0" smtClean="0"/>
          </a:p>
          <a:p>
            <a:endParaRPr lang="fr-FR" b="1" baseline="0" dirty="0" smtClean="0"/>
          </a:p>
          <a:p>
            <a:endParaRPr lang="fr-FR" b="1" baseline="0" dirty="0" smtClean="0"/>
          </a:p>
          <a:p>
            <a:endParaRPr lang="fr-FR"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L’avenir de la distribution dans le transport aérien est incontestablement dans le New Distribution </a:t>
            </a:r>
            <a:r>
              <a:rPr lang="fr-FR" sz="1200" kern="1200" dirty="0" err="1" smtClean="0">
                <a:solidFill>
                  <a:schemeClr val="tx1"/>
                </a:solidFill>
                <a:effectLst/>
                <a:latin typeface="+mn-lt"/>
                <a:ea typeface="+mn-ea"/>
                <a:cs typeface="+mn-cs"/>
              </a:rPr>
              <a:t>Capability</a:t>
            </a:r>
            <a:r>
              <a:rPr lang="fr-FR"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C’est toute l’industrie aérienne, à travers IATA qui s’est engagée dans cette nouvelle forme de la distribution. La NDC est beaucoup moins couteuse pour les compagnies aériennes, plus proche de la clientèle, et techniquement plus adaptée à la mise en marché rapide des produits aériens et à la vente d’</a:t>
            </a:r>
            <a:r>
              <a:rPr lang="fr-FR" sz="1200" kern="1200" dirty="0" err="1" smtClean="0">
                <a:solidFill>
                  <a:schemeClr val="tx1"/>
                </a:solidFill>
                <a:effectLst/>
                <a:latin typeface="+mn-lt"/>
                <a:ea typeface="+mn-ea"/>
                <a:cs typeface="+mn-cs"/>
              </a:rPr>
              <a:t>ancillaries</a:t>
            </a:r>
            <a:r>
              <a:rPr lang="fr-FR" sz="1200" kern="1200" dirty="0" smtClean="0">
                <a:solidFill>
                  <a:schemeClr val="tx1"/>
                </a:solidFill>
                <a:effectLst/>
                <a:latin typeface="+mn-lt"/>
                <a:ea typeface="+mn-ea"/>
                <a:cs typeface="+mn-cs"/>
              </a:rPr>
              <a:t>. C’est une opportunité pour Air Sénégal SA, qui démarre sur une page blanche dans sa distribution, de résolument se saisir de cet instrument technique comme véhicule principal de ses ventes. </a:t>
            </a:r>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27</a:t>
            </a:fld>
            <a:endParaRPr lang="fr-FR"/>
          </a:p>
        </p:txBody>
      </p:sp>
    </p:spTree>
    <p:extLst>
      <p:ext uri="{BB962C8B-B14F-4D97-AF65-F5344CB8AC3E}">
        <p14:creationId xmlns:p14="http://schemas.microsoft.com/office/powerpoint/2010/main" val="73370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L’innovation</a:t>
            </a:r>
            <a:r>
              <a:rPr lang="fr-FR" b="1" baseline="0" dirty="0" smtClean="0"/>
              <a:t> de la politique de prix de  Air Sénégal SA,  réside dans la simplicité de la grille tarifaire et de la variété de l’offre avec l’introduction d’un tarif </a:t>
            </a:r>
          </a:p>
          <a:p>
            <a:r>
              <a:rPr lang="fr-FR" b="1" baseline="0" dirty="0" smtClean="0"/>
              <a:t>« Eco-Teranga » et les produits à la carte. </a:t>
            </a:r>
          </a:p>
          <a:p>
            <a:r>
              <a:rPr lang="fr-FR" b="1" baseline="0" dirty="0" smtClean="0"/>
              <a:t>Avec le Concept : « On achète ce que l’on consomme afin d’améliorer les recettes ». </a:t>
            </a:r>
          </a:p>
          <a:p>
            <a:r>
              <a:rPr lang="fr-FR" b="1" baseline="0" dirty="0" smtClean="0"/>
              <a:t>Air Sénégal SA mettra un accent particulier sur le Revenue Management pour améliorer sa recette unitaire afin de garantir sa rentabilité </a:t>
            </a:r>
            <a:endParaRPr lang="fr-FR" b="1" dirty="0" smtClean="0"/>
          </a:p>
          <a:p>
            <a:endParaRPr lang="fr-FR" b="1"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Notre politique tarifaire doit être simple. Elle doit permettre d’avoir un contrôle plus rigoureux des ventes du réseau de distribution, en permettant une pratique interne d’un revenu management clair, efficace et optimisée.</a:t>
            </a:r>
            <a:endParaRPr lang="fr-SN" dirty="0" smtClean="0"/>
          </a:p>
          <a:p>
            <a:r>
              <a:rPr lang="fr-FR" dirty="0" smtClean="0"/>
              <a:t>Nous pouvons observer dans l’état actuel marché, la présence de grilles tarifaires et de classes de voyage complexes, qui très souvent se constituent empiriquement. Il n’est pas évident que ces grilles tarifaires et classes de voyage collent forcément à la segmentation de la clientèle telle qu’elle existe dans les marchés de la sous région. Ceci amène par exemple à CONNAITRE PLUS plus de 20 tarifs en classe Economique et à 6 tarifs en Business, sur la seule relation Dakar-Abidjan, pour seulement 2 compagnies aériennes (HF et KP). Les vendeurs eux-mêmes et la clientèle peuvent s’y perdre.</a:t>
            </a:r>
            <a:endParaRPr lang="fr-SN" dirty="0" smtClean="0"/>
          </a:p>
          <a:p>
            <a:r>
              <a:rPr lang="fr-FR" dirty="0" smtClean="0"/>
              <a:t>A défaut d’une politique de positionnement par des prix plus bas (modèle low cost) pour capter rapidement des parts de marché, une simplicité de grille tarifaire (1 tarif Business, 1 tarif Prémium, et 3 tarifs Eco au plus) de la nouvelle compagnie, spécialement dédiée au réseau de distribution. Ceci donnerait plus de liberté et plus d’autonomie à Air Sénégal SA, pour booster ses ventes directes par le biais de tarifs spécifiques, dans ses agences mêmes comme dans son propre site de ventes.</a:t>
            </a:r>
            <a:endParaRPr lang="fr-SN" dirty="0" smtClean="0"/>
          </a:p>
          <a:p>
            <a:r>
              <a:rPr lang="fr-FR" dirty="0" smtClean="0"/>
              <a:t>Concernant la desserte sur Paris, Air Sénégal SA pourrait reprendre à son compte, en l’ajustant aux prix Sud-Nord, la grille qu’offre aujourd’hui CORSAIR, compagnie qu’elle remplace de fait. Cette grille se compose aujourd’hui de 2 tarifs Business et d’une dizaine de tarifs Eco répondant toutefois plus au marché français qu’aux marchés du sud. L’émigration sénégalaise qui est une clientèle de premier ordre ne doit pas être négligée dans la création et spécification de tarifs adaptés. Il faudra étudier et créer un tarif pour la classe prémium n’existant pas actuellement chez Corsair.</a:t>
            </a:r>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28</a:t>
            </a:fld>
            <a:endParaRPr lang="fr-FR"/>
          </a:p>
        </p:txBody>
      </p:sp>
    </p:spTree>
    <p:extLst>
      <p:ext uri="{BB962C8B-B14F-4D97-AF65-F5344CB8AC3E}">
        <p14:creationId xmlns:p14="http://schemas.microsoft.com/office/powerpoint/2010/main" val="1732054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Air Sénégal SA  sera présente sur tout le parcours client </a:t>
            </a:r>
            <a:r>
              <a:rPr lang="fr-FR" b="1" baseline="0" dirty="0" smtClean="0"/>
              <a:t> et </a:t>
            </a:r>
            <a:r>
              <a:rPr lang="fr-FR" b="1" dirty="0" smtClean="0"/>
              <a:t>se basera</a:t>
            </a:r>
            <a:r>
              <a:rPr lang="fr-FR" b="1" baseline="0" dirty="0" smtClean="0"/>
              <a:t> sur une structure de coûts allégée tout en se concentrant sur un service de qualité et une intégrité opérationnelle forte. </a:t>
            </a:r>
          </a:p>
          <a:p>
            <a:r>
              <a:rPr lang="fr-FR" b="1" baseline="0" dirty="0" smtClean="0"/>
              <a:t>Une intégrité opérationnelle qui fait parfois défaut à la concurrence. </a:t>
            </a:r>
          </a:p>
          <a:p>
            <a:r>
              <a:rPr lang="fr-FR" b="1" baseline="0" dirty="0" smtClean="0"/>
              <a:t>Dans ce cadre, nous offrirons un parcours clients intégré de qualité à chaque étape, Depuis le premier contact, la réservation, à l’</a:t>
            </a:r>
            <a:r>
              <a:rPr lang="fr-FR" b="1" baseline="0" dirty="0" err="1" smtClean="0"/>
              <a:t>aeroport</a:t>
            </a:r>
            <a:r>
              <a:rPr lang="fr-FR" b="1" baseline="0" dirty="0" smtClean="0"/>
              <a:t>, en vol,  à l’arrivée et au-delà. </a:t>
            </a:r>
          </a:p>
          <a:p>
            <a:endParaRPr lang="fr-FR" dirty="0" smtClean="0"/>
          </a:p>
          <a:p>
            <a:endParaRPr lang="fr-FR" dirty="0" smtClean="0"/>
          </a:p>
          <a:p>
            <a:r>
              <a:rPr lang="fr-FR" dirty="0" smtClean="0"/>
              <a:t>Air Sénégal SA aura</a:t>
            </a:r>
            <a:r>
              <a:rPr lang="fr-FR" baseline="0" dirty="0" smtClean="0"/>
              <a:t> une présence soutenue sur tout le parcours client avec u</a:t>
            </a:r>
            <a:r>
              <a:rPr lang="fr-FR" dirty="0" smtClean="0"/>
              <a:t>ne stratégie commerciale axée</a:t>
            </a:r>
            <a:r>
              <a:rPr lang="fr-FR" baseline="0" dirty="0" smtClean="0"/>
              <a:t> sur: </a:t>
            </a:r>
          </a:p>
          <a:p>
            <a:pPr marL="171450" indent="-171450">
              <a:buFontTx/>
              <a:buChar char="-"/>
            </a:pPr>
            <a:r>
              <a:rPr lang="fr-FR" baseline="0" dirty="0" smtClean="0"/>
              <a:t>Une optimisation des coûts pax (stratégie de distribution en vente directe)</a:t>
            </a:r>
          </a:p>
          <a:p>
            <a:pPr marL="171450" indent="-171450">
              <a:buFontTx/>
              <a:buChar char="-"/>
            </a:pPr>
            <a:r>
              <a:rPr lang="fr-FR" baseline="0" dirty="0" smtClean="0"/>
              <a:t>Une proximité avec le client</a:t>
            </a:r>
          </a:p>
          <a:p>
            <a:pPr marL="171450" indent="-171450">
              <a:buFontTx/>
              <a:buChar char="-"/>
            </a:pPr>
            <a:r>
              <a:rPr lang="fr-FR" baseline="0" dirty="0" smtClean="0"/>
              <a:t>L’innovation (digitalisation, produits et services à la carte, web </a:t>
            </a:r>
            <a:r>
              <a:rPr lang="fr-FR" baseline="0" dirty="0" err="1" smtClean="0"/>
              <a:t>checking</a:t>
            </a:r>
            <a:r>
              <a:rPr lang="fr-FR" baseline="0" dirty="0" smtClean="0"/>
              <a:t>)</a:t>
            </a: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29</a:t>
            </a:fld>
            <a:endParaRPr lang="fr-FR"/>
          </a:p>
        </p:txBody>
      </p:sp>
    </p:spTree>
    <p:extLst>
      <p:ext uri="{BB962C8B-B14F-4D97-AF65-F5344CB8AC3E}">
        <p14:creationId xmlns:p14="http://schemas.microsoft.com/office/powerpoint/2010/main" val="148658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baseline="0" dirty="0" err="1" smtClean="0"/>
              <a:t>Ici</a:t>
            </a:r>
            <a:r>
              <a:rPr lang="en-US" sz="1400" b="1" baseline="0" dirty="0" smtClean="0"/>
              <a:t>, </a:t>
            </a:r>
            <a:r>
              <a:rPr lang="en-US" sz="1400" b="1" baseline="0" dirty="0" err="1" smtClean="0"/>
              <a:t>il</a:t>
            </a:r>
            <a:r>
              <a:rPr lang="en-US" sz="1400" b="1" baseline="0" dirty="0" smtClean="0"/>
              <a:t> </a:t>
            </a:r>
            <a:r>
              <a:rPr lang="en-US" sz="1400" b="1" baseline="0" dirty="0" err="1" smtClean="0"/>
              <a:t>y’a</a:t>
            </a:r>
            <a:r>
              <a:rPr lang="en-US" sz="1400" b="1" baseline="0" dirty="0" smtClean="0"/>
              <a:t> lieu de </a:t>
            </a:r>
            <a:r>
              <a:rPr lang="en-US" sz="1400" b="1" baseline="0" dirty="0" err="1" smtClean="0"/>
              <a:t>noter</a:t>
            </a:r>
            <a:r>
              <a:rPr lang="en-US" sz="1400" b="1" baseline="0" dirty="0" smtClean="0"/>
              <a:t> </a:t>
            </a:r>
            <a:r>
              <a:rPr lang="en-US" sz="1400" b="1" baseline="0" dirty="0" err="1" smtClean="0"/>
              <a:t>que</a:t>
            </a:r>
            <a:r>
              <a:rPr lang="en-US" sz="1400" b="1" baseline="0" dirty="0" smtClean="0"/>
              <a:t> </a:t>
            </a:r>
            <a:r>
              <a:rPr lang="en-US" sz="1400" b="1" dirty="0" err="1" smtClean="0"/>
              <a:t>L’environnement</a:t>
            </a:r>
            <a:r>
              <a:rPr lang="en-US" sz="1400" b="1" dirty="0" smtClean="0"/>
              <a:t> </a:t>
            </a:r>
            <a:r>
              <a:rPr lang="en-US" sz="1400" b="1" dirty="0" err="1" smtClean="0"/>
              <a:t>économique</a:t>
            </a:r>
            <a:r>
              <a:rPr lang="en-US" sz="1400" b="1" dirty="0" smtClean="0"/>
              <a:t> du </a:t>
            </a:r>
            <a:r>
              <a:rPr lang="en-US" sz="1400" b="1" dirty="0" err="1" smtClean="0"/>
              <a:t>Sénégal</a:t>
            </a:r>
            <a:r>
              <a:rPr lang="en-US" sz="1400" b="1" dirty="0" smtClean="0"/>
              <a:t> </a:t>
            </a:r>
            <a:r>
              <a:rPr lang="en-US" sz="1400" b="1" dirty="0" err="1" smtClean="0"/>
              <a:t>est</a:t>
            </a:r>
            <a:r>
              <a:rPr lang="en-US" sz="1400" b="1" dirty="0" smtClean="0"/>
              <a:t> </a:t>
            </a:r>
            <a:r>
              <a:rPr lang="en-US" sz="1400" b="1" dirty="0" err="1" smtClean="0"/>
              <a:t>marqué</a:t>
            </a:r>
            <a:r>
              <a:rPr lang="en-US" sz="1400" b="1" dirty="0" smtClean="0"/>
              <a:t> par un regain de la </a:t>
            </a:r>
            <a:r>
              <a:rPr lang="en-US" sz="1400" b="1" dirty="0" err="1" smtClean="0"/>
              <a:t>croissance</a:t>
            </a:r>
            <a:r>
              <a:rPr lang="en-US" sz="1400" b="1" dirty="0" smtClean="0"/>
              <a:t> du</a:t>
            </a:r>
            <a:r>
              <a:rPr lang="en-US" sz="1400" b="1" baseline="0" dirty="0" smtClean="0"/>
              <a:t> PIB: 6,7%</a:t>
            </a:r>
            <a:r>
              <a:rPr lang="en-US" sz="1400" b="1" dirty="0" smtClean="0"/>
              <a:t>  pour </a:t>
            </a:r>
            <a:r>
              <a:rPr lang="en-US" sz="1400" b="1" dirty="0" err="1" smtClean="0"/>
              <a:t>l’année</a:t>
            </a:r>
            <a:r>
              <a:rPr lang="en-US" sz="1400" b="1" dirty="0" smtClean="0"/>
              <a:t> 2016;</a:t>
            </a:r>
            <a:r>
              <a:rPr lang="en-US" sz="1400" b="1" baseline="0" dirty="0" smtClean="0"/>
              <a:t> </a:t>
            </a:r>
          </a:p>
          <a:p>
            <a:r>
              <a:rPr lang="en-US" sz="1400" b="1" kern="1200" baseline="0" dirty="0" smtClean="0">
                <a:solidFill>
                  <a:schemeClr val="tx1"/>
                </a:solidFill>
                <a:effectLst/>
                <a:latin typeface="+mn-lt"/>
                <a:ea typeface="+mn-ea"/>
                <a:cs typeface="+mn-cs"/>
              </a:rPr>
              <a:t>L</a:t>
            </a:r>
            <a:r>
              <a:rPr lang="fr-FR" sz="1400" b="1" kern="1200" baseline="0" dirty="0" smtClean="0">
                <a:solidFill>
                  <a:schemeClr val="tx1"/>
                </a:solidFill>
                <a:effectLst/>
                <a:latin typeface="+mn-lt"/>
                <a:ea typeface="+mn-ea"/>
                <a:cs typeface="+mn-cs"/>
              </a:rPr>
              <a:t>a croissance du PIB est u</a:t>
            </a:r>
            <a:r>
              <a:rPr lang="fr-FR" sz="1400" b="1" kern="1200" dirty="0" smtClean="0">
                <a:solidFill>
                  <a:schemeClr val="tx1"/>
                </a:solidFill>
                <a:effectLst/>
                <a:latin typeface="+mn-lt"/>
                <a:ea typeface="+mn-ea"/>
                <a:cs typeface="+mn-cs"/>
              </a:rPr>
              <a:t>n des principaux facteurs qui  </a:t>
            </a:r>
            <a:r>
              <a:rPr lang="fr-FR" sz="1400" b="1" kern="1200" dirty="0" err="1" smtClean="0">
                <a:solidFill>
                  <a:schemeClr val="tx1"/>
                </a:solidFill>
                <a:effectLst/>
                <a:latin typeface="+mn-lt"/>
                <a:ea typeface="+mn-ea"/>
                <a:cs typeface="+mn-cs"/>
              </a:rPr>
              <a:t>influençent</a:t>
            </a:r>
            <a:r>
              <a:rPr lang="fr-FR" sz="1400" b="1" kern="1200" dirty="0" smtClean="0">
                <a:solidFill>
                  <a:schemeClr val="tx1"/>
                </a:solidFill>
                <a:effectLst/>
                <a:latin typeface="+mn-lt"/>
                <a:ea typeface="+mn-ea"/>
                <a:cs typeface="+mn-cs"/>
              </a:rPr>
              <a:t> le trafic aérien,</a:t>
            </a:r>
            <a:r>
              <a:rPr lang="fr-FR" sz="1400" b="1" kern="1200" baseline="0" dirty="0" smtClean="0">
                <a:solidFill>
                  <a:schemeClr val="tx1"/>
                </a:solidFill>
                <a:effectLst/>
                <a:latin typeface="+mn-lt"/>
                <a:ea typeface="+mn-ea"/>
                <a:cs typeface="+mn-cs"/>
              </a:rPr>
              <a:t> elle décrit</a:t>
            </a:r>
            <a:r>
              <a:rPr lang="fr-FR" sz="1400" b="1" kern="1200" dirty="0" smtClean="0">
                <a:solidFill>
                  <a:schemeClr val="tx1"/>
                </a:solidFill>
                <a:effectLst/>
                <a:latin typeface="+mn-lt"/>
                <a:ea typeface="+mn-ea"/>
                <a:cs typeface="+mn-cs"/>
              </a:rPr>
              <a:t> la vigueur de l’économie, et les échanges de toute sorte, citoyenne, économique, culturel et touristique</a:t>
            </a:r>
            <a:r>
              <a:rPr lang="mr-IN" sz="1400" b="1" kern="1200" dirty="0" smtClean="0">
                <a:solidFill>
                  <a:schemeClr val="tx1"/>
                </a:solidFill>
                <a:effectLst/>
                <a:latin typeface="+mn-lt"/>
                <a:ea typeface="+mn-ea"/>
                <a:cs typeface="+mn-cs"/>
              </a:rPr>
              <a:t>…</a:t>
            </a:r>
            <a:r>
              <a:rPr lang="fr-FR" sz="1400" b="1" kern="1200" dirty="0" smtClean="0">
                <a:solidFill>
                  <a:schemeClr val="tx1"/>
                </a:solidFill>
                <a:effectLst/>
                <a:latin typeface="+mn-lt"/>
                <a:ea typeface="+mn-ea"/>
                <a:cs typeface="+mn-cs"/>
              </a:rPr>
              <a:t>. </a:t>
            </a:r>
            <a:endParaRPr lang="fr-SN" sz="1400" b="1" kern="1200" dirty="0" smtClean="0">
              <a:solidFill>
                <a:schemeClr val="tx1"/>
              </a:solidFill>
              <a:effectLst/>
              <a:latin typeface="+mn-lt"/>
              <a:ea typeface="+mn-ea"/>
              <a:cs typeface="+mn-cs"/>
            </a:endParaRPr>
          </a:p>
          <a:p>
            <a:r>
              <a:rPr lang="fr-SN" sz="1400" b="1" kern="1200" dirty="0" smtClean="0">
                <a:solidFill>
                  <a:schemeClr val="tx1"/>
                </a:solidFill>
                <a:effectLst/>
                <a:latin typeface="+mn-lt"/>
                <a:ea typeface="+mn-ea"/>
                <a:cs typeface="+mn-cs"/>
              </a:rPr>
              <a:t>C’est un</a:t>
            </a:r>
            <a:r>
              <a:rPr lang="fr-SN" sz="1400" b="1" kern="1200" baseline="0" dirty="0" smtClean="0">
                <a:solidFill>
                  <a:schemeClr val="tx1"/>
                </a:solidFill>
                <a:effectLst/>
                <a:latin typeface="+mn-lt"/>
                <a:ea typeface="+mn-ea"/>
                <a:cs typeface="+mn-cs"/>
              </a:rPr>
              <a:t> indicateur</a:t>
            </a:r>
            <a:r>
              <a:rPr lang="fr-FR" sz="1400" b="1" kern="1200" dirty="0" smtClean="0">
                <a:solidFill>
                  <a:schemeClr val="tx1"/>
                </a:solidFill>
                <a:effectLst/>
                <a:latin typeface="+mn-lt"/>
                <a:ea typeface="+mn-ea"/>
                <a:cs typeface="+mn-cs"/>
              </a:rPr>
              <a:t> essentiel pour apprécier les opportunités du marché du transport aérien. </a:t>
            </a:r>
          </a:p>
          <a:p>
            <a:pPr marL="0" marR="0" indent="0" algn="l" defTabSz="457200" rtl="0" eaLnBrk="1" fontAlgn="auto" latinLnBrk="0" hangingPunct="1">
              <a:lnSpc>
                <a:spcPct val="100000"/>
              </a:lnSpc>
              <a:spcBef>
                <a:spcPts val="0"/>
              </a:spcBef>
              <a:spcAft>
                <a:spcPts val="0"/>
              </a:spcAft>
              <a:buClrTx/>
              <a:buSzTx/>
              <a:buFontTx/>
              <a:buNone/>
              <a:tabLst/>
              <a:defRPr/>
            </a:pPr>
            <a:r>
              <a:rPr lang="fr-FR" sz="1400" b="1" kern="1200" baseline="0" dirty="0" smtClean="0">
                <a:solidFill>
                  <a:schemeClr val="tx1"/>
                </a:solidFill>
                <a:effectLst/>
                <a:latin typeface="+mn-lt"/>
                <a:ea typeface="+mn-ea"/>
                <a:cs typeface="+mn-cs"/>
              </a:rPr>
              <a:t>On peut dire que cette croissance </a:t>
            </a:r>
            <a:r>
              <a:rPr lang="fr-FR" sz="1400" b="1" dirty="0" smtClean="0"/>
              <a:t>soutiendra fortement l’évolution  du trafic fret et passagers.</a:t>
            </a:r>
            <a:endParaRPr lang="fr-FR" sz="1400" b="1" kern="1200" baseline="0" dirty="0" smtClean="0">
              <a:solidFill>
                <a:schemeClr val="tx1"/>
              </a:solidFill>
              <a:effectLst/>
              <a:latin typeface="+mn-lt"/>
              <a:ea typeface="+mn-ea"/>
              <a:cs typeface="+mn-cs"/>
            </a:endParaRPr>
          </a:p>
          <a:p>
            <a:r>
              <a:rPr lang="fr-FR" sz="1400" b="1" kern="1200" baseline="0" dirty="0" smtClean="0">
                <a:solidFill>
                  <a:schemeClr val="tx1"/>
                </a:solidFill>
                <a:effectLst/>
                <a:latin typeface="+mn-lt"/>
                <a:ea typeface="+mn-ea"/>
                <a:cs typeface="+mn-cs"/>
              </a:rPr>
              <a:t> les perspectives du marché sont donc favorables et le trafic reste dans une dynamique attractive./</a:t>
            </a:r>
            <a:r>
              <a:rPr lang="fr-FR" sz="1400" b="1" kern="1200" dirty="0" smtClean="0">
                <a:solidFill>
                  <a:schemeClr val="tx1"/>
                </a:solidFill>
                <a:effectLst/>
                <a:latin typeface="+mn-lt"/>
                <a:ea typeface="+mn-ea"/>
                <a:cs typeface="+mn-cs"/>
              </a:rPr>
              <a:t> </a:t>
            </a:r>
            <a:endParaRPr lang="fr-SN" sz="1400" b="1" kern="1200" dirty="0" smtClean="0">
              <a:solidFill>
                <a:schemeClr val="tx1"/>
              </a:solidFill>
              <a:effectLst/>
              <a:latin typeface="+mn-lt"/>
              <a:ea typeface="+mn-ea"/>
              <a:cs typeface="+mn-cs"/>
            </a:endParaRPr>
          </a:p>
          <a:p>
            <a:endParaRPr lang="fr-FR" sz="1400" b="1" kern="1200" dirty="0" smtClean="0">
              <a:solidFill>
                <a:schemeClr val="tx1"/>
              </a:solidFill>
              <a:effectLst/>
              <a:latin typeface="+mn-lt"/>
              <a:ea typeface="+mn-ea"/>
              <a:cs typeface="+mn-cs"/>
            </a:endParaRPr>
          </a:p>
          <a:p>
            <a:endParaRPr lang="fr-FR" sz="1400" b="1" kern="1200" baseline="0" dirty="0" smtClean="0">
              <a:solidFill>
                <a:schemeClr val="tx1"/>
              </a:solidFill>
              <a:effectLst/>
              <a:latin typeface="+mn-lt"/>
              <a:ea typeface="+mn-ea"/>
              <a:cs typeface="+mn-cs"/>
            </a:endParaRPr>
          </a:p>
          <a:p>
            <a:endParaRPr lang="fr-FR" sz="1400" b="1" kern="1200" baseline="0" dirty="0" smtClean="0">
              <a:solidFill>
                <a:schemeClr val="tx1"/>
              </a:solidFill>
              <a:effectLst/>
              <a:latin typeface="+mn-lt"/>
              <a:ea typeface="+mn-ea"/>
              <a:cs typeface="+mn-cs"/>
            </a:endParaRPr>
          </a:p>
          <a:p>
            <a:r>
              <a:rPr lang="fr-FR" sz="1400" b="1" kern="1200" baseline="0" dirty="0" smtClean="0">
                <a:solidFill>
                  <a:schemeClr val="tx1"/>
                </a:solidFill>
                <a:effectLst/>
                <a:latin typeface="+mn-lt"/>
                <a:ea typeface="+mn-ea"/>
                <a:cs typeface="+mn-cs"/>
              </a:rPr>
              <a:t> </a:t>
            </a:r>
            <a:r>
              <a:rPr lang="fr-FR" sz="1400" b="0" kern="1200" baseline="0" dirty="0" smtClean="0">
                <a:solidFill>
                  <a:schemeClr val="tx1"/>
                </a:solidFill>
                <a:effectLst/>
                <a:latin typeface="+mn-lt"/>
                <a:ea typeface="+mn-ea"/>
                <a:cs typeface="+mn-cs"/>
              </a:rPr>
              <a:t>dans la mesure où une croissance d’1 point du PIB entraine mécaniquement une croissance d’1,5 du trafic aérien passager dans notre région.</a:t>
            </a:r>
            <a:endParaRPr lang="fr-FR" sz="1400" dirty="0" smtClean="0"/>
          </a:p>
          <a:p>
            <a:r>
              <a:rPr lang="fr-FR" sz="1400" dirty="0" smtClean="0"/>
              <a:t>De par la forte corrélation du  trafic aérien  à la croissance économique, la croissance du PIB en moyenne  de 5 % pour</a:t>
            </a:r>
            <a:r>
              <a:rPr lang="fr-FR" sz="1400" baseline="0" dirty="0" smtClean="0"/>
              <a:t> l’</a:t>
            </a:r>
            <a:r>
              <a:rPr lang="fr-FR" sz="1400" dirty="0" smtClean="0"/>
              <a:t>Afrique dans les prochaines années, </a:t>
            </a:r>
            <a:endParaRPr lang="en-US" sz="1400" b="1" baseline="0" dirty="0" smtClean="0"/>
          </a:p>
          <a:p>
            <a:r>
              <a:rPr lang="en-US" sz="1400" b="0" dirty="0" smtClean="0"/>
              <a:t>La </a:t>
            </a:r>
            <a:r>
              <a:rPr lang="en-US" sz="1400" b="0" dirty="0" err="1" smtClean="0"/>
              <a:t>propension</a:t>
            </a:r>
            <a:r>
              <a:rPr lang="en-US" sz="1400" b="0" dirty="0" smtClean="0"/>
              <a:t> </a:t>
            </a:r>
            <a:r>
              <a:rPr lang="en-US" sz="1400" b="0" dirty="0" err="1" smtClean="0"/>
              <a:t>à</a:t>
            </a:r>
            <a:r>
              <a:rPr lang="en-US" sz="1400" b="0" dirty="0" smtClean="0"/>
              <a:t> la </a:t>
            </a:r>
            <a:r>
              <a:rPr lang="en-US" sz="1400" b="0" dirty="0" err="1" smtClean="0"/>
              <a:t>mobilité</a:t>
            </a:r>
            <a:r>
              <a:rPr lang="en-US" sz="1400" b="0" dirty="0" smtClean="0"/>
              <a:t> des </a:t>
            </a:r>
            <a:r>
              <a:rPr lang="en-US" sz="1400" b="0" dirty="0" err="1" smtClean="0"/>
              <a:t>personnes</a:t>
            </a:r>
            <a:r>
              <a:rPr lang="en-US" sz="1400" b="0" dirty="0" smtClean="0"/>
              <a:t> et des </a:t>
            </a:r>
            <a:r>
              <a:rPr lang="en-US" sz="1400" b="0" dirty="0" err="1" smtClean="0"/>
              <a:t>biens</a:t>
            </a:r>
            <a:r>
              <a:rPr lang="en-US" sz="1400" b="0" baseline="0" dirty="0" smtClean="0"/>
              <a:t>  </a:t>
            </a:r>
            <a:r>
              <a:rPr lang="en-US" sz="1400" b="0" dirty="0" smtClean="0"/>
              <a:t>La </a:t>
            </a:r>
            <a:r>
              <a:rPr lang="en-US" sz="1400" b="0" dirty="0" err="1" smtClean="0"/>
              <a:t>croissance</a:t>
            </a:r>
            <a:r>
              <a:rPr lang="en-US" sz="1400" b="0" dirty="0" smtClean="0"/>
              <a:t> du PIB </a:t>
            </a:r>
            <a:r>
              <a:rPr lang="en-US" sz="1400" b="0" dirty="0" err="1" smtClean="0"/>
              <a:t>est</a:t>
            </a:r>
            <a:r>
              <a:rPr lang="en-US" sz="1400" b="0" dirty="0" smtClean="0"/>
              <a:t> </a:t>
            </a:r>
            <a:r>
              <a:rPr lang="en-US" sz="1400" b="0" dirty="0" err="1" smtClean="0"/>
              <a:t>directement</a:t>
            </a:r>
            <a:r>
              <a:rPr lang="en-US" sz="1400" b="0" dirty="0" smtClean="0"/>
              <a:t> </a:t>
            </a:r>
            <a:r>
              <a:rPr lang="en-US" sz="1400" b="0" dirty="0" err="1" smtClean="0"/>
              <a:t>corrélé</a:t>
            </a:r>
            <a:r>
              <a:rPr lang="en-US" sz="1400" b="0" dirty="0" smtClean="0"/>
              <a:t> au </a:t>
            </a:r>
            <a:r>
              <a:rPr lang="en-US" sz="1400" b="0" dirty="0" err="1" smtClean="0"/>
              <a:t>niveau</a:t>
            </a:r>
            <a:r>
              <a:rPr lang="en-US" sz="1400" b="0" dirty="0" smtClean="0"/>
              <a:t> des </a:t>
            </a:r>
            <a:r>
              <a:rPr lang="en-US" sz="1400" b="0" dirty="0" err="1" smtClean="0"/>
              <a:t>activités</a:t>
            </a:r>
            <a:r>
              <a:rPr lang="en-US" sz="1400" b="0" dirty="0" smtClean="0"/>
              <a:t> </a:t>
            </a:r>
            <a:r>
              <a:rPr lang="en-US" sz="1400" b="0" dirty="0" err="1" smtClean="0"/>
              <a:t>économiques</a:t>
            </a:r>
            <a:r>
              <a:rPr lang="en-US" sz="1400" b="0" dirty="0" smtClean="0"/>
              <a:t> </a:t>
            </a:r>
            <a:r>
              <a:rPr lang="en-US" sz="1400" b="0" dirty="0" err="1" smtClean="0"/>
              <a:t>donc</a:t>
            </a:r>
            <a:r>
              <a:rPr lang="en-US" sz="1400" b="0" dirty="0" smtClean="0"/>
              <a:t> à son </a:t>
            </a:r>
            <a:r>
              <a:rPr lang="en-US" sz="1400" b="0" dirty="0" err="1" smtClean="0"/>
              <a:t>dynamisme</a:t>
            </a:r>
            <a:r>
              <a:rPr lang="en-US" sz="1400" b="0" dirty="0" smtClean="0"/>
              <a:t>; </a:t>
            </a:r>
            <a:r>
              <a:rPr lang="en-US" sz="1400" b="0" dirty="0" err="1" smtClean="0"/>
              <a:t>ce</a:t>
            </a:r>
            <a:r>
              <a:rPr lang="en-US" sz="1400" b="0" dirty="0" smtClean="0"/>
              <a:t> qui </a:t>
            </a:r>
            <a:r>
              <a:rPr lang="en-US" sz="1400" b="0" dirty="0" err="1" smtClean="0"/>
              <a:t>augure</a:t>
            </a:r>
            <a:r>
              <a:rPr lang="en-US" sz="1400" b="0" dirty="0" smtClean="0"/>
              <a:t> de </a:t>
            </a:r>
            <a:r>
              <a:rPr lang="en-US" sz="1400" b="0" dirty="0" err="1" smtClean="0"/>
              <a:t>bonnes</a:t>
            </a:r>
            <a:r>
              <a:rPr lang="en-US" sz="1400" b="0" baseline="0" dirty="0" smtClean="0"/>
              <a:t> </a:t>
            </a:r>
            <a:r>
              <a:rPr lang="en-US" sz="1400" b="0" dirty="0" smtClean="0"/>
              <a:t>perspectives du </a:t>
            </a:r>
            <a:r>
              <a:rPr lang="en-US" sz="1400" b="0" dirty="0" err="1" smtClean="0"/>
              <a:t>marché</a:t>
            </a:r>
            <a:r>
              <a:rPr lang="en-US" sz="1400" b="0" dirty="0" smtClean="0"/>
              <a:t> et un</a:t>
            </a:r>
            <a:r>
              <a:rPr lang="en-US" sz="1400" b="0" baseline="0" dirty="0" smtClean="0"/>
              <a:t> </a:t>
            </a:r>
            <a:r>
              <a:rPr lang="en-US" sz="1400" b="0" baseline="0" dirty="0" err="1" smtClean="0"/>
              <a:t>trafic</a:t>
            </a:r>
            <a:r>
              <a:rPr lang="en-US" sz="1400" b="0" baseline="0" dirty="0" smtClean="0"/>
              <a:t> qui </a:t>
            </a:r>
            <a:r>
              <a:rPr lang="en-US" sz="1400" b="0" baseline="0" dirty="0" err="1" smtClean="0"/>
              <a:t>présente</a:t>
            </a:r>
            <a:r>
              <a:rPr lang="en-US" sz="1400" b="0" baseline="0" dirty="0" smtClean="0"/>
              <a:t> </a:t>
            </a:r>
            <a:r>
              <a:rPr lang="en-US" sz="1400" b="0" baseline="0" dirty="0" err="1" smtClean="0"/>
              <a:t>une</a:t>
            </a:r>
            <a:r>
              <a:rPr lang="en-US" sz="1400" b="0" baseline="0" dirty="0" smtClean="0"/>
              <a:t> </a:t>
            </a:r>
            <a:r>
              <a:rPr lang="en-US" sz="1400" b="0" baseline="0" dirty="0" err="1" smtClean="0"/>
              <a:t>dynamique</a:t>
            </a:r>
            <a:r>
              <a:rPr lang="en-US" sz="1400" b="0" baseline="0" dirty="0" smtClean="0"/>
              <a:t> attractive.</a:t>
            </a:r>
          </a:p>
        </p:txBody>
      </p:sp>
      <p:sp>
        <p:nvSpPr>
          <p:cNvPr id="4" name="Slide Number Placeholder 3"/>
          <p:cNvSpPr>
            <a:spLocks noGrp="1"/>
          </p:cNvSpPr>
          <p:nvPr>
            <p:ph type="sldNum" sz="quarter" idx="10"/>
          </p:nvPr>
        </p:nvSpPr>
        <p:spPr/>
        <p:txBody>
          <a:bodyPr/>
          <a:lstStyle/>
          <a:p>
            <a:fld id="{85CACE3C-4D6D-2F46-99C4-78EFD20BBB4F}" type="slidenum">
              <a:rPr lang="fr-FR" smtClean="0"/>
              <a:t>3</a:t>
            </a:fld>
            <a:endParaRPr lang="fr-FR"/>
          </a:p>
        </p:txBody>
      </p:sp>
    </p:spTree>
    <p:extLst>
      <p:ext uri="{BB962C8B-B14F-4D97-AF65-F5344CB8AC3E}">
        <p14:creationId xmlns:p14="http://schemas.microsoft.com/office/powerpoint/2010/main" val="3058191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Pour illustrer</a:t>
            </a:r>
            <a:r>
              <a:rPr lang="fr-FR" b="1" baseline="0" dirty="0" smtClean="0"/>
              <a:t> le parcours clients, le service à l’</a:t>
            </a:r>
            <a:r>
              <a:rPr lang="fr-FR" b="1" baseline="0" dirty="0" err="1" smtClean="0"/>
              <a:t>aeroport</a:t>
            </a:r>
            <a:r>
              <a:rPr lang="fr-FR" b="1" baseline="0" dirty="0" smtClean="0"/>
              <a:t>  sera de qualité avec : </a:t>
            </a:r>
            <a:endParaRPr lang="fr-FR" sz="500" b="1" baseline="0" dirty="0" smtClean="0"/>
          </a:p>
          <a:p>
            <a:r>
              <a:rPr lang="fr-FR" b="1" dirty="0" smtClean="0"/>
              <a:t>-   Un salon VIP</a:t>
            </a:r>
            <a:r>
              <a:rPr lang="fr-FR" b="1" baseline="0" dirty="0" smtClean="0"/>
              <a:t> Lounge </a:t>
            </a:r>
          </a:p>
          <a:p>
            <a:pPr marL="171450" indent="-171450">
              <a:buFontTx/>
              <a:buChar char="-"/>
            </a:pPr>
            <a:r>
              <a:rPr lang="fr-FR" b="1" baseline="0" dirty="0" smtClean="0"/>
              <a:t>Traitement personnalisé : « </a:t>
            </a:r>
            <a:r>
              <a:rPr lang="fr-FR" b="1" baseline="0" dirty="0" err="1" smtClean="0"/>
              <a:t>Fast</a:t>
            </a:r>
            <a:r>
              <a:rPr lang="fr-FR" b="1" baseline="0" dirty="0" smtClean="0"/>
              <a:t> </a:t>
            </a:r>
            <a:r>
              <a:rPr lang="fr-FR" b="1" baseline="0" dirty="0" err="1" smtClean="0"/>
              <a:t>Lane</a:t>
            </a:r>
            <a:r>
              <a:rPr lang="fr-FR" b="1" baseline="0" dirty="0" smtClean="0"/>
              <a:t> » et « </a:t>
            </a:r>
            <a:r>
              <a:rPr lang="fr-FR" b="1" baseline="0" dirty="0" err="1" smtClean="0"/>
              <a:t>Priority</a:t>
            </a:r>
            <a:r>
              <a:rPr lang="fr-FR" b="1" baseline="0" dirty="0" smtClean="0"/>
              <a:t> Check-in » pour Business et </a:t>
            </a:r>
            <a:r>
              <a:rPr lang="fr-FR" b="1" baseline="0" dirty="0" err="1" smtClean="0"/>
              <a:t>Economy</a:t>
            </a:r>
            <a:endParaRPr lang="fr-FR" b="1" baseline="0" dirty="0" smtClean="0"/>
          </a:p>
          <a:p>
            <a:pPr marL="171450" indent="-171450">
              <a:buFontTx/>
              <a:buChar char="-"/>
            </a:pPr>
            <a:r>
              <a:rPr lang="fr-FR" b="1" baseline="0" dirty="0" smtClean="0"/>
              <a:t>Politique de traitement des bagages efficace avec faible attente et des</a:t>
            </a:r>
          </a:p>
          <a:p>
            <a:pPr marL="171450" indent="-171450">
              <a:buFontTx/>
              <a:buChar char="-"/>
            </a:pPr>
            <a:r>
              <a:rPr lang="fr-FR" b="1" baseline="0" dirty="0" smtClean="0"/>
              <a:t>Services Optionnels (Transport, Hôtels, Tourisme </a:t>
            </a:r>
            <a:r>
              <a:rPr lang="fr-FR" b="1" baseline="0" dirty="0" err="1" smtClean="0"/>
              <a:t>etc</a:t>
            </a:r>
            <a:r>
              <a:rPr lang="is-IS" b="1" baseline="0" dirty="0" smtClean="0"/>
              <a:t>…</a:t>
            </a:r>
            <a:r>
              <a:rPr lang="fr-FR" b="1" baseline="0" dirty="0" smtClean="0"/>
              <a:t>)</a:t>
            </a:r>
          </a:p>
          <a:p>
            <a:pPr marL="0" indent="0">
              <a:buFontTx/>
              <a:buNone/>
            </a:pPr>
            <a:endParaRPr lang="fr-FR" b="1" baseline="0" dirty="0" smtClean="0"/>
          </a:p>
          <a:p>
            <a:endParaRPr lang="fr-FR" baseline="0" dirty="0" smtClean="0"/>
          </a:p>
          <a:p>
            <a:endParaRPr lang="fr-FR" baseline="0" dirty="0" smtClean="0"/>
          </a:p>
          <a:p>
            <a:endParaRPr lang="fr-FR" baseline="0" dirty="0" smtClean="0"/>
          </a:p>
          <a:p>
            <a:endParaRPr lang="fr-FR" baseline="0" dirty="0" smtClean="0"/>
          </a:p>
          <a:p>
            <a:endParaRPr lang="fr-FR" baseline="0" dirty="0" smtClean="0"/>
          </a:p>
          <a:p>
            <a:endParaRPr lang="fr-FR" baseline="0" dirty="0" smtClean="0"/>
          </a:p>
          <a:p>
            <a:endParaRPr lang="fr-FR" baseline="0" dirty="0" smtClean="0"/>
          </a:p>
          <a:p>
            <a:endParaRPr lang="fr-FR" baseline="0" dirty="0" smtClean="0"/>
          </a:p>
          <a:p>
            <a:endParaRPr lang="fr-FR" dirty="0" smtClean="0"/>
          </a:p>
          <a:p>
            <a:r>
              <a:rPr lang="fr-FR" dirty="0" smtClean="0"/>
              <a:t>Parcours Client rehaussé : Mettre</a:t>
            </a:r>
            <a:r>
              <a:rPr lang="fr-FR" baseline="0" dirty="0" smtClean="0"/>
              <a:t> l’accent sur le salon VIP</a:t>
            </a:r>
          </a:p>
          <a:p>
            <a:r>
              <a:rPr lang="fr-FR" sz="1200" kern="1200" dirty="0" smtClean="0">
                <a:solidFill>
                  <a:schemeClr val="tx1"/>
                </a:solidFill>
                <a:effectLst/>
                <a:latin typeface="+mn-lt"/>
                <a:ea typeface="+mn-ea"/>
                <a:cs typeface="+mn-cs"/>
              </a:rPr>
              <a:t>On note cependant en </a:t>
            </a:r>
            <a:r>
              <a:rPr lang="fr-FR" sz="1200" kern="1200" dirty="0" err="1" smtClean="0">
                <a:solidFill>
                  <a:schemeClr val="tx1"/>
                </a:solidFill>
                <a:effectLst/>
                <a:latin typeface="+mn-lt"/>
                <a:ea typeface="+mn-ea"/>
                <a:cs typeface="+mn-cs"/>
              </a:rPr>
              <a:t>général</a:t>
            </a:r>
            <a:r>
              <a:rPr lang="fr-FR" sz="1200" kern="1200" dirty="0" smtClean="0">
                <a:solidFill>
                  <a:schemeClr val="tx1"/>
                </a:solidFill>
                <a:effectLst/>
                <a:latin typeface="+mn-lt"/>
                <a:ea typeface="+mn-ea"/>
                <a:cs typeface="+mn-cs"/>
              </a:rPr>
              <a:t> un fort besoin de se sentir rassurer et en </a:t>
            </a:r>
            <a:r>
              <a:rPr lang="fr-FR" sz="1200" kern="1200" dirty="0" err="1" smtClean="0">
                <a:solidFill>
                  <a:schemeClr val="tx1"/>
                </a:solidFill>
                <a:effectLst/>
                <a:latin typeface="+mn-lt"/>
                <a:ea typeface="+mn-ea"/>
                <a:cs typeface="+mn-cs"/>
              </a:rPr>
              <a:t>sécurite</a:t>
            </a:r>
            <a:r>
              <a:rPr lang="fr-FR" sz="1200" kern="1200" dirty="0" smtClean="0">
                <a:solidFill>
                  <a:schemeClr val="tx1"/>
                </a:solidFill>
                <a:effectLst/>
                <a:latin typeface="+mn-lt"/>
                <a:ea typeface="+mn-ea"/>
                <a:cs typeface="+mn-cs"/>
              </a:rPr>
              <a:t>́, car le stress que </a:t>
            </a:r>
            <a:r>
              <a:rPr lang="fr-FR" sz="1200" kern="1200" dirty="0" err="1" smtClean="0">
                <a:solidFill>
                  <a:schemeClr val="tx1"/>
                </a:solidFill>
                <a:effectLst/>
                <a:latin typeface="+mn-lt"/>
                <a:ea typeface="+mn-ea"/>
                <a:cs typeface="+mn-cs"/>
              </a:rPr>
              <a:t>représente</a:t>
            </a:r>
            <a:r>
              <a:rPr lang="fr-FR" sz="1200" kern="1200" dirty="0" smtClean="0">
                <a:solidFill>
                  <a:schemeClr val="tx1"/>
                </a:solidFill>
                <a:effectLst/>
                <a:latin typeface="+mn-lt"/>
                <a:ea typeface="+mn-ea"/>
                <a:cs typeface="+mn-cs"/>
              </a:rPr>
              <a:t> un trajet en avion est important. </a:t>
            </a:r>
            <a:endParaRPr lang="fr-FR" dirty="0" smtClean="0"/>
          </a:p>
          <a:p>
            <a:r>
              <a:rPr lang="fr-FR" sz="1200" i="1" kern="1200" dirty="0" smtClean="0">
                <a:solidFill>
                  <a:schemeClr val="tx1"/>
                </a:solidFill>
                <a:effectLst/>
                <a:latin typeface="+mn-lt"/>
                <a:ea typeface="+mn-ea"/>
                <a:cs typeface="+mn-cs"/>
              </a:rPr>
              <a:t>1.1.2.3. Attentes </a:t>
            </a:r>
            <a:r>
              <a:rPr lang="fr-FR" sz="1200" i="1" kern="1200" dirty="0" err="1" smtClean="0">
                <a:solidFill>
                  <a:schemeClr val="tx1"/>
                </a:solidFill>
                <a:effectLst/>
                <a:latin typeface="+mn-lt"/>
                <a:ea typeface="+mn-ea"/>
                <a:cs typeface="+mn-cs"/>
              </a:rPr>
              <a:t>vis-a</a:t>
            </a:r>
            <a:r>
              <a:rPr lang="fr-FR" sz="1200" i="1" kern="1200" dirty="0" smtClean="0">
                <a:solidFill>
                  <a:schemeClr val="tx1"/>
                </a:solidFill>
                <a:effectLst/>
                <a:latin typeface="+mn-lt"/>
                <a:ea typeface="+mn-ea"/>
                <a:cs typeface="+mn-cs"/>
              </a:rPr>
              <a:t>̀-vis du produit </a:t>
            </a:r>
            <a:r>
              <a:rPr lang="fr-FR" sz="1200" i="1" kern="1200" dirty="0" err="1" smtClean="0">
                <a:solidFill>
                  <a:schemeClr val="tx1"/>
                </a:solidFill>
                <a:effectLst/>
                <a:latin typeface="+mn-lt"/>
                <a:ea typeface="+mn-ea"/>
                <a:cs typeface="+mn-cs"/>
              </a:rPr>
              <a:t>aérien</a:t>
            </a:r>
            <a:r>
              <a:rPr lang="fr-FR" sz="1200" i="1" kern="1200" dirty="0" smtClean="0">
                <a:solidFill>
                  <a:schemeClr val="tx1"/>
                </a:solidFill>
                <a:effectLst/>
                <a:latin typeface="+mn-lt"/>
                <a:ea typeface="+mn-ea"/>
                <a:cs typeface="+mn-cs"/>
              </a:rPr>
              <a:t> </a:t>
            </a:r>
            <a:endParaRPr lang="fr-FR" dirty="0" smtClean="0"/>
          </a:p>
          <a:p>
            <a:r>
              <a:rPr lang="fr-FR" sz="1200" kern="1200" dirty="0" smtClean="0">
                <a:solidFill>
                  <a:schemeClr val="tx1"/>
                </a:solidFill>
                <a:effectLst/>
                <a:latin typeface="+mn-lt"/>
                <a:ea typeface="+mn-ea"/>
                <a:cs typeface="+mn-cs"/>
              </a:rPr>
              <a:t>Le premier besoin est incontestablement la </a:t>
            </a:r>
            <a:r>
              <a:rPr lang="fr-FR" sz="1200" kern="1200" dirty="0" err="1" smtClean="0">
                <a:solidFill>
                  <a:schemeClr val="tx1"/>
                </a:solidFill>
                <a:effectLst/>
                <a:latin typeface="+mn-lt"/>
                <a:ea typeface="+mn-ea"/>
                <a:cs typeface="+mn-cs"/>
              </a:rPr>
              <a:t>sécurite</a:t>
            </a:r>
            <a:r>
              <a:rPr lang="fr-FR" sz="1200" kern="1200" dirty="0" smtClean="0">
                <a:solidFill>
                  <a:schemeClr val="tx1"/>
                </a:solidFill>
                <a:effectLst/>
                <a:latin typeface="+mn-lt"/>
                <a:ea typeface="+mn-ea"/>
                <a:cs typeface="+mn-cs"/>
              </a:rPr>
              <a:t>́ et se sentir rassuré par le personnel. </a:t>
            </a:r>
            <a:r>
              <a:rPr lang="fr-FR" sz="1200" kern="1200" dirty="0" err="1" smtClean="0">
                <a:solidFill>
                  <a:schemeClr val="tx1"/>
                </a:solidFill>
                <a:effectLst/>
                <a:latin typeface="+mn-lt"/>
                <a:ea typeface="+mn-ea"/>
                <a:cs typeface="+mn-cs"/>
              </a:rPr>
              <a:t>Très</a:t>
            </a:r>
            <a:r>
              <a:rPr lang="fr-FR" sz="1200" kern="1200" dirty="0" smtClean="0">
                <a:solidFill>
                  <a:schemeClr val="tx1"/>
                </a:solidFill>
                <a:effectLst/>
                <a:latin typeface="+mn-lt"/>
                <a:ea typeface="+mn-ea"/>
                <a:cs typeface="+mn-cs"/>
              </a:rPr>
              <a:t> sensible au prix, les « bonnes affaires » sont </a:t>
            </a:r>
            <a:r>
              <a:rPr lang="fr-FR" sz="1200" kern="1200" dirty="0" err="1" smtClean="0">
                <a:solidFill>
                  <a:schemeClr val="tx1"/>
                </a:solidFill>
                <a:effectLst/>
                <a:latin typeface="+mn-lt"/>
                <a:ea typeface="+mn-ea"/>
                <a:cs typeface="+mn-cs"/>
              </a:rPr>
              <a:t>appréciées</a:t>
            </a:r>
            <a:r>
              <a:rPr lang="fr-FR" sz="1200" kern="1200" dirty="0" smtClean="0">
                <a:solidFill>
                  <a:schemeClr val="tx1"/>
                </a:solidFill>
                <a:effectLst/>
                <a:latin typeface="+mn-lt"/>
                <a:ea typeface="+mn-ea"/>
                <a:cs typeface="+mn-cs"/>
              </a:rPr>
              <a:t>, cette </a:t>
            </a:r>
            <a:r>
              <a:rPr lang="fr-FR" sz="1200" kern="1200" dirty="0" err="1" smtClean="0">
                <a:solidFill>
                  <a:schemeClr val="tx1"/>
                </a:solidFill>
                <a:effectLst/>
                <a:latin typeface="+mn-lt"/>
                <a:ea typeface="+mn-ea"/>
                <a:cs typeface="+mn-cs"/>
              </a:rPr>
              <a:t>clientèle</a:t>
            </a:r>
            <a:r>
              <a:rPr lang="fr-FR" sz="1200" kern="1200" dirty="0" smtClean="0">
                <a:solidFill>
                  <a:schemeClr val="tx1"/>
                </a:solidFill>
                <a:effectLst/>
                <a:latin typeface="+mn-lt"/>
                <a:ea typeface="+mn-ea"/>
                <a:cs typeface="+mn-cs"/>
              </a:rPr>
              <a:t> est d’ailleurs </a:t>
            </a:r>
            <a:r>
              <a:rPr lang="fr-FR" sz="1200" kern="1200" dirty="0" err="1" smtClean="0">
                <a:solidFill>
                  <a:schemeClr val="tx1"/>
                </a:solidFill>
                <a:effectLst/>
                <a:latin typeface="+mn-lt"/>
                <a:ea typeface="+mn-ea"/>
                <a:cs typeface="+mn-cs"/>
              </a:rPr>
              <a:t>prête</a:t>
            </a:r>
            <a:r>
              <a:rPr lang="fr-FR" sz="1200" kern="1200" dirty="0" smtClean="0">
                <a:solidFill>
                  <a:schemeClr val="tx1"/>
                </a:solidFill>
                <a:effectLst/>
                <a:latin typeface="+mn-lt"/>
                <a:ea typeface="+mn-ea"/>
                <a:cs typeface="+mn-cs"/>
              </a:rPr>
              <a:t> à faire des sacrifices sur les autres </a:t>
            </a:r>
            <a:r>
              <a:rPr lang="fr-FR" sz="1200" kern="1200" dirty="0" err="1" smtClean="0">
                <a:solidFill>
                  <a:schemeClr val="tx1"/>
                </a:solidFill>
                <a:effectLst/>
                <a:latin typeface="+mn-lt"/>
                <a:ea typeface="+mn-ea"/>
                <a:cs typeface="+mn-cs"/>
              </a:rPr>
              <a:t>critères</a:t>
            </a:r>
            <a:r>
              <a:rPr lang="fr-FR" sz="1200" kern="1200" dirty="0" smtClean="0">
                <a:solidFill>
                  <a:schemeClr val="tx1"/>
                </a:solidFill>
                <a:effectLst/>
                <a:latin typeface="+mn-lt"/>
                <a:ea typeface="+mn-ea"/>
                <a:cs typeface="+mn-cs"/>
              </a:rPr>
              <a:t> si le prix baisse. Dans la plupart des cas, le transport ne </a:t>
            </a:r>
            <a:r>
              <a:rPr lang="fr-FR" sz="1200" kern="1200" dirty="0" err="1" smtClean="0">
                <a:solidFill>
                  <a:schemeClr val="tx1"/>
                </a:solidFill>
                <a:effectLst/>
                <a:latin typeface="+mn-lt"/>
                <a:ea typeface="+mn-ea"/>
                <a:cs typeface="+mn-cs"/>
              </a:rPr>
              <a:t>représente</a:t>
            </a:r>
            <a:r>
              <a:rPr lang="fr-FR" sz="1200" kern="1200" dirty="0" smtClean="0">
                <a:solidFill>
                  <a:schemeClr val="tx1"/>
                </a:solidFill>
                <a:effectLst/>
                <a:latin typeface="+mn-lt"/>
                <a:ea typeface="+mn-ea"/>
                <a:cs typeface="+mn-cs"/>
              </a:rPr>
              <a:t> pas l’</a:t>
            </a:r>
            <a:r>
              <a:rPr lang="fr-FR" sz="1200" kern="1200" dirty="0" err="1" smtClean="0">
                <a:solidFill>
                  <a:schemeClr val="tx1"/>
                </a:solidFill>
                <a:effectLst/>
                <a:latin typeface="+mn-lt"/>
                <a:ea typeface="+mn-ea"/>
                <a:cs typeface="+mn-cs"/>
              </a:rPr>
              <a:t>élément</a:t>
            </a:r>
            <a:r>
              <a:rPr lang="fr-FR" sz="1200" kern="1200" dirty="0" smtClean="0">
                <a:solidFill>
                  <a:schemeClr val="tx1"/>
                </a:solidFill>
                <a:effectLst/>
                <a:latin typeface="+mn-lt"/>
                <a:ea typeface="+mn-ea"/>
                <a:cs typeface="+mn-cs"/>
              </a:rPr>
              <a:t> le plus important d’un voyage, les clients sont donc moins attentifs aux efforts des compagnies </a:t>
            </a:r>
            <a:r>
              <a:rPr lang="fr-FR" sz="1200" kern="1200" dirty="0" err="1" smtClean="0">
                <a:solidFill>
                  <a:schemeClr val="tx1"/>
                </a:solidFill>
                <a:effectLst/>
                <a:latin typeface="+mn-lt"/>
                <a:ea typeface="+mn-ea"/>
                <a:cs typeface="+mn-cs"/>
              </a:rPr>
              <a:t>aériennes</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préfèrent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réserver</a:t>
            </a:r>
            <a:r>
              <a:rPr lang="fr-FR" sz="1200" kern="1200" dirty="0" smtClean="0">
                <a:solidFill>
                  <a:schemeClr val="tx1"/>
                </a:solidFill>
                <a:effectLst/>
                <a:latin typeface="+mn-lt"/>
                <a:ea typeface="+mn-ea"/>
                <a:cs typeface="+mn-cs"/>
              </a:rPr>
              <a:t> leur budget vacances aux </a:t>
            </a:r>
            <a:r>
              <a:rPr lang="fr-FR" sz="1200" kern="1200" dirty="0" err="1" smtClean="0">
                <a:solidFill>
                  <a:schemeClr val="tx1"/>
                </a:solidFill>
                <a:effectLst/>
                <a:latin typeface="+mn-lt"/>
                <a:ea typeface="+mn-ea"/>
                <a:cs typeface="+mn-cs"/>
              </a:rPr>
              <a:t>activités</a:t>
            </a:r>
            <a:r>
              <a:rPr lang="fr-FR" sz="1200" kern="1200" dirty="0" smtClean="0">
                <a:solidFill>
                  <a:schemeClr val="tx1"/>
                </a:solidFill>
                <a:effectLst/>
                <a:latin typeface="+mn-lt"/>
                <a:ea typeface="+mn-ea"/>
                <a:cs typeface="+mn-cs"/>
              </a:rPr>
              <a:t> sur place. </a:t>
            </a:r>
          </a:p>
          <a:p>
            <a:r>
              <a:rPr lang="fr-FR" baseline="0" dirty="0" smtClean="0"/>
              <a:t> </a:t>
            </a:r>
          </a:p>
          <a:p>
            <a:r>
              <a:rPr lang="fr-FR" sz="1200" i="1" kern="1200" dirty="0" smtClean="0">
                <a:solidFill>
                  <a:schemeClr val="tx1"/>
                </a:solidFill>
                <a:effectLst/>
                <a:latin typeface="+mn-lt"/>
                <a:ea typeface="+mn-ea"/>
                <a:cs typeface="+mn-cs"/>
              </a:rPr>
              <a:t>Attentes </a:t>
            </a:r>
            <a:r>
              <a:rPr lang="fr-FR" sz="1200" i="1" kern="1200" dirty="0" err="1" smtClean="0">
                <a:solidFill>
                  <a:schemeClr val="tx1"/>
                </a:solidFill>
                <a:effectLst/>
                <a:latin typeface="+mn-lt"/>
                <a:ea typeface="+mn-ea"/>
                <a:cs typeface="+mn-cs"/>
              </a:rPr>
              <a:t>vis-a</a:t>
            </a:r>
            <a:r>
              <a:rPr lang="fr-FR" sz="1200" i="1" kern="1200" dirty="0" smtClean="0">
                <a:solidFill>
                  <a:schemeClr val="tx1"/>
                </a:solidFill>
                <a:effectLst/>
                <a:latin typeface="+mn-lt"/>
                <a:ea typeface="+mn-ea"/>
                <a:cs typeface="+mn-cs"/>
              </a:rPr>
              <a:t>̀-vis du produit </a:t>
            </a:r>
            <a:r>
              <a:rPr lang="fr-FR" sz="1200" i="1" kern="1200" dirty="0" err="1" smtClean="0">
                <a:solidFill>
                  <a:schemeClr val="tx1"/>
                </a:solidFill>
                <a:effectLst/>
                <a:latin typeface="+mn-lt"/>
                <a:ea typeface="+mn-ea"/>
                <a:cs typeface="+mn-cs"/>
              </a:rPr>
              <a:t>aérien</a:t>
            </a:r>
            <a:r>
              <a:rPr lang="fr-FR" sz="1200" i="1" kern="1200" dirty="0" smtClean="0">
                <a:solidFill>
                  <a:schemeClr val="tx1"/>
                </a:solidFill>
                <a:effectLst/>
                <a:latin typeface="+mn-lt"/>
                <a:ea typeface="+mn-ea"/>
                <a:cs typeface="+mn-cs"/>
              </a:rPr>
              <a:t> </a:t>
            </a:r>
            <a:endParaRPr lang="fr-FR" dirty="0" smtClean="0"/>
          </a:p>
          <a:p>
            <a:r>
              <a:rPr lang="fr-FR" sz="1200" kern="1200" dirty="0" smtClean="0">
                <a:solidFill>
                  <a:schemeClr val="tx1"/>
                </a:solidFill>
                <a:effectLst/>
                <a:latin typeface="+mn-lt"/>
                <a:ea typeface="+mn-ea"/>
                <a:cs typeface="+mn-cs"/>
              </a:rPr>
              <a:t>Les horaires doivent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flexibles, sur une large amplitude respectant les heures de travail (</a:t>
            </a:r>
            <a:r>
              <a:rPr lang="fr-FR" sz="1200" kern="1200" dirty="0" err="1" smtClean="0">
                <a:solidFill>
                  <a:schemeClr val="tx1"/>
                </a:solidFill>
                <a:effectLst/>
                <a:latin typeface="+mn-lt"/>
                <a:ea typeface="+mn-ea"/>
                <a:cs typeface="+mn-cs"/>
              </a:rPr>
              <a:t>tôt</a:t>
            </a:r>
            <a:r>
              <a:rPr lang="fr-FR" sz="1200" kern="1200" dirty="0" smtClean="0">
                <a:solidFill>
                  <a:schemeClr val="tx1"/>
                </a:solidFill>
                <a:effectLst/>
                <a:latin typeface="+mn-lt"/>
                <a:ea typeface="+mn-ea"/>
                <a:cs typeface="+mn-cs"/>
              </a:rPr>
              <a:t> le matin et </a:t>
            </a:r>
            <a:r>
              <a:rPr lang="fr-FR" sz="1200" kern="1200" dirty="0" err="1" smtClean="0">
                <a:solidFill>
                  <a:schemeClr val="tx1"/>
                </a:solidFill>
                <a:effectLst/>
                <a:latin typeface="+mn-lt"/>
                <a:ea typeface="+mn-ea"/>
                <a:cs typeface="+mn-cs"/>
              </a:rPr>
              <a:t>début</a:t>
            </a:r>
            <a:r>
              <a:rPr lang="fr-FR" sz="1200" kern="1200" dirty="0" smtClean="0">
                <a:solidFill>
                  <a:schemeClr val="tx1"/>
                </a:solidFill>
                <a:effectLst/>
                <a:latin typeface="+mn-lt"/>
                <a:ea typeface="+mn-ea"/>
                <a:cs typeface="+mn-cs"/>
              </a:rPr>
              <a:t> de </a:t>
            </a:r>
            <a:r>
              <a:rPr lang="fr-FR" sz="1200" kern="1200" dirty="0" err="1" smtClean="0">
                <a:solidFill>
                  <a:schemeClr val="tx1"/>
                </a:solidFill>
                <a:effectLst/>
                <a:latin typeface="+mn-lt"/>
                <a:ea typeface="+mn-ea"/>
                <a:cs typeface="+mn-cs"/>
              </a:rPr>
              <a:t>soirée</a:t>
            </a:r>
            <a:r>
              <a:rPr lang="fr-FR" sz="1200" kern="1200" dirty="0" smtClean="0">
                <a:solidFill>
                  <a:schemeClr val="tx1"/>
                </a:solidFill>
                <a:effectLst/>
                <a:latin typeface="+mn-lt"/>
                <a:ea typeface="+mn-ea"/>
                <a:cs typeface="+mn-cs"/>
              </a:rPr>
              <a:t>). La compagnie </a:t>
            </a:r>
            <a:r>
              <a:rPr lang="fr-FR" sz="1200" kern="1200" dirty="0" err="1" smtClean="0">
                <a:solidFill>
                  <a:schemeClr val="tx1"/>
                </a:solidFill>
                <a:effectLst/>
                <a:latin typeface="+mn-lt"/>
                <a:ea typeface="+mn-ea"/>
                <a:cs typeface="+mn-cs"/>
              </a:rPr>
              <a:t>aérienne</a:t>
            </a:r>
            <a:r>
              <a:rPr lang="fr-FR" sz="1200" kern="1200" dirty="0" smtClean="0">
                <a:solidFill>
                  <a:schemeClr val="tx1"/>
                </a:solidFill>
                <a:effectLst/>
                <a:latin typeface="+mn-lt"/>
                <a:ea typeface="+mn-ea"/>
                <a:cs typeface="+mn-cs"/>
              </a:rPr>
              <a:t> doit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ponctuelle et permettre un </a:t>
            </a:r>
            <a:r>
              <a:rPr lang="fr-FR" sz="1200" kern="1200" dirty="0" err="1" smtClean="0">
                <a:solidFill>
                  <a:schemeClr val="tx1"/>
                </a:solidFill>
                <a:effectLst/>
                <a:latin typeface="+mn-lt"/>
                <a:ea typeface="+mn-ea"/>
                <a:cs typeface="+mn-cs"/>
              </a:rPr>
              <a:t>accès</a:t>
            </a:r>
            <a:r>
              <a:rPr lang="fr-FR" sz="1200" kern="1200" dirty="0" smtClean="0">
                <a:solidFill>
                  <a:schemeClr val="tx1"/>
                </a:solidFill>
                <a:effectLst/>
                <a:latin typeface="+mn-lt"/>
                <a:ea typeface="+mn-ea"/>
                <a:cs typeface="+mn-cs"/>
              </a:rPr>
              <a:t> à bord prioritaire afin d’</a:t>
            </a:r>
            <a:r>
              <a:rPr lang="fr-FR" sz="1200" kern="1200" dirty="0" err="1" smtClean="0">
                <a:solidFill>
                  <a:schemeClr val="tx1"/>
                </a:solidFill>
                <a:effectLst/>
                <a:latin typeface="+mn-lt"/>
                <a:ea typeface="+mn-ea"/>
                <a:cs typeface="+mn-cs"/>
              </a:rPr>
              <a:t>éviter</a:t>
            </a:r>
            <a:r>
              <a:rPr lang="fr-FR" sz="1200" kern="1200" dirty="0" smtClean="0">
                <a:solidFill>
                  <a:schemeClr val="tx1"/>
                </a:solidFill>
                <a:effectLst/>
                <a:latin typeface="+mn-lt"/>
                <a:ea typeface="+mn-ea"/>
                <a:cs typeface="+mn-cs"/>
              </a:rPr>
              <a:t> toute attente. Le confort des </a:t>
            </a:r>
            <a:r>
              <a:rPr lang="fr-FR" sz="1200" kern="1200" dirty="0" err="1" smtClean="0">
                <a:solidFill>
                  <a:schemeClr val="tx1"/>
                </a:solidFill>
                <a:effectLst/>
                <a:latin typeface="+mn-lt"/>
                <a:ea typeface="+mn-ea"/>
                <a:cs typeface="+mn-cs"/>
              </a:rPr>
              <a:t>sièges</a:t>
            </a:r>
            <a:r>
              <a:rPr lang="fr-FR" sz="1200" kern="1200" dirty="0" smtClean="0">
                <a:solidFill>
                  <a:schemeClr val="tx1"/>
                </a:solidFill>
                <a:effectLst/>
                <a:latin typeface="+mn-lt"/>
                <a:ea typeface="+mn-ea"/>
                <a:cs typeface="+mn-cs"/>
              </a:rPr>
              <a:t> (structure, espace...) est un </a:t>
            </a:r>
            <a:r>
              <a:rPr lang="fr-FR" sz="1200" kern="1200" dirty="0" err="1" smtClean="0">
                <a:solidFill>
                  <a:schemeClr val="tx1"/>
                </a:solidFill>
                <a:effectLst/>
                <a:latin typeface="+mn-lt"/>
                <a:ea typeface="+mn-ea"/>
                <a:cs typeface="+mn-cs"/>
              </a:rPr>
              <a:t>élément</a:t>
            </a:r>
            <a:r>
              <a:rPr lang="fr-FR" sz="1200" kern="1200" dirty="0" smtClean="0">
                <a:solidFill>
                  <a:schemeClr val="tx1"/>
                </a:solidFill>
                <a:effectLst/>
                <a:latin typeface="+mn-lt"/>
                <a:ea typeface="+mn-ea"/>
                <a:cs typeface="+mn-cs"/>
              </a:rPr>
              <a:t> important, ainsi qu’un espace </a:t>
            </a:r>
            <a:r>
              <a:rPr lang="fr-FR" sz="1200" kern="1200" dirty="0" err="1" smtClean="0">
                <a:solidFill>
                  <a:schemeClr val="tx1"/>
                </a:solidFill>
                <a:effectLst/>
                <a:latin typeface="+mn-lt"/>
                <a:ea typeface="+mn-ea"/>
                <a:cs typeface="+mn-cs"/>
              </a:rPr>
              <a:t>réserve</a:t>
            </a:r>
            <a:r>
              <a:rPr lang="fr-FR" sz="1200" kern="1200" dirty="0" smtClean="0">
                <a:solidFill>
                  <a:schemeClr val="tx1"/>
                </a:solidFill>
                <a:effectLst/>
                <a:latin typeface="+mn-lt"/>
                <a:ea typeface="+mn-ea"/>
                <a:cs typeface="+mn-cs"/>
              </a:rPr>
              <a:t>́ dans l’avion qui </a:t>
            </a:r>
            <a:r>
              <a:rPr lang="fr-FR" sz="1200" kern="1200" dirty="0" err="1" smtClean="0">
                <a:solidFill>
                  <a:schemeClr val="tx1"/>
                </a:solidFill>
                <a:effectLst/>
                <a:latin typeface="+mn-lt"/>
                <a:ea typeface="+mn-ea"/>
                <a:cs typeface="+mn-cs"/>
              </a:rPr>
              <a:t>évite</a:t>
            </a:r>
            <a:r>
              <a:rPr lang="fr-FR" sz="1200" kern="1200" dirty="0" smtClean="0">
                <a:solidFill>
                  <a:schemeClr val="tx1"/>
                </a:solidFill>
                <a:effectLst/>
                <a:latin typeface="+mn-lt"/>
                <a:ea typeface="+mn-ea"/>
                <a:cs typeface="+mn-cs"/>
              </a:rPr>
              <a:t> d’</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mélange</a:t>
            </a:r>
            <a:r>
              <a:rPr lang="fr-FR" sz="1200" kern="1200" dirty="0" smtClean="0">
                <a:solidFill>
                  <a:schemeClr val="tx1"/>
                </a:solidFill>
                <a:effectLst/>
                <a:latin typeface="+mn-lt"/>
                <a:ea typeface="+mn-ea"/>
                <a:cs typeface="+mn-cs"/>
              </a:rPr>
              <a:t>́ avec les autres passagers (enfants...) et dans l’</a:t>
            </a:r>
            <a:r>
              <a:rPr lang="fr-FR" sz="1200" kern="1200" dirty="0" err="1" smtClean="0">
                <a:solidFill>
                  <a:schemeClr val="tx1"/>
                </a:solidFill>
                <a:effectLst/>
                <a:latin typeface="+mn-lt"/>
                <a:ea typeface="+mn-ea"/>
                <a:cs typeface="+mn-cs"/>
              </a:rPr>
              <a:t>aéroport</a:t>
            </a:r>
            <a:r>
              <a:rPr lang="fr-FR" sz="1200" kern="1200" dirty="0" smtClean="0">
                <a:solidFill>
                  <a:schemeClr val="tx1"/>
                </a:solidFill>
                <a:effectLst/>
                <a:latin typeface="+mn-lt"/>
                <a:ea typeface="+mn-ea"/>
                <a:cs typeface="+mn-cs"/>
              </a:rPr>
              <a:t> qui facilite et </a:t>
            </a:r>
            <a:r>
              <a:rPr lang="fr-FR" sz="1200" kern="1200" dirty="0" err="1" smtClean="0">
                <a:solidFill>
                  <a:schemeClr val="tx1"/>
                </a:solidFill>
                <a:effectLst/>
                <a:latin typeface="+mn-lt"/>
                <a:ea typeface="+mn-ea"/>
                <a:cs typeface="+mn-cs"/>
              </a:rPr>
              <a:t>accélère</a:t>
            </a:r>
            <a:r>
              <a:rPr lang="fr-FR" sz="1200" kern="1200" dirty="0" smtClean="0">
                <a:solidFill>
                  <a:schemeClr val="tx1"/>
                </a:solidFill>
                <a:effectLst/>
                <a:latin typeface="+mn-lt"/>
                <a:ea typeface="+mn-ea"/>
                <a:cs typeface="+mn-cs"/>
              </a:rPr>
              <a:t> les </a:t>
            </a:r>
            <a:r>
              <a:rPr lang="fr-FR" sz="1200" kern="1200" dirty="0" err="1" smtClean="0">
                <a:solidFill>
                  <a:schemeClr val="tx1"/>
                </a:solidFill>
                <a:effectLst/>
                <a:latin typeface="+mn-lt"/>
                <a:ea typeface="+mn-ea"/>
                <a:cs typeface="+mn-cs"/>
              </a:rPr>
              <a:t>formalités</a:t>
            </a:r>
            <a:r>
              <a:rPr lang="fr-FR" sz="1200" kern="1200" dirty="0" smtClean="0">
                <a:solidFill>
                  <a:schemeClr val="tx1"/>
                </a:solidFill>
                <a:effectLst/>
                <a:latin typeface="+mn-lt"/>
                <a:ea typeface="+mn-ea"/>
                <a:cs typeface="+mn-cs"/>
              </a:rPr>
              <a:t> d’embarquement. Cette </a:t>
            </a:r>
            <a:r>
              <a:rPr lang="fr-FR" sz="1200" kern="1200" dirty="0" err="1" smtClean="0">
                <a:solidFill>
                  <a:schemeClr val="tx1"/>
                </a:solidFill>
                <a:effectLst/>
                <a:latin typeface="+mn-lt"/>
                <a:ea typeface="+mn-ea"/>
                <a:cs typeface="+mn-cs"/>
              </a:rPr>
              <a:t>clientèle</a:t>
            </a:r>
            <a:r>
              <a:rPr lang="fr-FR" sz="1200" kern="1200" dirty="0" smtClean="0">
                <a:solidFill>
                  <a:schemeClr val="tx1"/>
                </a:solidFill>
                <a:effectLst/>
                <a:latin typeface="+mn-lt"/>
                <a:ea typeface="+mn-ea"/>
                <a:cs typeface="+mn-cs"/>
              </a:rPr>
              <a:t> exige un service haut de gamme et une reconnaissance de la part du personnel. Elle est aussi </a:t>
            </a:r>
            <a:r>
              <a:rPr lang="fr-FR" sz="1200" kern="1200" dirty="0" err="1" smtClean="0">
                <a:solidFill>
                  <a:schemeClr val="tx1"/>
                </a:solidFill>
                <a:effectLst/>
                <a:latin typeface="+mn-lt"/>
                <a:ea typeface="+mn-ea"/>
                <a:cs typeface="+mn-cs"/>
              </a:rPr>
              <a:t>très</a:t>
            </a:r>
            <a:r>
              <a:rPr lang="fr-FR" sz="1200" kern="1200" dirty="0" smtClean="0">
                <a:solidFill>
                  <a:schemeClr val="tx1"/>
                </a:solidFill>
                <a:effectLst/>
                <a:latin typeface="+mn-lt"/>
                <a:ea typeface="+mn-ea"/>
                <a:cs typeface="+mn-cs"/>
              </a:rPr>
              <a:t> attentive aux programmes de </a:t>
            </a:r>
            <a:r>
              <a:rPr lang="fr-FR" sz="1200" kern="1200" dirty="0" err="1" smtClean="0">
                <a:solidFill>
                  <a:schemeClr val="tx1"/>
                </a:solidFill>
                <a:effectLst/>
                <a:latin typeface="+mn-lt"/>
                <a:ea typeface="+mn-ea"/>
                <a:cs typeface="+mn-cs"/>
              </a:rPr>
              <a:t>fidélite</a:t>
            </a:r>
            <a:r>
              <a:rPr lang="fr-FR" sz="1200" kern="1200" dirty="0" smtClean="0">
                <a:solidFill>
                  <a:schemeClr val="tx1"/>
                </a:solidFill>
                <a:effectLst/>
                <a:latin typeface="+mn-lt"/>
                <a:ea typeface="+mn-ea"/>
                <a:cs typeface="+mn-cs"/>
              </a:rPr>
              <a:t>́ offerts par les compagnies </a:t>
            </a:r>
            <a:r>
              <a:rPr lang="fr-FR" sz="1200" kern="1200" dirty="0" err="1" smtClean="0">
                <a:solidFill>
                  <a:schemeClr val="tx1"/>
                </a:solidFill>
                <a:effectLst/>
                <a:latin typeface="+mn-lt"/>
                <a:ea typeface="+mn-ea"/>
                <a:cs typeface="+mn-cs"/>
              </a:rPr>
              <a:t>aériennes</a:t>
            </a:r>
            <a:r>
              <a:rPr lang="fr-FR" sz="1200" kern="1200" dirty="0" smtClean="0">
                <a:solidFill>
                  <a:schemeClr val="tx1"/>
                </a:solidFill>
                <a:effectLst/>
                <a:latin typeface="+mn-lt"/>
                <a:ea typeface="+mn-ea"/>
                <a:cs typeface="+mn-cs"/>
              </a:rPr>
              <a:t> qui leur permet de </a:t>
            </a:r>
            <a:r>
              <a:rPr lang="fr-FR" sz="1200" kern="1200" dirty="0" err="1" smtClean="0">
                <a:solidFill>
                  <a:schemeClr val="tx1"/>
                </a:solidFill>
                <a:effectLst/>
                <a:latin typeface="+mn-lt"/>
                <a:ea typeface="+mn-ea"/>
                <a:cs typeface="+mn-cs"/>
              </a:rPr>
              <a:t>récolter</a:t>
            </a:r>
            <a:r>
              <a:rPr lang="fr-FR" sz="1200" kern="1200" dirty="0" smtClean="0">
                <a:solidFill>
                  <a:schemeClr val="tx1"/>
                </a:solidFill>
                <a:effectLst/>
                <a:latin typeface="+mn-lt"/>
                <a:ea typeface="+mn-ea"/>
                <a:cs typeface="+mn-cs"/>
              </a:rPr>
              <a:t> des « miles » au fil de leurs voyages et </a:t>
            </a:r>
            <a:r>
              <a:rPr lang="fr-FR" sz="1200" kern="1200" dirty="0" err="1" smtClean="0">
                <a:solidFill>
                  <a:schemeClr val="tx1"/>
                </a:solidFill>
                <a:effectLst/>
                <a:latin typeface="+mn-lt"/>
                <a:ea typeface="+mn-ea"/>
                <a:cs typeface="+mn-cs"/>
              </a:rPr>
              <a:t>bénéficier</a:t>
            </a:r>
            <a:r>
              <a:rPr lang="fr-FR" sz="1200" kern="1200" dirty="0" smtClean="0">
                <a:solidFill>
                  <a:schemeClr val="tx1"/>
                </a:solidFill>
                <a:effectLst/>
                <a:latin typeface="+mn-lt"/>
                <a:ea typeface="+mn-ea"/>
                <a:cs typeface="+mn-cs"/>
              </a:rPr>
              <a:t> d’avantages divers (</a:t>
            </a:r>
            <a:r>
              <a:rPr lang="fr-FR" sz="1200" kern="1200" dirty="0" err="1" smtClean="0">
                <a:solidFill>
                  <a:schemeClr val="tx1"/>
                </a:solidFill>
                <a:effectLst/>
                <a:latin typeface="+mn-lt"/>
                <a:ea typeface="+mn-ea"/>
                <a:cs typeface="+mn-cs"/>
              </a:rPr>
              <a:t>accès</a:t>
            </a:r>
            <a:r>
              <a:rPr lang="fr-FR" sz="1200" kern="1200" dirty="0" smtClean="0">
                <a:solidFill>
                  <a:schemeClr val="tx1"/>
                </a:solidFill>
                <a:effectLst/>
                <a:latin typeface="+mn-lt"/>
                <a:ea typeface="+mn-ea"/>
                <a:cs typeface="+mn-cs"/>
              </a:rPr>
              <a:t> aux salons dans les </a:t>
            </a:r>
            <a:r>
              <a:rPr lang="fr-FR" sz="1200" kern="1200" dirty="0" err="1" smtClean="0">
                <a:solidFill>
                  <a:schemeClr val="tx1"/>
                </a:solidFill>
                <a:effectLst/>
                <a:latin typeface="+mn-lt"/>
                <a:ea typeface="+mn-ea"/>
                <a:cs typeface="+mn-cs"/>
              </a:rPr>
              <a:t>aéroports</a:t>
            </a:r>
            <a:r>
              <a:rPr lang="fr-FR" sz="1200" kern="1200" dirty="0" smtClean="0">
                <a:solidFill>
                  <a:schemeClr val="tx1"/>
                </a:solidFill>
                <a:effectLst/>
                <a:latin typeface="+mn-lt"/>
                <a:ea typeface="+mn-ea"/>
                <a:cs typeface="+mn-cs"/>
              </a:rPr>
              <a:t>, vols gratuits...). Les conditions de ventes doivent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flexibles afin de permettre des </a:t>
            </a:r>
            <a:r>
              <a:rPr lang="fr-FR" sz="1200" kern="1200" dirty="0" err="1" smtClean="0">
                <a:solidFill>
                  <a:schemeClr val="tx1"/>
                </a:solidFill>
                <a:effectLst/>
                <a:latin typeface="+mn-lt"/>
                <a:ea typeface="+mn-ea"/>
                <a:cs typeface="+mn-cs"/>
              </a:rPr>
              <a:t>échanges</a:t>
            </a:r>
            <a:r>
              <a:rPr lang="fr-FR" sz="1200" kern="1200" dirty="0" smtClean="0">
                <a:solidFill>
                  <a:schemeClr val="tx1"/>
                </a:solidFill>
                <a:effectLst/>
                <a:latin typeface="+mn-lt"/>
                <a:ea typeface="+mn-ea"/>
                <a:cs typeface="+mn-cs"/>
              </a:rPr>
              <a:t> ou remboursements de </a:t>
            </a:r>
            <a:r>
              <a:rPr lang="fr-FR" sz="1200" kern="1200" dirty="0" err="1" smtClean="0">
                <a:solidFill>
                  <a:schemeClr val="tx1"/>
                </a:solidFill>
                <a:effectLst/>
                <a:latin typeface="+mn-lt"/>
                <a:ea typeface="+mn-ea"/>
                <a:cs typeface="+mn-cs"/>
              </a:rPr>
              <a:t>dernière</a:t>
            </a:r>
            <a:r>
              <a:rPr lang="fr-FR" sz="1200" kern="1200" dirty="0" smtClean="0">
                <a:solidFill>
                  <a:schemeClr val="tx1"/>
                </a:solidFill>
                <a:effectLst/>
                <a:latin typeface="+mn-lt"/>
                <a:ea typeface="+mn-ea"/>
                <a:cs typeface="+mn-cs"/>
              </a:rPr>
              <a:t> minute </a:t>
            </a:r>
            <a:r>
              <a:rPr lang="fr-FR" sz="1200" kern="1200" dirty="0" err="1" smtClean="0">
                <a:solidFill>
                  <a:schemeClr val="tx1"/>
                </a:solidFill>
                <a:effectLst/>
                <a:latin typeface="+mn-lt"/>
                <a:ea typeface="+mn-ea"/>
                <a:cs typeface="+mn-cs"/>
              </a:rPr>
              <a:t>adaptés</a:t>
            </a:r>
            <a:r>
              <a:rPr lang="fr-FR" sz="1200" kern="1200" dirty="0" smtClean="0">
                <a:solidFill>
                  <a:schemeClr val="tx1"/>
                </a:solidFill>
                <a:effectLst/>
                <a:latin typeface="+mn-lt"/>
                <a:ea typeface="+mn-ea"/>
                <a:cs typeface="+mn-cs"/>
              </a:rPr>
              <a:t> à leur mode de vie. </a:t>
            </a:r>
            <a:endParaRPr lang="fr-FR" dirty="0" smtClean="0"/>
          </a:p>
          <a:p>
            <a:r>
              <a:rPr lang="fr-FR" sz="1200" i="1" kern="1200" dirty="0" smtClean="0">
                <a:solidFill>
                  <a:schemeClr val="tx1"/>
                </a:solidFill>
                <a:effectLst/>
                <a:latin typeface="+mn-lt"/>
                <a:ea typeface="+mn-ea"/>
                <a:cs typeface="+mn-cs"/>
              </a:rPr>
              <a:t>Attentes </a:t>
            </a:r>
            <a:r>
              <a:rPr lang="fr-FR" sz="1200" i="1" kern="1200" dirty="0" err="1" smtClean="0">
                <a:solidFill>
                  <a:schemeClr val="tx1"/>
                </a:solidFill>
                <a:effectLst/>
                <a:latin typeface="+mn-lt"/>
                <a:ea typeface="+mn-ea"/>
                <a:cs typeface="+mn-cs"/>
              </a:rPr>
              <a:t>vis-a</a:t>
            </a:r>
            <a:r>
              <a:rPr lang="fr-FR" sz="1200" i="1" kern="1200" dirty="0" smtClean="0">
                <a:solidFill>
                  <a:schemeClr val="tx1"/>
                </a:solidFill>
                <a:effectLst/>
                <a:latin typeface="+mn-lt"/>
                <a:ea typeface="+mn-ea"/>
                <a:cs typeface="+mn-cs"/>
              </a:rPr>
              <a:t>̀-vis du produit </a:t>
            </a:r>
            <a:r>
              <a:rPr lang="fr-FR" sz="1200" i="1" kern="1200" dirty="0" err="1" smtClean="0">
                <a:solidFill>
                  <a:schemeClr val="tx1"/>
                </a:solidFill>
                <a:effectLst/>
                <a:latin typeface="+mn-lt"/>
                <a:ea typeface="+mn-ea"/>
                <a:cs typeface="+mn-cs"/>
              </a:rPr>
              <a:t>aérien</a:t>
            </a:r>
            <a:r>
              <a:rPr lang="fr-FR" sz="1200" i="1" kern="1200" dirty="0" smtClean="0">
                <a:solidFill>
                  <a:schemeClr val="tx1"/>
                </a:solidFill>
                <a:effectLst/>
                <a:latin typeface="+mn-lt"/>
                <a:ea typeface="+mn-ea"/>
                <a:cs typeface="+mn-cs"/>
              </a:rPr>
              <a:t> </a:t>
            </a:r>
            <a:endParaRPr lang="fr-FR" dirty="0" smtClean="0"/>
          </a:p>
          <a:p>
            <a:r>
              <a:rPr lang="fr-FR" sz="1200" kern="1200" dirty="0" smtClean="0">
                <a:solidFill>
                  <a:schemeClr val="tx1"/>
                </a:solidFill>
                <a:effectLst/>
                <a:latin typeface="+mn-lt"/>
                <a:ea typeface="+mn-ea"/>
                <a:cs typeface="+mn-cs"/>
              </a:rPr>
              <a:t>Les horaires doivent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flexibles, sur une large amplitude respectant les heures de travail (</a:t>
            </a:r>
            <a:r>
              <a:rPr lang="fr-FR" sz="1200" kern="1200" dirty="0" err="1" smtClean="0">
                <a:solidFill>
                  <a:schemeClr val="tx1"/>
                </a:solidFill>
                <a:effectLst/>
                <a:latin typeface="+mn-lt"/>
                <a:ea typeface="+mn-ea"/>
                <a:cs typeface="+mn-cs"/>
              </a:rPr>
              <a:t>tôt</a:t>
            </a:r>
            <a:r>
              <a:rPr lang="fr-FR" sz="1200" kern="1200" dirty="0" smtClean="0">
                <a:solidFill>
                  <a:schemeClr val="tx1"/>
                </a:solidFill>
                <a:effectLst/>
                <a:latin typeface="+mn-lt"/>
                <a:ea typeface="+mn-ea"/>
                <a:cs typeface="+mn-cs"/>
              </a:rPr>
              <a:t> le matin et </a:t>
            </a:r>
            <a:r>
              <a:rPr lang="fr-FR" sz="1200" kern="1200" dirty="0" err="1" smtClean="0">
                <a:solidFill>
                  <a:schemeClr val="tx1"/>
                </a:solidFill>
                <a:effectLst/>
                <a:latin typeface="+mn-lt"/>
                <a:ea typeface="+mn-ea"/>
                <a:cs typeface="+mn-cs"/>
              </a:rPr>
              <a:t>début</a:t>
            </a:r>
            <a:r>
              <a:rPr lang="fr-FR" sz="1200" kern="1200" dirty="0" smtClean="0">
                <a:solidFill>
                  <a:schemeClr val="tx1"/>
                </a:solidFill>
                <a:effectLst/>
                <a:latin typeface="+mn-lt"/>
                <a:ea typeface="+mn-ea"/>
                <a:cs typeface="+mn-cs"/>
              </a:rPr>
              <a:t> de </a:t>
            </a:r>
            <a:r>
              <a:rPr lang="fr-FR" sz="1200" kern="1200" dirty="0" err="1" smtClean="0">
                <a:solidFill>
                  <a:schemeClr val="tx1"/>
                </a:solidFill>
                <a:effectLst/>
                <a:latin typeface="+mn-lt"/>
                <a:ea typeface="+mn-ea"/>
                <a:cs typeface="+mn-cs"/>
              </a:rPr>
              <a:t>soirée</a:t>
            </a:r>
            <a:r>
              <a:rPr lang="fr-FR" sz="1200" kern="1200" dirty="0" smtClean="0">
                <a:solidFill>
                  <a:schemeClr val="tx1"/>
                </a:solidFill>
                <a:effectLst/>
                <a:latin typeface="+mn-lt"/>
                <a:ea typeface="+mn-ea"/>
                <a:cs typeface="+mn-cs"/>
              </a:rPr>
              <a:t>). La compagnie </a:t>
            </a:r>
            <a:r>
              <a:rPr lang="fr-FR" sz="1200" kern="1200" dirty="0" err="1" smtClean="0">
                <a:solidFill>
                  <a:schemeClr val="tx1"/>
                </a:solidFill>
                <a:effectLst/>
                <a:latin typeface="+mn-lt"/>
                <a:ea typeface="+mn-ea"/>
                <a:cs typeface="+mn-cs"/>
              </a:rPr>
              <a:t>aérienne</a:t>
            </a:r>
            <a:r>
              <a:rPr lang="fr-FR" sz="1200" kern="1200" dirty="0" smtClean="0">
                <a:solidFill>
                  <a:schemeClr val="tx1"/>
                </a:solidFill>
                <a:effectLst/>
                <a:latin typeface="+mn-lt"/>
                <a:ea typeface="+mn-ea"/>
                <a:cs typeface="+mn-cs"/>
              </a:rPr>
              <a:t> doit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ponctuelle et permettre un </a:t>
            </a:r>
            <a:r>
              <a:rPr lang="fr-FR" sz="1200" kern="1200" dirty="0" err="1" smtClean="0">
                <a:solidFill>
                  <a:schemeClr val="tx1"/>
                </a:solidFill>
                <a:effectLst/>
                <a:latin typeface="+mn-lt"/>
                <a:ea typeface="+mn-ea"/>
                <a:cs typeface="+mn-cs"/>
              </a:rPr>
              <a:t>accès</a:t>
            </a:r>
            <a:r>
              <a:rPr lang="fr-FR" sz="1200" kern="1200" dirty="0" smtClean="0">
                <a:solidFill>
                  <a:schemeClr val="tx1"/>
                </a:solidFill>
                <a:effectLst/>
                <a:latin typeface="+mn-lt"/>
                <a:ea typeface="+mn-ea"/>
                <a:cs typeface="+mn-cs"/>
              </a:rPr>
              <a:t> à bord prioritaire afin d’</a:t>
            </a:r>
            <a:r>
              <a:rPr lang="fr-FR" sz="1200" kern="1200" dirty="0" err="1" smtClean="0">
                <a:solidFill>
                  <a:schemeClr val="tx1"/>
                </a:solidFill>
                <a:effectLst/>
                <a:latin typeface="+mn-lt"/>
                <a:ea typeface="+mn-ea"/>
                <a:cs typeface="+mn-cs"/>
              </a:rPr>
              <a:t>éviter</a:t>
            </a:r>
            <a:r>
              <a:rPr lang="fr-FR" sz="1200" kern="1200" dirty="0" smtClean="0">
                <a:solidFill>
                  <a:schemeClr val="tx1"/>
                </a:solidFill>
                <a:effectLst/>
                <a:latin typeface="+mn-lt"/>
                <a:ea typeface="+mn-ea"/>
                <a:cs typeface="+mn-cs"/>
              </a:rPr>
              <a:t> toute attente. Le confort des </a:t>
            </a:r>
            <a:r>
              <a:rPr lang="fr-FR" sz="1200" kern="1200" dirty="0" err="1" smtClean="0">
                <a:solidFill>
                  <a:schemeClr val="tx1"/>
                </a:solidFill>
                <a:effectLst/>
                <a:latin typeface="+mn-lt"/>
                <a:ea typeface="+mn-ea"/>
                <a:cs typeface="+mn-cs"/>
              </a:rPr>
              <a:t>sièges</a:t>
            </a:r>
            <a:r>
              <a:rPr lang="fr-FR" sz="1200" kern="1200" dirty="0" smtClean="0">
                <a:solidFill>
                  <a:schemeClr val="tx1"/>
                </a:solidFill>
                <a:effectLst/>
                <a:latin typeface="+mn-lt"/>
                <a:ea typeface="+mn-ea"/>
                <a:cs typeface="+mn-cs"/>
              </a:rPr>
              <a:t> (structure, espace...) est un </a:t>
            </a:r>
            <a:r>
              <a:rPr lang="fr-FR" sz="1200" kern="1200" dirty="0" err="1" smtClean="0">
                <a:solidFill>
                  <a:schemeClr val="tx1"/>
                </a:solidFill>
                <a:effectLst/>
                <a:latin typeface="+mn-lt"/>
                <a:ea typeface="+mn-ea"/>
                <a:cs typeface="+mn-cs"/>
              </a:rPr>
              <a:t>élément</a:t>
            </a:r>
            <a:r>
              <a:rPr lang="fr-FR" sz="1200" kern="1200" dirty="0" smtClean="0">
                <a:solidFill>
                  <a:schemeClr val="tx1"/>
                </a:solidFill>
                <a:effectLst/>
                <a:latin typeface="+mn-lt"/>
                <a:ea typeface="+mn-ea"/>
                <a:cs typeface="+mn-cs"/>
              </a:rPr>
              <a:t> important, ainsi qu’un espace </a:t>
            </a:r>
            <a:r>
              <a:rPr lang="fr-FR" sz="1200" kern="1200" dirty="0" err="1" smtClean="0">
                <a:solidFill>
                  <a:schemeClr val="tx1"/>
                </a:solidFill>
                <a:effectLst/>
                <a:latin typeface="+mn-lt"/>
                <a:ea typeface="+mn-ea"/>
                <a:cs typeface="+mn-cs"/>
              </a:rPr>
              <a:t>réserve</a:t>
            </a:r>
            <a:r>
              <a:rPr lang="fr-FR" sz="1200" kern="1200" dirty="0" smtClean="0">
                <a:solidFill>
                  <a:schemeClr val="tx1"/>
                </a:solidFill>
                <a:effectLst/>
                <a:latin typeface="+mn-lt"/>
                <a:ea typeface="+mn-ea"/>
                <a:cs typeface="+mn-cs"/>
              </a:rPr>
              <a:t>́ dans l’avion qui </a:t>
            </a:r>
            <a:r>
              <a:rPr lang="fr-FR" sz="1200" kern="1200" dirty="0" err="1" smtClean="0">
                <a:solidFill>
                  <a:schemeClr val="tx1"/>
                </a:solidFill>
                <a:effectLst/>
                <a:latin typeface="+mn-lt"/>
                <a:ea typeface="+mn-ea"/>
                <a:cs typeface="+mn-cs"/>
              </a:rPr>
              <a:t>évite</a:t>
            </a:r>
            <a:r>
              <a:rPr lang="fr-FR" sz="1200" kern="1200" dirty="0" smtClean="0">
                <a:solidFill>
                  <a:schemeClr val="tx1"/>
                </a:solidFill>
                <a:effectLst/>
                <a:latin typeface="+mn-lt"/>
                <a:ea typeface="+mn-ea"/>
                <a:cs typeface="+mn-cs"/>
              </a:rPr>
              <a:t> d’</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mélange</a:t>
            </a:r>
            <a:r>
              <a:rPr lang="fr-FR" sz="1200" kern="1200" dirty="0" smtClean="0">
                <a:solidFill>
                  <a:schemeClr val="tx1"/>
                </a:solidFill>
                <a:effectLst/>
                <a:latin typeface="+mn-lt"/>
                <a:ea typeface="+mn-ea"/>
                <a:cs typeface="+mn-cs"/>
              </a:rPr>
              <a:t>́ avec les autres passagers (enfants...) et dans l’</a:t>
            </a:r>
            <a:r>
              <a:rPr lang="fr-FR" sz="1200" kern="1200" dirty="0" err="1" smtClean="0">
                <a:solidFill>
                  <a:schemeClr val="tx1"/>
                </a:solidFill>
                <a:effectLst/>
                <a:latin typeface="+mn-lt"/>
                <a:ea typeface="+mn-ea"/>
                <a:cs typeface="+mn-cs"/>
              </a:rPr>
              <a:t>aéroport</a:t>
            </a:r>
            <a:r>
              <a:rPr lang="fr-FR" sz="1200" kern="1200" dirty="0" smtClean="0">
                <a:solidFill>
                  <a:schemeClr val="tx1"/>
                </a:solidFill>
                <a:effectLst/>
                <a:latin typeface="+mn-lt"/>
                <a:ea typeface="+mn-ea"/>
                <a:cs typeface="+mn-cs"/>
              </a:rPr>
              <a:t> qui facilite et </a:t>
            </a:r>
            <a:r>
              <a:rPr lang="fr-FR" sz="1200" kern="1200" dirty="0" err="1" smtClean="0">
                <a:solidFill>
                  <a:schemeClr val="tx1"/>
                </a:solidFill>
                <a:effectLst/>
                <a:latin typeface="+mn-lt"/>
                <a:ea typeface="+mn-ea"/>
                <a:cs typeface="+mn-cs"/>
              </a:rPr>
              <a:t>accélère</a:t>
            </a:r>
            <a:r>
              <a:rPr lang="fr-FR" sz="1200" kern="1200" dirty="0" smtClean="0">
                <a:solidFill>
                  <a:schemeClr val="tx1"/>
                </a:solidFill>
                <a:effectLst/>
                <a:latin typeface="+mn-lt"/>
                <a:ea typeface="+mn-ea"/>
                <a:cs typeface="+mn-cs"/>
              </a:rPr>
              <a:t> les </a:t>
            </a:r>
            <a:r>
              <a:rPr lang="fr-FR" sz="1200" kern="1200" dirty="0" err="1" smtClean="0">
                <a:solidFill>
                  <a:schemeClr val="tx1"/>
                </a:solidFill>
                <a:effectLst/>
                <a:latin typeface="+mn-lt"/>
                <a:ea typeface="+mn-ea"/>
                <a:cs typeface="+mn-cs"/>
              </a:rPr>
              <a:t>formalités</a:t>
            </a:r>
            <a:r>
              <a:rPr lang="fr-FR" sz="1200" kern="1200" dirty="0" smtClean="0">
                <a:solidFill>
                  <a:schemeClr val="tx1"/>
                </a:solidFill>
                <a:effectLst/>
                <a:latin typeface="+mn-lt"/>
                <a:ea typeface="+mn-ea"/>
                <a:cs typeface="+mn-cs"/>
              </a:rPr>
              <a:t> d’embarquement. Cette </a:t>
            </a:r>
            <a:r>
              <a:rPr lang="fr-FR" sz="1200" kern="1200" dirty="0" err="1" smtClean="0">
                <a:solidFill>
                  <a:schemeClr val="tx1"/>
                </a:solidFill>
                <a:effectLst/>
                <a:latin typeface="+mn-lt"/>
                <a:ea typeface="+mn-ea"/>
                <a:cs typeface="+mn-cs"/>
              </a:rPr>
              <a:t>clientèle</a:t>
            </a:r>
            <a:r>
              <a:rPr lang="fr-FR" sz="1200" kern="1200" dirty="0" smtClean="0">
                <a:solidFill>
                  <a:schemeClr val="tx1"/>
                </a:solidFill>
                <a:effectLst/>
                <a:latin typeface="+mn-lt"/>
                <a:ea typeface="+mn-ea"/>
                <a:cs typeface="+mn-cs"/>
              </a:rPr>
              <a:t> exige un service haut de gamme et une reconnaissance de la part du personnel. Elle est aussi </a:t>
            </a:r>
            <a:r>
              <a:rPr lang="fr-FR" sz="1200" kern="1200" dirty="0" err="1" smtClean="0">
                <a:solidFill>
                  <a:schemeClr val="tx1"/>
                </a:solidFill>
                <a:effectLst/>
                <a:latin typeface="+mn-lt"/>
                <a:ea typeface="+mn-ea"/>
                <a:cs typeface="+mn-cs"/>
              </a:rPr>
              <a:t>très</a:t>
            </a:r>
            <a:r>
              <a:rPr lang="fr-FR" sz="1200" kern="1200" dirty="0" smtClean="0">
                <a:solidFill>
                  <a:schemeClr val="tx1"/>
                </a:solidFill>
                <a:effectLst/>
                <a:latin typeface="+mn-lt"/>
                <a:ea typeface="+mn-ea"/>
                <a:cs typeface="+mn-cs"/>
              </a:rPr>
              <a:t> attentive aux programmes de </a:t>
            </a:r>
            <a:r>
              <a:rPr lang="fr-FR" sz="1200" kern="1200" dirty="0" err="1" smtClean="0">
                <a:solidFill>
                  <a:schemeClr val="tx1"/>
                </a:solidFill>
                <a:effectLst/>
                <a:latin typeface="+mn-lt"/>
                <a:ea typeface="+mn-ea"/>
                <a:cs typeface="+mn-cs"/>
              </a:rPr>
              <a:t>fidélite</a:t>
            </a:r>
            <a:r>
              <a:rPr lang="fr-FR" sz="1200" kern="1200" dirty="0" smtClean="0">
                <a:solidFill>
                  <a:schemeClr val="tx1"/>
                </a:solidFill>
                <a:effectLst/>
                <a:latin typeface="+mn-lt"/>
                <a:ea typeface="+mn-ea"/>
                <a:cs typeface="+mn-cs"/>
              </a:rPr>
              <a:t>́ offerts par les compagnies </a:t>
            </a:r>
            <a:r>
              <a:rPr lang="fr-FR" sz="1200" kern="1200" dirty="0" err="1" smtClean="0">
                <a:solidFill>
                  <a:schemeClr val="tx1"/>
                </a:solidFill>
                <a:effectLst/>
                <a:latin typeface="+mn-lt"/>
                <a:ea typeface="+mn-ea"/>
                <a:cs typeface="+mn-cs"/>
              </a:rPr>
              <a:t>aériennes</a:t>
            </a:r>
            <a:r>
              <a:rPr lang="fr-FR" sz="1200" kern="1200" dirty="0" smtClean="0">
                <a:solidFill>
                  <a:schemeClr val="tx1"/>
                </a:solidFill>
                <a:effectLst/>
                <a:latin typeface="+mn-lt"/>
                <a:ea typeface="+mn-ea"/>
                <a:cs typeface="+mn-cs"/>
              </a:rPr>
              <a:t> qui leur permet de </a:t>
            </a:r>
            <a:r>
              <a:rPr lang="fr-FR" sz="1200" kern="1200" dirty="0" err="1" smtClean="0">
                <a:solidFill>
                  <a:schemeClr val="tx1"/>
                </a:solidFill>
                <a:effectLst/>
                <a:latin typeface="+mn-lt"/>
                <a:ea typeface="+mn-ea"/>
                <a:cs typeface="+mn-cs"/>
              </a:rPr>
              <a:t>récolter</a:t>
            </a:r>
            <a:r>
              <a:rPr lang="fr-FR" sz="1200" kern="1200" dirty="0" smtClean="0">
                <a:solidFill>
                  <a:schemeClr val="tx1"/>
                </a:solidFill>
                <a:effectLst/>
                <a:latin typeface="+mn-lt"/>
                <a:ea typeface="+mn-ea"/>
                <a:cs typeface="+mn-cs"/>
              </a:rPr>
              <a:t> des « miles » au fil de leurs voyages et </a:t>
            </a:r>
            <a:r>
              <a:rPr lang="fr-FR" sz="1200" kern="1200" dirty="0" err="1" smtClean="0">
                <a:solidFill>
                  <a:schemeClr val="tx1"/>
                </a:solidFill>
                <a:effectLst/>
                <a:latin typeface="+mn-lt"/>
                <a:ea typeface="+mn-ea"/>
                <a:cs typeface="+mn-cs"/>
              </a:rPr>
              <a:t>bénéficier</a:t>
            </a:r>
            <a:r>
              <a:rPr lang="fr-FR" sz="1200" kern="1200" dirty="0" smtClean="0">
                <a:solidFill>
                  <a:schemeClr val="tx1"/>
                </a:solidFill>
                <a:effectLst/>
                <a:latin typeface="+mn-lt"/>
                <a:ea typeface="+mn-ea"/>
                <a:cs typeface="+mn-cs"/>
              </a:rPr>
              <a:t> d’avantages divers (</a:t>
            </a:r>
            <a:r>
              <a:rPr lang="fr-FR" sz="1200" kern="1200" dirty="0" err="1" smtClean="0">
                <a:solidFill>
                  <a:schemeClr val="tx1"/>
                </a:solidFill>
                <a:effectLst/>
                <a:latin typeface="+mn-lt"/>
                <a:ea typeface="+mn-ea"/>
                <a:cs typeface="+mn-cs"/>
              </a:rPr>
              <a:t>accès</a:t>
            </a:r>
            <a:r>
              <a:rPr lang="fr-FR" sz="1200" kern="1200" dirty="0" smtClean="0">
                <a:solidFill>
                  <a:schemeClr val="tx1"/>
                </a:solidFill>
                <a:effectLst/>
                <a:latin typeface="+mn-lt"/>
                <a:ea typeface="+mn-ea"/>
                <a:cs typeface="+mn-cs"/>
              </a:rPr>
              <a:t> aux salons dans les </a:t>
            </a:r>
            <a:r>
              <a:rPr lang="fr-FR" sz="1200" kern="1200" dirty="0" err="1" smtClean="0">
                <a:solidFill>
                  <a:schemeClr val="tx1"/>
                </a:solidFill>
                <a:effectLst/>
                <a:latin typeface="+mn-lt"/>
                <a:ea typeface="+mn-ea"/>
                <a:cs typeface="+mn-cs"/>
              </a:rPr>
              <a:t>aéroports</a:t>
            </a:r>
            <a:r>
              <a:rPr lang="fr-FR" sz="1200" kern="1200" dirty="0" smtClean="0">
                <a:solidFill>
                  <a:schemeClr val="tx1"/>
                </a:solidFill>
                <a:effectLst/>
                <a:latin typeface="+mn-lt"/>
                <a:ea typeface="+mn-ea"/>
                <a:cs typeface="+mn-cs"/>
              </a:rPr>
              <a:t>, vols gratuits...). Les conditions de ventes doivent </a:t>
            </a:r>
            <a:r>
              <a:rPr lang="fr-FR" sz="1200" kern="1200" dirty="0" err="1" smtClean="0">
                <a:solidFill>
                  <a:schemeClr val="tx1"/>
                </a:solidFill>
                <a:effectLst/>
                <a:latin typeface="+mn-lt"/>
                <a:ea typeface="+mn-ea"/>
                <a:cs typeface="+mn-cs"/>
              </a:rPr>
              <a:t>être</a:t>
            </a:r>
            <a:r>
              <a:rPr lang="fr-FR" sz="1200" kern="1200" dirty="0" smtClean="0">
                <a:solidFill>
                  <a:schemeClr val="tx1"/>
                </a:solidFill>
                <a:effectLst/>
                <a:latin typeface="+mn-lt"/>
                <a:ea typeface="+mn-ea"/>
                <a:cs typeface="+mn-cs"/>
              </a:rPr>
              <a:t> flexibles afin de permettre des </a:t>
            </a:r>
            <a:r>
              <a:rPr lang="fr-FR" sz="1200" kern="1200" dirty="0" err="1" smtClean="0">
                <a:solidFill>
                  <a:schemeClr val="tx1"/>
                </a:solidFill>
                <a:effectLst/>
                <a:latin typeface="+mn-lt"/>
                <a:ea typeface="+mn-ea"/>
                <a:cs typeface="+mn-cs"/>
              </a:rPr>
              <a:t>échanges</a:t>
            </a:r>
            <a:r>
              <a:rPr lang="fr-FR" sz="1200" kern="1200" dirty="0" smtClean="0">
                <a:solidFill>
                  <a:schemeClr val="tx1"/>
                </a:solidFill>
                <a:effectLst/>
                <a:latin typeface="+mn-lt"/>
                <a:ea typeface="+mn-ea"/>
                <a:cs typeface="+mn-cs"/>
              </a:rPr>
              <a:t> ou remboursements de </a:t>
            </a:r>
            <a:r>
              <a:rPr lang="fr-FR" sz="1200" kern="1200" dirty="0" err="1" smtClean="0">
                <a:solidFill>
                  <a:schemeClr val="tx1"/>
                </a:solidFill>
                <a:effectLst/>
                <a:latin typeface="+mn-lt"/>
                <a:ea typeface="+mn-ea"/>
                <a:cs typeface="+mn-cs"/>
              </a:rPr>
              <a:t>dernière</a:t>
            </a:r>
            <a:r>
              <a:rPr lang="fr-FR" sz="1200" kern="1200" dirty="0" smtClean="0">
                <a:solidFill>
                  <a:schemeClr val="tx1"/>
                </a:solidFill>
                <a:effectLst/>
                <a:latin typeface="+mn-lt"/>
                <a:ea typeface="+mn-ea"/>
                <a:cs typeface="+mn-cs"/>
              </a:rPr>
              <a:t> minute </a:t>
            </a:r>
            <a:r>
              <a:rPr lang="fr-FR" sz="1200" kern="1200" dirty="0" err="1" smtClean="0">
                <a:solidFill>
                  <a:schemeClr val="tx1"/>
                </a:solidFill>
                <a:effectLst/>
                <a:latin typeface="+mn-lt"/>
                <a:ea typeface="+mn-ea"/>
                <a:cs typeface="+mn-cs"/>
              </a:rPr>
              <a:t>adaptés</a:t>
            </a:r>
            <a:r>
              <a:rPr lang="fr-FR" sz="1200" kern="1200" dirty="0" smtClean="0">
                <a:solidFill>
                  <a:schemeClr val="tx1"/>
                </a:solidFill>
                <a:effectLst/>
                <a:latin typeface="+mn-lt"/>
                <a:ea typeface="+mn-ea"/>
                <a:cs typeface="+mn-cs"/>
              </a:rPr>
              <a:t> à leur mode de vie.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30</a:t>
            </a:fld>
            <a:endParaRPr lang="fr-FR"/>
          </a:p>
        </p:txBody>
      </p:sp>
    </p:spTree>
    <p:extLst>
      <p:ext uri="{BB962C8B-B14F-4D97-AF65-F5344CB8AC3E}">
        <p14:creationId xmlns:p14="http://schemas.microsoft.com/office/powerpoint/2010/main" val="671938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sz="1200" b="1" i="0" kern="1200" dirty="0" smtClean="0">
                <a:solidFill>
                  <a:schemeClr val="tx1"/>
                </a:solidFill>
                <a:effectLst/>
                <a:latin typeface="+mn-lt"/>
                <a:ea typeface="+mn-ea"/>
                <a:cs typeface="+mn-cs"/>
              </a:rPr>
              <a:t>Voici un peu ce que Air Sénégal SA compte offrir à ses clients, Un produit Cabine </a:t>
            </a:r>
            <a:r>
              <a:rPr lang="fr-FR" sz="1200" b="1" i="0" kern="1200" baseline="0" dirty="0" smtClean="0">
                <a:solidFill>
                  <a:schemeClr val="tx1"/>
                </a:solidFill>
                <a:effectLst/>
                <a:latin typeface="+mn-lt"/>
                <a:ea typeface="+mn-ea"/>
                <a:cs typeface="+mn-cs"/>
              </a:rPr>
              <a:t> au dessus des standards  de la concurrence. </a:t>
            </a:r>
          </a:p>
          <a:p>
            <a:pPr marL="171450" indent="-171450">
              <a:buFont typeface="Arial"/>
              <a:buChar char="•"/>
            </a:pPr>
            <a:r>
              <a:rPr lang="fr-FR" sz="1200" b="1" dirty="0" smtClean="0">
                <a:solidFill>
                  <a:srgbClr val="7F7F7F"/>
                </a:solidFill>
                <a:latin typeface="Helvetica"/>
                <a:cs typeface="Helvetica"/>
              </a:rPr>
              <a:t>Un Aménagement cabine accueillant  . </a:t>
            </a:r>
          </a:p>
          <a:p>
            <a:pPr marL="171450" indent="-171450">
              <a:buFont typeface="Arial"/>
              <a:buChar char="•"/>
            </a:pPr>
            <a:r>
              <a:rPr lang="fr-FR" sz="1200" b="1" dirty="0" smtClean="0">
                <a:solidFill>
                  <a:srgbClr val="7F7F7F"/>
                </a:solidFill>
                <a:latin typeface="Helvetica"/>
                <a:cs typeface="Helvetica"/>
              </a:rPr>
              <a:t>Une Configuration Bi-classe avec   . </a:t>
            </a:r>
          </a:p>
          <a:p>
            <a:pPr marL="171450" indent="-171450">
              <a:buFont typeface="Arial"/>
              <a:buChar char="•"/>
            </a:pPr>
            <a:r>
              <a:rPr lang="fr-FR" sz="1200" b="1" dirty="0" smtClean="0">
                <a:solidFill>
                  <a:srgbClr val="7F7F7F"/>
                </a:solidFill>
                <a:latin typeface="Helvetica"/>
                <a:cs typeface="Helvetica"/>
              </a:rPr>
              <a:t>Produits et Services Optionnels   (A la carte) et une  </a:t>
            </a:r>
          </a:p>
          <a:p>
            <a:r>
              <a:rPr lang="fr-FR" sz="1200" b="1" dirty="0" smtClean="0">
                <a:solidFill>
                  <a:srgbClr val="7F7F7F"/>
                </a:solidFill>
                <a:latin typeface="Helvetica"/>
                <a:cs typeface="Helvetica"/>
              </a:rPr>
              <a:t>. Offre de divertissement adaptée  aux différents segments clients   .Wifi    .Standards de Confort etc. </a:t>
            </a:r>
          </a:p>
          <a:p>
            <a:r>
              <a:rPr lang="fr-FR" sz="1050" b="1" dirty="0" smtClean="0">
                <a:solidFill>
                  <a:srgbClr val="7F7F7F"/>
                </a:solidFill>
                <a:latin typeface="Helvetica"/>
                <a:cs typeface="Helvetica"/>
              </a:rPr>
              <a:t> </a:t>
            </a:r>
            <a:endParaRPr lang="fr-FR" sz="1200" b="1" i="0"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endParaRPr lang="fr-FR" sz="1200" b="1" i="1" kern="1200" dirty="0" smtClean="0">
              <a:solidFill>
                <a:schemeClr val="tx1"/>
              </a:solidFill>
              <a:effectLst/>
              <a:latin typeface="+mn-lt"/>
              <a:ea typeface="+mn-ea"/>
              <a:cs typeface="+mn-cs"/>
            </a:endParaRPr>
          </a:p>
          <a:p>
            <a:r>
              <a:rPr lang="fr-FR" sz="1200" b="1" i="1" kern="1200" dirty="0" smtClean="0">
                <a:solidFill>
                  <a:schemeClr val="tx1"/>
                </a:solidFill>
                <a:effectLst/>
                <a:latin typeface="+mn-lt"/>
                <a:ea typeface="+mn-ea"/>
                <a:cs typeface="+mn-cs"/>
              </a:rPr>
              <a:t>2.2.1. La nouvelle classe « affaires » </a:t>
            </a:r>
            <a:endParaRPr lang="fr-FR" dirty="0" smtClean="0"/>
          </a:p>
          <a:p>
            <a:r>
              <a:rPr lang="fr-FR" sz="1200" kern="1200" dirty="0" smtClean="0">
                <a:solidFill>
                  <a:schemeClr val="tx1"/>
                </a:solidFill>
                <a:effectLst/>
                <a:latin typeface="+mn-lt"/>
                <a:ea typeface="+mn-ea"/>
                <a:cs typeface="+mn-cs"/>
              </a:rPr>
              <a:t>Face à la perte de la </a:t>
            </a:r>
            <a:r>
              <a:rPr lang="fr-FR" sz="1200" kern="1200" dirty="0" err="1" smtClean="0">
                <a:solidFill>
                  <a:schemeClr val="tx1"/>
                </a:solidFill>
                <a:effectLst/>
                <a:latin typeface="+mn-lt"/>
                <a:ea typeface="+mn-ea"/>
                <a:cs typeface="+mn-cs"/>
              </a:rPr>
              <a:t>clientèle</a:t>
            </a:r>
            <a:r>
              <a:rPr lang="fr-FR" sz="1200" kern="1200" dirty="0" smtClean="0">
                <a:solidFill>
                  <a:schemeClr val="tx1"/>
                </a:solidFill>
                <a:effectLst/>
                <a:latin typeface="+mn-lt"/>
                <a:ea typeface="+mn-ea"/>
                <a:cs typeface="+mn-cs"/>
              </a:rPr>
              <a:t> à l’avant de l’avion (classe « </a:t>
            </a:r>
            <a:r>
              <a:rPr lang="fr-FR" sz="1200" kern="1200" dirty="0" err="1" smtClean="0">
                <a:solidFill>
                  <a:schemeClr val="tx1"/>
                </a:solidFill>
                <a:effectLst/>
                <a:latin typeface="+mn-lt"/>
                <a:ea typeface="+mn-ea"/>
                <a:cs typeface="+mn-cs"/>
              </a:rPr>
              <a:t>première</a:t>
            </a:r>
            <a:r>
              <a:rPr lang="fr-FR" sz="1200" kern="1200" dirty="0" smtClean="0">
                <a:solidFill>
                  <a:schemeClr val="tx1"/>
                </a:solidFill>
                <a:effectLst/>
                <a:latin typeface="+mn-lt"/>
                <a:ea typeface="+mn-ea"/>
                <a:cs typeface="+mn-cs"/>
              </a:rPr>
              <a:t> » et « affaires ») dont nous avons </a:t>
            </a:r>
            <a:r>
              <a:rPr lang="fr-FR" sz="1200" kern="1200" dirty="0" err="1" smtClean="0">
                <a:solidFill>
                  <a:schemeClr val="tx1"/>
                </a:solidFill>
                <a:effectLst/>
                <a:latin typeface="+mn-lt"/>
                <a:ea typeface="+mn-ea"/>
                <a:cs typeface="+mn-cs"/>
              </a:rPr>
              <a:t>évoque</a:t>
            </a:r>
            <a:r>
              <a:rPr lang="fr-FR" sz="1200" kern="1200" dirty="0" smtClean="0">
                <a:solidFill>
                  <a:schemeClr val="tx1"/>
                </a:solidFill>
                <a:effectLst/>
                <a:latin typeface="+mn-lt"/>
                <a:ea typeface="+mn-ea"/>
                <a:cs typeface="+mn-cs"/>
              </a:rPr>
              <a:t>́ les raisons </a:t>
            </a:r>
            <a:r>
              <a:rPr lang="fr-FR" sz="1200" kern="1200" dirty="0" err="1" smtClean="0">
                <a:solidFill>
                  <a:schemeClr val="tx1"/>
                </a:solidFill>
                <a:effectLst/>
                <a:latin typeface="+mn-lt"/>
                <a:ea typeface="+mn-ea"/>
                <a:cs typeface="+mn-cs"/>
              </a:rPr>
              <a:t>précédemment</a:t>
            </a:r>
            <a:r>
              <a:rPr lang="fr-FR" sz="1200" kern="1200" dirty="0" smtClean="0">
                <a:solidFill>
                  <a:schemeClr val="tx1"/>
                </a:solidFill>
                <a:effectLst/>
                <a:latin typeface="+mn-lt"/>
                <a:ea typeface="+mn-ea"/>
                <a:cs typeface="+mn-cs"/>
              </a:rPr>
              <a:t> dans notre </a:t>
            </a:r>
            <a:r>
              <a:rPr lang="fr-FR" sz="1200" kern="1200" dirty="0" err="1" smtClean="0">
                <a:solidFill>
                  <a:schemeClr val="tx1"/>
                </a:solidFill>
                <a:effectLst/>
                <a:latin typeface="+mn-lt"/>
                <a:ea typeface="+mn-ea"/>
                <a:cs typeface="+mn-cs"/>
              </a:rPr>
              <a:t>étude</a:t>
            </a:r>
            <a:r>
              <a:rPr lang="fr-FR" sz="1200" kern="1200" dirty="0" smtClean="0">
                <a:solidFill>
                  <a:schemeClr val="tx1"/>
                </a:solidFill>
                <a:effectLst/>
                <a:latin typeface="+mn-lt"/>
                <a:ea typeface="+mn-ea"/>
                <a:cs typeface="+mn-cs"/>
              </a:rPr>
              <a:t>, la </a:t>
            </a:r>
            <a:r>
              <a:rPr lang="fr-FR" sz="1200" kern="1200" dirty="0" err="1" smtClean="0">
                <a:solidFill>
                  <a:schemeClr val="tx1"/>
                </a:solidFill>
                <a:effectLst/>
                <a:latin typeface="+mn-lt"/>
                <a:ea typeface="+mn-ea"/>
                <a:cs typeface="+mn-cs"/>
              </a:rPr>
              <a:t>réaction</a:t>
            </a:r>
            <a:r>
              <a:rPr lang="fr-FR" sz="1200" kern="1200" dirty="0" smtClean="0">
                <a:solidFill>
                  <a:schemeClr val="tx1"/>
                </a:solidFill>
                <a:effectLst/>
                <a:latin typeface="+mn-lt"/>
                <a:ea typeface="+mn-ea"/>
                <a:cs typeface="+mn-cs"/>
              </a:rPr>
              <a:t> d’Air France pour attirer de nouveau cette </a:t>
            </a:r>
            <a:r>
              <a:rPr lang="fr-FR" sz="1200" kern="1200" dirty="0" err="1" smtClean="0">
                <a:solidFill>
                  <a:schemeClr val="tx1"/>
                </a:solidFill>
                <a:effectLst/>
                <a:latin typeface="+mn-lt"/>
                <a:ea typeface="+mn-ea"/>
                <a:cs typeface="+mn-cs"/>
              </a:rPr>
              <a:t>clientèle</a:t>
            </a:r>
            <a:r>
              <a:rPr lang="fr-FR" sz="1200" kern="1200" dirty="0" smtClean="0">
                <a:solidFill>
                  <a:schemeClr val="tx1"/>
                </a:solidFill>
                <a:effectLst/>
                <a:latin typeface="+mn-lt"/>
                <a:ea typeface="+mn-ea"/>
                <a:cs typeface="+mn-cs"/>
              </a:rPr>
              <a:t> indispensable à la </a:t>
            </a:r>
            <a:r>
              <a:rPr lang="fr-FR" sz="1200" kern="1200" dirty="0" err="1" smtClean="0">
                <a:solidFill>
                  <a:schemeClr val="tx1"/>
                </a:solidFill>
                <a:effectLst/>
                <a:latin typeface="+mn-lt"/>
                <a:ea typeface="+mn-ea"/>
                <a:cs typeface="+mn-cs"/>
              </a:rPr>
              <a:t>rentabilite</a:t>
            </a:r>
            <a:r>
              <a:rPr lang="fr-FR" sz="1200" kern="1200" dirty="0" smtClean="0">
                <a:solidFill>
                  <a:schemeClr val="tx1"/>
                </a:solidFill>
                <a:effectLst/>
                <a:latin typeface="+mn-lt"/>
                <a:ea typeface="+mn-ea"/>
                <a:cs typeface="+mn-cs"/>
              </a:rPr>
              <a:t>́ ne sait pas fait attendre. Compte </a:t>
            </a:r>
            <a:endParaRPr lang="fr-FR" dirty="0" smtClean="0"/>
          </a:p>
          <a:p>
            <a:r>
              <a:rPr lang="fr-FR" sz="1200" kern="1200" dirty="0" smtClean="0">
                <a:solidFill>
                  <a:schemeClr val="tx1"/>
                </a:solidFill>
                <a:effectLst/>
                <a:latin typeface="+mn-lt"/>
                <a:ea typeface="+mn-ea"/>
                <a:cs typeface="+mn-cs"/>
              </a:rPr>
              <a:t>31 « KLM vole au secours d’Air France », Yann Philippin, </a:t>
            </a:r>
            <a:r>
              <a:rPr lang="fr-FR" sz="1200" kern="1200" dirty="0" err="1" smtClean="0">
                <a:solidFill>
                  <a:schemeClr val="tx1"/>
                </a:solidFill>
                <a:effectLst/>
                <a:latin typeface="+mn-lt"/>
                <a:ea typeface="+mn-ea"/>
                <a:cs typeface="+mn-cs"/>
              </a:rPr>
              <a:t>Libération</a:t>
            </a:r>
            <a:r>
              <a:rPr lang="fr-FR" sz="1200" kern="1200" dirty="0" smtClean="0">
                <a:solidFill>
                  <a:schemeClr val="tx1"/>
                </a:solidFill>
                <a:effectLst/>
                <a:latin typeface="+mn-lt"/>
                <a:ea typeface="+mn-ea"/>
                <a:cs typeface="+mn-cs"/>
              </a:rPr>
              <a:t>, le 18 Avril 2011 </a:t>
            </a:r>
            <a:endParaRPr lang="fr-FR" dirty="0" smtClean="0"/>
          </a:p>
          <a:p>
            <a:r>
              <a:rPr lang="fr-FR" sz="1200" kern="1200" dirty="0" smtClean="0">
                <a:solidFill>
                  <a:schemeClr val="tx1"/>
                </a:solidFill>
                <a:effectLst/>
                <a:latin typeface="+mn-lt"/>
                <a:ea typeface="+mn-ea"/>
                <a:cs typeface="+mn-cs"/>
              </a:rPr>
              <a:t>82 </a:t>
            </a:r>
            <a:endParaRPr lang="fr-FR" dirty="0" smtClean="0"/>
          </a:p>
          <a:p>
            <a:r>
              <a:rPr lang="fr-FR" sz="1200" kern="1200" dirty="0" smtClean="0">
                <a:solidFill>
                  <a:schemeClr val="tx1"/>
                </a:solidFill>
                <a:effectLst/>
                <a:latin typeface="+mn-lt"/>
                <a:ea typeface="+mn-ea"/>
                <a:cs typeface="+mn-cs"/>
              </a:rPr>
              <a:t>Les </a:t>
            </a:r>
            <a:r>
              <a:rPr lang="fr-FR" sz="1200" kern="1200" dirty="0" err="1" smtClean="0">
                <a:solidFill>
                  <a:schemeClr val="tx1"/>
                </a:solidFill>
                <a:effectLst/>
                <a:latin typeface="+mn-lt"/>
                <a:ea typeface="+mn-ea"/>
                <a:cs typeface="+mn-cs"/>
              </a:rPr>
              <a:t>stratégies</a:t>
            </a:r>
            <a:r>
              <a:rPr lang="fr-FR" sz="1200" kern="1200" dirty="0" smtClean="0">
                <a:solidFill>
                  <a:schemeClr val="tx1"/>
                </a:solidFill>
                <a:effectLst/>
                <a:latin typeface="+mn-lt"/>
                <a:ea typeface="+mn-ea"/>
                <a:cs typeface="+mn-cs"/>
              </a:rPr>
              <a:t> des compagnies </a:t>
            </a:r>
            <a:r>
              <a:rPr lang="fr-FR" sz="1200" kern="1200" dirty="0" err="1" smtClean="0">
                <a:solidFill>
                  <a:schemeClr val="tx1"/>
                </a:solidFill>
                <a:effectLst/>
                <a:latin typeface="+mn-lt"/>
                <a:ea typeface="+mn-ea"/>
                <a:cs typeface="+mn-cs"/>
              </a:rPr>
              <a:t>aériennes</a:t>
            </a:r>
            <a:r>
              <a:rPr lang="fr-FR" sz="1200" kern="1200" dirty="0" smtClean="0">
                <a:solidFill>
                  <a:schemeClr val="tx1"/>
                </a:solidFill>
                <a:effectLst/>
                <a:latin typeface="+mn-lt"/>
                <a:ea typeface="+mn-ea"/>
                <a:cs typeface="+mn-cs"/>
              </a:rPr>
              <a:t> major en Europe Emilie COUREAU </a:t>
            </a:r>
            <a:endParaRPr lang="fr-FR" dirty="0" smtClean="0"/>
          </a:p>
          <a:p>
            <a:r>
              <a:rPr lang="fr-FR" sz="1200" kern="1200" dirty="0" smtClean="0">
                <a:solidFill>
                  <a:schemeClr val="tx1"/>
                </a:solidFill>
                <a:effectLst/>
                <a:latin typeface="+mn-lt"/>
                <a:ea typeface="+mn-ea"/>
                <a:cs typeface="+mn-cs"/>
              </a:rPr>
              <a:t>tenu d’un budget moins important </a:t>
            </a:r>
            <a:r>
              <a:rPr lang="fr-FR" sz="1200" kern="1200" dirty="0" err="1" smtClean="0">
                <a:solidFill>
                  <a:schemeClr val="tx1"/>
                </a:solidFill>
                <a:effectLst/>
                <a:latin typeface="+mn-lt"/>
                <a:ea typeface="+mn-ea"/>
                <a:cs typeface="+mn-cs"/>
              </a:rPr>
              <a:t>dédie</a:t>
            </a:r>
            <a:r>
              <a:rPr lang="fr-FR" sz="1200" kern="1200" dirty="0" smtClean="0">
                <a:solidFill>
                  <a:schemeClr val="tx1"/>
                </a:solidFill>
                <a:effectLst/>
                <a:latin typeface="+mn-lt"/>
                <a:ea typeface="+mn-ea"/>
                <a:cs typeface="+mn-cs"/>
              </a:rPr>
              <a:t>́ aux voyageurs « business », la compagnie a choisi de </a:t>
            </a:r>
            <a:r>
              <a:rPr lang="fr-FR" sz="1200" kern="1200" dirty="0" err="1" smtClean="0">
                <a:solidFill>
                  <a:schemeClr val="tx1"/>
                </a:solidFill>
                <a:effectLst/>
                <a:latin typeface="+mn-lt"/>
                <a:ea typeface="+mn-ea"/>
                <a:cs typeface="+mn-cs"/>
              </a:rPr>
              <a:t>créer</a:t>
            </a:r>
            <a:r>
              <a:rPr lang="fr-FR" sz="1200" kern="1200" dirty="0" smtClean="0">
                <a:solidFill>
                  <a:schemeClr val="tx1"/>
                </a:solidFill>
                <a:effectLst/>
                <a:latin typeface="+mn-lt"/>
                <a:ea typeface="+mn-ea"/>
                <a:cs typeface="+mn-cs"/>
              </a:rPr>
              <a:t> une nouvelle classe sur ses vols long courriers à mis chemin entre la classe </a:t>
            </a:r>
            <a:r>
              <a:rPr lang="fr-FR" sz="1200" kern="1200" dirty="0" err="1" smtClean="0">
                <a:solidFill>
                  <a:schemeClr val="tx1"/>
                </a:solidFill>
                <a:effectLst/>
                <a:latin typeface="+mn-lt"/>
                <a:ea typeface="+mn-ea"/>
                <a:cs typeface="+mn-cs"/>
              </a:rPr>
              <a:t>économique</a:t>
            </a:r>
            <a:r>
              <a:rPr lang="fr-FR" sz="1200" kern="1200" dirty="0" smtClean="0">
                <a:solidFill>
                  <a:schemeClr val="tx1"/>
                </a:solidFill>
                <a:effectLst/>
                <a:latin typeface="+mn-lt"/>
                <a:ea typeface="+mn-ea"/>
                <a:cs typeface="+mn-cs"/>
              </a:rPr>
              <a:t> et la classe affaire, explication pertinente sachant qu’elle se situe </a:t>
            </a:r>
            <a:r>
              <a:rPr lang="fr-FR" sz="1200" kern="1200" dirty="0" err="1" smtClean="0">
                <a:solidFill>
                  <a:schemeClr val="tx1"/>
                </a:solidFill>
                <a:effectLst/>
                <a:latin typeface="+mn-lt"/>
                <a:ea typeface="+mn-ea"/>
                <a:cs typeface="+mn-cs"/>
              </a:rPr>
              <a:t>littéralement</a:t>
            </a:r>
            <a:r>
              <a:rPr lang="fr-FR" sz="1200" kern="1200" dirty="0" smtClean="0">
                <a:solidFill>
                  <a:schemeClr val="tx1"/>
                </a:solidFill>
                <a:effectLst/>
                <a:latin typeface="+mn-lt"/>
                <a:ea typeface="+mn-ea"/>
                <a:cs typeface="+mn-cs"/>
              </a:rPr>
              <a:t> entre les deux classes dans les appareils. Rebaptisé « Premium voyageur », cette </a:t>
            </a:r>
            <a:r>
              <a:rPr lang="fr-FR" sz="1200" kern="1200" dirty="0" err="1" smtClean="0">
                <a:solidFill>
                  <a:schemeClr val="tx1"/>
                </a:solidFill>
                <a:effectLst/>
                <a:latin typeface="+mn-lt"/>
                <a:ea typeface="+mn-ea"/>
                <a:cs typeface="+mn-cs"/>
              </a:rPr>
              <a:t>stratégie</a:t>
            </a:r>
            <a:r>
              <a:rPr lang="fr-FR" sz="1200" kern="1200" dirty="0" smtClean="0">
                <a:solidFill>
                  <a:schemeClr val="tx1"/>
                </a:solidFill>
                <a:effectLst/>
                <a:latin typeface="+mn-lt"/>
                <a:ea typeface="+mn-ea"/>
                <a:cs typeface="+mn-cs"/>
              </a:rPr>
              <a:t> a pour ambition de faire l’</a:t>
            </a:r>
            <a:r>
              <a:rPr lang="fr-FR" sz="1200" kern="1200" dirty="0" err="1" smtClean="0">
                <a:solidFill>
                  <a:schemeClr val="tx1"/>
                </a:solidFill>
                <a:effectLst/>
                <a:latin typeface="+mn-lt"/>
                <a:ea typeface="+mn-ea"/>
                <a:cs typeface="+mn-cs"/>
              </a:rPr>
              <a:t>intermédiaire</a:t>
            </a:r>
            <a:r>
              <a:rPr lang="fr-FR" sz="1200" kern="1200" dirty="0" smtClean="0">
                <a:solidFill>
                  <a:schemeClr val="tx1"/>
                </a:solidFill>
                <a:effectLst/>
                <a:latin typeface="+mn-lt"/>
                <a:ea typeface="+mn-ea"/>
                <a:cs typeface="+mn-cs"/>
              </a:rPr>
              <a:t> entre la classe </a:t>
            </a:r>
            <a:r>
              <a:rPr lang="fr-FR" sz="1200" kern="1200" dirty="0" err="1" smtClean="0">
                <a:solidFill>
                  <a:schemeClr val="tx1"/>
                </a:solidFill>
                <a:effectLst/>
                <a:latin typeface="+mn-lt"/>
                <a:ea typeface="+mn-ea"/>
                <a:cs typeface="+mn-cs"/>
              </a:rPr>
              <a:t>économique</a:t>
            </a:r>
            <a:r>
              <a:rPr lang="fr-FR" sz="1200" kern="1200" dirty="0" smtClean="0">
                <a:solidFill>
                  <a:schemeClr val="tx1"/>
                </a:solidFill>
                <a:effectLst/>
                <a:latin typeface="+mn-lt"/>
                <a:ea typeface="+mn-ea"/>
                <a:cs typeface="+mn-cs"/>
              </a:rPr>
              <a:t> et la classe affaire traditionnelle dans le but de ramener progressivement cette </a:t>
            </a:r>
            <a:r>
              <a:rPr lang="fr-FR" sz="1200" kern="1200" dirty="0" err="1" smtClean="0">
                <a:solidFill>
                  <a:schemeClr val="tx1"/>
                </a:solidFill>
                <a:effectLst/>
                <a:latin typeface="+mn-lt"/>
                <a:ea typeface="+mn-ea"/>
                <a:cs typeface="+mn-cs"/>
              </a:rPr>
              <a:t>clientèle</a:t>
            </a:r>
            <a:r>
              <a:rPr lang="fr-FR" sz="1200" kern="1200" dirty="0" smtClean="0">
                <a:solidFill>
                  <a:schemeClr val="tx1"/>
                </a:solidFill>
                <a:effectLst/>
                <a:latin typeface="+mn-lt"/>
                <a:ea typeface="+mn-ea"/>
                <a:cs typeface="+mn-cs"/>
              </a:rPr>
              <a:t> à « haute contribution » vers l’avant de l’avion. Cette nouvelle offre permet de proposer des </a:t>
            </a:r>
            <a:r>
              <a:rPr lang="fr-FR" sz="1200" kern="1200" dirty="0" err="1" smtClean="0">
                <a:solidFill>
                  <a:schemeClr val="tx1"/>
                </a:solidFill>
                <a:effectLst/>
                <a:latin typeface="+mn-lt"/>
                <a:ea typeface="+mn-ea"/>
                <a:cs typeface="+mn-cs"/>
              </a:rPr>
              <a:t>sièges</a:t>
            </a:r>
            <a:r>
              <a:rPr lang="fr-FR" sz="1200" kern="1200" dirty="0" smtClean="0">
                <a:solidFill>
                  <a:schemeClr val="tx1"/>
                </a:solidFill>
                <a:effectLst/>
                <a:latin typeface="+mn-lt"/>
                <a:ea typeface="+mn-ea"/>
                <a:cs typeface="+mn-cs"/>
              </a:rPr>
              <a:t> plus confortables qu’en classe </a:t>
            </a:r>
            <a:r>
              <a:rPr lang="fr-FR" sz="1200" kern="1200" dirty="0" err="1" smtClean="0">
                <a:solidFill>
                  <a:schemeClr val="tx1"/>
                </a:solidFill>
                <a:effectLst/>
                <a:latin typeface="+mn-lt"/>
                <a:ea typeface="+mn-ea"/>
                <a:cs typeface="+mn-cs"/>
              </a:rPr>
              <a:t>économique</a:t>
            </a:r>
            <a:r>
              <a:rPr lang="fr-FR" sz="1200" kern="1200" dirty="0" smtClean="0">
                <a:solidFill>
                  <a:schemeClr val="tx1"/>
                </a:solidFill>
                <a:effectLst/>
                <a:latin typeface="+mn-lt"/>
                <a:ea typeface="+mn-ea"/>
                <a:cs typeface="+mn-cs"/>
              </a:rPr>
              <a:t>, des produits d’accueil remis traditionnellement en « business », seul le repas est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Les prix </a:t>
            </a:r>
            <a:r>
              <a:rPr lang="fr-FR" sz="1200" kern="1200" dirty="0" err="1" smtClean="0">
                <a:solidFill>
                  <a:schemeClr val="tx1"/>
                </a:solidFill>
                <a:effectLst/>
                <a:latin typeface="+mn-lt"/>
                <a:ea typeface="+mn-ea"/>
                <a:cs typeface="+mn-cs"/>
              </a:rPr>
              <a:t>proposés</a:t>
            </a:r>
            <a:r>
              <a:rPr lang="fr-FR" sz="1200" kern="1200" dirty="0" smtClean="0">
                <a:solidFill>
                  <a:schemeClr val="tx1"/>
                </a:solidFill>
                <a:effectLst/>
                <a:latin typeface="+mn-lt"/>
                <a:ea typeface="+mn-ea"/>
                <a:cs typeface="+mn-cs"/>
              </a:rPr>
              <a:t> sont plus abordables qu’une classe affaire.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31</a:t>
            </a:fld>
            <a:endParaRPr lang="fr-FR"/>
          </a:p>
        </p:txBody>
      </p:sp>
    </p:spTree>
    <p:extLst>
      <p:ext uri="{BB962C8B-B14F-4D97-AF65-F5344CB8AC3E}">
        <p14:creationId xmlns:p14="http://schemas.microsoft.com/office/powerpoint/2010/main" val="563549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Un produit à</a:t>
            </a:r>
            <a:r>
              <a:rPr lang="fr-FR" b="1" baseline="0" dirty="0" smtClean="0"/>
              <a:t> bord défini selon les différents marchés</a:t>
            </a:r>
          </a:p>
          <a:p>
            <a:r>
              <a:rPr lang="fr-FR" b="1" baseline="0" dirty="0" smtClean="0"/>
              <a:t>Notez l’innovation des produits cabine avec des sièges de dernière génération (</a:t>
            </a:r>
            <a:r>
              <a:rPr lang="fr-FR" b="1" baseline="0" dirty="0" err="1" smtClean="0"/>
              <a:t>slim</a:t>
            </a:r>
            <a:r>
              <a:rPr lang="fr-FR" b="1" baseline="0" dirty="0" smtClean="0"/>
              <a:t> </a:t>
            </a:r>
            <a:r>
              <a:rPr lang="fr-FR" b="1" baseline="0" dirty="0" err="1" smtClean="0"/>
              <a:t>seat</a:t>
            </a:r>
            <a:r>
              <a:rPr lang="fr-FR" b="1" baseline="0" dirty="0" smtClean="0"/>
              <a:t>) qui permettent des gains d’espace, de poids et de confort. </a:t>
            </a:r>
          </a:p>
          <a:p>
            <a:r>
              <a:rPr lang="fr-FR" b="1" baseline="0" dirty="0" smtClean="0"/>
              <a:t>Cet équipement sera mis en service sur les vols domestiques et voisinages. </a:t>
            </a:r>
            <a:endParaRPr lang="fr-FR" b="1"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32</a:t>
            </a:fld>
            <a:endParaRPr lang="fr-FR"/>
          </a:p>
        </p:txBody>
      </p:sp>
    </p:spTree>
    <p:extLst>
      <p:ext uri="{BB962C8B-B14F-4D97-AF65-F5344CB8AC3E}">
        <p14:creationId xmlns:p14="http://schemas.microsoft.com/office/powerpoint/2010/main" val="1592535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33</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En haut à gauche</a:t>
            </a:r>
          </a:p>
          <a:p>
            <a:r>
              <a:rPr lang="fr-FR" b="1" dirty="0" smtClean="0"/>
              <a:t>--Air Sénégal SA prévoit la rentabilité après</a:t>
            </a:r>
            <a:r>
              <a:rPr lang="fr-FR" b="1" baseline="0" dirty="0" smtClean="0"/>
              <a:t> 4 années d’exploitation</a:t>
            </a:r>
          </a:p>
          <a:p>
            <a:r>
              <a:rPr lang="fr-FR" b="0" baseline="0" dirty="0" smtClean="0"/>
              <a:t>En bas à gauche</a:t>
            </a:r>
          </a:p>
          <a:p>
            <a:r>
              <a:rPr lang="fr-FR" b="1" baseline="0" dirty="0" smtClean="0"/>
              <a:t>--Nous en sommes à la définition du mode de financement des actifs le plus adéquat pour obtenir des effets de leviers raisonnables</a:t>
            </a:r>
          </a:p>
          <a:p>
            <a:r>
              <a:rPr lang="fr-FR" b="0" baseline="0" dirty="0" smtClean="0"/>
              <a:t>A droite</a:t>
            </a:r>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t>-- On observe d’abord une contrainte forte de ratio de liquidité à 20% du CA</a:t>
            </a:r>
          </a:p>
          <a:p>
            <a:r>
              <a:rPr lang="fr-FR" b="1" baseline="0" dirty="0" smtClean="0"/>
              <a:t>--Avec cette contrainte, le solde projeté montre une forte capitalisation à 40mds et un besoin de liquidité supplémentaire d’environ 25mds</a:t>
            </a:r>
          </a:p>
          <a:p>
            <a:endParaRPr lang="fr-FR" baseline="0" dirty="0" smtClean="0"/>
          </a:p>
          <a:p>
            <a:endParaRPr lang="fr-FR" baseline="0" dirty="0" smtClean="0"/>
          </a:p>
          <a:p>
            <a:r>
              <a:rPr lang="fr-FR" dirty="0" smtClean="0"/>
              <a:t>Nous projetons d’atteindre</a:t>
            </a:r>
            <a:r>
              <a:rPr lang="fr-FR" baseline="0" dirty="0" smtClean="0"/>
              <a:t> l’équilibre dès la 4</a:t>
            </a:r>
            <a:r>
              <a:rPr lang="fr-FR" baseline="30000" dirty="0" smtClean="0"/>
              <a:t>ème</a:t>
            </a:r>
            <a:r>
              <a:rPr lang="fr-FR" baseline="0" dirty="0" smtClean="0"/>
              <a:t> année d’exploitation. Comme nous avons pu le présenter précédemment, nous avons l’ambition d’un lancement rapide des opérations, tant sur le marché domestique, régional qu’intercontinental. </a:t>
            </a:r>
          </a:p>
          <a:p>
            <a:r>
              <a:rPr lang="fr-FR" baseline="0" dirty="0" smtClean="0"/>
              <a:t>Ce lancement rapide va produire des pertes opérationnelles relativement importantes les 3 premières années, mais nécessaires pour reprendre notre place sur le marché Sénégalais. </a:t>
            </a:r>
          </a:p>
          <a:p>
            <a:r>
              <a:rPr lang="fr-FR" baseline="0" dirty="0" smtClean="0"/>
              <a:t>Aussi il s’agit d’un investissement conscient et financé par une capitalisation solide apporté par le gouvernement et d’éventuels partenaires stratégiques et/ou financiers</a:t>
            </a:r>
          </a:p>
          <a:p>
            <a:r>
              <a:rPr lang="fr-FR" baseline="0" dirty="0" smtClean="0"/>
              <a:t>Ce qui se traduit d’abord par 23 milliards de perte cumulées, puis une fois les opérations </a:t>
            </a:r>
            <a:r>
              <a:rPr lang="fr-FR" baseline="0" dirty="0" err="1" smtClean="0"/>
              <a:t>stablisées</a:t>
            </a:r>
            <a:r>
              <a:rPr lang="fr-FR" baseline="0" dirty="0" smtClean="0"/>
              <a:t>, par la production d’une marge nette et d’une profitabilité supérieure à 5% du CA à la 6</a:t>
            </a:r>
            <a:r>
              <a:rPr lang="fr-FR" baseline="30000" dirty="0" smtClean="0"/>
              <a:t>e</a:t>
            </a:r>
            <a:r>
              <a:rPr lang="fr-FR" baseline="0" dirty="0" smtClean="0"/>
              <a:t> année.</a:t>
            </a:r>
          </a:p>
          <a:p>
            <a:r>
              <a:rPr lang="fr-FR" baseline="0" dirty="0" smtClean="0"/>
              <a:t>Ainsi, nous investirons d’une part, dans les opérations courantes et d’autre part dans nos actifs. Nous sommes en train de définir notre politique de financement des aéronefs. (entre </a:t>
            </a:r>
            <a:r>
              <a:rPr lang="fr-FR" baseline="0" dirty="0" err="1" smtClean="0"/>
              <a:t>lease</a:t>
            </a:r>
            <a:r>
              <a:rPr lang="fr-FR" baseline="0" dirty="0" smtClean="0"/>
              <a:t> financier et </a:t>
            </a:r>
            <a:r>
              <a:rPr lang="fr-FR" baseline="0" dirty="0" err="1" smtClean="0"/>
              <a:t>lease</a:t>
            </a:r>
            <a:r>
              <a:rPr lang="fr-FR" baseline="0" dirty="0" smtClean="0"/>
              <a:t> opérationnel).</a:t>
            </a:r>
          </a:p>
          <a:p>
            <a:r>
              <a:rPr lang="fr-FR" baseline="0" dirty="0" smtClean="0"/>
              <a:t>Le graph en bas en gauche représente les effets de levier de la compagnie et montre une solide structure capitalistique. </a:t>
            </a:r>
          </a:p>
          <a:p>
            <a:r>
              <a:rPr lang="fr-FR" baseline="0" dirty="0" smtClean="0"/>
              <a:t>Le graph à droite représente les soldes de liquidité projetés et illustre les besoins de liquidité au-delà des financements aéronautiques et  du capital social. Vous pouvez constater d’une part, un objectif de ratio de liquidité conservateur à 20%du CA et d’autre part, des </a:t>
            </a:r>
            <a:r>
              <a:rPr lang="fr-FR" baseline="0" dirty="0" err="1" smtClean="0"/>
              <a:t>bsoins</a:t>
            </a:r>
            <a:r>
              <a:rPr lang="fr-FR" baseline="0" dirty="0" smtClean="0"/>
              <a:t> de liquidité cumulés qui s’</a:t>
            </a:r>
            <a:r>
              <a:rPr lang="fr-FR" baseline="0" dirty="0" err="1" smtClean="0"/>
              <a:t>elèvent</a:t>
            </a:r>
            <a:r>
              <a:rPr lang="fr-FR" baseline="0" dirty="0" smtClean="0"/>
              <a:t> à leur pic à  38mds FCFA en 2020. A cette date, vous constatez qu’</a:t>
            </a:r>
            <a:r>
              <a:rPr lang="fr-FR" baseline="0" dirty="0" err="1" smtClean="0"/>
              <a:t>au-dela</a:t>
            </a:r>
            <a:r>
              <a:rPr lang="fr-FR" baseline="0" dirty="0" smtClean="0"/>
              <a:t> d’un capital social de 40mds, près de 25mds de liquidité supplémentaires devront être levés auprès de bailleurs ou de partenaires stratégiques. Cet investissement pourra être réduit à partir de 2020 du fait du passage à la rentabilité. </a:t>
            </a:r>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34</a:t>
            </a:fld>
            <a:endParaRPr lang="fr-FR"/>
          </a:p>
        </p:txBody>
      </p:sp>
    </p:spTree>
    <p:extLst>
      <p:ext uri="{BB962C8B-B14F-4D97-AF65-F5344CB8AC3E}">
        <p14:creationId xmlns:p14="http://schemas.microsoft.com/office/powerpoint/2010/main" val="896932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35</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Nous avons 2 types de risques. Des risques internes et externes. </a:t>
            </a:r>
          </a:p>
          <a:p>
            <a:r>
              <a:rPr lang="fr-FR" b="1" dirty="0" smtClean="0"/>
              <a:t>Parmi les risques internes, on note des risques avant lancement et après lancement.</a:t>
            </a:r>
            <a:r>
              <a:rPr lang="fr-FR" b="1" baseline="0" dirty="0" smtClean="0"/>
              <a:t> </a:t>
            </a:r>
          </a:p>
          <a:p>
            <a:endParaRPr lang="fr-FR" b="1" baseline="0" dirty="0" smtClean="0"/>
          </a:p>
          <a:p>
            <a:r>
              <a:rPr lang="fr-FR" b="1" baseline="0" dirty="0" smtClean="0"/>
              <a:t>Avant lancement: </a:t>
            </a:r>
          </a:p>
          <a:p>
            <a:pPr marL="171450" indent="-171450">
              <a:buFontTx/>
              <a:buChar char="-"/>
            </a:pPr>
            <a:r>
              <a:rPr lang="fr-FR" b="1" baseline="0" dirty="0" smtClean="0"/>
              <a:t>Disponibilité des capitaux (libération du capital)</a:t>
            </a:r>
          </a:p>
          <a:p>
            <a:pPr marL="171450" indent="-171450">
              <a:buFontTx/>
              <a:buChar char="-"/>
            </a:pPr>
            <a:r>
              <a:rPr lang="fr-FR" b="1" baseline="0" dirty="0" smtClean="0"/>
              <a:t>Manque de compétence dans les postes clé de direction</a:t>
            </a:r>
          </a:p>
          <a:p>
            <a:pPr marL="171450" indent="-171450">
              <a:buFontTx/>
              <a:buChar char="-"/>
            </a:pPr>
            <a:r>
              <a:rPr lang="fr-FR" b="1" baseline="0" dirty="0" smtClean="0"/>
              <a:t>Disponibilité de la flotte</a:t>
            </a:r>
          </a:p>
          <a:p>
            <a:pPr marL="171450" indent="-171450">
              <a:buFontTx/>
              <a:buChar char="-"/>
            </a:pPr>
            <a:r>
              <a:rPr lang="fr-FR" b="1" baseline="0" dirty="0" smtClean="0"/>
              <a:t>Retard dans la mise en place des opérations et des systèmes</a:t>
            </a:r>
          </a:p>
          <a:p>
            <a:pPr marL="171450" indent="-171450">
              <a:buFontTx/>
              <a:buChar char="-"/>
            </a:pPr>
            <a:endParaRPr lang="fr-FR" b="1" baseline="0" dirty="0" smtClean="0"/>
          </a:p>
          <a:p>
            <a:pPr marL="0" indent="0">
              <a:buFontTx/>
              <a:buNone/>
            </a:pPr>
            <a:r>
              <a:rPr lang="fr-FR" b="1" baseline="0" dirty="0" smtClean="0"/>
              <a:t>Après lancement: </a:t>
            </a:r>
          </a:p>
          <a:p>
            <a:pPr marL="171450" indent="-171450">
              <a:buFontTx/>
              <a:buChar char="-"/>
            </a:pPr>
            <a:r>
              <a:rPr lang="fr-FR" b="1" baseline="0" dirty="0" smtClean="0"/>
              <a:t>Divergence entre le business plan validé et l’exploitation</a:t>
            </a:r>
          </a:p>
          <a:p>
            <a:pPr marL="171450" indent="-171450">
              <a:buFontTx/>
              <a:buChar char="-"/>
            </a:pPr>
            <a:r>
              <a:rPr lang="fr-FR" b="1" baseline="0" dirty="0" smtClean="0"/>
              <a:t>Inaptitude à opérer en toute sécurité</a:t>
            </a:r>
          </a:p>
          <a:p>
            <a:pPr marL="171450" indent="-171450">
              <a:buFontTx/>
              <a:buChar char="-"/>
            </a:pPr>
            <a:r>
              <a:rPr lang="fr-FR" b="1" baseline="0" dirty="0" smtClean="0"/>
              <a:t>Gestion de la réaction des concurrents</a:t>
            </a:r>
          </a:p>
          <a:p>
            <a:pPr marL="171450" indent="-171450">
              <a:buFontTx/>
              <a:buChar char="-"/>
            </a:pPr>
            <a:r>
              <a:rPr lang="fr-FR" b="1" baseline="0" dirty="0" smtClean="0"/>
              <a:t>Risque de conclure un partenariat déséquilibré</a:t>
            </a:r>
          </a:p>
          <a:p>
            <a:pPr marL="0" indent="0">
              <a:buFontTx/>
              <a:buNone/>
            </a:pPr>
            <a:endParaRPr lang="fr-FR" b="1" baseline="0" dirty="0" smtClean="0"/>
          </a:p>
          <a:p>
            <a:pPr marL="0" indent="0">
              <a:buFontTx/>
              <a:buNone/>
            </a:pPr>
            <a:r>
              <a:rPr lang="fr-FR" b="1" baseline="0" dirty="0" smtClean="0"/>
              <a:t>Risques externes: </a:t>
            </a:r>
          </a:p>
          <a:p>
            <a:pPr marL="0" marR="0" indent="0" algn="l" defTabSz="457200" rtl="0" eaLnBrk="1" fontAlgn="auto" latinLnBrk="0" hangingPunct="1">
              <a:lnSpc>
                <a:spcPct val="100000"/>
              </a:lnSpc>
              <a:spcBef>
                <a:spcPts val="0"/>
              </a:spcBef>
              <a:spcAft>
                <a:spcPts val="0"/>
              </a:spcAft>
              <a:buClrTx/>
              <a:buSzTx/>
              <a:buFontTx/>
              <a:buNone/>
              <a:tabLst/>
              <a:defRPr/>
            </a:pPr>
            <a:r>
              <a:rPr lang="fr-FR" b="1" baseline="0" dirty="0" smtClean="0"/>
              <a:t>- Absence de soutien du gouvernement</a:t>
            </a:r>
          </a:p>
          <a:p>
            <a:pPr marL="171450" indent="-171450">
              <a:buFontTx/>
              <a:buChar char="-"/>
            </a:pPr>
            <a:r>
              <a:rPr lang="fr-FR" b="1" baseline="0" dirty="0" smtClean="0"/>
              <a:t>Réussite ou pas du Plan Sénégal Emergent</a:t>
            </a:r>
          </a:p>
          <a:p>
            <a:pPr marL="171450" indent="-171450">
              <a:buFontTx/>
              <a:buChar char="-"/>
            </a:pPr>
            <a:r>
              <a:rPr lang="fr-FR" b="1" baseline="0" dirty="0" smtClean="0"/>
              <a:t>Réussite des investissements infrastructurels</a:t>
            </a:r>
          </a:p>
          <a:p>
            <a:pPr marL="171450" indent="-171450">
              <a:buFontTx/>
              <a:buChar char="-"/>
            </a:pPr>
            <a:r>
              <a:rPr lang="fr-FR" b="1" baseline="0" dirty="0" smtClean="0"/>
              <a:t>Hausse du prix du carburant </a:t>
            </a:r>
          </a:p>
          <a:p>
            <a:pPr marL="171450" indent="-171450">
              <a:buFontTx/>
              <a:buChar char="-"/>
            </a:pPr>
            <a:r>
              <a:rPr lang="fr-FR" b="1" baseline="0" dirty="0" smtClean="0"/>
              <a:t>Impacte économique, politique et sanitaire</a:t>
            </a: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36</a:t>
            </a:fld>
            <a:endParaRPr lang="fr-FR"/>
          </a:p>
        </p:txBody>
      </p:sp>
    </p:spTree>
    <p:extLst>
      <p:ext uri="{BB962C8B-B14F-4D97-AF65-F5344CB8AC3E}">
        <p14:creationId xmlns:p14="http://schemas.microsoft.com/office/powerpoint/2010/main" val="2790329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37</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dirty="0" smtClean="0"/>
              <a:t>Si on considère le cycle</a:t>
            </a:r>
            <a:r>
              <a:rPr lang="fr-FR" sz="1200" b="1" baseline="0" dirty="0" smtClean="0"/>
              <a:t> de vie d’une compagnie aérienne, nous voyons qu’il y a plusieurs phases: </a:t>
            </a:r>
          </a:p>
          <a:p>
            <a:pPr marL="171450" indent="-171450">
              <a:buFontTx/>
              <a:buChar char="-"/>
            </a:pPr>
            <a:r>
              <a:rPr lang="fr-FR" sz="1200" b="1" baseline="0" dirty="0" smtClean="0"/>
              <a:t>Phase de démarrage ou phase startup:  avec beaucoup d’investissement et pas assez de recettes pour soutenir les ressources;</a:t>
            </a:r>
          </a:p>
          <a:p>
            <a:pPr marL="171450" indent="-171450">
              <a:buFontTx/>
              <a:buChar char="-"/>
            </a:pPr>
            <a:endParaRPr lang="fr-FR" sz="1200" b="1" baseline="0" dirty="0" smtClean="0"/>
          </a:p>
          <a:p>
            <a:pPr marL="171450" indent="-171450">
              <a:buFontTx/>
              <a:buChar char="-"/>
            </a:pPr>
            <a:r>
              <a:rPr lang="fr-FR" sz="1200" b="0" baseline="0" dirty="0" smtClean="0"/>
              <a:t>on est encore fragile, pas encore prouvé au marché, intéressés par des investisseurs locaux</a:t>
            </a:r>
          </a:p>
          <a:p>
            <a:pPr marL="171450" indent="-171450">
              <a:buFontTx/>
              <a:buChar char="-"/>
            </a:pPr>
            <a:endParaRPr lang="fr-FR" sz="1200" b="0" baseline="0" dirty="0" smtClean="0"/>
          </a:p>
          <a:p>
            <a:pPr marL="171450" indent="-171450">
              <a:buFontTx/>
              <a:buChar char="-"/>
            </a:pPr>
            <a:endParaRPr lang="fr-FR" sz="1200" b="0" baseline="0" dirty="0" smtClean="0"/>
          </a:p>
          <a:p>
            <a:pPr marL="171450" indent="-171450">
              <a:buFontTx/>
              <a:buChar char="-"/>
            </a:pPr>
            <a:r>
              <a:rPr lang="fr-FR" sz="1200" b="1" baseline="0" dirty="0" smtClean="0"/>
              <a:t>-Phase de Croissance entre 3</a:t>
            </a:r>
            <a:r>
              <a:rPr lang="fr-FR" sz="1200" b="1" baseline="30000" dirty="0" smtClean="0"/>
              <a:t>e</a:t>
            </a:r>
            <a:r>
              <a:rPr lang="fr-FR" sz="1200" b="1" baseline="0" dirty="0" smtClean="0"/>
              <a:t> et 5</a:t>
            </a:r>
            <a:r>
              <a:rPr lang="fr-FR" sz="1200" b="1" baseline="30000" dirty="0" smtClean="0"/>
              <a:t>e</a:t>
            </a:r>
            <a:r>
              <a:rPr lang="fr-FR" sz="1200" b="1" baseline="0" dirty="0" smtClean="0"/>
              <a:t> année:  on commence à intéresser le marché, notamment les banques de développement et les institutions publiques. A la fin de cette phase, nous pouvons intéresser les investisseurs privés et les joint ventures.</a:t>
            </a:r>
          </a:p>
          <a:p>
            <a:pPr marL="171450" indent="-171450">
              <a:buFontTx/>
              <a:buChar char="-"/>
            </a:pPr>
            <a:r>
              <a:rPr lang="fr-FR" sz="1200" b="1" baseline="0" dirty="0" smtClean="0"/>
              <a:t>- La phase de maturité au bout de la 8</a:t>
            </a:r>
            <a:r>
              <a:rPr lang="fr-FR" sz="1200" b="1" baseline="30000" dirty="0" smtClean="0"/>
              <a:t>e</a:t>
            </a:r>
            <a:r>
              <a:rPr lang="fr-FR" sz="1200" b="1" baseline="0" dirty="0" smtClean="0"/>
              <a:t> à la 10</a:t>
            </a:r>
            <a:r>
              <a:rPr lang="fr-FR" sz="1200" b="1" baseline="30000" dirty="0" smtClean="0"/>
              <a:t>e</a:t>
            </a:r>
            <a:r>
              <a:rPr lang="fr-FR" sz="1200" b="1" baseline="0" dirty="0" smtClean="0"/>
              <a:t> année: on peut développer des fusions, acquisitions et introduire son capital en bourse.</a:t>
            </a:r>
          </a:p>
          <a:p>
            <a:pPr marL="0" indent="0">
              <a:buFontTx/>
              <a:buNone/>
            </a:pPr>
            <a:r>
              <a:rPr lang="fr-FR" sz="1200" b="1" baseline="0" dirty="0" smtClean="0"/>
              <a:t>Aujourd’hui Air </a:t>
            </a:r>
            <a:r>
              <a:rPr lang="fr-FR" sz="1200" b="1" baseline="0" dirty="0" err="1" smtClean="0"/>
              <a:t>Senegal</a:t>
            </a:r>
            <a:r>
              <a:rPr lang="fr-FR" sz="1200" b="1" baseline="0" dirty="0" smtClean="0"/>
              <a:t> SA est en début de montée en charges avec d’excellentes perspectives de profitabilité. Nous sommes donc ouverts  aux investisseurs pour nouer des partenariats mutuellement bénéfiques. </a:t>
            </a:r>
            <a:endParaRPr lang="fr-FR" sz="1200" b="1" dirty="0" smtClean="0"/>
          </a:p>
          <a:p>
            <a:endParaRPr lang="fr-FR" sz="1200" b="1" dirty="0" smtClean="0"/>
          </a:p>
          <a:p>
            <a:r>
              <a:rPr lang="fr-FR" sz="1200" b="1" dirty="0" smtClean="0"/>
              <a:t>Autres partenariats potentiels </a:t>
            </a:r>
            <a:endParaRPr lang="fr-FR" sz="1200" dirty="0" smtClean="0"/>
          </a:p>
          <a:p>
            <a:r>
              <a:rPr lang="fr-FR" sz="1200" dirty="0" err="1" smtClean="0"/>
              <a:t>Freebird</a:t>
            </a:r>
            <a:r>
              <a:rPr lang="fr-FR" sz="1200" dirty="0" smtClean="0"/>
              <a:t> et Turkish Airlines sont uniquement </a:t>
            </a:r>
            <a:r>
              <a:rPr lang="fr-FR" sz="1200" dirty="0" err="1" smtClean="0"/>
              <a:t>intéressés</a:t>
            </a:r>
            <a:r>
              <a:rPr lang="fr-FR" sz="1200" dirty="0" smtClean="0"/>
              <a:t> à fournir de l’ACMI sur les avions NB et WB plus un soutien technique potentiel; l'offre ACMI longue </a:t>
            </a:r>
            <a:r>
              <a:rPr lang="fr-FR" sz="1200" dirty="0" err="1" smtClean="0"/>
              <a:t>durée</a:t>
            </a:r>
            <a:r>
              <a:rPr lang="fr-FR" sz="1200" dirty="0" smtClean="0"/>
              <a:t> de THY pour un WB pourrait </a:t>
            </a:r>
            <a:r>
              <a:rPr lang="fr-FR" sz="1200" dirty="0" err="1" smtClean="0"/>
              <a:t>être</a:t>
            </a:r>
            <a:r>
              <a:rPr lang="fr-FR" sz="1200" dirty="0" smtClean="0"/>
              <a:t> une solution </a:t>
            </a:r>
            <a:r>
              <a:rPr lang="fr-FR" sz="1200" dirty="0" err="1" smtClean="0"/>
              <a:t>intéressante</a:t>
            </a:r>
            <a:r>
              <a:rPr lang="fr-FR" sz="1200" dirty="0" smtClean="0"/>
              <a:t> </a:t>
            </a:r>
          </a:p>
          <a:p>
            <a:r>
              <a:rPr lang="fr-FR" sz="1200" dirty="0" smtClean="0"/>
              <a:t>Pegasus est </a:t>
            </a:r>
            <a:r>
              <a:rPr lang="fr-FR" sz="1200" dirty="0" err="1" smtClean="0"/>
              <a:t>intéresse</a:t>
            </a:r>
            <a:r>
              <a:rPr lang="fr-FR" sz="1200" dirty="0" smtClean="0"/>
              <a:t>́ à investir à 49,9% dans Air </a:t>
            </a:r>
            <a:r>
              <a:rPr lang="fr-FR" sz="1200" dirty="0" err="1" smtClean="0"/>
              <a:t>Sénégal</a:t>
            </a:r>
            <a:r>
              <a:rPr lang="fr-FR" sz="1200" dirty="0" smtClean="0"/>
              <a:t> avec un soutien de gestion et d'investissement en </a:t>
            </a:r>
            <a:r>
              <a:rPr lang="fr-FR" sz="1200" dirty="0" err="1" smtClean="0"/>
              <a:t>espèces</a:t>
            </a:r>
            <a:r>
              <a:rPr lang="fr-FR" sz="1200" dirty="0" smtClean="0"/>
              <a:t> mais exige un </a:t>
            </a:r>
            <a:r>
              <a:rPr lang="fr-FR" sz="1200" dirty="0" err="1" smtClean="0"/>
              <a:t>modèle</a:t>
            </a:r>
            <a:r>
              <a:rPr lang="fr-FR" sz="1200" dirty="0" smtClean="0"/>
              <a:t> à forte </a:t>
            </a:r>
            <a:r>
              <a:rPr lang="fr-FR" sz="1200" dirty="0" err="1" smtClean="0"/>
              <a:t>densite</a:t>
            </a:r>
            <a:r>
              <a:rPr lang="fr-FR" sz="1200" dirty="0" smtClean="0"/>
              <a:t>́, Low Cost avec un seul type d'avion et sans classe affaires </a:t>
            </a:r>
          </a:p>
          <a:p>
            <a:r>
              <a:rPr lang="fr-FR" sz="1200" dirty="0" smtClean="0"/>
              <a:t>Brussels est ouvert a un partenariat prometteur de </a:t>
            </a:r>
            <a:r>
              <a:rPr lang="fr-FR" sz="1200" dirty="0" err="1" smtClean="0"/>
              <a:t>création</a:t>
            </a:r>
            <a:r>
              <a:rPr lang="fr-FR" sz="1200" dirty="0" smtClean="0"/>
              <a:t> d’un joint venture sur Paris-Dakar et un fort partenariat commercial et </a:t>
            </a:r>
            <a:r>
              <a:rPr lang="fr-FR" sz="1200" dirty="0" err="1" smtClean="0"/>
              <a:t>opérationnel</a:t>
            </a:r>
            <a:endParaRPr lang="fr-FR"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t>RAM reste un bon partenaire potentiel, les discussions devraient se poursuivre mais une offre est </a:t>
            </a:r>
            <a:r>
              <a:rPr lang="fr-FR" sz="1200" dirty="0" err="1" smtClean="0"/>
              <a:t>nécessaire</a:t>
            </a:r>
            <a:r>
              <a:rPr lang="fr-FR" sz="1200" dirty="0" smtClean="0"/>
              <a:t> pour progresser</a:t>
            </a:r>
            <a:br>
              <a:rPr lang="fr-FR" sz="1200" dirty="0" smtClean="0"/>
            </a:br>
            <a:r>
              <a:rPr lang="fr-FR" sz="1200" dirty="0" smtClean="0"/>
              <a:t>Un processus concurrentiel entre RAM et Brussels Airlines devrait </a:t>
            </a:r>
            <a:r>
              <a:rPr lang="fr-FR" sz="1200" dirty="0" err="1" smtClean="0"/>
              <a:t>être</a:t>
            </a:r>
            <a:r>
              <a:rPr lang="fr-FR" sz="1200" dirty="0" smtClean="0"/>
              <a:t> engage.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dirty="0" smtClean="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38</a:t>
            </a:fld>
            <a:endParaRPr lang="fr-FR"/>
          </a:p>
        </p:txBody>
      </p:sp>
    </p:spTree>
    <p:extLst>
      <p:ext uri="{BB962C8B-B14F-4D97-AF65-F5344CB8AC3E}">
        <p14:creationId xmlns:p14="http://schemas.microsoft.com/office/powerpoint/2010/main" val="36094824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 partenariats</a:t>
            </a:r>
            <a:r>
              <a:rPr lang="fr-FR" baseline="0" dirty="0" smtClean="0"/>
              <a:t> peuvent être d’ordre capitalistique, industriel ou opérationnel. Ce qui permettra d’assures des synergies en termes de réseau et programme, de flotte, de coûts, de systèmes d’information et de revenus. </a:t>
            </a:r>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39</a:t>
            </a:fld>
            <a:endParaRPr lang="fr-FR"/>
          </a:p>
        </p:txBody>
      </p:sp>
    </p:spTree>
    <p:extLst>
      <p:ext uri="{BB962C8B-B14F-4D97-AF65-F5344CB8AC3E}">
        <p14:creationId xmlns:p14="http://schemas.microsoft.com/office/powerpoint/2010/main" val="3609482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dirty="0" smtClean="0"/>
              <a:t>S’agissant des investissements, Le</a:t>
            </a:r>
            <a:r>
              <a:rPr lang="fr-FR" sz="1200" b="1" baseline="0" dirty="0" smtClean="0"/>
              <a:t> Sénégal est une destination certaine avec:</a:t>
            </a:r>
            <a:r>
              <a:rPr lang="fr-FR" sz="1200" b="1" dirty="0" smtClean="0"/>
              <a:t>				</a:t>
            </a:r>
            <a:endParaRPr lang="fr-SN" sz="1200" b="1" u="none" strike="noStrike" kern="1200" dirty="0" smtClean="0">
              <a:solidFill>
                <a:schemeClr val="tx1"/>
              </a:solidFill>
              <a:effectLst/>
              <a:latin typeface="+mn-lt"/>
              <a:ea typeface="+mn-ea"/>
              <a:cs typeface="+mn-cs"/>
            </a:endParaRPr>
          </a:p>
          <a:p>
            <a:pPr marL="171450" indent="-171450">
              <a:buFontTx/>
              <a:buChar char="-"/>
            </a:pPr>
            <a:r>
              <a:rPr lang="fr-FR" b="1" i="0" smtClean="0"/>
              <a:t>Un Pays </a:t>
            </a:r>
            <a:r>
              <a:rPr lang="fr-FR" b="1" i="0" dirty="0" smtClean="0"/>
              <a:t>Stable qui garantit</a:t>
            </a:r>
            <a:r>
              <a:rPr lang="fr-FR" b="1" i="0" baseline="0" dirty="0" smtClean="0"/>
              <a:t> la liberté d’entreprendre; </a:t>
            </a:r>
          </a:p>
          <a:p>
            <a:pPr marL="171450" indent="-171450">
              <a:buFontTx/>
              <a:buChar char="-"/>
            </a:pPr>
            <a:r>
              <a:rPr lang="fr-FR" b="1" i="0" baseline="0" dirty="0" smtClean="0"/>
              <a:t>Avec une Forte dynamique des investissements privés et</a:t>
            </a:r>
          </a:p>
          <a:p>
            <a:pPr marL="171450" indent="-171450">
              <a:buFontTx/>
              <a:buChar char="-"/>
            </a:pPr>
            <a:r>
              <a:rPr lang="fr-FR" b="1" i="0" baseline="0" dirty="0" smtClean="0"/>
              <a:t>des  Perspectives économiques fort intéressantes suite aux récentes découvertes de pétrole, de Gaz etc.</a:t>
            </a:r>
          </a:p>
          <a:p>
            <a:pPr marL="171450" indent="-171450">
              <a:buFontTx/>
              <a:buChar char="-"/>
            </a:pPr>
            <a:r>
              <a:rPr lang="fr-FR" b="1" i="0" baseline="0" dirty="0" smtClean="0"/>
              <a:t>Ces atouts vont contribuer à positionner le Sénégal dans </a:t>
            </a:r>
            <a:r>
              <a:rPr lang="fr-FR" sz="1200" b="1" i="0" kern="1200" dirty="0" smtClean="0">
                <a:solidFill>
                  <a:schemeClr val="tx1"/>
                </a:solidFill>
                <a:effectLst/>
                <a:latin typeface="+mn-lt"/>
                <a:ea typeface="+mn-ea"/>
                <a:cs typeface="+mn-cs"/>
              </a:rPr>
              <a:t> un marche  régional de  plus de 300 millions de consommateurs connectes a l’Afrique et ouvert au monde./</a:t>
            </a:r>
          </a:p>
          <a:p>
            <a:r>
              <a:rPr lang="fr-FR" b="1" i="0" dirty="0" smtClean="0"/>
              <a:t/>
            </a:r>
            <a:br>
              <a:rPr lang="fr-FR" b="1" i="0" dirty="0" smtClean="0"/>
            </a:br>
            <a:endParaRPr lang="fr-FR" b="1" i="0" baseline="0" dirty="0" smtClean="0"/>
          </a:p>
          <a:p>
            <a:pPr marL="171450" indent="-171450">
              <a:buFontTx/>
              <a:buChar char="-"/>
            </a:pPr>
            <a:endParaRPr lang="fr-FR" baseline="0" dirty="0" smtClean="0"/>
          </a:p>
          <a:p>
            <a:pPr marL="171450" indent="-171450">
              <a:buFontTx/>
              <a:buChar char="-"/>
            </a:pPr>
            <a:endParaRPr lang="fr-FR" baseline="0" dirty="0" smtClean="0"/>
          </a:p>
          <a:p>
            <a:pPr marL="171450" indent="-171450">
              <a:buFontTx/>
              <a:buChar char="-"/>
            </a:pPr>
            <a:r>
              <a:rPr lang="fr-FR" baseline="0" dirty="0" smtClean="0"/>
              <a:t>La consommation stimulée par la demande intérieure (croissance de la classe moyenne)</a:t>
            </a:r>
          </a:p>
          <a:p>
            <a:pPr marL="171450" indent="-171450">
              <a:buFontTx/>
              <a:buChar char="-"/>
            </a:pPr>
            <a:r>
              <a:rPr lang="fr-FR" sz="1200" b="1" i="1" kern="1200" dirty="0" smtClean="0">
                <a:solidFill>
                  <a:schemeClr val="tx1"/>
                </a:solidFill>
                <a:effectLst/>
                <a:latin typeface="+mn-lt"/>
                <a:ea typeface="+mn-ea"/>
                <a:cs typeface="+mn-cs"/>
              </a:rPr>
              <a:t>Des zones de </a:t>
            </a:r>
            <a:r>
              <a:rPr lang="fr-FR" sz="1200" b="1" i="1" kern="1200" dirty="0" err="1" smtClean="0">
                <a:solidFill>
                  <a:schemeClr val="tx1"/>
                </a:solidFill>
                <a:effectLst/>
                <a:latin typeface="+mn-lt"/>
                <a:ea typeface="+mn-ea"/>
                <a:cs typeface="+mn-cs"/>
              </a:rPr>
              <a:t>developpement</a:t>
            </a:r>
            <a:r>
              <a:rPr lang="fr-FR" sz="1200" b="1" i="1" kern="1200" dirty="0" smtClean="0">
                <a:solidFill>
                  <a:schemeClr val="tx1"/>
                </a:solidFill>
                <a:effectLst/>
                <a:latin typeface="+mn-lt"/>
                <a:ea typeface="+mn-ea"/>
                <a:cs typeface="+mn-cs"/>
              </a:rPr>
              <a:t> agropoles et des plateformes d’investissements tels que la zone </a:t>
            </a:r>
            <a:r>
              <a:rPr lang="fr-FR" sz="1200" b="1" i="1" kern="1200" dirty="0" err="1" smtClean="0">
                <a:solidFill>
                  <a:schemeClr val="tx1"/>
                </a:solidFill>
                <a:effectLst/>
                <a:latin typeface="+mn-lt"/>
                <a:ea typeface="+mn-ea"/>
                <a:cs typeface="+mn-cs"/>
              </a:rPr>
              <a:t>economique</a:t>
            </a:r>
            <a:r>
              <a:rPr lang="fr-FR" sz="1200" b="1" i="1" kern="1200" dirty="0" smtClean="0">
                <a:solidFill>
                  <a:schemeClr val="tx1"/>
                </a:solidFill>
                <a:effectLst/>
                <a:latin typeface="+mn-lt"/>
                <a:ea typeface="+mn-ea"/>
                <a:cs typeface="+mn-cs"/>
              </a:rPr>
              <a:t> de DIASS et le pole urbain de </a:t>
            </a:r>
            <a:r>
              <a:rPr lang="fr-FR" sz="1200" b="1" i="1" kern="1200" dirty="0" err="1" smtClean="0">
                <a:solidFill>
                  <a:schemeClr val="tx1"/>
                </a:solidFill>
                <a:effectLst/>
                <a:latin typeface="+mn-lt"/>
                <a:ea typeface="+mn-ea"/>
                <a:cs typeface="+mn-cs"/>
              </a:rPr>
              <a:t>Diamniadio</a:t>
            </a:r>
            <a:r>
              <a:rPr lang="fr-FR" sz="1200" b="1" i="1" kern="1200" dirty="0" smtClean="0">
                <a:solidFill>
                  <a:schemeClr val="tx1"/>
                </a:solidFill>
                <a:effectLst/>
                <a:latin typeface="+mn-lt"/>
                <a:ea typeface="+mn-ea"/>
                <a:cs typeface="+mn-cs"/>
              </a:rPr>
              <a:t> constitueront des centres </a:t>
            </a:r>
            <a:r>
              <a:rPr lang="fr-FR" sz="1200" b="1" i="1" kern="1200" dirty="0" err="1" smtClean="0">
                <a:solidFill>
                  <a:schemeClr val="tx1"/>
                </a:solidFill>
                <a:effectLst/>
                <a:latin typeface="+mn-lt"/>
                <a:ea typeface="+mn-ea"/>
                <a:cs typeface="+mn-cs"/>
              </a:rPr>
              <a:t>competitifs</a:t>
            </a:r>
            <a:r>
              <a:rPr lang="fr-FR" sz="1200" b="1" i="1" kern="1200" dirty="0" smtClean="0">
                <a:solidFill>
                  <a:schemeClr val="tx1"/>
                </a:solidFill>
                <a:effectLst/>
                <a:latin typeface="+mn-lt"/>
                <a:ea typeface="+mn-ea"/>
                <a:cs typeface="+mn-cs"/>
              </a:rPr>
              <a:t> avec des avantages et services </a:t>
            </a:r>
            <a:r>
              <a:rPr lang="fr-FR" sz="1200" b="1" i="1" kern="1200" dirty="0" err="1" smtClean="0">
                <a:solidFill>
                  <a:schemeClr val="tx1"/>
                </a:solidFill>
                <a:effectLst/>
                <a:latin typeface="+mn-lt"/>
                <a:ea typeface="+mn-ea"/>
                <a:cs typeface="+mn-cs"/>
              </a:rPr>
              <a:t>dedies</a:t>
            </a:r>
            <a:r>
              <a:rPr lang="fr-FR" sz="1200" b="1" i="1" kern="1200" dirty="0" smtClean="0">
                <a:solidFill>
                  <a:schemeClr val="tx1"/>
                </a:solidFill>
                <a:effectLst/>
                <a:latin typeface="+mn-lt"/>
                <a:ea typeface="+mn-ea"/>
                <a:cs typeface="+mn-cs"/>
              </a:rPr>
              <a:t>. </a:t>
            </a:r>
          </a:p>
          <a:p>
            <a:pPr marL="171450" indent="-171450">
              <a:buFontTx/>
              <a:buChar char="-"/>
            </a:pPr>
            <a:r>
              <a:rPr lang="fr-FR" sz="1200" b="1" i="1" kern="1200" dirty="0" smtClean="0">
                <a:solidFill>
                  <a:schemeClr val="tx1"/>
                </a:solidFill>
                <a:effectLst/>
                <a:latin typeface="+mn-lt"/>
                <a:ea typeface="+mn-ea"/>
                <a:cs typeface="+mn-cs"/>
              </a:rPr>
              <a:t>Ceci favorisera un grand </a:t>
            </a:r>
            <a:r>
              <a:rPr lang="fr-FR" sz="1200" b="1" i="1" kern="1200" dirty="0" err="1" smtClean="0">
                <a:solidFill>
                  <a:schemeClr val="tx1"/>
                </a:solidFill>
                <a:effectLst/>
                <a:latin typeface="+mn-lt"/>
                <a:ea typeface="+mn-ea"/>
                <a:cs typeface="+mn-cs"/>
              </a:rPr>
              <a:t>boost</a:t>
            </a:r>
            <a:r>
              <a:rPr lang="fr-FR" sz="1200" b="1" i="1" kern="1200" dirty="0" smtClean="0">
                <a:solidFill>
                  <a:schemeClr val="tx1"/>
                </a:solidFill>
                <a:effectLst/>
                <a:latin typeface="+mn-lt"/>
                <a:ea typeface="+mn-ea"/>
                <a:cs typeface="+mn-cs"/>
              </a:rPr>
              <a:t> dans </a:t>
            </a:r>
            <a:r>
              <a:rPr lang="fr-FR" sz="1200" b="1" i="1" kern="1200" dirty="0" err="1" smtClean="0">
                <a:solidFill>
                  <a:schemeClr val="tx1"/>
                </a:solidFill>
                <a:effectLst/>
                <a:latin typeface="+mn-lt"/>
                <a:ea typeface="+mn-ea"/>
                <a:cs typeface="+mn-cs"/>
              </a:rPr>
              <a:t>lacroissance</a:t>
            </a:r>
            <a:r>
              <a:rPr lang="fr-FR" sz="1200" b="1" i="1" kern="1200" dirty="0" smtClean="0">
                <a:solidFill>
                  <a:schemeClr val="tx1"/>
                </a:solidFill>
                <a:effectLst/>
                <a:latin typeface="+mn-lt"/>
                <a:ea typeface="+mn-ea"/>
                <a:cs typeface="+mn-cs"/>
              </a:rPr>
              <a:t> de la classe moyenne qui constitue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4</a:t>
            </a:fld>
            <a:endParaRPr lang="fr-FR"/>
          </a:p>
        </p:txBody>
      </p:sp>
    </p:spTree>
    <p:extLst>
      <p:ext uri="{BB962C8B-B14F-4D97-AF65-F5344CB8AC3E}">
        <p14:creationId xmlns:p14="http://schemas.microsoft.com/office/powerpoint/2010/main" val="4153562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40</a:t>
            </a:fld>
            <a:endParaRPr lang="fr-FR"/>
          </a:p>
        </p:txBody>
      </p:sp>
    </p:spTree>
    <p:extLst>
      <p:ext uri="{BB962C8B-B14F-4D97-AF65-F5344CB8AC3E}">
        <p14:creationId xmlns:p14="http://schemas.microsoft.com/office/powerpoint/2010/main" val="2023300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La mise en place de la compagnie obéit</a:t>
            </a:r>
            <a:r>
              <a:rPr lang="fr-FR" b="1" baseline="0" dirty="0" smtClean="0"/>
              <a:t> aux 2 phases suivantes: </a:t>
            </a:r>
          </a:p>
          <a:p>
            <a:r>
              <a:rPr lang="fr-FR" b="1" baseline="0" dirty="0" smtClean="0"/>
              <a:t>La phase stratégique consacrée aux études et analyses, sous la supervision du comité de pilotage et la phase opérationnelle, suivie par l’équipe projet Air Sénégal SA. </a:t>
            </a:r>
          </a:p>
          <a:p>
            <a:r>
              <a:rPr lang="fr-FR" b="1" dirty="0" smtClean="0"/>
              <a:t>Air Sénégal SA est en fin de la phase d’études et entame la phase opérationnelle avec la mise en place des diligences</a:t>
            </a:r>
            <a:r>
              <a:rPr lang="fr-FR" b="1" baseline="0" dirty="0" smtClean="0"/>
              <a:t> pré-exploitation</a:t>
            </a:r>
          </a:p>
          <a:p>
            <a:r>
              <a:rPr lang="fr-FR" b="1" baseline="0" dirty="0" smtClean="0"/>
              <a:t>Finalisation de la certification, contractualisation, recrutement et implémentation des systèmes et processus, la formation des personnels jusqu’au lancement du premier vol prévu dans le dernier trimestre de </a:t>
            </a:r>
            <a:r>
              <a:rPr lang="fr-FR" b="1" baseline="0" smtClean="0"/>
              <a:t>cette année.</a:t>
            </a:r>
            <a:endParaRPr lang="fr-FR" b="1"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41</a:t>
            </a:fld>
            <a:endParaRPr lang="fr-FR"/>
          </a:p>
        </p:txBody>
      </p:sp>
    </p:spTree>
    <p:extLst>
      <p:ext uri="{BB962C8B-B14F-4D97-AF65-F5344CB8AC3E}">
        <p14:creationId xmlns:p14="http://schemas.microsoft.com/office/powerpoint/2010/main" val="18088199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CACE3C-4D6D-2F46-99C4-78EFD20BBB4F}" type="slidenum">
              <a:rPr lang="fr-FR" smtClean="0"/>
              <a:t>42</a:t>
            </a:fld>
            <a:endParaRPr lang="fr-FR"/>
          </a:p>
        </p:txBody>
      </p:sp>
    </p:spTree>
    <p:extLst>
      <p:ext uri="{BB962C8B-B14F-4D97-AF65-F5344CB8AC3E}">
        <p14:creationId xmlns:p14="http://schemas.microsoft.com/office/powerpoint/2010/main" val="3560144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smtClean="0">
                <a:latin typeface="Open Sans"/>
                <a:cs typeface="Open Sans"/>
              </a:rPr>
              <a:t>Afin d’</a:t>
            </a:r>
            <a:r>
              <a:rPr lang="fr-FR" sz="1200" dirty="0" err="1" smtClean="0">
                <a:latin typeface="Open Sans"/>
                <a:cs typeface="Open Sans"/>
              </a:rPr>
              <a:t>appréhender</a:t>
            </a:r>
            <a:r>
              <a:rPr lang="fr-FR" sz="1200" dirty="0" smtClean="0">
                <a:latin typeface="Open Sans"/>
                <a:cs typeface="Open Sans"/>
              </a:rPr>
              <a:t> l’aspect </a:t>
            </a:r>
            <a:r>
              <a:rPr lang="fr-FR" sz="1200" dirty="0" err="1" smtClean="0">
                <a:latin typeface="Open Sans"/>
                <a:cs typeface="Open Sans"/>
              </a:rPr>
              <a:t>stratégique</a:t>
            </a:r>
            <a:r>
              <a:rPr lang="fr-FR" sz="1200" dirty="0" smtClean="0">
                <a:latin typeface="Open Sans"/>
                <a:cs typeface="Open Sans"/>
              </a:rPr>
              <a:t> du </a:t>
            </a:r>
            <a:r>
              <a:rPr lang="fr-FR" sz="1200" dirty="0" err="1" smtClean="0">
                <a:latin typeface="Open Sans"/>
                <a:cs typeface="Open Sans"/>
              </a:rPr>
              <a:t>développement</a:t>
            </a:r>
            <a:r>
              <a:rPr lang="fr-FR" sz="1200" dirty="0" smtClean="0">
                <a:latin typeface="Open Sans"/>
                <a:cs typeface="Open Sans"/>
              </a:rPr>
              <a:t> des compagnies africaines sur ce continent, nous </a:t>
            </a:r>
            <a:r>
              <a:rPr lang="fr-FR" sz="1200" dirty="0" err="1" smtClean="0">
                <a:latin typeface="Open Sans"/>
                <a:cs typeface="Open Sans"/>
              </a:rPr>
              <a:t>présenterons</a:t>
            </a:r>
            <a:r>
              <a:rPr lang="fr-FR" sz="1200" dirty="0" smtClean="0">
                <a:latin typeface="Open Sans"/>
                <a:cs typeface="Open Sans"/>
              </a:rPr>
              <a:t> les facteurs </a:t>
            </a:r>
            <a:r>
              <a:rPr lang="fr-FR" sz="1200" dirty="0" err="1" smtClean="0">
                <a:latin typeface="Open Sans"/>
                <a:cs typeface="Open Sans"/>
              </a:rPr>
              <a:t>clés</a:t>
            </a:r>
            <a:r>
              <a:rPr lang="fr-FR" sz="1200" dirty="0" smtClean="0">
                <a:latin typeface="Open Sans"/>
                <a:cs typeface="Open Sans"/>
              </a:rPr>
              <a:t> de </a:t>
            </a:r>
            <a:r>
              <a:rPr lang="fr-FR" sz="1200" dirty="0" err="1" smtClean="0">
                <a:latin typeface="Open Sans"/>
                <a:cs typeface="Open Sans"/>
              </a:rPr>
              <a:t>succès</a:t>
            </a:r>
            <a:r>
              <a:rPr lang="fr-FR" sz="1200" dirty="0" smtClean="0">
                <a:latin typeface="Open Sans"/>
                <a:cs typeface="Open Sans"/>
              </a:rPr>
              <a:t> y </a:t>
            </a:r>
            <a:r>
              <a:rPr lang="fr-FR" sz="1200" dirty="0" err="1" smtClean="0">
                <a:latin typeface="Open Sans"/>
                <a:cs typeface="Open Sans"/>
              </a:rPr>
              <a:t>afférents</a:t>
            </a:r>
            <a:r>
              <a:rPr lang="fr-FR" sz="1200" dirty="0" smtClean="0">
                <a:latin typeface="Open Sans"/>
                <a:cs typeface="Open Sans"/>
              </a:rPr>
              <a:t>. </a:t>
            </a:r>
          </a:p>
          <a:p>
            <a:r>
              <a:rPr lang="fr-FR" sz="1200" dirty="0" smtClean="0">
                <a:latin typeface="Open Sans"/>
                <a:cs typeface="Open Sans"/>
              </a:rPr>
              <a:t>Bien que la flotte africaine en exploitation soit parmi les plus </a:t>
            </a:r>
            <a:r>
              <a:rPr lang="fr-FR" sz="1200" dirty="0" err="1" smtClean="0">
                <a:latin typeface="Open Sans"/>
                <a:cs typeface="Open Sans"/>
              </a:rPr>
              <a:t>âgées</a:t>
            </a:r>
            <a:r>
              <a:rPr lang="fr-FR" sz="1200" dirty="0" smtClean="0">
                <a:latin typeface="Open Sans"/>
                <a:cs typeface="Open Sans"/>
              </a:rPr>
              <a:t>, le potentiel existant pour les compagnies africaines est indiscutable. En effet, les </a:t>
            </a:r>
            <a:r>
              <a:rPr lang="fr-FR" sz="1200" dirty="0" err="1" smtClean="0">
                <a:latin typeface="Open Sans"/>
                <a:cs typeface="Open Sans"/>
              </a:rPr>
              <a:t>opportunités</a:t>
            </a:r>
            <a:r>
              <a:rPr lang="fr-FR" sz="1200" dirty="0" smtClean="0">
                <a:latin typeface="Open Sans"/>
                <a:cs typeface="Open Sans"/>
              </a:rPr>
              <a:t> ne manquent pas puisqu’il est estimé que les compagnies qui </a:t>
            </a:r>
            <a:r>
              <a:rPr lang="fr-FR" sz="1200" dirty="0" err="1" smtClean="0">
                <a:latin typeface="Open Sans"/>
                <a:cs typeface="Open Sans"/>
              </a:rPr>
              <a:t>opèrent</a:t>
            </a:r>
            <a:r>
              <a:rPr lang="fr-FR" sz="1200" dirty="0" smtClean="0">
                <a:latin typeface="Open Sans"/>
                <a:cs typeface="Open Sans"/>
              </a:rPr>
              <a:t> en Afrique auront besoin d’</a:t>
            </a:r>
            <a:r>
              <a:rPr lang="fr-FR" sz="1200" dirty="0" err="1" smtClean="0">
                <a:latin typeface="Open Sans"/>
                <a:cs typeface="Open Sans"/>
              </a:rPr>
              <a:t>acquérir</a:t>
            </a:r>
            <a:r>
              <a:rPr lang="fr-FR" sz="1200" dirty="0" smtClean="0">
                <a:latin typeface="Open Sans"/>
                <a:cs typeface="Open Sans"/>
              </a:rPr>
              <a:t> 957 avions </a:t>
            </a:r>
            <a:r>
              <a:rPr lang="fr-FR" sz="1200" dirty="0" err="1" smtClean="0">
                <a:latin typeface="Open Sans"/>
                <a:cs typeface="Open Sans"/>
              </a:rPr>
              <a:t>supplémentaires</a:t>
            </a:r>
            <a:r>
              <a:rPr lang="fr-FR" sz="1200" dirty="0" smtClean="0">
                <a:latin typeface="Open Sans"/>
                <a:cs typeface="Open Sans"/>
              </a:rPr>
              <a:t> d’ici 2031 pour renouveler la flotte et faire face au trafic de voyageurs qui devrait tripler d’ici là. </a:t>
            </a:r>
          </a:p>
          <a:p>
            <a:r>
              <a:rPr lang="fr-FR" sz="1200" dirty="0" smtClean="0">
                <a:latin typeface="Open Sans"/>
                <a:cs typeface="Open Sans"/>
              </a:rPr>
              <a:t>A ce titre, la compagnie sud-africaine vient d’ouvrir la voie en </a:t>
            </a:r>
            <a:r>
              <a:rPr lang="fr-FR" sz="1200" dirty="0" err="1" smtClean="0">
                <a:latin typeface="Open Sans"/>
                <a:cs typeface="Open Sans"/>
              </a:rPr>
              <a:t>annonçant</a:t>
            </a:r>
            <a:r>
              <a:rPr lang="fr-FR" sz="1200" dirty="0" smtClean="0">
                <a:latin typeface="Open Sans"/>
                <a:cs typeface="Open Sans"/>
              </a:rPr>
              <a:t> vouloir </a:t>
            </a:r>
            <a:r>
              <a:rPr lang="fr-FR" sz="1200" dirty="0" err="1" smtClean="0">
                <a:latin typeface="Open Sans"/>
                <a:cs typeface="Open Sans"/>
              </a:rPr>
              <a:t>acquérir</a:t>
            </a:r>
            <a:r>
              <a:rPr lang="fr-FR" sz="1200" dirty="0" smtClean="0">
                <a:latin typeface="Open Sans"/>
                <a:cs typeface="Open Sans"/>
              </a:rPr>
              <a:t> entre 25 et 30 avions pour un montant entre 4 et 7 milliards de dollars. </a:t>
            </a:r>
          </a:p>
          <a:p>
            <a:r>
              <a:rPr lang="fr-FR" sz="1200" dirty="0" smtClean="0">
                <a:latin typeface="Open Sans"/>
                <a:cs typeface="Open Sans"/>
              </a:rPr>
              <a:t>Un autre facteur </a:t>
            </a:r>
            <a:r>
              <a:rPr lang="fr-FR" sz="1200" dirty="0" err="1" smtClean="0">
                <a:latin typeface="Open Sans"/>
                <a:cs typeface="Open Sans"/>
              </a:rPr>
              <a:t>cle</a:t>
            </a:r>
            <a:r>
              <a:rPr lang="fr-FR" sz="1200" dirty="0" smtClean="0">
                <a:latin typeface="Open Sans"/>
                <a:cs typeface="Open Sans"/>
              </a:rPr>
              <a:t>́ de </a:t>
            </a:r>
            <a:r>
              <a:rPr lang="fr-FR" sz="1200" dirty="0" err="1" smtClean="0">
                <a:latin typeface="Open Sans"/>
                <a:cs typeface="Open Sans"/>
              </a:rPr>
              <a:t>succès</a:t>
            </a:r>
            <a:r>
              <a:rPr lang="fr-FR" sz="1200" dirty="0" smtClean="0">
                <a:latin typeface="Open Sans"/>
                <a:cs typeface="Open Sans"/>
              </a:rPr>
              <a:t> </a:t>
            </a:r>
            <a:r>
              <a:rPr lang="fr-FR" sz="1200" dirty="0" err="1" smtClean="0">
                <a:latin typeface="Open Sans"/>
                <a:cs typeface="Open Sans"/>
              </a:rPr>
              <a:t>réside</a:t>
            </a:r>
            <a:r>
              <a:rPr lang="fr-FR" sz="1200" dirty="0" smtClean="0">
                <a:latin typeface="Open Sans"/>
                <a:cs typeface="Open Sans"/>
              </a:rPr>
              <a:t> dans la signature de la </a:t>
            </a:r>
            <a:r>
              <a:rPr lang="fr-FR" sz="1200" dirty="0" err="1" smtClean="0">
                <a:latin typeface="Open Sans"/>
                <a:cs typeface="Open Sans"/>
              </a:rPr>
              <a:t>décision</a:t>
            </a:r>
            <a:r>
              <a:rPr lang="fr-FR" sz="1200" dirty="0" smtClean="0">
                <a:latin typeface="Open Sans"/>
                <a:cs typeface="Open Sans"/>
              </a:rPr>
              <a:t> de Yamoussoukro. La </a:t>
            </a:r>
            <a:r>
              <a:rPr lang="fr-FR" sz="1200" dirty="0" err="1" smtClean="0">
                <a:latin typeface="Open Sans"/>
                <a:cs typeface="Open Sans"/>
              </a:rPr>
              <a:t>déréglementation</a:t>
            </a:r>
            <a:r>
              <a:rPr lang="fr-FR" sz="1200" dirty="0" smtClean="0">
                <a:latin typeface="Open Sans"/>
                <a:cs typeface="Open Sans"/>
              </a:rPr>
              <a:t> de l’espace </a:t>
            </a:r>
            <a:r>
              <a:rPr lang="fr-FR" sz="1200" dirty="0" err="1" smtClean="0">
                <a:latin typeface="Open Sans"/>
                <a:cs typeface="Open Sans"/>
              </a:rPr>
              <a:t>aérien</a:t>
            </a:r>
            <a:r>
              <a:rPr lang="fr-FR" sz="1200" dirty="0" smtClean="0">
                <a:latin typeface="Open Sans"/>
                <a:cs typeface="Open Sans"/>
              </a:rPr>
              <a:t> du continent pour les compagnies africaines demeure un avantage </a:t>
            </a:r>
            <a:r>
              <a:rPr lang="fr-FR" sz="1200" dirty="0" err="1" smtClean="0">
                <a:latin typeface="Open Sans"/>
                <a:cs typeface="Open Sans"/>
              </a:rPr>
              <a:t>inéluctable</a:t>
            </a:r>
            <a:r>
              <a:rPr lang="fr-FR" sz="1200" dirty="0" smtClean="0">
                <a:latin typeface="Open Sans"/>
                <a:cs typeface="Open Sans"/>
              </a:rPr>
              <a:t> puisqu’il leur offre de nouvelles </a:t>
            </a:r>
            <a:r>
              <a:rPr lang="fr-FR" sz="1200" dirty="0" err="1" smtClean="0">
                <a:latin typeface="Open Sans"/>
                <a:cs typeface="Open Sans"/>
              </a:rPr>
              <a:t>activités</a:t>
            </a:r>
            <a:r>
              <a:rPr lang="fr-FR" sz="1200" dirty="0" smtClean="0">
                <a:latin typeface="Open Sans"/>
                <a:cs typeface="Open Sans"/>
              </a:rPr>
              <a:t> de </a:t>
            </a:r>
            <a:r>
              <a:rPr lang="fr-FR" sz="1200" dirty="0" err="1" smtClean="0">
                <a:latin typeface="Open Sans"/>
                <a:cs typeface="Open Sans"/>
              </a:rPr>
              <a:t>développement</a:t>
            </a:r>
            <a:r>
              <a:rPr lang="fr-FR" sz="1200" dirty="0" smtClean="0">
                <a:latin typeface="Open Sans"/>
                <a:cs typeface="Open Sans"/>
              </a:rPr>
              <a:t>. </a:t>
            </a:r>
          </a:p>
          <a:p>
            <a:r>
              <a:rPr lang="fr-FR" sz="1200" dirty="0" smtClean="0">
                <a:latin typeface="Open Sans"/>
                <a:cs typeface="Open Sans"/>
              </a:rPr>
              <a:t>Actuellement au continent, on peut trouver des </a:t>
            </a:r>
            <a:r>
              <a:rPr lang="fr-FR" sz="1200" dirty="0" err="1" smtClean="0">
                <a:latin typeface="Open Sans"/>
                <a:cs typeface="Open Sans"/>
              </a:rPr>
              <a:t>aéroports</a:t>
            </a:r>
            <a:r>
              <a:rPr lang="fr-FR" sz="1200" dirty="0" smtClean="0">
                <a:latin typeface="Open Sans"/>
                <a:cs typeface="Open Sans"/>
              </a:rPr>
              <a:t> construits avec un haut standing et qui peuvent concurrencer ceux de l’Europe ou </a:t>
            </a:r>
            <a:r>
              <a:rPr lang="fr-FR" sz="1200" dirty="0" err="1" smtClean="0">
                <a:latin typeface="Open Sans"/>
                <a:cs typeface="Open Sans"/>
              </a:rPr>
              <a:t>même</a:t>
            </a:r>
            <a:r>
              <a:rPr lang="fr-FR" sz="1200" dirty="0" smtClean="0">
                <a:latin typeface="Open Sans"/>
                <a:cs typeface="Open Sans"/>
              </a:rPr>
              <a:t> des Etats-Unis à l’instar de l’</a:t>
            </a:r>
            <a:r>
              <a:rPr lang="fr-FR" sz="1200" dirty="0" err="1" smtClean="0">
                <a:latin typeface="Open Sans"/>
                <a:cs typeface="Open Sans"/>
              </a:rPr>
              <a:t>aéroport</a:t>
            </a:r>
            <a:r>
              <a:rPr lang="fr-FR" sz="1200" dirty="0" smtClean="0">
                <a:latin typeface="Open Sans"/>
                <a:cs typeface="Open Sans"/>
              </a:rPr>
              <a:t> de Johannesburg ou du Caire. Ces </a:t>
            </a:r>
            <a:r>
              <a:rPr lang="fr-FR" sz="1200" dirty="0" err="1" smtClean="0">
                <a:latin typeface="Open Sans"/>
                <a:cs typeface="Open Sans"/>
              </a:rPr>
              <a:t>aéroports</a:t>
            </a:r>
            <a:r>
              <a:rPr lang="fr-FR" sz="1200" dirty="0" smtClean="0">
                <a:latin typeface="Open Sans"/>
                <a:cs typeface="Open Sans"/>
              </a:rPr>
              <a:t> assurent le transfert de passagers en transit avec une grande </a:t>
            </a:r>
            <a:r>
              <a:rPr lang="fr-FR" sz="1200" dirty="0" err="1" smtClean="0">
                <a:latin typeface="Open Sans"/>
                <a:cs typeface="Open Sans"/>
              </a:rPr>
              <a:t>fluidite</a:t>
            </a:r>
            <a:r>
              <a:rPr lang="fr-FR" sz="1200" dirty="0" smtClean="0">
                <a:latin typeface="Open Sans"/>
                <a:cs typeface="Open Sans"/>
              </a:rPr>
              <a:t>́. </a:t>
            </a:r>
          </a:p>
          <a:p>
            <a:r>
              <a:rPr lang="fr-FR" sz="1200" dirty="0" smtClean="0">
                <a:latin typeface="Open Sans"/>
                <a:cs typeface="Open Sans"/>
              </a:rPr>
              <a:t>L’utilisation du </a:t>
            </a:r>
            <a:r>
              <a:rPr lang="fr-FR" sz="1200" dirty="0" err="1" smtClean="0">
                <a:latin typeface="Open Sans"/>
                <a:cs typeface="Open Sans"/>
              </a:rPr>
              <a:t>système</a:t>
            </a:r>
            <a:r>
              <a:rPr lang="fr-FR" sz="1200" dirty="0" smtClean="0">
                <a:latin typeface="Open Sans"/>
                <a:cs typeface="Open Sans"/>
              </a:rPr>
              <a:t> de </a:t>
            </a:r>
            <a:r>
              <a:rPr lang="fr-FR" sz="1200" dirty="0" err="1" smtClean="0">
                <a:latin typeface="Open Sans"/>
                <a:cs typeface="Open Sans"/>
              </a:rPr>
              <a:t>Yields</a:t>
            </a:r>
            <a:r>
              <a:rPr lang="fr-FR" sz="1200" dirty="0" smtClean="0">
                <a:latin typeface="Open Sans"/>
                <a:cs typeface="Open Sans"/>
              </a:rPr>
              <a:t> management constitue un autre facteur </a:t>
            </a:r>
            <a:r>
              <a:rPr lang="fr-FR" sz="1200" dirty="0" err="1" smtClean="0">
                <a:latin typeface="Open Sans"/>
                <a:cs typeface="Open Sans"/>
              </a:rPr>
              <a:t>cle</a:t>
            </a:r>
            <a:r>
              <a:rPr lang="fr-FR" sz="1200" dirty="0" smtClean="0">
                <a:latin typeface="Open Sans"/>
                <a:cs typeface="Open Sans"/>
              </a:rPr>
              <a:t>́ de </a:t>
            </a:r>
            <a:r>
              <a:rPr lang="fr-FR" sz="1200" dirty="0" err="1" smtClean="0">
                <a:latin typeface="Open Sans"/>
                <a:cs typeface="Open Sans"/>
              </a:rPr>
              <a:t>succès</a:t>
            </a:r>
            <a:r>
              <a:rPr lang="fr-FR" sz="1200" dirty="0" smtClean="0">
                <a:latin typeface="Open Sans"/>
                <a:cs typeface="Open Sans"/>
              </a:rPr>
              <a:t> puisqu’il permet aux compagnies d’optimiser leurs recettes. </a:t>
            </a:r>
          </a:p>
          <a:p>
            <a:r>
              <a:rPr lang="fr-FR" sz="1200" dirty="0" smtClean="0">
                <a:latin typeface="Open Sans"/>
                <a:cs typeface="Open Sans"/>
              </a:rPr>
              <a:t>Par ailleurs, un mouvement de concentration et de </a:t>
            </a:r>
            <a:r>
              <a:rPr lang="fr-FR" sz="1200" dirty="0" err="1" smtClean="0">
                <a:latin typeface="Open Sans"/>
                <a:cs typeface="Open Sans"/>
              </a:rPr>
              <a:t>coopération</a:t>
            </a:r>
            <a:r>
              <a:rPr lang="fr-FR" sz="1200" dirty="0" smtClean="0">
                <a:latin typeface="Open Sans"/>
                <a:cs typeface="Open Sans"/>
              </a:rPr>
              <a:t> est </a:t>
            </a:r>
            <a:r>
              <a:rPr lang="fr-FR" sz="1200" dirty="0" err="1" smtClean="0">
                <a:latin typeface="Open Sans"/>
                <a:cs typeface="Open Sans"/>
              </a:rPr>
              <a:t>nécessaire</a:t>
            </a:r>
            <a:r>
              <a:rPr lang="fr-FR" sz="1200" dirty="0" smtClean="0">
                <a:latin typeface="Open Sans"/>
                <a:cs typeface="Open Sans"/>
              </a:rPr>
              <a:t>, comme on l’observe </a:t>
            </a:r>
            <a:r>
              <a:rPr lang="fr-FR" sz="1200" dirty="0" err="1" smtClean="0">
                <a:latin typeface="Open Sans"/>
                <a:cs typeface="Open Sans"/>
              </a:rPr>
              <a:t>déja</a:t>
            </a:r>
            <a:r>
              <a:rPr lang="fr-FR" sz="1200" dirty="0" smtClean="0">
                <a:latin typeface="Open Sans"/>
                <a:cs typeface="Open Sans"/>
              </a:rPr>
              <a:t>̀ avec </a:t>
            </a:r>
            <a:r>
              <a:rPr lang="fr-FR" sz="1200" dirty="0" err="1" smtClean="0">
                <a:latin typeface="Open Sans"/>
                <a:cs typeface="Open Sans"/>
              </a:rPr>
              <a:t>Ethopian</a:t>
            </a:r>
            <a:r>
              <a:rPr lang="fr-FR" sz="1200" dirty="0" smtClean="0">
                <a:latin typeface="Open Sans"/>
                <a:cs typeface="Open Sans"/>
              </a:rPr>
              <a:t> Airlines et A-</a:t>
            </a:r>
            <a:r>
              <a:rPr lang="fr-FR" sz="1200" dirty="0" err="1" smtClean="0">
                <a:latin typeface="Open Sans"/>
                <a:cs typeface="Open Sans"/>
              </a:rPr>
              <a:t>Sky</a:t>
            </a:r>
            <a:r>
              <a:rPr lang="fr-FR" sz="1200" dirty="0" smtClean="0">
                <a:latin typeface="Open Sans"/>
                <a:cs typeface="Open Sans"/>
              </a:rPr>
              <a:t> ou Air France qui vient de s’allier à Air Mali et Burkina. Plus </a:t>
            </a:r>
            <a:r>
              <a:rPr lang="fr-FR" sz="1200" dirty="0" err="1" smtClean="0">
                <a:latin typeface="Open Sans"/>
                <a:cs typeface="Open Sans"/>
              </a:rPr>
              <a:t>fréquemment</a:t>
            </a:r>
            <a:r>
              <a:rPr lang="fr-FR" sz="1200" dirty="0" smtClean="0">
                <a:latin typeface="Open Sans"/>
                <a:cs typeface="Open Sans"/>
              </a:rPr>
              <a:t> connus sous la </a:t>
            </a:r>
            <a:r>
              <a:rPr lang="fr-FR" sz="1200" dirty="0" err="1" smtClean="0">
                <a:latin typeface="Open Sans"/>
                <a:cs typeface="Open Sans"/>
              </a:rPr>
              <a:t>dénomination</a:t>
            </a:r>
            <a:r>
              <a:rPr lang="fr-FR" sz="1200" dirty="0" smtClean="0">
                <a:latin typeface="Open Sans"/>
                <a:cs typeface="Open Sans"/>
              </a:rPr>
              <a:t> de « </a:t>
            </a:r>
            <a:r>
              <a:rPr lang="fr-FR" sz="1200" dirty="0" err="1" smtClean="0">
                <a:latin typeface="Open Sans"/>
                <a:cs typeface="Open Sans"/>
              </a:rPr>
              <a:t>Share</a:t>
            </a:r>
            <a:r>
              <a:rPr lang="fr-FR" sz="1200" dirty="0" smtClean="0">
                <a:latin typeface="Open Sans"/>
                <a:cs typeface="Open Sans"/>
              </a:rPr>
              <a:t> code ». </a:t>
            </a:r>
          </a:p>
          <a:p>
            <a:r>
              <a:rPr lang="fr-FR" sz="1200" dirty="0" smtClean="0">
                <a:latin typeface="Open Sans"/>
                <a:cs typeface="Open Sans"/>
              </a:rPr>
              <a:t>Enfin, le </a:t>
            </a:r>
            <a:r>
              <a:rPr lang="fr-FR" sz="1200" dirty="0" err="1" smtClean="0">
                <a:latin typeface="Open Sans"/>
                <a:cs typeface="Open Sans"/>
              </a:rPr>
              <a:t>créneau</a:t>
            </a:r>
            <a:r>
              <a:rPr lang="fr-FR" sz="1200" dirty="0" smtClean="0">
                <a:latin typeface="Open Sans"/>
                <a:cs typeface="Open Sans"/>
              </a:rPr>
              <a:t> du trafic cargo est </a:t>
            </a:r>
            <a:r>
              <a:rPr lang="fr-FR" sz="1200" dirty="0" err="1" smtClean="0">
                <a:latin typeface="Open Sans"/>
                <a:cs typeface="Open Sans"/>
              </a:rPr>
              <a:t>très</a:t>
            </a:r>
            <a:r>
              <a:rPr lang="fr-FR" sz="1200" dirty="0" smtClean="0">
                <a:latin typeface="Open Sans"/>
                <a:cs typeface="Open Sans"/>
              </a:rPr>
              <a:t> important dans le continent africain </a:t>
            </a:r>
            <a:r>
              <a:rPr lang="fr-FR" sz="1200" dirty="0" err="1" smtClean="0">
                <a:latin typeface="Open Sans"/>
                <a:cs typeface="Open Sans"/>
              </a:rPr>
              <a:t>représentant</a:t>
            </a:r>
            <a:r>
              <a:rPr lang="fr-FR" sz="1200" dirty="0" smtClean="0">
                <a:latin typeface="Open Sans"/>
                <a:cs typeface="Open Sans"/>
              </a:rPr>
              <a:t> ainsi une diversification potentielle et prometteuse des </a:t>
            </a:r>
            <a:r>
              <a:rPr lang="fr-FR" sz="1200" dirty="0" err="1" smtClean="0">
                <a:latin typeface="Open Sans"/>
                <a:cs typeface="Open Sans"/>
              </a:rPr>
              <a:t>activités</a:t>
            </a:r>
            <a:r>
              <a:rPr lang="fr-FR" sz="1200" dirty="0" smtClean="0">
                <a:latin typeface="Open Sans"/>
                <a:cs typeface="Open Sans"/>
              </a:rPr>
              <a:t> des compagnies africaines. </a:t>
            </a:r>
          </a:p>
          <a:p>
            <a:endParaRPr lang="fr-FR" b="1" dirty="0" smtClean="0">
              <a:solidFill>
                <a:srgbClr val="FF0000"/>
              </a:solidFill>
            </a:endParaRPr>
          </a:p>
        </p:txBody>
      </p:sp>
      <p:sp>
        <p:nvSpPr>
          <p:cNvPr id="4" name="Slide Number Placeholder 3"/>
          <p:cNvSpPr>
            <a:spLocks noGrp="1"/>
          </p:cNvSpPr>
          <p:nvPr>
            <p:ph type="sldNum" sz="quarter" idx="10"/>
          </p:nvPr>
        </p:nvSpPr>
        <p:spPr/>
        <p:txBody>
          <a:bodyPr/>
          <a:lstStyle/>
          <a:p>
            <a:fld id="{85CACE3C-4D6D-2F46-99C4-78EFD20BBB4F}" type="slidenum">
              <a:rPr lang="fr-FR" smtClean="0"/>
              <a:t>43</a:t>
            </a:fld>
            <a:endParaRPr lang="fr-FR"/>
          </a:p>
        </p:txBody>
      </p:sp>
    </p:spTree>
    <p:extLst>
      <p:ext uri="{BB962C8B-B14F-4D97-AF65-F5344CB8AC3E}">
        <p14:creationId xmlns:p14="http://schemas.microsoft.com/office/powerpoint/2010/main" val="291799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Les tendances de l’industrie</a:t>
            </a:r>
            <a:r>
              <a:rPr lang="fr-FR" sz="1200" b="1" i="0" kern="1200" baseline="0" dirty="0" smtClean="0">
                <a:solidFill>
                  <a:schemeClr val="tx1"/>
                </a:solidFill>
                <a:effectLst/>
                <a:latin typeface="+mn-lt"/>
                <a:ea typeface="+mn-ea"/>
                <a:cs typeface="+mn-cs"/>
              </a:rPr>
              <a:t> pour </a:t>
            </a:r>
            <a:r>
              <a:rPr lang="fr-FR" sz="1200" b="1" i="0" kern="1200" baseline="0" dirty="0" err="1" smtClean="0">
                <a:solidFill>
                  <a:schemeClr val="tx1"/>
                </a:solidFill>
                <a:effectLst/>
                <a:latin typeface="+mn-lt"/>
                <a:ea typeface="+mn-ea"/>
                <a:cs typeface="+mn-cs"/>
              </a:rPr>
              <a:t>l</a:t>
            </a:r>
            <a:r>
              <a:rPr lang="fr-FR" sz="1200" b="1" i="0" kern="1200" dirty="0" err="1" smtClean="0">
                <a:solidFill>
                  <a:schemeClr val="tx1"/>
                </a:solidFill>
                <a:effectLst/>
                <a:latin typeface="+mn-lt"/>
                <a:ea typeface="+mn-ea"/>
                <a:cs typeface="+mn-cs"/>
              </a:rPr>
              <a:t>ʼannée</a:t>
            </a:r>
            <a:r>
              <a:rPr lang="fr-FR" sz="1200" b="1" i="0" kern="1200" dirty="0" smtClean="0">
                <a:solidFill>
                  <a:schemeClr val="tx1"/>
                </a:solidFill>
                <a:effectLst/>
                <a:latin typeface="+mn-lt"/>
                <a:ea typeface="+mn-ea"/>
                <a:cs typeface="+mn-cs"/>
              </a:rPr>
              <a:t> 2016, sont portées</a:t>
            </a:r>
            <a:r>
              <a:rPr lang="fr-FR" sz="1200" b="1" i="0" kern="1200" baseline="0" dirty="0" smtClean="0">
                <a:solidFill>
                  <a:schemeClr val="tx1"/>
                </a:solidFill>
                <a:effectLst/>
                <a:latin typeface="+mn-lt"/>
                <a:ea typeface="+mn-ea"/>
                <a:cs typeface="+mn-cs"/>
              </a:rPr>
              <a:t> à la hausse</a:t>
            </a:r>
            <a:r>
              <a:rPr lang="fr-FR" sz="1200" b="1" i="0" kern="1200" dirty="0" smtClean="0">
                <a:solidFill>
                  <a:schemeClr val="tx1"/>
                </a:solidFill>
                <a:effectLst/>
                <a:latin typeface="+mn-lt"/>
                <a:ea typeface="+mn-ea"/>
                <a:cs typeface="+mn-cs"/>
              </a:rPr>
              <a:t>, </a:t>
            </a:r>
          </a:p>
          <a:p>
            <a:pPr marL="171450" indent="-171450">
              <a:buFont typeface="Arial"/>
              <a:buChar char="•"/>
            </a:pPr>
            <a:r>
              <a:rPr lang="fr-FR" sz="1200" b="1" i="0" kern="1200" dirty="0" smtClean="0">
                <a:solidFill>
                  <a:schemeClr val="tx1"/>
                </a:solidFill>
                <a:effectLst/>
                <a:latin typeface="+mn-lt"/>
                <a:ea typeface="+mn-ea"/>
                <a:cs typeface="+mn-cs"/>
              </a:rPr>
              <a:t>avec une  augmentation de la demande de 6,3% </a:t>
            </a:r>
          </a:p>
          <a:p>
            <a:pPr marL="171450" indent="-171450">
              <a:buFont typeface="Arial"/>
              <a:buChar char="•"/>
            </a:pPr>
            <a:r>
              <a:rPr lang="fr-FR" sz="1200" b="1" i="0" kern="1200" dirty="0" smtClean="0">
                <a:solidFill>
                  <a:schemeClr val="tx1"/>
                </a:solidFill>
                <a:effectLst/>
                <a:latin typeface="+mn-lt"/>
                <a:ea typeface="+mn-ea"/>
                <a:cs typeface="+mn-cs"/>
              </a:rPr>
              <a:t>un coefficient d'occupation de siège</a:t>
            </a:r>
            <a:r>
              <a:rPr lang="fr-FR" sz="1200" b="1" i="0" kern="1200" baseline="0" dirty="0" smtClean="0">
                <a:solidFill>
                  <a:schemeClr val="tx1"/>
                </a:solidFill>
                <a:effectLst/>
                <a:latin typeface="+mn-lt"/>
                <a:ea typeface="+mn-ea"/>
                <a:cs typeface="+mn-cs"/>
              </a:rPr>
              <a:t> élevé, </a:t>
            </a:r>
            <a:r>
              <a:rPr lang="fr-FR" sz="1200" b="1" i="0" kern="1200" dirty="0" smtClean="0">
                <a:solidFill>
                  <a:schemeClr val="tx1"/>
                </a:solidFill>
                <a:effectLst/>
                <a:latin typeface="+mn-lt"/>
                <a:ea typeface="+mn-ea"/>
                <a:cs typeface="+mn-cs"/>
              </a:rPr>
              <a:t> à 80,5%</a:t>
            </a:r>
          </a:p>
          <a:p>
            <a:pPr marL="171450" indent="-171450">
              <a:buFont typeface="Arial"/>
              <a:buChar char="•"/>
            </a:pPr>
            <a:r>
              <a:rPr lang="fr-FR" sz="1200" b="1" i="0" kern="1200" dirty="0" smtClean="0">
                <a:solidFill>
                  <a:schemeClr val="tx1"/>
                </a:solidFill>
                <a:effectLst/>
                <a:latin typeface="+mn-lt"/>
                <a:ea typeface="+mn-ea"/>
                <a:cs typeface="+mn-cs"/>
              </a:rPr>
              <a:t>Avec une connectivité accrue, 700</a:t>
            </a:r>
            <a:r>
              <a:rPr lang="fr-FR" sz="1200" b="1" i="0" kern="1200" baseline="0" dirty="0" smtClean="0">
                <a:solidFill>
                  <a:schemeClr val="tx1"/>
                </a:solidFill>
                <a:effectLst/>
                <a:latin typeface="+mn-lt"/>
                <a:ea typeface="+mn-ea"/>
                <a:cs typeface="+mn-cs"/>
              </a:rPr>
              <a:t> nouvelles routes aériennes ont été exploitées.</a:t>
            </a:r>
            <a:r>
              <a:rPr lang="fr-FR" sz="1200" b="1" i="0" kern="1200" dirty="0" smtClean="0">
                <a:solidFill>
                  <a:schemeClr val="tx1"/>
                </a:solidFill>
                <a:effectLst/>
                <a:latin typeface="+mn-lt"/>
                <a:ea typeface="+mn-ea"/>
                <a:cs typeface="+mn-cs"/>
              </a:rPr>
              <a:t> </a:t>
            </a:r>
          </a:p>
          <a:p>
            <a:r>
              <a:rPr lang="fr-FR" sz="1200" b="1" i="0" kern="1200" dirty="0" smtClean="0">
                <a:solidFill>
                  <a:schemeClr val="tx1"/>
                </a:solidFill>
                <a:effectLst/>
                <a:latin typeface="+mn-lt"/>
                <a:ea typeface="+mn-ea"/>
                <a:cs typeface="+mn-cs"/>
              </a:rPr>
              <a:t>Il</a:t>
            </a:r>
            <a:r>
              <a:rPr lang="fr-FR" sz="1200" b="1" i="0" kern="1200" baseline="0" dirty="0" smtClean="0">
                <a:solidFill>
                  <a:schemeClr val="tx1"/>
                </a:solidFill>
                <a:effectLst/>
                <a:latin typeface="+mn-lt"/>
                <a:ea typeface="+mn-ea"/>
                <a:cs typeface="+mn-cs"/>
              </a:rPr>
              <a:t> y’a lieu de n</a:t>
            </a:r>
            <a:r>
              <a:rPr lang="fr-FR" sz="1200" b="1" i="0" kern="1200" dirty="0" smtClean="0">
                <a:solidFill>
                  <a:schemeClr val="tx1"/>
                </a:solidFill>
                <a:effectLst/>
                <a:latin typeface="+mn-lt"/>
                <a:ea typeface="+mn-ea"/>
                <a:cs typeface="+mn-cs"/>
              </a:rPr>
              <a:t>oter</a:t>
            </a:r>
            <a:r>
              <a:rPr lang="fr-FR" sz="1200" b="1" i="0" kern="1200" baseline="0" dirty="0" smtClean="0">
                <a:solidFill>
                  <a:schemeClr val="tx1"/>
                </a:solidFill>
                <a:effectLst/>
                <a:latin typeface="+mn-lt"/>
                <a:ea typeface="+mn-ea"/>
                <a:cs typeface="+mn-cs"/>
              </a:rPr>
              <a:t> que</a:t>
            </a:r>
            <a:r>
              <a:rPr lang="fr-FR" sz="1200" b="1" i="0" kern="1200" dirty="0" smtClean="0">
                <a:solidFill>
                  <a:schemeClr val="tx1"/>
                </a:solidFill>
                <a:effectLst/>
                <a:latin typeface="+mn-lt"/>
                <a:ea typeface="+mn-ea"/>
                <a:cs typeface="+mn-cs"/>
              </a:rPr>
              <a:t> 3,7 milliards de passagers ont  été transporté en toute sécurité</a:t>
            </a:r>
            <a:r>
              <a:rPr lang="fr-FR" sz="1200" b="1" i="0" kern="1200" baseline="0" dirty="0" smtClean="0">
                <a:solidFill>
                  <a:schemeClr val="tx1"/>
                </a:solidFill>
                <a:effectLst/>
                <a:latin typeface="+mn-lt"/>
                <a:ea typeface="+mn-ea"/>
                <a:cs typeface="+mn-cs"/>
              </a:rPr>
              <a:t> et une baisse du tarif moyen de </a:t>
            </a:r>
            <a:r>
              <a:rPr lang="mr-IN" sz="1200" b="1" i="0" kern="1200" baseline="0" dirty="0" smtClean="0">
                <a:solidFill>
                  <a:schemeClr val="tx1"/>
                </a:solidFill>
                <a:effectLst/>
                <a:latin typeface="+mn-lt"/>
                <a:ea typeface="+mn-ea"/>
                <a:cs typeface="+mn-cs"/>
              </a:rPr>
              <a:t>–</a:t>
            </a:r>
            <a:r>
              <a:rPr lang="fr-FR" sz="1200" b="1" i="0" kern="1200" baseline="0" dirty="0" smtClean="0">
                <a:solidFill>
                  <a:schemeClr val="tx1"/>
                </a:solidFill>
                <a:effectLst/>
                <a:latin typeface="+mn-lt"/>
                <a:ea typeface="+mn-ea"/>
                <a:cs typeface="+mn-cs"/>
              </a:rPr>
              <a:t> 44$ a été observée.</a:t>
            </a:r>
          </a:p>
          <a:p>
            <a:r>
              <a:rPr lang="fr-FR" sz="1200" b="1" i="0" kern="1200" baseline="0" dirty="0" smtClean="0">
                <a:solidFill>
                  <a:schemeClr val="tx1"/>
                </a:solidFill>
                <a:effectLst/>
                <a:latin typeface="+mn-lt"/>
                <a:ea typeface="+mn-ea"/>
                <a:cs typeface="+mn-cs"/>
              </a:rPr>
              <a:t>On peut noter également que dans cette croissance, les parts de marché de l’Afrique reste cependant limitées avec 2,2%.</a:t>
            </a:r>
            <a:endParaRPr lang="fr-FR" sz="1200" b="1"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a:t>
            </a:r>
            <a:endParaRPr lang="fr-FR" b="0" i="0" dirty="0" smtClean="0"/>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Dans son compte-rendu publié le 2 </a:t>
            </a:r>
            <a:r>
              <a:rPr lang="fr-FR" sz="1200" b="0" i="0" kern="1200" dirty="0" err="1" smtClean="0">
                <a:solidFill>
                  <a:schemeClr val="tx1"/>
                </a:solidFill>
                <a:effectLst/>
                <a:latin typeface="+mn-lt"/>
                <a:ea typeface="+mn-ea"/>
                <a:cs typeface="+mn-cs"/>
              </a:rPr>
              <a:t>février</a:t>
            </a:r>
            <a:r>
              <a:rPr lang="fr-FR" sz="1200" b="0" i="0" kern="1200" dirty="0" smtClean="0">
                <a:solidFill>
                  <a:schemeClr val="tx1"/>
                </a:solidFill>
                <a:effectLst/>
                <a:latin typeface="+mn-lt"/>
                <a:ea typeface="+mn-ea"/>
                <a:cs typeface="+mn-cs"/>
              </a:rPr>
              <a:t> 2017, </a:t>
            </a:r>
            <a:r>
              <a:rPr lang="fr-FR" sz="1200" b="0" i="0" kern="1200" dirty="0" err="1" smtClean="0">
                <a:solidFill>
                  <a:schemeClr val="tx1"/>
                </a:solidFill>
                <a:effectLst/>
                <a:latin typeface="+mn-lt"/>
                <a:ea typeface="+mn-ea"/>
                <a:cs typeface="+mn-cs"/>
              </a:rPr>
              <a:t>lʼIATA</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précise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quʼau</a:t>
            </a:r>
            <a:r>
              <a:rPr lang="fr-FR" sz="1200" b="0" i="0" kern="1200" dirty="0" smtClean="0">
                <a:solidFill>
                  <a:schemeClr val="tx1"/>
                </a:solidFill>
                <a:effectLst/>
                <a:latin typeface="+mn-lt"/>
                <a:ea typeface="+mn-ea"/>
                <a:cs typeface="+mn-cs"/>
              </a:rPr>
              <a:t> niveau mondial, le trafic en RPK (revenu passager </a:t>
            </a:r>
            <a:r>
              <a:rPr lang="fr-FR" sz="1200" b="0" i="0" kern="1200" dirty="0" err="1" smtClean="0">
                <a:solidFill>
                  <a:schemeClr val="tx1"/>
                </a:solidFill>
                <a:effectLst/>
                <a:latin typeface="+mn-lt"/>
                <a:ea typeface="+mn-ea"/>
                <a:cs typeface="+mn-cs"/>
              </a:rPr>
              <a:t>kilomètre</a:t>
            </a:r>
            <a:r>
              <a:rPr lang="fr-FR" sz="1200" b="0" i="0" kern="1200" dirty="0" smtClean="0">
                <a:solidFill>
                  <a:schemeClr val="tx1"/>
                </a:solidFill>
                <a:effectLst/>
                <a:latin typeface="+mn-lt"/>
                <a:ea typeface="+mn-ea"/>
                <a:cs typeface="+mn-cs"/>
              </a:rPr>
              <a:t>) a gagné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dernière</a:t>
            </a:r>
            <a:r>
              <a:rPr lang="fr-FR" sz="1200" b="0" i="0" kern="1200" dirty="0" smtClean="0">
                <a:solidFill>
                  <a:schemeClr val="tx1"/>
                </a:solidFill>
                <a:effectLst/>
                <a:latin typeface="+mn-lt"/>
                <a:ea typeface="+mn-ea"/>
                <a:cs typeface="+mn-cs"/>
              </a:rPr>
              <a:t> 6,3% par rapport à 2015, et 6,0% </a:t>
            </a:r>
            <a:r>
              <a:rPr lang="fr-FR" sz="1200" b="0" i="0" kern="1200" dirty="0" err="1" smtClean="0">
                <a:solidFill>
                  <a:schemeClr val="tx1"/>
                </a:solidFill>
                <a:effectLst/>
                <a:latin typeface="+mn-lt"/>
                <a:ea typeface="+mn-ea"/>
                <a:cs typeface="+mn-cs"/>
              </a:rPr>
              <a:t>après</a:t>
            </a:r>
            <a:r>
              <a:rPr lang="fr-FR" sz="1200" b="0" i="0" kern="1200" dirty="0" smtClean="0">
                <a:solidFill>
                  <a:schemeClr val="tx1"/>
                </a:solidFill>
                <a:effectLst/>
                <a:latin typeface="+mn-lt"/>
                <a:ea typeface="+mn-ea"/>
                <a:cs typeface="+mn-cs"/>
              </a:rPr>
              <a:t> rajustement pour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bissextile : « ces bons </a:t>
            </a:r>
            <a:r>
              <a:rPr lang="fr-FR" sz="1200" b="0" i="0" kern="1200" dirty="0" err="1" smtClean="0">
                <a:solidFill>
                  <a:schemeClr val="tx1"/>
                </a:solidFill>
                <a:effectLst/>
                <a:latin typeface="+mn-lt"/>
                <a:ea typeface="+mn-ea"/>
                <a:cs typeface="+mn-cs"/>
              </a:rPr>
              <a:t>résultats</a:t>
            </a:r>
            <a:r>
              <a:rPr lang="fr-FR" sz="1200" b="0" i="0" kern="1200" dirty="0" smtClean="0">
                <a:solidFill>
                  <a:schemeClr val="tx1"/>
                </a:solidFill>
                <a:effectLst/>
                <a:latin typeface="+mn-lt"/>
                <a:ea typeface="+mn-ea"/>
                <a:cs typeface="+mn-cs"/>
              </a:rPr>
              <a:t> surpassent de beaucoup la croissance annuelle moyenne sur dix ans, qui </a:t>
            </a:r>
            <a:r>
              <a:rPr lang="fr-FR" sz="1200" b="0" i="0" kern="1200" dirty="0" err="1" smtClean="0">
                <a:solidFill>
                  <a:schemeClr val="tx1"/>
                </a:solidFill>
                <a:effectLst/>
                <a:latin typeface="+mn-lt"/>
                <a:ea typeface="+mn-ea"/>
                <a:cs typeface="+mn-cs"/>
              </a:rPr>
              <a:t>sʼétablit</a:t>
            </a:r>
            <a:r>
              <a:rPr lang="fr-FR" sz="1200" b="0" i="0" kern="1200" dirty="0" smtClean="0">
                <a:solidFill>
                  <a:schemeClr val="tx1"/>
                </a:solidFill>
                <a:effectLst/>
                <a:latin typeface="+mn-lt"/>
                <a:ea typeface="+mn-ea"/>
                <a:cs typeface="+mn-cs"/>
              </a:rPr>
              <a:t> à 5, % ». </a:t>
            </a:r>
          </a:p>
          <a:p>
            <a:r>
              <a:rPr lang="fr-FR" sz="1200" b="0" i="0" kern="1200" dirty="0" smtClean="0">
                <a:solidFill>
                  <a:schemeClr val="tx1"/>
                </a:solidFill>
                <a:effectLst/>
                <a:latin typeface="+mn-lt"/>
                <a:ea typeface="+mn-ea"/>
                <a:cs typeface="+mn-cs"/>
              </a:rPr>
              <a:t>La </a:t>
            </a:r>
            <a:r>
              <a:rPr lang="fr-FR" sz="1200" b="0" i="0" kern="1200" dirty="0" err="1" smtClean="0">
                <a:solidFill>
                  <a:schemeClr val="tx1"/>
                </a:solidFill>
                <a:effectLst/>
                <a:latin typeface="+mn-lt"/>
                <a:ea typeface="+mn-ea"/>
                <a:cs typeface="+mn-cs"/>
              </a:rPr>
              <a:t>capacite</a:t>
            </a:r>
            <a:r>
              <a:rPr lang="fr-FR" sz="1200" b="0" i="0" kern="1200" dirty="0" smtClean="0">
                <a:solidFill>
                  <a:schemeClr val="tx1"/>
                </a:solidFill>
                <a:effectLst/>
                <a:latin typeface="+mn-lt"/>
                <a:ea typeface="+mn-ea"/>
                <a:cs typeface="+mn-cs"/>
              </a:rPr>
              <a:t>́ en SKO a augmenté de 6,2%  par rapport à 2015 le coefficient </a:t>
            </a:r>
            <a:r>
              <a:rPr lang="fr-FR" sz="1200" b="0" i="0" kern="1200" dirty="0" err="1" smtClean="0">
                <a:solidFill>
                  <a:schemeClr val="tx1"/>
                </a:solidFill>
                <a:effectLst/>
                <a:latin typeface="+mn-lt"/>
                <a:ea typeface="+mn-ea"/>
                <a:cs typeface="+mn-cs"/>
              </a:rPr>
              <a:t>dʼoccupation</a:t>
            </a:r>
            <a:r>
              <a:rPr lang="fr-FR" sz="1200" b="0" i="0" kern="1200" dirty="0" smtClean="0">
                <a:solidFill>
                  <a:schemeClr val="tx1"/>
                </a:solidFill>
                <a:effectLst/>
                <a:latin typeface="+mn-lt"/>
                <a:ea typeface="+mn-ea"/>
                <a:cs typeface="+mn-cs"/>
              </a:rPr>
              <a:t> a gagné</a:t>
            </a:r>
            <a:r>
              <a:rPr lang="fr-FR" sz="1200" b="0" i="0" kern="1200" baseline="0" dirty="0" smtClean="0">
                <a:solidFill>
                  <a:schemeClr val="tx1"/>
                </a:solidFill>
                <a:effectLst/>
                <a:latin typeface="+mn-lt"/>
                <a:ea typeface="+mn-ea"/>
                <a:cs typeface="+mn-cs"/>
              </a:rPr>
              <a:t> un</a:t>
            </a:r>
            <a:r>
              <a:rPr lang="fr-FR" sz="1200" b="0" i="0" kern="1200" dirty="0" smtClean="0">
                <a:solidFill>
                  <a:schemeClr val="tx1"/>
                </a:solidFill>
                <a:effectLst/>
                <a:latin typeface="+mn-lt"/>
                <a:ea typeface="+mn-ea"/>
                <a:cs typeface="+mn-cs"/>
              </a:rPr>
              <a:t> record pour </a:t>
            </a:r>
            <a:r>
              <a:rPr lang="fr-FR" sz="1200" b="0" i="0" kern="1200" dirty="0" err="1" smtClean="0">
                <a:solidFill>
                  <a:schemeClr val="tx1"/>
                </a:solidFill>
                <a:effectLst/>
                <a:latin typeface="+mn-lt"/>
                <a:ea typeface="+mn-ea"/>
                <a:cs typeface="+mn-cs"/>
              </a:rPr>
              <a:t>lʼensemble</a:t>
            </a:r>
            <a:r>
              <a:rPr lang="fr-FR" sz="1200" b="0" i="0" kern="1200" dirty="0" smtClean="0">
                <a:solidFill>
                  <a:schemeClr val="tx1"/>
                </a:solidFill>
                <a:effectLst/>
                <a:latin typeface="+mn-lt"/>
                <a:ea typeface="+mn-ea"/>
                <a:cs typeface="+mn-cs"/>
              </a:rPr>
              <a:t> de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de 80,5 %.</a:t>
            </a:r>
            <a:endParaRPr lang="fr-FR" b="0" i="0" dirty="0" smtClean="0"/>
          </a:p>
          <a:p>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Lʼindustrie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aérienne</a:t>
            </a:r>
            <a:r>
              <a:rPr lang="fr-FR" sz="1200" b="0" i="0" kern="1200" dirty="0" smtClean="0">
                <a:solidFill>
                  <a:schemeClr val="tx1"/>
                </a:solidFill>
                <a:effectLst/>
                <a:latin typeface="+mn-lt"/>
                <a:ea typeface="+mn-ea"/>
                <a:cs typeface="+mn-cs"/>
              </a:rPr>
              <a:t> a connu une bonne </a:t>
            </a:r>
            <a:r>
              <a:rPr lang="fr-FR" sz="1200" b="0" i="0" kern="1200" dirty="0" err="1" smtClean="0">
                <a:solidFill>
                  <a:schemeClr val="tx1"/>
                </a:solidFill>
                <a:effectLst/>
                <a:latin typeface="+mn-lt"/>
                <a:ea typeface="+mn-ea"/>
                <a:cs typeface="+mn-cs"/>
              </a:rPr>
              <a:t>année</a:t>
            </a:r>
            <a:r>
              <a:rPr lang="fr-FR" sz="1200" b="0" i="0" kern="1200" dirty="0" smtClean="0">
                <a:solidFill>
                  <a:schemeClr val="tx1"/>
                </a:solidFill>
                <a:effectLst/>
                <a:latin typeface="+mn-lt"/>
                <a:ea typeface="+mn-ea"/>
                <a:cs typeface="+mn-cs"/>
              </a:rPr>
              <a:t> en 2016. La connectivité </a:t>
            </a:r>
            <a:r>
              <a:rPr lang="fr-FR" sz="1200" b="0" i="0" kern="1200" dirty="0" err="1" smtClean="0">
                <a:solidFill>
                  <a:schemeClr val="tx1"/>
                </a:solidFill>
                <a:effectLst/>
                <a:latin typeface="+mn-lt"/>
                <a:ea typeface="+mn-ea"/>
                <a:cs typeface="+mn-cs"/>
              </a:rPr>
              <a:t>sʼest</a:t>
            </a:r>
            <a:r>
              <a:rPr lang="fr-FR" sz="1200" b="0" i="0" kern="1200" dirty="0" smtClean="0">
                <a:solidFill>
                  <a:schemeClr val="tx1"/>
                </a:solidFill>
                <a:effectLst/>
                <a:latin typeface="+mn-lt"/>
                <a:ea typeface="+mn-ea"/>
                <a:cs typeface="+mn-cs"/>
              </a:rPr>
              <a:t> accrue avec la </a:t>
            </a:r>
            <a:r>
              <a:rPr lang="fr-FR" sz="1200" b="0" i="0" kern="1200" dirty="0" err="1" smtClean="0">
                <a:solidFill>
                  <a:schemeClr val="tx1"/>
                </a:solidFill>
                <a:effectLst/>
                <a:latin typeface="+mn-lt"/>
                <a:ea typeface="+mn-ea"/>
                <a:cs typeface="+mn-cs"/>
              </a:rPr>
              <a:t>création</a:t>
            </a:r>
            <a:r>
              <a:rPr lang="fr-FR" sz="1200" b="0" i="0" kern="1200" dirty="0" smtClean="0">
                <a:solidFill>
                  <a:schemeClr val="tx1"/>
                </a:solidFill>
                <a:effectLst/>
                <a:latin typeface="+mn-lt"/>
                <a:ea typeface="+mn-ea"/>
                <a:cs typeface="+mn-cs"/>
              </a:rPr>
              <a:t> de 700 nouvelles routes </a:t>
            </a:r>
            <a:r>
              <a:rPr lang="fr-FR" sz="1200" b="0" i="0" kern="1200" dirty="0" err="1" smtClean="0">
                <a:solidFill>
                  <a:schemeClr val="tx1"/>
                </a:solidFill>
                <a:effectLst/>
                <a:latin typeface="+mn-lt"/>
                <a:ea typeface="+mn-ea"/>
                <a:cs typeface="+mn-cs"/>
              </a:rPr>
              <a:t>aériennes</a:t>
            </a:r>
            <a:r>
              <a:rPr lang="fr-FR" sz="1200" b="0" i="0" kern="1200" dirty="0" smtClean="0">
                <a:solidFill>
                  <a:schemeClr val="tx1"/>
                </a:solidFill>
                <a:effectLst/>
                <a:latin typeface="+mn-lt"/>
                <a:ea typeface="+mn-ea"/>
                <a:cs typeface="+mn-cs"/>
              </a:rPr>
              <a:t>. </a:t>
            </a:r>
          </a:p>
          <a:p>
            <a:r>
              <a:rPr lang="fr-FR" sz="1200" b="0" i="0" kern="1200" dirty="0" smtClean="0">
                <a:solidFill>
                  <a:schemeClr val="tx1"/>
                </a:solidFill>
                <a:effectLst/>
                <a:latin typeface="+mn-lt"/>
                <a:ea typeface="+mn-ea"/>
                <a:cs typeface="+mn-cs"/>
              </a:rPr>
              <a:t>Et une diminution de 44 $ du tarif moyen aller-retour rend les voyages </a:t>
            </a:r>
            <a:r>
              <a:rPr lang="fr-FR" sz="1200" b="0" i="0" kern="1200" dirty="0" err="1" smtClean="0">
                <a:solidFill>
                  <a:schemeClr val="tx1"/>
                </a:solidFill>
                <a:effectLst/>
                <a:latin typeface="+mn-lt"/>
                <a:ea typeface="+mn-ea"/>
                <a:cs typeface="+mn-cs"/>
              </a:rPr>
              <a:t>aériens</a:t>
            </a:r>
            <a:r>
              <a:rPr lang="fr-FR" sz="1200" b="0" i="0" kern="1200" dirty="0" smtClean="0">
                <a:solidFill>
                  <a:schemeClr val="tx1"/>
                </a:solidFill>
                <a:effectLst/>
                <a:latin typeface="+mn-lt"/>
                <a:ea typeface="+mn-ea"/>
                <a:cs typeface="+mn-cs"/>
              </a:rPr>
              <a:t> encore plus accessibles »</a:t>
            </a:r>
          </a:p>
          <a:p>
            <a:r>
              <a:rPr lang="fr-FR" sz="1200" b="0" i="0" kern="1200" dirty="0" smtClean="0">
                <a:solidFill>
                  <a:schemeClr val="tx1"/>
                </a:solidFill>
                <a:effectLst/>
                <a:latin typeface="+mn-lt"/>
                <a:ea typeface="+mn-ea"/>
                <a:cs typeface="+mn-cs"/>
              </a:rPr>
              <a:t> Ainsi, un record de 3,7 milliards de passagers</a:t>
            </a:r>
            <a:r>
              <a:rPr lang="fr-FR" sz="1200" b="0" i="0" kern="1200" baseline="0" dirty="0" smtClean="0">
                <a:solidFill>
                  <a:schemeClr val="tx1"/>
                </a:solidFill>
                <a:effectLst/>
                <a:latin typeface="+mn-lt"/>
                <a:ea typeface="+mn-ea"/>
                <a:cs typeface="+mn-cs"/>
              </a:rPr>
              <a:t> transportés en toute sécurité confirme que</a:t>
            </a:r>
            <a:r>
              <a:rPr lang="fr-FR" sz="1200" b="0" i="0" kern="1200" dirty="0" smtClean="0">
                <a:solidFill>
                  <a:schemeClr val="tx1"/>
                </a:solidFill>
                <a:effectLst/>
                <a:latin typeface="+mn-lt"/>
                <a:ea typeface="+mn-ea"/>
                <a:cs typeface="+mn-cs"/>
              </a:rPr>
              <a:t>́. La demande de billets </a:t>
            </a:r>
            <a:r>
              <a:rPr lang="fr-FR" sz="1200" b="0" i="0" kern="1200" dirty="0" err="1" smtClean="0">
                <a:solidFill>
                  <a:schemeClr val="tx1"/>
                </a:solidFill>
                <a:effectLst/>
                <a:latin typeface="+mn-lt"/>
                <a:ea typeface="+mn-ea"/>
                <a:cs typeface="+mn-cs"/>
              </a:rPr>
              <a:t>dʼavion</a:t>
            </a:r>
            <a:r>
              <a:rPr lang="fr-FR" sz="1200" b="0" i="0" kern="1200" dirty="0" smtClean="0">
                <a:solidFill>
                  <a:schemeClr val="tx1"/>
                </a:solidFill>
                <a:effectLst/>
                <a:latin typeface="+mn-lt"/>
                <a:ea typeface="+mn-ea"/>
                <a:cs typeface="+mn-cs"/>
              </a:rPr>
              <a:t> continue de </a:t>
            </a:r>
            <a:r>
              <a:rPr lang="fr-FR" sz="1200" b="0" i="0" kern="1200" dirty="0" err="1" smtClean="0">
                <a:solidFill>
                  <a:schemeClr val="tx1"/>
                </a:solidFill>
                <a:effectLst/>
                <a:latin typeface="+mn-lt"/>
                <a:ea typeface="+mn-ea"/>
                <a:cs typeface="+mn-cs"/>
              </a:rPr>
              <a:t>sʼaccroître</a:t>
            </a:r>
            <a:r>
              <a:rPr lang="fr-FR" sz="1200" b="0" i="0" kern="1200" dirty="0" smtClean="0">
                <a:solidFill>
                  <a:schemeClr val="tx1"/>
                </a:solidFill>
                <a:effectLst/>
                <a:latin typeface="+mn-lt"/>
                <a:ea typeface="+mn-ea"/>
                <a:cs typeface="+mn-cs"/>
              </a:rPr>
              <a:t>. Le </a:t>
            </a:r>
            <a:r>
              <a:rPr lang="fr-FR" sz="1200" b="0" i="0" kern="1200" dirty="0" err="1" smtClean="0">
                <a:solidFill>
                  <a:schemeClr val="tx1"/>
                </a:solidFill>
                <a:effectLst/>
                <a:latin typeface="+mn-lt"/>
                <a:ea typeface="+mn-ea"/>
                <a:cs typeface="+mn-cs"/>
              </a:rPr>
              <a:t>défi</a:t>
            </a:r>
            <a:r>
              <a:rPr lang="fr-FR" sz="1200" b="0" i="0" kern="1200" dirty="0" smtClean="0">
                <a:solidFill>
                  <a:schemeClr val="tx1"/>
                </a:solidFill>
                <a:effectLst/>
                <a:latin typeface="+mn-lt"/>
                <a:ea typeface="+mn-ea"/>
                <a:cs typeface="+mn-cs"/>
              </a:rPr>
              <a:t>, pour les gouvernements, est de collaborer avec </a:t>
            </a:r>
            <a:r>
              <a:rPr lang="fr-FR" sz="1200" b="0" i="0" kern="1200" dirty="0" err="1" smtClean="0">
                <a:solidFill>
                  <a:schemeClr val="tx1"/>
                </a:solidFill>
                <a:effectLst/>
                <a:latin typeface="+mn-lt"/>
                <a:ea typeface="+mn-ea"/>
                <a:cs typeface="+mn-cs"/>
              </a:rPr>
              <a:t>lʼindustrie</a:t>
            </a:r>
            <a:r>
              <a:rPr lang="fr-FR" sz="1200" b="0" i="0" kern="1200" dirty="0" smtClean="0">
                <a:solidFill>
                  <a:schemeClr val="tx1"/>
                </a:solidFill>
                <a:effectLst/>
                <a:latin typeface="+mn-lt"/>
                <a:ea typeface="+mn-ea"/>
                <a:cs typeface="+mn-cs"/>
              </a:rPr>
              <a:t> pour </a:t>
            </a:r>
            <a:r>
              <a:rPr lang="fr-FR" sz="1200" b="0" i="0" kern="1200" dirty="0" err="1" smtClean="0">
                <a:solidFill>
                  <a:schemeClr val="tx1"/>
                </a:solidFill>
                <a:effectLst/>
                <a:latin typeface="+mn-lt"/>
                <a:ea typeface="+mn-ea"/>
                <a:cs typeface="+mn-cs"/>
              </a:rPr>
              <a:t>répondre</a:t>
            </a:r>
            <a:r>
              <a:rPr lang="fr-FR" sz="1200" b="0" i="0" kern="1200" dirty="0" smtClean="0">
                <a:solidFill>
                  <a:schemeClr val="tx1"/>
                </a:solidFill>
                <a:effectLst/>
                <a:latin typeface="+mn-lt"/>
                <a:ea typeface="+mn-ea"/>
                <a:cs typeface="+mn-cs"/>
              </a:rPr>
              <a:t> à cette demande en mettant en place des infrastructures </a:t>
            </a:r>
            <a:r>
              <a:rPr lang="fr-FR" sz="1200" b="0" i="0" kern="1200" dirty="0" err="1" smtClean="0">
                <a:solidFill>
                  <a:schemeClr val="tx1"/>
                </a:solidFill>
                <a:effectLst/>
                <a:latin typeface="+mn-lt"/>
                <a:ea typeface="+mn-ea"/>
                <a:cs typeface="+mn-cs"/>
              </a:rPr>
              <a:t>répondant</a:t>
            </a:r>
            <a:r>
              <a:rPr lang="fr-FR" sz="1200" b="0" i="0" kern="1200" dirty="0" smtClean="0">
                <a:solidFill>
                  <a:schemeClr val="tx1"/>
                </a:solidFill>
                <a:effectLst/>
                <a:latin typeface="+mn-lt"/>
                <a:ea typeface="+mn-ea"/>
                <a:cs typeface="+mn-cs"/>
              </a:rPr>
              <a:t> aux besoins de la croissance, des </a:t>
            </a:r>
            <a:r>
              <a:rPr lang="fr-FR" sz="1200" b="0" i="0" kern="1200" dirty="0" err="1" smtClean="0">
                <a:solidFill>
                  <a:schemeClr val="tx1"/>
                </a:solidFill>
                <a:effectLst/>
                <a:latin typeface="+mn-lt"/>
                <a:ea typeface="+mn-ea"/>
                <a:cs typeface="+mn-cs"/>
              </a:rPr>
              <a:t>réglementations</a:t>
            </a:r>
            <a:r>
              <a:rPr lang="fr-FR" sz="1200" b="0" i="0" kern="1200" dirty="0" smtClean="0">
                <a:solidFill>
                  <a:schemeClr val="tx1"/>
                </a:solidFill>
                <a:effectLst/>
                <a:latin typeface="+mn-lt"/>
                <a:ea typeface="+mn-ea"/>
                <a:cs typeface="+mn-cs"/>
              </a:rPr>
              <a:t> facilitant la croissance et des taxes qui ne vont pas </a:t>
            </a:r>
            <a:r>
              <a:rPr lang="fr-FR" sz="1200" b="0" i="0" kern="1200" dirty="0" err="1" smtClean="0">
                <a:solidFill>
                  <a:schemeClr val="tx1"/>
                </a:solidFill>
                <a:effectLst/>
                <a:latin typeface="+mn-lt"/>
                <a:ea typeface="+mn-ea"/>
                <a:cs typeface="+mn-cs"/>
              </a:rPr>
              <a:t>étouffer</a:t>
            </a:r>
            <a:r>
              <a:rPr lang="fr-FR" sz="1200" b="0" i="0" kern="1200" dirty="0" smtClean="0">
                <a:solidFill>
                  <a:schemeClr val="tx1"/>
                </a:solidFill>
                <a:effectLst/>
                <a:latin typeface="+mn-lt"/>
                <a:ea typeface="+mn-ea"/>
                <a:cs typeface="+mn-cs"/>
              </a:rPr>
              <a:t> la croissance</a:t>
            </a:r>
            <a:r>
              <a:rPr lang="fr-FR" sz="1200" b="0" i="0" kern="1200" baseline="0" dirty="0" smtClean="0">
                <a:solidFill>
                  <a:schemeClr val="tx1"/>
                </a:solidFill>
                <a:effectLst/>
                <a:latin typeface="+mn-lt"/>
                <a:ea typeface="+mn-ea"/>
                <a:cs typeface="+mn-cs"/>
              </a:rPr>
              <a:t> pour </a:t>
            </a:r>
            <a:r>
              <a:rPr lang="fr-FR" sz="1200" b="0" i="0" kern="1200" dirty="0" smtClean="0">
                <a:solidFill>
                  <a:schemeClr val="tx1"/>
                </a:solidFill>
                <a:effectLst/>
                <a:latin typeface="+mn-lt"/>
                <a:ea typeface="+mn-ea"/>
                <a:cs typeface="+mn-cs"/>
              </a:rPr>
              <a:t>une industrie </a:t>
            </a:r>
            <a:r>
              <a:rPr lang="fr-FR" sz="1200" b="0" i="0" kern="1200" dirty="0" err="1" smtClean="0">
                <a:solidFill>
                  <a:schemeClr val="tx1"/>
                </a:solidFill>
                <a:effectLst/>
                <a:latin typeface="+mn-lt"/>
                <a:ea typeface="+mn-ea"/>
                <a:cs typeface="+mn-cs"/>
              </a:rPr>
              <a:t>aérienne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sûre</a:t>
            </a:r>
            <a:r>
              <a:rPr lang="fr-FR" sz="1200" b="0" i="0" kern="1200" dirty="0" smtClean="0">
                <a:solidFill>
                  <a:schemeClr val="tx1"/>
                </a:solidFill>
                <a:effectLst/>
                <a:latin typeface="+mn-lt"/>
                <a:ea typeface="+mn-ea"/>
                <a:cs typeface="+mn-cs"/>
              </a:rPr>
              <a:t>, sans danger et durable, pour  </a:t>
            </a:r>
            <a:r>
              <a:rPr lang="fr-FR" sz="1200" b="0" i="0" kern="1200" dirty="0" err="1" smtClean="0">
                <a:solidFill>
                  <a:schemeClr val="tx1"/>
                </a:solidFill>
                <a:effectLst/>
                <a:latin typeface="+mn-lt"/>
                <a:ea typeface="+mn-ea"/>
                <a:cs typeface="+mn-cs"/>
              </a:rPr>
              <a:t>créer</a:t>
            </a:r>
            <a:r>
              <a:rPr lang="fr-FR" sz="1200" b="0" i="0" kern="1200" dirty="0" smtClean="0">
                <a:solidFill>
                  <a:schemeClr val="tx1"/>
                </a:solidFill>
                <a:effectLst/>
                <a:latin typeface="+mn-lt"/>
                <a:ea typeface="+mn-ea"/>
                <a:cs typeface="+mn-cs"/>
              </a:rPr>
              <a:t> plus </a:t>
            </a:r>
            <a:r>
              <a:rPr lang="fr-FR" sz="1200" b="0" i="0" kern="1200" dirty="0" err="1" smtClean="0">
                <a:solidFill>
                  <a:schemeClr val="tx1"/>
                </a:solidFill>
                <a:effectLst/>
                <a:latin typeface="+mn-lt"/>
                <a:ea typeface="+mn-ea"/>
                <a:cs typeface="+mn-cs"/>
              </a:rPr>
              <a:t>dʼemplois</a:t>
            </a:r>
            <a:r>
              <a:rPr lang="fr-FR" sz="1200" b="0" i="0" kern="1200" dirty="0" smtClean="0">
                <a:solidFill>
                  <a:schemeClr val="tx1"/>
                </a:solidFill>
                <a:effectLst/>
                <a:latin typeface="+mn-lt"/>
                <a:ea typeface="+mn-ea"/>
                <a:cs typeface="+mn-cs"/>
              </a:rPr>
              <a:t> et plus de </a:t>
            </a:r>
            <a:r>
              <a:rPr lang="fr-FR" sz="1200" b="0" i="0" kern="1200" dirty="0" err="1" smtClean="0">
                <a:solidFill>
                  <a:schemeClr val="tx1"/>
                </a:solidFill>
                <a:effectLst/>
                <a:latin typeface="+mn-lt"/>
                <a:ea typeface="+mn-ea"/>
                <a:cs typeface="+mn-cs"/>
              </a:rPr>
              <a:t>prospérite</a:t>
            </a:r>
            <a:r>
              <a:rPr lang="fr-FR" sz="1200" b="0" i="0" kern="1200" dirty="0" smtClean="0">
                <a:solidFill>
                  <a:schemeClr val="tx1"/>
                </a:solidFill>
                <a:effectLst/>
                <a:latin typeface="+mn-lt"/>
                <a:ea typeface="+mn-ea"/>
                <a:cs typeface="+mn-cs"/>
              </a:rPr>
              <a:t>́.</a:t>
            </a:r>
            <a:endParaRPr lang="fr-FR" b="0" i="0" dirty="0" smtClean="0"/>
          </a:p>
          <a:p>
            <a:r>
              <a:rPr lang="fr-FR" sz="1200" b="0" i="0" kern="1200" dirty="0" smtClean="0">
                <a:solidFill>
                  <a:schemeClr val="tx1"/>
                </a:solidFill>
                <a:effectLst/>
                <a:latin typeface="+mn-lt"/>
                <a:ea typeface="+mn-ea"/>
                <a:cs typeface="+mn-cs"/>
              </a:rPr>
              <a:t>Le trafic de passagers internationaux a augmenté de 6,7% en 2016 par rapport à 2015. </a:t>
            </a:r>
          </a:p>
          <a:p>
            <a:r>
              <a:rPr lang="fr-FR" sz="1200" b="0" i="0" kern="1200" dirty="0" smtClean="0">
                <a:solidFill>
                  <a:srgbClr val="FF0000"/>
                </a:solidFill>
                <a:effectLst/>
                <a:latin typeface="+mn-lt"/>
                <a:ea typeface="+mn-ea"/>
                <a:cs typeface="+mn-cs"/>
              </a:rPr>
              <a:t>Les transporteurs </a:t>
            </a:r>
            <a:r>
              <a:rPr lang="fr-FR" sz="1200" b="0" i="0" kern="1200" dirty="0" err="1" smtClean="0">
                <a:solidFill>
                  <a:srgbClr val="FF0000"/>
                </a:solidFill>
                <a:effectLst/>
                <a:latin typeface="+mn-lt"/>
                <a:ea typeface="+mn-ea"/>
                <a:cs typeface="+mn-cs"/>
              </a:rPr>
              <a:t>dʼAfrique</a:t>
            </a:r>
            <a:r>
              <a:rPr lang="fr-FR" sz="1200" b="0" i="0" kern="1200" dirty="0" smtClean="0">
                <a:solidFill>
                  <a:srgbClr val="FF0000"/>
                </a:solidFill>
                <a:effectLst/>
                <a:latin typeface="+mn-lt"/>
                <a:ea typeface="+mn-ea"/>
                <a:cs typeface="+mn-cs"/>
              </a:rPr>
              <a:t> ont connu leurs meilleurs </a:t>
            </a:r>
            <a:r>
              <a:rPr lang="fr-FR" sz="1200" b="0" i="0" kern="1200" dirty="0" err="1" smtClean="0">
                <a:solidFill>
                  <a:srgbClr val="FF0000"/>
                </a:solidFill>
                <a:effectLst/>
                <a:latin typeface="+mn-lt"/>
                <a:ea typeface="+mn-ea"/>
                <a:cs typeface="+mn-cs"/>
              </a:rPr>
              <a:t>résultats</a:t>
            </a:r>
            <a:r>
              <a:rPr lang="fr-FR" sz="1200" b="0" i="0" kern="1200" dirty="0" smtClean="0">
                <a:solidFill>
                  <a:srgbClr val="FF0000"/>
                </a:solidFill>
                <a:effectLst/>
                <a:latin typeface="+mn-lt"/>
                <a:ea typeface="+mn-ea"/>
                <a:cs typeface="+mn-cs"/>
              </a:rPr>
              <a:t> depuis 2012, avec une croissance de 7,4% </a:t>
            </a:r>
            <a:r>
              <a:rPr lang="fr-FR" sz="1200" b="0" i="0" kern="1200" dirty="0" smtClean="0">
                <a:solidFill>
                  <a:schemeClr val="tx1"/>
                </a:solidFill>
                <a:effectLst/>
                <a:latin typeface="+mn-lt"/>
                <a:ea typeface="+mn-ea"/>
                <a:cs typeface="+mn-cs"/>
              </a:rPr>
              <a:t>Le bilan est</a:t>
            </a:r>
            <a:r>
              <a:rPr lang="fr-FR" sz="1200" b="0" i="0" kern="1200" baseline="0" dirty="0" smtClean="0">
                <a:solidFill>
                  <a:schemeClr val="tx1"/>
                </a:solidFill>
                <a:effectLst/>
                <a:latin typeface="+mn-lt"/>
                <a:ea typeface="+mn-ea"/>
                <a:cs typeface="+mn-cs"/>
              </a:rPr>
              <a:t> que: la </a:t>
            </a:r>
            <a:r>
              <a:rPr lang="fr-FR" sz="1200" b="0" i="0" kern="1200" dirty="0" err="1" smtClean="0">
                <a:solidFill>
                  <a:schemeClr val="tx1"/>
                </a:solidFill>
                <a:effectLst/>
                <a:latin typeface="+mn-lt"/>
                <a:ea typeface="+mn-ea"/>
                <a:cs typeface="+mn-cs"/>
              </a:rPr>
              <a:t>liberte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dʼétablir</a:t>
            </a:r>
            <a:r>
              <a:rPr lang="fr-FR" sz="1200" b="0" i="0" kern="1200" dirty="0" smtClean="0">
                <a:solidFill>
                  <a:schemeClr val="tx1"/>
                </a:solidFill>
                <a:effectLst/>
                <a:latin typeface="+mn-lt"/>
                <a:ea typeface="+mn-ea"/>
                <a:cs typeface="+mn-cs"/>
              </a:rPr>
              <a:t> des liaisons </a:t>
            </a:r>
            <a:r>
              <a:rPr lang="fr-FR" sz="1200" b="0" i="0" kern="1200" dirty="0" err="1" smtClean="0">
                <a:solidFill>
                  <a:schemeClr val="tx1"/>
                </a:solidFill>
                <a:effectLst/>
                <a:latin typeface="+mn-lt"/>
                <a:ea typeface="+mn-ea"/>
                <a:cs typeface="+mn-cs"/>
              </a:rPr>
              <a:t>aériennes</a:t>
            </a:r>
            <a:r>
              <a:rPr lang="fr-FR" sz="1200" b="0" i="0" kern="1200" dirty="0" smtClean="0">
                <a:solidFill>
                  <a:schemeClr val="tx1"/>
                </a:solidFill>
                <a:effectLst/>
                <a:latin typeface="+mn-lt"/>
                <a:ea typeface="+mn-ea"/>
                <a:cs typeface="+mn-cs"/>
              </a:rPr>
              <a:t> est un facteur de </a:t>
            </a:r>
            <a:r>
              <a:rPr lang="fr-FR" sz="1200" b="0" i="0" kern="1200" dirty="0" err="1" smtClean="0">
                <a:solidFill>
                  <a:schemeClr val="tx1"/>
                </a:solidFill>
                <a:effectLst/>
                <a:latin typeface="+mn-lt"/>
                <a:ea typeface="+mn-ea"/>
                <a:cs typeface="+mn-cs"/>
              </a:rPr>
              <a:t>prospérite</a:t>
            </a:r>
            <a:r>
              <a:rPr lang="fr-FR" sz="1200" b="0" i="0" kern="1200" dirty="0" smtClean="0">
                <a:solidFill>
                  <a:schemeClr val="tx1"/>
                </a:solidFill>
                <a:effectLst/>
                <a:latin typeface="+mn-lt"/>
                <a:ea typeface="+mn-ea"/>
                <a:cs typeface="+mn-cs"/>
              </a:rPr>
              <a:t>́ et </a:t>
            </a:r>
            <a:r>
              <a:rPr lang="fr-FR" sz="1200" b="0" i="0" kern="1200" dirty="0" err="1" smtClean="0">
                <a:solidFill>
                  <a:schemeClr val="tx1"/>
                </a:solidFill>
                <a:effectLst/>
                <a:latin typeface="+mn-lt"/>
                <a:ea typeface="+mn-ea"/>
                <a:cs typeface="+mn-cs"/>
              </a:rPr>
              <a:t>dʼenrichissement</a:t>
            </a:r>
            <a:r>
              <a:rPr lang="fr-FR" sz="1200" b="0" i="0" kern="1200" dirty="0" smtClean="0">
                <a:solidFill>
                  <a:schemeClr val="tx1"/>
                </a:solidFill>
                <a:effectLst/>
                <a:latin typeface="+mn-lt"/>
                <a:ea typeface="+mn-ea"/>
                <a:cs typeface="+mn-cs"/>
              </a:rPr>
              <a:t> de la </a:t>
            </a:r>
            <a:r>
              <a:rPr lang="fr-FR" sz="1200" b="0" i="0" kern="1200" dirty="0" err="1" smtClean="0">
                <a:solidFill>
                  <a:schemeClr val="tx1"/>
                </a:solidFill>
                <a:effectLst/>
                <a:latin typeface="+mn-lt"/>
                <a:ea typeface="+mn-ea"/>
                <a:cs typeface="+mn-cs"/>
              </a:rPr>
              <a:t>sociéte</a:t>
            </a:r>
            <a:r>
              <a:rPr lang="fr-FR" sz="1200" b="0" i="0" kern="1200" dirty="0" smtClean="0">
                <a:solidFill>
                  <a:schemeClr val="tx1"/>
                </a:solidFill>
                <a:effectLst/>
                <a:latin typeface="+mn-lt"/>
                <a:ea typeface="+mn-ea"/>
                <a:cs typeface="+mn-cs"/>
              </a:rPr>
              <a:t>́. Cette </a:t>
            </a:r>
            <a:r>
              <a:rPr lang="fr-FR" sz="1200" b="0" i="0" kern="1200" dirty="0" err="1" smtClean="0">
                <a:solidFill>
                  <a:schemeClr val="tx1"/>
                </a:solidFill>
                <a:effectLst/>
                <a:latin typeface="+mn-lt"/>
                <a:ea typeface="+mn-ea"/>
                <a:cs typeface="+mn-cs"/>
              </a:rPr>
              <a:t>liberte</a:t>
            </a:r>
            <a:r>
              <a:rPr lang="fr-FR" sz="1200" b="0" i="0" kern="1200" dirty="0" smtClean="0">
                <a:solidFill>
                  <a:schemeClr val="tx1"/>
                </a:solidFill>
                <a:effectLst/>
                <a:latin typeface="+mn-lt"/>
                <a:ea typeface="+mn-ea"/>
                <a:cs typeface="+mn-cs"/>
              </a:rPr>
              <a:t>́ ne trouve sa pleine expression que si les gouvernements facilitent le mouvement des personnes et des biens. La </a:t>
            </a:r>
            <a:r>
              <a:rPr lang="fr-FR" sz="1200" b="0" i="0" kern="1200" dirty="0" err="1" smtClean="0">
                <a:solidFill>
                  <a:schemeClr val="tx1"/>
                </a:solidFill>
                <a:effectLst/>
                <a:latin typeface="+mn-lt"/>
                <a:ea typeface="+mn-ea"/>
                <a:cs typeface="+mn-cs"/>
              </a:rPr>
              <a:t>sécurite</a:t>
            </a:r>
            <a:r>
              <a:rPr lang="fr-FR" sz="1200" b="0" i="0" kern="1200" dirty="0" smtClean="0">
                <a:solidFill>
                  <a:schemeClr val="tx1"/>
                </a:solidFill>
                <a:effectLst/>
                <a:latin typeface="+mn-lt"/>
                <a:ea typeface="+mn-ea"/>
                <a:cs typeface="+mn-cs"/>
              </a:rPr>
              <a:t>́ et la </a:t>
            </a:r>
            <a:r>
              <a:rPr lang="fr-FR" sz="1200" b="0" i="0" kern="1200" dirty="0" err="1" smtClean="0">
                <a:solidFill>
                  <a:schemeClr val="tx1"/>
                </a:solidFill>
                <a:effectLst/>
                <a:latin typeface="+mn-lt"/>
                <a:ea typeface="+mn-ea"/>
                <a:cs typeface="+mn-cs"/>
              </a:rPr>
              <a:t>compétitivite</a:t>
            </a:r>
            <a:r>
              <a:rPr lang="fr-FR" sz="1200" b="0" i="0" kern="1200" dirty="0" smtClean="0">
                <a:solidFill>
                  <a:schemeClr val="tx1"/>
                </a:solidFill>
                <a:effectLst/>
                <a:latin typeface="+mn-lt"/>
                <a:ea typeface="+mn-ea"/>
                <a:cs typeface="+mn-cs"/>
              </a:rPr>
              <a:t>́,  doivent demeurer les </a:t>
            </a:r>
            <a:r>
              <a:rPr lang="fr-FR" sz="1200" b="0" i="0" kern="1200" dirty="0" err="1" smtClean="0">
                <a:solidFill>
                  <a:schemeClr val="tx1"/>
                </a:solidFill>
                <a:effectLst/>
                <a:latin typeface="+mn-lt"/>
                <a:ea typeface="+mn-ea"/>
                <a:cs typeface="+mn-cs"/>
              </a:rPr>
              <a:t>priorités</a:t>
            </a:r>
            <a:r>
              <a:rPr lang="fr-FR" sz="1200" b="0" i="0" kern="1200" dirty="0" smtClean="0">
                <a:solidFill>
                  <a:schemeClr val="tx1"/>
                </a:solidFill>
                <a:effectLst/>
                <a:latin typeface="+mn-lt"/>
                <a:ea typeface="+mn-ea"/>
                <a:cs typeface="+mn-cs"/>
              </a:rPr>
              <a:t> des gouvernements. </a:t>
            </a:r>
            <a:endParaRPr lang="fr-FR" b="0" i="0"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5</a:t>
            </a:fld>
            <a:endParaRPr lang="fr-FR"/>
          </a:p>
        </p:txBody>
      </p:sp>
    </p:spTree>
    <p:extLst>
      <p:ext uri="{BB962C8B-B14F-4D97-AF65-F5344CB8AC3E}">
        <p14:creationId xmlns:p14="http://schemas.microsoft.com/office/powerpoint/2010/main" val="141176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Ici,</a:t>
            </a:r>
            <a:r>
              <a:rPr lang="fr-FR" sz="1200" b="1" kern="1200" baseline="0" dirty="0" smtClean="0">
                <a:solidFill>
                  <a:schemeClr val="tx1"/>
                </a:solidFill>
                <a:effectLst/>
                <a:latin typeface="+mn-lt"/>
                <a:ea typeface="+mn-ea"/>
                <a:cs typeface="+mn-cs"/>
              </a:rPr>
              <a:t> on peut constater que l</a:t>
            </a:r>
            <a:r>
              <a:rPr lang="fr-FR" sz="1200" b="1" kern="1200" dirty="0" smtClean="0">
                <a:solidFill>
                  <a:schemeClr val="tx1"/>
                </a:solidFill>
                <a:effectLst/>
                <a:latin typeface="+mn-lt"/>
                <a:ea typeface="+mn-ea"/>
                <a:cs typeface="+mn-cs"/>
              </a:rPr>
              <a:t>a demande actuelle au Sénégal reste concentrée entre l’Europe et l’Afrique de l’Ouest qui représentent respectivement les principaux marchés.</a:t>
            </a:r>
          </a:p>
          <a:p>
            <a:endParaRPr lang="fr-FR" sz="1200" b="1"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Les courants de trafic inbound et outbound au départ du Sénégal affichent  les mêmes tendances au niveau continental et intercontinental.</a:t>
            </a:r>
          </a:p>
          <a:p>
            <a:r>
              <a:rPr lang="fr-FR" sz="1200" kern="1200" dirty="0" smtClean="0">
                <a:solidFill>
                  <a:schemeClr val="tx1"/>
                </a:solidFill>
                <a:effectLst/>
                <a:latin typeface="+mn-lt"/>
                <a:ea typeface="+mn-ea"/>
                <a:cs typeface="+mn-cs"/>
              </a:rPr>
              <a:t>Le trafic vers la France est largement soutenu une  tendance vers la hausse de plus de 3,6 % de taux de croissance, cette évolution est aussi perceptible sur les destinations  comme la Chine, la Turquie, les Emirats Arabes Unis, L’Amérique avec les villes comme Montréal</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avec une nouvelle diaspora qui s’est installée vers les années 2000, Washington et New York.</a:t>
            </a:r>
          </a:p>
          <a:p>
            <a:endParaRPr lang="fr-SN"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6</a:t>
            </a:fld>
            <a:endParaRPr lang="fr-FR"/>
          </a:p>
        </p:txBody>
      </p:sp>
    </p:spTree>
    <p:extLst>
      <p:ext uri="{BB962C8B-B14F-4D97-AF65-F5344CB8AC3E}">
        <p14:creationId xmlns:p14="http://schemas.microsoft.com/office/powerpoint/2010/main" val="1959941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i="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Ce slide décrit</a:t>
            </a:r>
            <a:r>
              <a:rPr lang="fr-FR" sz="1200" b="1" kern="1200" baseline="0" dirty="0" smtClean="0">
                <a:solidFill>
                  <a:schemeClr val="tx1"/>
                </a:solidFill>
                <a:effectLst/>
                <a:latin typeface="+mn-lt"/>
                <a:ea typeface="+mn-ea"/>
                <a:cs typeface="+mn-cs"/>
              </a:rPr>
              <a:t> l</a:t>
            </a:r>
            <a:r>
              <a:rPr lang="fr-FR" sz="1200" b="1" kern="1200" dirty="0" smtClean="0">
                <a:solidFill>
                  <a:schemeClr val="tx1"/>
                </a:solidFill>
                <a:effectLst/>
                <a:latin typeface="+mn-lt"/>
                <a:ea typeface="+mn-ea"/>
                <a:cs typeface="+mn-cs"/>
              </a:rPr>
              <a:t>a taille actuelle de la zone de desserte qui représente</a:t>
            </a:r>
            <a:r>
              <a:rPr lang="fr-FR" sz="1200" b="1" kern="1200" baseline="0" dirty="0" smtClean="0">
                <a:solidFill>
                  <a:schemeClr val="tx1"/>
                </a:solidFill>
                <a:effectLst/>
                <a:latin typeface="+mn-lt"/>
                <a:ea typeface="+mn-ea"/>
                <a:cs typeface="+mn-cs"/>
              </a:rPr>
              <a:t> un CA annuel de 1 milliard 200 millions de $. </a:t>
            </a:r>
          </a:p>
          <a:p>
            <a:r>
              <a:rPr lang="fr-FR" sz="1200" b="1" kern="1200" baseline="0" dirty="0" smtClean="0">
                <a:solidFill>
                  <a:schemeClr val="tx1"/>
                </a:solidFill>
                <a:effectLst/>
                <a:latin typeface="+mn-lt"/>
                <a:ea typeface="+mn-ea"/>
                <a:cs typeface="+mn-cs"/>
              </a:rPr>
              <a:t>Le Sénégal représente près de la moitié du montant total de la zone de desserte avec un CA Total d’environ 540 millions $ / an et près de 2 millions des 3 millions 900 mille  passagers  </a:t>
            </a:r>
          </a:p>
          <a:p>
            <a:pPr marL="171450" indent="-171450">
              <a:buFont typeface="Arial" pitchFamily="34" charset="0"/>
              <a:buChar char="•"/>
            </a:pPr>
            <a:r>
              <a:rPr lang="fr-FR" sz="1200" b="1" kern="1200" baseline="0" dirty="0" smtClean="0">
                <a:solidFill>
                  <a:schemeClr val="tx1"/>
                </a:solidFill>
                <a:effectLst/>
                <a:latin typeface="+mn-lt"/>
                <a:ea typeface="+mn-ea"/>
                <a:cs typeface="+mn-cs"/>
              </a:rPr>
              <a:t>Sur les Principaux marchés en Afrique de l’Ouest DKR compte 8 des 15 principales lignes régionales</a:t>
            </a:r>
          </a:p>
          <a:p>
            <a:pPr marL="171450" indent="-171450">
              <a:buFont typeface="Arial" pitchFamily="34" charset="0"/>
              <a:buChar char="•"/>
            </a:pPr>
            <a:r>
              <a:rPr lang="fr-FR" sz="1200" b="1" kern="1200" baseline="0" dirty="0" smtClean="0">
                <a:solidFill>
                  <a:schemeClr val="tx1"/>
                </a:solidFill>
                <a:effectLst/>
                <a:latin typeface="+mn-lt"/>
                <a:ea typeface="+mn-ea"/>
                <a:cs typeface="+mn-cs"/>
              </a:rPr>
              <a:t>Sur les  Principaux marchés de l’Europe: L’Europe est en valeur, la principale région de la zone de desserte, notamment, la liaison Dakar Paris;</a:t>
            </a:r>
          </a:p>
          <a:p>
            <a:pPr marL="171450" indent="-171450">
              <a:buFont typeface="Arial" pitchFamily="34" charset="0"/>
              <a:buChar char="•"/>
            </a:pPr>
            <a:r>
              <a:rPr lang="fr-FR" sz="1200" b="1" kern="1200" baseline="0" dirty="0" smtClean="0">
                <a:solidFill>
                  <a:schemeClr val="tx1"/>
                </a:solidFill>
                <a:effectLst/>
                <a:latin typeface="+mn-lt"/>
                <a:ea typeface="+mn-ea"/>
                <a:cs typeface="+mn-cs"/>
              </a:rPr>
              <a:t>Sur les Principaux marchés vers le reste du monde: Les marchés hors d e l’Afrique de l’Ouest et de l’Europe sont trop limités. </a:t>
            </a:r>
            <a:endParaRPr lang="fr-FR" sz="1200" b="1"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r>
              <a:rPr lang="fr-FR" sz="1200" b="1" kern="1200" baseline="0" dirty="0" smtClean="0">
                <a:solidFill>
                  <a:schemeClr val="tx1"/>
                </a:solidFill>
                <a:effectLst/>
                <a:latin typeface="+mn-lt"/>
                <a:ea typeface="+mn-ea"/>
                <a:cs typeface="+mn-cs"/>
              </a:rPr>
              <a:t>en vert nous avons les liaisons (Sénégal) à partir de Dakar et en orange, les liaisons de ville à ville (</a:t>
            </a:r>
            <a:r>
              <a:rPr lang="fr-FR" sz="1200" b="1" kern="1200" baseline="0" dirty="0" err="1" smtClean="0">
                <a:solidFill>
                  <a:schemeClr val="tx1"/>
                </a:solidFill>
                <a:effectLst/>
                <a:latin typeface="+mn-lt"/>
                <a:ea typeface="+mn-ea"/>
                <a:cs typeface="+mn-cs"/>
              </a:rPr>
              <a:t>Catchment</a:t>
            </a:r>
            <a:r>
              <a:rPr lang="fr-FR" sz="1200" b="1" kern="1200" baseline="0" dirty="0" smtClean="0">
                <a:solidFill>
                  <a:schemeClr val="tx1"/>
                </a:solidFill>
                <a:effectLst/>
                <a:latin typeface="+mn-lt"/>
                <a:ea typeface="+mn-ea"/>
                <a:cs typeface="+mn-cs"/>
              </a:rPr>
              <a:t> area) ne passant pas par Dakar. </a:t>
            </a:r>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2016, avec une demande en hausse de 6,3% et un coefficient </a:t>
            </a:r>
            <a:r>
              <a:rPr lang="fr-FR" sz="1200" b="0" i="0" kern="1200" dirty="0" err="1" smtClean="0">
                <a:solidFill>
                  <a:schemeClr val="tx1"/>
                </a:solidFill>
                <a:effectLst/>
                <a:latin typeface="+mn-lt"/>
                <a:ea typeface="+mn-ea"/>
                <a:cs typeface="+mn-cs"/>
              </a:rPr>
              <a:t>dʼoccupation</a:t>
            </a:r>
            <a:r>
              <a:rPr lang="fr-FR" sz="1200" b="0" i="0" kern="1200" dirty="0" smtClean="0">
                <a:solidFill>
                  <a:schemeClr val="tx1"/>
                </a:solidFill>
                <a:effectLst/>
                <a:latin typeface="+mn-lt"/>
                <a:ea typeface="+mn-ea"/>
                <a:cs typeface="+mn-cs"/>
              </a:rPr>
              <a:t> record à 80,5%. Quelque 3,7 milliards de passagers ont utilisé </a:t>
            </a:r>
            <a:r>
              <a:rPr lang="fr-FR" sz="1200" b="0" i="0" kern="1200" dirty="0" err="1" smtClean="0">
                <a:solidFill>
                  <a:schemeClr val="tx1"/>
                </a:solidFill>
                <a:effectLst/>
                <a:latin typeface="+mn-lt"/>
                <a:ea typeface="+mn-ea"/>
                <a:cs typeface="+mn-cs"/>
              </a:rPr>
              <a:t>lʼavion</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dernière</a:t>
            </a:r>
            <a:r>
              <a:rPr lang="fr-FR" sz="1200" b="0" i="0" kern="1200" dirty="0" smtClean="0">
                <a:solidFill>
                  <a:schemeClr val="tx1"/>
                </a:solidFill>
                <a:effectLst/>
                <a:latin typeface="+mn-lt"/>
                <a:ea typeface="+mn-ea"/>
                <a:cs typeface="+mn-cs"/>
              </a:rPr>
              <a:t>, un nouveau record. </a:t>
            </a:r>
            <a:endParaRPr lang="fr-FR" b="0" i="0" dirty="0" smtClean="0"/>
          </a:p>
          <a:p>
            <a:r>
              <a:rPr lang="fr-FR" sz="1200" b="0" i="0" kern="1200" dirty="0" smtClean="0">
                <a:solidFill>
                  <a:schemeClr val="tx1"/>
                </a:solidFill>
                <a:effectLst/>
                <a:latin typeface="+mn-lt"/>
                <a:ea typeface="+mn-ea"/>
                <a:cs typeface="+mn-cs"/>
              </a:rPr>
              <a:t>Dans son compte-rendu publié le 2 </a:t>
            </a:r>
            <a:r>
              <a:rPr lang="fr-FR" sz="1200" b="0" i="0" kern="1200" dirty="0" err="1" smtClean="0">
                <a:solidFill>
                  <a:schemeClr val="tx1"/>
                </a:solidFill>
                <a:effectLst/>
                <a:latin typeface="+mn-lt"/>
                <a:ea typeface="+mn-ea"/>
                <a:cs typeface="+mn-cs"/>
              </a:rPr>
              <a:t>février</a:t>
            </a:r>
            <a:r>
              <a:rPr lang="fr-FR" sz="1200" b="0" i="0" kern="1200" dirty="0" smtClean="0">
                <a:solidFill>
                  <a:schemeClr val="tx1"/>
                </a:solidFill>
                <a:effectLst/>
                <a:latin typeface="+mn-lt"/>
                <a:ea typeface="+mn-ea"/>
                <a:cs typeface="+mn-cs"/>
              </a:rPr>
              <a:t> 2017, </a:t>
            </a:r>
            <a:r>
              <a:rPr lang="fr-FR" sz="1200" b="0" i="0" kern="1200" dirty="0" err="1" smtClean="0">
                <a:solidFill>
                  <a:schemeClr val="tx1"/>
                </a:solidFill>
                <a:effectLst/>
                <a:latin typeface="+mn-lt"/>
                <a:ea typeface="+mn-ea"/>
                <a:cs typeface="+mn-cs"/>
              </a:rPr>
              <a:t>lʼIATA</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précise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quʼau</a:t>
            </a:r>
            <a:r>
              <a:rPr lang="fr-FR" sz="1200" b="0" i="0" kern="1200" dirty="0" smtClean="0">
                <a:solidFill>
                  <a:schemeClr val="tx1"/>
                </a:solidFill>
                <a:effectLst/>
                <a:latin typeface="+mn-lt"/>
                <a:ea typeface="+mn-ea"/>
                <a:cs typeface="+mn-cs"/>
              </a:rPr>
              <a:t> niveau mondial, le trafic en RPK (revenu passager </a:t>
            </a:r>
            <a:r>
              <a:rPr lang="fr-FR" sz="1200" b="0" i="0" kern="1200" dirty="0" err="1" smtClean="0">
                <a:solidFill>
                  <a:schemeClr val="tx1"/>
                </a:solidFill>
                <a:effectLst/>
                <a:latin typeface="+mn-lt"/>
                <a:ea typeface="+mn-ea"/>
                <a:cs typeface="+mn-cs"/>
              </a:rPr>
              <a:t>kilomètre</a:t>
            </a:r>
            <a:r>
              <a:rPr lang="fr-FR" sz="1200" b="0" i="0" kern="1200" dirty="0" smtClean="0">
                <a:solidFill>
                  <a:schemeClr val="tx1"/>
                </a:solidFill>
                <a:effectLst/>
                <a:latin typeface="+mn-lt"/>
                <a:ea typeface="+mn-ea"/>
                <a:cs typeface="+mn-cs"/>
              </a:rPr>
              <a:t>) a gagné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dernière</a:t>
            </a:r>
            <a:r>
              <a:rPr lang="fr-FR" sz="1200" b="0" i="0" kern="1200" dirty="0" smtClean="0">
                <a:solidFill>
                  <a:schemeClr val="tx1"/>
                </a:solidFill>
                <a:effectLst/>
                <a:latin typeface="+mn-lt"/>
                <a:ea typeface="+mn-ea"/>
                <a:cs typeface="+mn-cs"/>
              </a:rPr>
              <a:t> 6,3% par rapport à 2015, et 6,0% </a:t>
            </a:r>
            <a:r>
              <a:rPr lang="fr-FR" sz="1200" b="0" i="0" kern="1200" dirty="0" err="1" smtClean="0">
                <a:solidFill>
                  <a:schemeClr val="tx1"/>
                </a:solidFill>
                <a:effectLst/>
                <a:latin typeface="+mn-lt"/>
                <a:ea typeface="+mn-ea"/>
                <a:cs typeface="+mn-cs"/>
              </a:rPr>
              <a:t>après</a:t>
            </a:r>
            <a:r>
              <a:rPr lang="fr-FR" sz="1200" b="0" i="0" kern="1200" dirty="0" smtClean="0">
                <a:solidFill>
                  <a:schemeClr val="tx1"/>
                </a:solidFill>
                <a:effectLst/>
                <a:latin typeface="+mn-lt"/>
                <a:ea typeface="+mn-ea"/>
                <a:cs typeface="+mn-cs"/>
              </a:rPr>
              <a:t> rajustement pour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bissextile : « ces bons </a:t>
            </a:r>
            <a:r>
              <a:rPr lang="fr-FR" sz="1200" b="0" i="0" kern="1200" dirty="0" err="1" smtClean="0">
                <a:solidFill>
                  <a:schemeClr val="tx1"/>
                </a:solidFill>
                <a:effectLst/>
                <a:latin typeface="+mn-lt"/>
                <a:ea typeface="+mn-ea"/>
                <a:cs typeface="+mn-cs"/>
              </a:rPr>
              <a:t>résultats</a:t>
            </a:r>
            <a:r>
              <a:rPr lang="fr-FR" sz="1200" b="0" i="0" kern="1200" dirty="0" smtClean="0">
                <a:solidFill>
                  <a:schemeClr val="tx1"/>
                </a:solidFill>
                <a:effectLst/>
                <a:latin typeface="+mn-lt"/>
                <a:ea typeface="+mn-ea"/>
                <a:cs typeface="+mn-cs"/>
              </a:rPr>
              <a:t> surpassent de beaucoup la croissance annuelle moyenne sur dix ans, qui </a:t>
            </a:r>
            <a:r>
              <a:rPr lang="fr-FR" sz="1200" b="0" i="0" kern="1200" dirty="0" err="1" smtClean="0">
                <a:solidFill>
                  <a:schemeClr val="tx1"/>
                </a:solidFill>
                <a:effectLst/>
                <a:latin typeface="+mn-lt"/>
                <a:ea typeface="+mn-ea"/>
                <a:cs typeface="+mn-cs"/>
              </a:rPr>
              <a:t>sʼétablit</a:t>
            </a:r>
            <a:r>
              <a:rPr lang="fr-FR" sz="1200" b="0" i="0" kern="1200" dirty="0" smtClean="0">
                <a:solidFill>
                  <a:schemeClr val="tx1"/>
                </a:solidFill>
                <a:effectLst/>
                <a:latin typeface="+mn-lt"/>
                <a:ea typeface="+mn-ea"/>
                <a:cs typeface="+mn-cs"/>
              </a:rPr>
              <a:t> à 5, % ». </a:t>
            </a:r>
          </a:p>
          <a:p>
            <a:r>
              <a:rPr lang="fr-FR" sz="1200" b="0" i="0" kern="1200" dirty="0" smtClean="0">
                <a:solidFill>
                  <a:schemeClr val="tx1"/>
                </a:solidFill>
                <a:effectLst/>
                <a:latin typeface="+mn-lt"/>
                <a:ea typeface="+mn-ea"/>
                <a:cs typeface="+mn-cs"/>
              </a:rPr>
              <a:t>La </a:t>
            </a:r>
            <a:r>
              <a:rPr lang="fr-FR" sz="1200" b="0" i="0" kern="1200" dirty="0" err="1" smtClean="0">
                <a:solidFill>
                  <a:schemeClr val="tx1"/>
                </a:solidFill>
                <a:effectLst/>
                <a:latin typeface="+mn-lt"/>
                <a:ea typeface="+mn-ea"/>
                <a:cs typeface="+mn-cs"/>
              </a:rPr>
              <a:t>capacite</a:t>
            </a:r>
            <a:r>
              <a:rPr lang="fr-FR" sz="1200" b="0" i="0" kern="1200" dirty="0" smtClean="0">
                <a:solidFill>
                  <a:schemeClr val="tx1"/>
                </a:solidFill>
                <a:effectLst/>
                <a:latin typeface="+mn-lt"/>
                <a:ea typeface="+mn-ea"/>
                <a:cs typeface="+mn-cs"/>
              </a:rPr>
              <a:t>́ en SKO a augmenté de 6,2%  par rapport à 2015 le coefficient </a:t>
            </a:r>
            <a:r>
              <a:rPr lang="fr-FR" sz="1200" b="0" i="0" kern="1200" dirty="0" err="1" smtClean="0">
                <a:solidFill>
                  <a:schemeClr val="tx1"/>
                </a:solidFill>
                <a:effectLst/>
                <a:latin typeface="+mn-lt"/>
                <a:ea typeface="+mn-ea"/>
                <a:cs typeface="+mn-cs"/>
              </a:rPr>
              <a:t>dʼoccupation</a:t>
            </a:r>
            <a:r>
              <a:rPr lang="fr-FR" sz="1200" b="0" i="0" kern="1200" dirty="0" smtClean="0">
                <a:solidFill>
                  <a:schemeClr val="tx1"/>
                </a:solidFill>
                <a:effectLst/>
                <a:latin typeface="+mn-lt"/>
                <a:ea typeface="+mn-ea"/>
                <a:cs typeface="+mn-cs"/>
              </a:rPr>
              <a:t> a gagné</a:t>
            </a:r>
            <a:r>
              <a:rPr lang="fr-FR" sz="1200" b="0" i="0" kern="1200" baseline="0" dirty="0" smtClean="0">
                <a:solidFill>
                  <a:schemeClr val="tx1"/>
                </a:solidFill>
                <a:effectLst/>
                <a:latin typeface="+mn-lt"/>
                <a:ea typeface="+mn-ea"/>
                <a:cs typeface="+mn-cs"/>
              </a:rPr>
              <a:t> un</a:t>
            </a:r>
            <a:r>
              <a:rPr lang="fr-FR" sz="1200" b="0" i="0" kern="1200" dirty="0" smtClean="0">
                <a:solidFill>
                  <a:schemeClr val="tx1"/>
                </a:solidFill>
                <a:effectLst/>
                <a:latin typeface="+mn-lt"/>
                <a:ea typeface="+mn-ea"/>
                <a:cs typeface="+mn-cs"/>
              </a:rPr>
              <a:t> record pour </a:t>
            </a:r>
            <a:r>
              <a:rPr lang="fr-FR" sz="1200" b="0" i="0" kern="1200" dirty="0" err="1" smtClean="0">
                <a:solidFill>
                  <a:schemeClr val="tx1"/>
                </a:solidFill>
                <a:effectLst/>
                <a:latin typeface="+mn-lt"/>
                <a:ea typeface="+mn-ea"/>
                <a:cs typeface="+mn-cs"/>
              </a:rPr>
              <a:t>lʼensemble</a:t>
            </a:r>
            <a:r>
              <a:rPr lang="fr-FR" sz="1200" b="0" i="0" kern="1200" dirty="0" smtClean="0">
                <a:solidFill>
                  <a:schemeClr val="tx1"/>
                </a:solidFill>
                <a:effectLst/>
                <a:latin typeface="+mn-lt"/>
                <a:ea typeface="+mn-ea"/>
                <a:cs typeface="+mn-cs"/>
              </a:rPr>
              <a:t> de </a:t>
            </a:r>
            <a:r>
              <a:rPr lang="fr-FR" sz="1200" b="0" i="0" kern="1200" dirty="0" err="1" smtClean="0">
                <a:solidFill>
                  <a:schemeClr val="tx1"/>
                </a:solidFill>
                <a:effectLst/>
                <a:latin typeface="+mn-lt"/>
                <a:ea typeface="+mn-ea"/>
                <a:cs typeface="+mn-cs"/>
              </a:rPr>
              <a:t>lʼannée</a:t>
            </a:r>
            <a:r>
              <a:rPr lang="fr-FR" sz="1200" b="0" i="0" kern="1200" dirty="0" smtClean="0">
                <a:solidFill>
                  <a:schemeClr val="tx1"/>
                </a:solidFill>
                <a:effectLst/>
                <a:latin typeface="+mn-lt"/>
                <a:ea typeface="+mn-ea"/>
                <a:cs typeface="+mn-cs"/>
              </a:rPr>
              <a:t> de 80,5 %.</a:t>
            </a:r>
            <a:endParaRPr lang="fr-FR" b="0" i="0" dirty="0" smtClean="0"/>
          </a:p>
          <a:p>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Lʼindustrie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aérienne</a:t>
            </a:r>
            <a:r>
              <a:rPr lang="fr-FR" sz="1200" b="0" i="0" kern="1200" dirty="0" smtClean="0">
                <a:solidFill>
                  <a:schemeClr val="tx1"/>
                </a:solidFill>
                <a:effectLst/>
                <a:latin typeface="+mn-lt"/>
                <a:ea typeface="+mn-ea"/>
                <a:cs typeface="+mn-cs"/>
              </a:rPr>
              <a:t> a connu une bonne </a:t>
            </a:r>
            <a:r>
              <a:rPr lang="fr-FR" sz="1200" b="0" i="0" kern="1200" dirty="0" err="1" smtClean="0">
                <a:solidFill>
                  <a:schemeClr val="tx1"/>
                </a:solidFill>
                <a:effectLst/>
                <a:latin typeface="+mn-lt"/>
                <a:ea typeface="+mn-ea"/>
                <a:cs typeface="+mn-cs"/>
              </a:rPr>
              <a:t>année</a:t>
            </a:r>
            <a:r>
              <a:rPr lang="fr-FR" sz="1200" b="0" i="0" kern="1200" dirty="0" smtClean="0">
                <a:solidFill>
                  <a:schemeClr val="tx1"/>
                </a:solidFill>
                <a:effectLst/>
                <a:latin typeface="+mn-lt"/>
                <a:ea typeface="+mn-ea"/>
                <a:cs typeface="+mn-cs"/>
              </a:rPr>
              <a:t> en 2016. La connectivité </a:t>
            </a:r>
            <a:r>
              <a:rPr lang="fr-FR" sz="1200" b="0" i="0" kern="1200" dirty="0" err="1" smtClean="0">
                <a:solidFill>
                  <a:schemeClr val="tx1"/>
                </a:solidFill>
                <a:effectLst/>
                <a:latin typeface="+mn-lt"/>
                <a:ea typeface="+mn-ea"/>
                <a:cs typeface="+mn-cs"/>
              </a:rPr>
              <a:t>sʼest</a:t>
            </a:r>
            <a:r>
              <a:rPr lang="fr-FR" sz="1200" b="0" i="0" kern="1200" dirty="0" smtClean="0">
                <a:solidFill>
                  <a:schemeClr val="tx1"/>
                </a:solidFill>
                <a:effectLst/>
                <a:latin typeface="+mn-lt"/>
                <a:ea typeface="+mn-ea"/>
                <a:cs typeface="+mn-cs"/>
              </a:rPr>
              <a:t> accrue avec la </a:t>
            </a:r>
            <a:r>
              <a:rPr lang="fr-FR" sz="1200" b="0" i="0" kern="1200" dirty="0" err="1" smtClean="0">
                <a:solidFill>
                  <a:schemeClr val="tx1"/>
                </a:solidFill>
                <a:effectLst/>
                <a:latin typeface="+mn-lt"/>
                <a:ea typeface="+mn-ea"/>
                <a:cs typeface="+mn-cs"/>
              </a:rPr>
              <a:t>création</a:t>
            </a:r>
            <a:r>
              <a:rPr lang="fr-FR" sz="1200" b="0" i="0" kern="1200" dirty="0" smtClean="0">
                <a:solidFill>
                  <a:schemeClr val="tx1"/>
                </a:solidFill>
                <a:effectLst/>
                <a:latin typeface="+mn-lt"/>
                <a:ea typeface="+mn-ea"/>
                <a:cs typeface="+mn-cs"/>
              </a:rPr>
              <a:t> de 700 nouvelles routes </a:t>
            </a:r>
            <a:r>
              <a:rPr lang="fr-FR" sz="1200" b="0" i="0" kern="1200" dirty="0" err="1" smtClean="0">
                <a:solidFill>
                  <a:schemeClr val="tx1"/>
                </a:solidFill>
                <a:effectLst/>
                <a:latin typeface="+mn-lt"/>
                <a:ea typeface="+mn-ea"/>
                <a:cs typeface="+mn-cs"/>
              </a:rPr>
              <a:t>aériennes</a:t>
            </a:r>
            <a:r>
              <a:rPr lang="fr-FR" sz="1200" b="0" i="0" kern="1200" dirty="0" smtClean="0">
                <a:solidFill>
                  <a:schemeClr val="tx1"/>
                </a:solidFill>
                <a:effectLst/>
                <a:latin typeface="+mn-lt"/>
                <a:ea typeface="+mn-ea"/>
                <a:cs typeface="+mn-cs"/>
              </a:rPr>
              <a:t>. </a:t>
            </a:r>
          </a:p>
          <a:p>
            <a:r>
              <a:rPr lang="fr-FR" sz="1200" b="0" i="0" kern="1200" dirty="0" smtClean="0">
                <a:solidFill>
                  <a:schemeClr val="tx1"/>
                </a:solidFill>
                <a:effectLst/>
                <a:latin typeface="+mn-lt"/>
                <a:ea typeface="+mn-ea"/>
                <a:cs typeface="+mn-cs"/>
              </a:rPr>
              <a:t>Et une diminution de 44 $ du tarif moyen aller-retour rend les voyages </a:t>
            </a:r>
            <a:r>
              <a:rPr lang="fr-FR" sz="1200" b="0" i="0" kern="1200" dirty="0" err="1" smtClean="0">
                <a:solidFill>
                  <a:schemeClr val="tx1"/>
                </a:solidFill>
                <a:effectLst/>
                <a:latin typeface="+mn-lt"/>
                <a:ea typeface="+mn-ea"/>
                <a:cs typeface="+mn-cs"/>
              </a:rPr>
              <a:t>aériens</a:t>
            </a:r>
            <a:r>
              <a:rPr lang="fr-FR" sz="1200" b="0" i="0" kern="1200" dirty="0" smtClean="0">
                <a:solidFill>
                  <a:schemeClr val="tx1"/>
                </a:solidFill>
                <a:effectLst/>
                <a:latin typeface="+mn-lt"/>
                <a:ea typeface="+mn-ea"/>
                <a:cs typeface="+mn-cs"/>
              </a:rPr>
              <a:t> encore plus accessibles »</a:t>
            </a:r>
          </a:p>
          <a:p>
            <a:r>
              <a:rPr lang="fr-FR" sz="1200" b="0" i="0" kern="1200" dirty="0" smtClean="0">
                <a:solidFill>
                  <a:schemeClr val="tx1"/>
                </a:solidFill>
                <a:effectLst/>
                <a:latin typeface="+mn-lt"/>
                <a:ea typeface="+mn-ea"/>
                <a:cs typeface="+mn-cs"/>
              </a:rPr>
              <a:t> Ainsi, un record de 3,7 milliards de passagers</a:t>
            </a:r>
            <a:r>
              <a:rPr lang="fr-FR" sz="1200" b="0" i="0" kern="1200" baseline="0" dirty="0" smtClean="0">
                <a:solidFill>
                  <a:schemeClr val="tx1"/>
                </a:solidFill>
                <a:effectLst/>
                <a:latin typeface="+mn-lt"/>
                <a:ea typeface="+mn-ea"/>
                <a:cs typeface="+mn-cs"/>
              </a:rPr>
              <a:t> transportés en toute sécurité confirme que</a:t>
            </a:r>
            <a:r>
              <a:rPr lang="fr-FR" sz="1200" b="0" i="0" kern="1200" dirty="0" smtClean="0">
                <a:solidFill>
                  <a:schemeClr val="tx1"/>
                </a:solidFill>
                <a:effectLst/>
                <a:latin typeface="+mn-lt"/>
                <a:ea typeface="+mn-ea"/>
                <a:cs typeface="+mn-cs"/>
              </a:rPr>
              <a:t>́. La demande de billets </a:t>
            </a:r>
            <a:r>
              <a:rPr lang="fr-FR" sz="1200" b="0" i="0" kern="1200" dirty="0" err="1" smtClean="0">
                <a:solidFill>
                  <a:schemeClr val="tx1"/>
                </a:solidFill>
                <a:effectLst/>
                <a:latin typeface="+mn-lt"/>
                <a:ea typeface="+mn-ea"/>
                <a:cs typeface="+mn-cs"/>
              </a:rPr>
              <a:t>dʼavion</a:t>
            </a:r>
            <a:r>
              <a:rPr lang="fr-FR" sz="1200" b="0" i="0" kern="1200" dirty="0" smtClean="0">
                <a:solidFill>
                  <a:schemeClr val="tx1"/>
                </a:solidFill>
                <a:effectLst/>
                <a:latin typeface="+mn-lt"/>
                <a:ea typeface="+mn-ea"/>
                <a:cs typeface="+mn-cs"/>
              </a:rPr>
              <a:t> continue de </a:t>
            </a:r>
            <a:r>
              <a:rPr lang="fr-FR" sz="1200" b="0" i="0" kern="1200" dirty="0" err="1" smtClean="0">
                <a:solidFill>
                  <a:schemeClr val="tx1"/>
                </a:solidFill>
                <a:effectLst/>
                <a:latin typeface="+mn-lt"/>
                <a:ea typeface="+mn-ea"/>
                <a:cs typeface="+mn-cs"/>
              </a:rPr>
              <a:t>sʼaccroître</a:t>
            </a:r>
            <a:r>
              <a:rPr lang="fr-FR" sz="1200" b="0" i="0" kern="1200" dirty="0" smtClean="0">
                <a:solidFill>
                  <a:schemeClr val="tx1"/>
                </a:solidFill>
                <a:effectLst/>
                <a:latin typeface="+mn-lt"/>
                <a:ea typeface="+mn-ea"/>
                <a:cs typeface="+mn-cs"/>
              </a:rPr>
              <a:t>. Le </a:t>
            </a:r>
            <a:r>
              <a:rPr lang="fr-FR" sz="1200" b="0" i="0" kern="1200" dirty="0" err="1" smtClean="0">
                <a:solidFill>
                  <a:schemeClr val="tx1"/>
                </a:solidFill>
                <a:effectLst/>
                <a:latin typeface="+mn-lt"/>
                <a:ea typeface="+mn-ea"/>
                <a:cs typeface="+mn-cs"/>
              </a:rPr>
              <a:t>défi</a:t>
            </a:r>
            <a:r>
              <a:rPr lang="fr-FR" sz="1200" b="0" i="0" kern="1200" dirty="0" smtClean="0">
                <a:solidFill>
                  <a:schemeClr val="tx1"/>
                </a:solidFill>
                <a:effectLst/>
                <a:latin typeface="+mn-lt"/>
                <a:ea typeface="+mn-ea"/>
                <a:cs typeface="+mn-cs"/>
              </a:rPr>
              <a:t>, pour les gouvernements, est de collaborer avec </a:t>
            </a:r>
            <a:r>
              <a:rPr lang="fr-FR" sz="1200" b="0" i="0" kern="1200" dirty="0" err="1" smtClean="0">
                <a:solidFill>
                  <a:schemeClr val="tx1"/>
                </a:solidFill>
                <a:effectLst/>
                <a:latin typeface="+mn-lt"/>
                <a:ea typeface="+mn-ea"/>
                <a:cs typeface="+mn-cs"/>
              </a:rPr>
              <a:t>lʼindustrie</a:t>
            </a:r>
            <a:r>
              <a:rPr lang="fr-FR" sz="1200" b="0" i="0" kern="1200" dirty="0" smtClean="0">
                <a:solidFill>
                  <a:schemeClr val="tx1"/>
                </a:solidFill>
                <a:effectLst/>
                <a:latin typeface="+mn-lt"/>
                <a:ea typeface="+mn-ea"/>
                <a:cs typeface="+mn-cs"/>
              </a:rPr>
              <a:t> pour </a:t>
            </a:r>
            <a:r>
              <a:rPr lang="fr-FR" sz="1200" b="0" i="0" kern="1200" dirty="0" err="1" smtClean="0">
                <a:solidFill>
                  <a:schemeClr val="tx1"/>
                </a:solidFill>
                <a:effectLst/>
                <a:latin typeface="+mn-lt"/>
                <a:ea typeface="+mn-ea"/>
                <a:cs typeface="+mn-cs"/>
              </a:rPr>
              <a:t>répondre</a:t>
            </a:r>
            <a:r>
              <a:rPr lang="fr-FR" sz="1200" b="0" i="0" kern="1200" dirty="0" smtClean="0">
                <a:solidFill>
                  <a:schemeClr val="tx1"/>
                </a:solidFill>
                <a:effectLst/>
                <a:latin typeface="+mn-lt"/>
                <a:ea typeface="+mn-ea"/>
                <a:cs typeface="+mn-cs"/>
              </a:rPr>
              <a:t> à cette demande en mettant en place des infrastructures </a:t>
            </a:r>
            <a:r>
              <a:rPr lang="fr-FR" sz="1200" b="0" i="0" kern="1200" dirty="0" err="1" smtClean="0">
                <a:solidFill>
                  <a:schemeClr val="tx1"/>
                </a:solidFill>
                <a:effectLst/>
                <a:latin typeface="+mn-lt"/>
                <a:ea typeface="+mn-ea"/>
                <a:cs typeface="+mn-cs"/>
              </a:rPr>
              <a:t>répondant</a:t>
            </a:r>
            <a:r>
              <a:rPr lang="fr-FR" sz="1200" b="0" i="0" kern="1200" dirty="0" smtClean="0">
                <a:solidFill>
                  <a:schemeClr val="tx1"/>
                </a:solidFill>
                <a:effectLst/>
                <a:latin typeface="+mn-lt"/>
                <a:ea typeface="+mn-ea"/>
                <a:cs typeface="+mn-cs"/>
              </a:rPr>
              <a:t> aux besoins de la croissance, des </a:t>
            </a:r>
            <a:r>
              <a:rPr lang="fr-FR" sz="1200" b="0" i="0" kern="1200" dirty="0" err="1" smtClean="0">
                <a:solidFill>
                  <a:schemeClr val="tx1"/>
                </a:solidFill>
                <a:effectLst/>
                <a:latin typeface="+mn-lt"/>
                <a:ea typeface="+mn-ea"/>
                <a:cs typeface="+mn-cs"/>
              </a:rPr>
              <a:t>réglementations</a:t>
            </a:r>
            <a:r>
              <a:rPr lang="fr-FR" sz="1200" b="0" i="0" kern="1200" dirty="0" smtClean="0">
                <a:solidFill>
                  <a:schemeClr val="tx1"/>
                </a:solidFill>
                <a:effectLst/>
                <a:latin typeface="+mn-lt"/>
                <a:ea typeface="+mn-ea"/>
                <a:cs typeface="+mn-cs"/>
              </a:rPr>
              <a:t> facilitant la croissance et des taxes qui ne vont pas </a:t>
            </a:r>
            <a:r>
              <a:rPr lang="fr-FR" sz="1200" b="0" i="0" kern="1200" dirty="0" err="1" smtClean="0">
                <a:solidFill>
                  <a:schemeClr val="tx1"/>
                </a:solidFill>
                <a:effectLst/>
                <a:latin typeface="+mn-lt"/>
                <a:ea typeface="+mn-ea"/>
                <a:cs typeface="+mn-cs"/>
              </a:rPr>
              <a:t>étouffer</a:t>
            </a:r>
            <a:r>
              <a:rPr lang="fr-FR" sz="1200" b="0" i="0" kern="1200" dirty="0" smtClean="0">
                <a:solidFill>
                  <a:schemeClr val="tx1"/>
                </a:solidFill>
                <a:effectLst/>
                <a:latin typeface="+mn-lt"/>
                <a:ea typeface="+mn-ea"/>
                <a:cs typeface="+mn-cs"/>
              </a:rPr>
              <a:t> la croissance</a:t>
            </a:r>
            <a:r>
              <a:rPr lang="fr-FR" sz="1200" b="0" i="0" kern="1200" baseline="0" dirty="0" smtClean="0">
                <a:solidFill>
                  <a:schemeClr val="tx1"/>
                </a:solidFill>
                <a:effectLst/>
                <a:latin typeface="+mn-lt"/>
                <a:ea typeface="+mn-ea"/>
                <a:cs typeface="+mn-cs"/>
              </a:rPr>
              <a:t> pour </a:t>
            </a:r>
            <a:r>
              <a:rPr lang="fr-FR" sz="1200" b="0" i="0" kern="1200" dirty="0" smtClean="0">
                <a:solidFill>
                  <a:schemeClr val="tx1"/>
                </a:solidFill>
                <a:effectLst/>
                <a:latin typeface="+mn-lt"/>
                <a:ea typeface="+mn-ea"/>
                <a:cs typeface="+mn-cs"/>
              </a:rPr>
              <a:t>une industrie </a:t>
            </a:r>
            <a:r>
              <a:rPr lang="fr-FR" sz="1200" b="0" i="0" kern="1200" dirty="0" err="1" smtClean="0">
                <a:solidFill>
                  <a:schemeClr val="tx1"/>
                </a:solidFill>
                <a:effectLst/>
                <a:latin typeface="+mn-lt"/>
                <a:ea typeface="+mn-ea"/>
                <a:cs typeface="+mn-cs"/>
              </a:rPr>
              <a:t>aérienne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sûre</a:t>
            </a:r>
            <a:r>
              <a:rPr lang="fr-FR" sz="1200" b="0" i="0" kern="1200" dirty="0" smtClean="0">
                <a:solidFill>
                  <a:schemeClr val="tx1"/>
                </a:solidFill>
                <a:effectLst/>
                <a:latin typeface="+mn-lt"/>
                <a:ea typeface="+mn-ea"/>
                <a:cs typeface="+mn-cs"/>
              </a:rPr>
              <a:t>, sans danger et durable, pour  </a:t>
            </a:r>
            <a:r>
              <a:rPr lang="fr-FR" sz="1200" b="0" i="0" kern="1200" dirty="0" err="1" smtClean="0">
                <a:solidFill>
                  <a:schemeClr val="tx1"/>
                </a:solidFill>
                <a:effectLst/>
                <a:latin typeface="+mn-lt"/>
                <a:ea typeface="+mn-ea"/>
                <a:cs typeface="+mn-cs"/>
              </a:rPr>
              <a:t>créer</a:t>
            </a:r>
            <a:r>
              <a:rPr lang="fr-FR" sz="1200" b="0" i="0" kern="1200" dirty="0" smtClean="0">
                <a:solidFill>
                  <a:schemeClr val="tx1"/>
                </a:solidFill>
                <a:effectLst/>
                <a:latin typeface="+mn-lt"/>
                <a:ea typeface="+mn-ea"/>
                <a:cs typeface="+mn-cs"/>
              </a:rPr>
              <a:t> plus </a:t>
            </a:r>
            <a:r>
              <a:rPr lang="fr-FR" sz="1200" b="0" i="0" kern="1200" dirty="0" err="1" smtClean="0">
                <a:solidFill>
                  <a:schemeClr val="tx1"/>
                </a:solidFill>
                <a:effectLst/>
                <a:latin typeface="+mn-lt"/>
                <a:ea typeface="+mn-ea"/>
                <a:cs typeface="+mn-cs"/>
              </a:rPr>
              <a:t>dʼemplois</a:t>
            </a:r>
            <a:r>
              <a:rPr lang="fr-FR" sz="1200" b="0" i="0" kern="1200" dirty="0" smtClean="0">
                <a:solidFill>
                  <a:schemeClr val="tx1"/>
                </a:solidFill>
                <a:effectLst/>
                <a:latin typeface="+mn-lt"/>
                <a:ea typeface="+mn-ea"/>
                <a:cs typeface="+mn-cs"/>
              </a:rPr>
              <a:t> et plus de </a:t>
            </a:r>
            <a:r>
              <a:rPr lang="fr-FR" sz="1200" b="0" i="0" kern="1200" dirty="0" err="1" smtClean="0">
                <a:solidFill>
                  <a:schemeClr val="tx1"/>
                </a:solidFill>
                <a:effectLst/>
                <a:latin typeface="+mn-lt"/>
                <a:ea typeface="+mn-ea"/>
                <a:cs typeface="+mn-cs"/>
              </a:rPr>
              <a:t>prospérite</a:t>
            </a:r>
            <a:r>
              <a:rPr lang="fr-FR" sz="1200" b="0" i="0" kern="1200" dirty="0" smtClean="0">
                <a:solidFill>
                  <a:schemeClr val="tx1"/>
                </a:solidFill>
                <a:effectLst/>
                <a:latin typeface="+mn-lt"/>
                <a:ea typeface="+mn-ea"/>
                <a:cs typeface="+mn-cs"/>
              </a:rPr>
              <a:t>́.</a:t>
            </a:r>
            <a:endParaRPr lang="fr-FR" b="0" i="0" dirty="0" smtClean="0"/>
          </a:p>
          <a:p>
            <a:r>
              <a:rPr lang="fr-FR" sz="1200" b="0" i="0" kern="1200" dirty="0" smtClean="0">
                <a:solidFill>
                  <a:schemeClr val="tx1"/>
                </a:solidFill>
                <a:effectLst/>
                <a:latin typeface="+mn-lt"/>
                <a:ea typeface="+mn-ea"/>
                <a:cs typeface="+mn-cs"/>
              </a:rPr>
              <a:t>Le trafic de passagers internationaux a augmenté de 6,7% en 2016 par rapport à 2015. </a:t>
            </a:r>
          </a:p>
          <a:p>
            <a:r>
              <a:rPr lang="fr-FR" sz="1200" b="0" i="0" kern="1200" dirty="0" smtClean="0">
                <a:solidFill>
                  <a:srgbClr val="FF0000"/>
                </a:solidFill>
                <a:effectLst/>
                <a:latin typeface="+mn-lt"/>
                <a:ea typeface="+mn-ea"/>
                <a:cs typeface="+mn-cs"/>
              </a:rPr>
              <a:t>Les transporteurs </a:t>
            </a:r>
            <a:r>
              <a:rPr lang="fr-FR" sz="1200" b="0" i="0" kern="1200" dirty="0" err="1" smtClean="0">
                <a:solidFill>
                  <a:srgbClr val="FF0000"/>
                </a:solidFill>
                <a:effectLst/>
                <a:latin typeface="+mn-lt"/>
                <a:ea typeface="+mn-ea"/>
                <a:cs typeface="+mn-cs"/>
              </a:rPr>
              <a:t>dʼAfrique</a:t>
            </a:r>
            <a:r>
              <a:rPr lang="fr-FR" sz="1200" b="0" i="0" kern="1200" dirty="0" smtClean="0">
                <a:solidFill>
                  <a:srgbClr val="FF0000"/>
                </a:solidFill>
                <a:effectLst/>
                <a:latin typeface="+mn-lt"/>
                <a:ea typeface="+mn-ea"/>
                <a:cs typeface="+mn-cs"/>
              </a:rPr>
              <a:t> ont connu leurs meilleurs </a:t>
            </a:r>
            <a:r>
              <a:rPr lang="fr-FR" sz="1200" b="0" i="0" kern="1200" dirty="0" err="1" smtClean="0">
                <a:solidFill>
                  <a:srgbClr val="FF0000"/>
                </a:solidFill>
                <a:effectLst/>
                <a:latin typeface="+mn-lt"/>
                <a:ea typeface="+mn-ea"/>
                <a:cs typeface="+mn-cs"/>
              </a:rPr>
              <a:t>résultats</a:t>
            </a:r>
            <a:r>
              <a:rPr lang="fr-FR" sz="1200" b="0" i="0" kern="1200" dirty="0" smtClean="0">
                <a:solidFill>
                  <a:srgbClr val="FF0000"/>
                </a:solidFill>
                <a:effectLst/>
                <a:latin typeface="+mn-lt"/>
                <a:ea typeface="+mn-ea"/>
                <a:cs typeface="+mn-cs"/>
              </a:rPr>
              <a:t> depuis 2012, avec une croissance de 7,4% </a:t>
            </a:r>
            <a:r>
              <a:rPr lang="fr-FR" sz="1200" b="0" i="0" kern="1200" dirty="0" smtClean="0">
                <a:solidFill>
                  <a:schemeClr val="tx1"/>
                </a:solidFill>
                <a:effectLst/>
                <a:latin typeface="+mn-lt"/>
                <a:ea typeface="+mn-ea"/>
                <a:cs typeface="+mn-cs"/>
              </a:rPr>
              <a:t>Le bilan est</a:t>
            </a:r>
            <a:r>
              <a:rPr lang="fr-FR" sz="1200" b="0" i="0" kern="1200" baseline="0" dirty="0" smtClean="0">
                <a:solidFill>
                  <a:schemeClr val="tx1"/>
                </a:solidFill>
                <a:effectLst/>
                <a:latin typeface="+mn-lt"/>
                <a:ea typeface="+mn-ea"/>
                <a:cs typeface="+mn-cs"/>
              </a:rPr>
              <a:t> que: la </a:t>
            </a:r>
            <a:r>
              <a:rPr lang="fr-FR" sz="1200" b="0" i="0" kern="1200" dirty="0" err="1" smtClean="0">
                <a:solidFill>
                  <a:schemeClr val="tx1"/>
                </a:solidFill>
                <a:effectLst/>
                <a:latin typeface="+mn-lt"/>
                <a:ea typeface="+mn-ea"/>
                <a:cs typeface="+mn-cs"/>
              </a:rPr>
              <a:t>liberte</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dʼétablir</a:t>
            </a:r>
            <a:r>
              <a:rPr lang="fr-FR" sz="1200" b="0" i="0" kern="1200" dirty="0" smtClean="0">
                <a:solidFill>
                  <a:schemeClr val="tx1"/>
                </a:solidFill>
                <a:effectLst/>
                <a:latin typeface="+mn-lt"/>
                <a:ea typeface="+mn-ea"/>
                <a:cs typeface="+mn-cs"/>
              </a:rPr>
              <a:t> des liaisons </a:t>
            </a:r>
            <a:r>
              <a:rPr lang="fr-FR" sz="1200" b="0" i="0" kern="1200" dirty="0" err="1" smtClean="0">
                <a:solidFill>
                  <a:schemeClr val="tx1"/>
                </a:solidFill>
                <a:effectLst/>
                <a:latin typeface="+mn-lt"/>
                <a:ea typeface="+mn-ea"/>
                <a:cs typeface="+mn-cs"/>
              </a:rPr>
              <a:t>aériennes</a:t>
            </a:r>
            <a:r>
              <a:rPr lang="fr-FR" sz="1200" b="0" i="0" kern="1200" dirty="0" smtClean="0">
                <a:solidFill>
                  <a:schemeClr val="tx1"/>
                </a:solidFill>
                <a:effectLst/>
                <a:latin typeface="+mn-lt"/>
                <a:ea typeface="+mn-ea"/>
                <a:cs typeface="+mn-cs"/>
              </a:rPr>
              <a:t> est un facteur de </a:t>
            </a:r>
            <a:r>
              <a:rPr lang="fr-FR" sz="1200" b="0" i="0" kern="1200" dirty="0" err="1" smtClean="0">
                <a:solidFill>
                  <a:schemeClr val="tx1"/>
                </a:solidFill>
                <a:effectLst/>
                <a:latin typeface="+mn-lt"/>
                <a:ea typeface="+mn-ea"/>
                <a:cs typeface="+mn-cs"/>
              </a:rPr>
              <a:t>prospérite</a:t>
            </a:r>
            <a:r>
              <a:rPr lang="fr-FR" sz="1200" b="0" i="0" kern="1200" dirty="0" smtClean="0">
                <a:solidFill>
                  <a:schemeClr val="tx1"/>
                </a:solidFill>
                <a:effectLst/>
                <a:latin typeface="+mn-lt"/>
                <a:ea typeface="+mn-ea"/>
                <a:cs typeface="+mn-cs"/>
              </a:rPr>
              <a:t>́ et </a:t>
            </a:r>
            <a:r>
              <a:rPr lang="fr-FR" sz="1200" b="0" i="0" kern="1200" dirty="0" err="1" smtClean="0">
                <a:solidFill>
                  <a:schemeClr val="tx1"/>
                </a:solidFill>
                <a:effectLst/>
                <a:latin typeface="+mn-lt"/>
                <a:ea typeface="+mn-ea"/>
                <a:cs typeface="+mn-cs"/>
              </a:rPr>
              <a:t>dʼenrichissement</a:t>
            </a:r>
            <a:r>
              <a:rPr lang="fr-FR" sz="1200" b="0" i="0" kern="1200" dirty="0" smtClean="0">
                <a:solidFill>
                  <a:schemeClr val="tx1"/>
                </a:solidFill>
                <a:effectLst/>
                <a:latin typeface="+mn-lt"/>
                <a:ea typeface="+mn-ea"/>
                <a:cs typeface="+mn-cs"/>
              </a:rPr>
              <a:t> de la </a:t>
            </a:r>
            <a:r>
              <a:rPr lang="fr-FR" sz="1200" b="0" i="0" kern="1200" dirty="0" err="1" smtClean="0">
                <a:solidFill>
                  <a:schemeClr val="tx1"/>
                </a:solidFill>
                <a:effectLst/>
                <a:latin typeface="+mn-lt"/>
                <a:ea typeface="+mn-ea"/>
                <a:cs typeface="+mn-cs"/>
              </a:rPr>
              <a:t>sociéte</a:t>
            </a:r>
            <a:r>
              <a:rPr lang="fr-FR" sz="1200" b="0" i="0" kern="1200" dirty="0" smtClean="0">
                <a:solidFill>
                  <a:schemeClr val="tx1"/>
                </a:solidFill>
                <a:effectLst/>
                <a:latin typeface="+mn-lt"/>
                <a:ea typeface="+mn-ea"/>
                <a:cs typeface="+mn-cs"/>
              </a:rPr>
              <a:t>́. Cette </a:t>
            </a:r>
            <a:r>
              <a:rPr lang="fr-FR" sz="1200" b="0" i="0" kern="1200" dirty="0" err="1" smtClean="0">
                <a:solidFill>
                  <a:schemeClr val="tx1"/>
                </a:solidFill>
                <a:effectLst/>
                <a:latin typeface="+mn-lt"/>
                <a:ea typeface="+mn-ea"/>
                <a:cs typeface="+mn-cs"/>
              </a:rPr>
              <a:t>liberte</a:t>
            </a:r>
            <a:r>
              <a:rPr lang="fr-FR" sz="1200" b="0" i="0" kern="1200" dirty="0" smtClean="0">
                <a:solidFill>
                  <a:schemeClr val="tx1"/>
                </a:solidFill>
                <a:effectLst/>
                <a:latin typeface="+mn-lt"/>
                <a:ea typeface="+mn-ea"/>
                <a:cs typeface="+mn-cs"/>
              </a:rPr>
              <a:t>́ ne trouve sa pleine expression que si les gouvernements facilitent le mouvement des personnes et des biens. La </a:t>
            </a:r>
            <a:r>
              <a:rPr lang="fr-FR" sz="1200" b="0" i="0" kern="1200" dirty="0" err="1" smtClean="0">
                <a:solidFill>
                  <a:schemeClr val="tx1"/>
                </a:solidFill>
                <a:effectLst/>
                <a:latin typeface="+mn-lt"/>
                <a:ea typeface="+mn-ea"/>
                <a:cs typeface="+mn-cs"/>
              </a:rPr>
              <a:t>sécurite</a:t>
            </a:r>
            <a:r>
              <a:rPr lang="fr-FR" sz="1200" b="0" i="0" kern="1200" dirty="0" smtClean="0">
                <a:solidFill>
                  <a:schemeClr val="tx1"/>
                </a:solidFill>
                <a:effectLst/>
                <a:latin typeface="+mn-lt"/>
                <a:ea typeface="+mn-ea"/>
                <a:cs typeface="+mn-cs"/>
              </a:rPr>
              <a:t>́ et la </a:t>
            </a:r>
            <a:r>
              <a:rPr lang="fr-FR" sz="1200" b="0" i="0" kern="1200" dirty="0" err="1" smtClean="0">
                <a:solidFill>
                  <a:schemeClr val="tx1"/>
                </a:solidFill>
                <a:effectLst/>
                <a:latin typeface="+mn-lt"/>
                <a:ea typeface="+mn-ea"/>
                <a:cs typeface="+mn-cs"/>
              </a:rPr>
              <a:t>compétitivite</a:t>
            </a:r>
            <a:r>
              <a:rPr lang="fr-FR" sz="1200" b="0" i="0" kern="1200" dirty="0" smtClean="0">
                <a:solidFill>
                  <a:schemeClr val="tx1"/>
                </a:solidFill>
                <a:effectLst/>
                <a:latin typeface="+mn-lt"/>
                <a:ea typeface="+mn-ea"/>
                <a:cs typeface="+mn-cs"/>
              </a:rPr>
              <a:t>́,  doivent demeurer les </a:t>
            </a:r>
            <a:r>
              <a:rPr lang="fr-FR" sz="1200" b="0" i="0" kern="1200" dirty="0" err="1" smtClean="0">
                <a:solidFill>
                  <a:schemeClr val="tx1"/>
                </a:solidFill>
                <a:effectLst/>
                <a:latin typeface="+mn-lt"/>
                <a:ea typeface="+mn-ea"/>
                <a:cs typeface="+mn-cs"/>
              </a:rPr>
              <a:t>priorités</a:t>
            </a:r>
            <a:r>
              <a:rPr lang="fr-FR" sz="1200" b="0" i="0" kern="1200" dirty="0" smtClean="0">
                <a:solidFill>
                  <a:schemeClr val="tx1"/>
                </a:solidFill>
                <a:effectLst/>
                <a:latin typeface="+mn-lt"/>
                <a:ea typeface="+mn-ea"/>
                <a:cs typeface="+mn-cs"/>
              </a:rPr>
              <a:t> des gouvernements. </a:t>
            </a:r>
            <a:endParaRPr lang="fr-FR" b="0" i="0" dirty="0"/>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7</a:t>
            </a:fld>
            <a:endParaRPr lang="fr-FR"/>
          </a:p>
        </p:txBody>
      </p:sp>
    </p:spTree>
    <p:extLst>
      <p:ext uri="{BB962C8B-B14F-4D97-AF65-F5344CB8AC3E}">
        <p14:creationId xmlns:p14="http://schemas.microsoft.com/office/powerpoint/2010/main" val="1411762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Ici, on voit que L’offre de la concurrence a repris</a:t>
            </a:r>
            <a:r>
              <a:rPr lang="fr-FR" sz="1200" b="1" i="0" kern="1200" baseline="0" dirty="0" smtClean="0">
                <a:solidFill>
                  <a:schemeClr val="tx1"/>
                </a:solidFill>
                <a:effectLst/>
                <a:latin typeface="+mn-lt"/>
                <a:ea typeface="+mn-ea"/>
                <a:cs typeface="+mn-cs"/>
              </a:rPr>
              <a:t> progressivement les parts de marché laissées par l’ancien pavillon sénégalais en augmentant ses capacités sur les marchés exploités par cette dernière.</a:t>
            </a:r>
          </a:p>
          <a:p>
            <a:r>
              <a:rPr lang="fr-FR" sz="1200" b="1" i="0" kern="1200" baseline="0" dirty="0" smtClean="0">
                <a:solidFill>
                  <a:schemeClr val="tx1"/>
                </a:solidFill>
                <a:effectLst/>
                <a:latin typeface="+mn-lt"/>
                <a:ea typeface="+mn-ea"/>
                <a:cs typeface="+mn-cs"/>
              </a:rPr>
              <a:t>En bleu les capacités de la concurrence et en </a:t>
            </a:r>
            <a:r>
              <a:rPr lang="fr-FR" sz="1200" b="1" i="0" kern="1200" baseline="0" dirty="0" err="1" smtClean="0">
                <a:solidFill>
                  <a:schemeClr val="tx1"/>
                </a:solidFill>
                <a:effectLst/>
                <a:latin typeface="+mn-lt"/>
                <a:ea typeface="+mn-ea"/>
                <a:cs typeface="+mn-cs"/>
              </a:rPr>
              <a:t>strillé</a:t>
            </a:r>
            <a:r>
              <a:rPr lang="fr-FR" sz="1200" b="1" i="0" kern="1200" baseline="0" dirty="0" smtClean="0">
                <a:solidFill>
                  <a:schemeClr val="tx1"/>
                </a:solidFill>
                <a:effectLst/>
                <a:latin typeface="+mn-lt"/>
                <a:ea typeface="+mn-ea"/>
                <a:cs typeface="+mn-cs"/>
              </a:rPr>
              <a:t>, les capacités de Sénégal Airlines.</a:t>
            </a:r>
          </a:p>
          <a:p>
            <a:r>
              <a:rPr lang="fr-FR" sz="1200" b="1" i="0" kern="1200" baseline="0" dirty="0" smtClean="0">
                <a:solidFill>
                  <a:schemeClr val="tx1"/>
                </a:solidFill>
                <a:effectLst/>
                <a:latin typeface="+mn-lt"/>
                <a:ea typeface="+mn-ea"/>
                <a:cs typeface="+mn-cs"/>
              </a:rPr>
              <a:t>Ceci est un indicateur essentiel du transfert de capacités donc des parts de marché de Sénégal Airlines vers les autres compagnie, notamment, avec de + 26,4% en 2015 versus 2016 et + 10,3% sur les capacités internationales depuis </a:t>
            </a:r>
            <a:r>
              <a:rPr lang="mr-IN" sz="1200" b="1" i="0" kern="1200" baseline="0" dirty="0" smtClean="0">
                <a:solidFill>
                  <a:schemeClr val="tx1"/>
                </a:solidFill>
                <a:effectLst/>
                <a:latin typeface="+mn-lt"/>
                <a:ea typeface="+mn-ea"/>
                <a:cs typeface="+mn-cs"/>
              </a:rPr>
              <a:t>–</a:t>
            </a:r>
            <a:r>
              <a:rPr lang="fr-FR" sz="1200" b="1" i="0" kern="1200" baseline="0" dirty="0" smtClean="0">
                <a:solidFill>
                  <a:schemeClr val="tx1"/>
                </a:solidFill>
                <a:effectLst/>
                <a:latin typeface="+mn-lt"/>
                <a:ea typeface="+mn-ea"/>
                <a:cs typeface="+mn-cs"/>
              </a:rPr>
              <a:t>Vers Dakar toutes compagnies confondues. </a:t>
            </a:r>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8</a:t>
            </a:fld>
            <a:endParaRPr lang="fr-FR"/>
          </a:p>
        </p:txBody>
      </p:sp>
    </p:spTree>
    <p:extLst>
      <p:ext uri="{BB962C8B-B14F-4D97-AF65-F5344CB8AC3E}">
        <p14:creationId xmlns:p14="http://schemas.microsoft.com/office/powerpoint/2010/main" val="1411762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i="0" kern="1200" dirty="0" smtClean="0">
                <a:solidFill>
                  <a:schemeClr val="tx1"/>
                </a:solidFill>
                <a:effectLst/>
                <a:latin typeface="+mn-lt"/>
                <a:ea typeface="+mn-ea"/>
                <a:cs typeface="+mn-cs"/>
              </a:rPr>
              <a:t>Dakar est une plateforme desservies par diverses compagnies qui proposent</a:t>
            </a:r>
            <a:r>
              <a:rPr lang="fr-FR" sz="1200" b="1" i="0" kern="1200" baseline="0" dirty="0" smtClean="0">
                <a:solidFill>
                  <a:schemeClr val="tx1"/>
                </a:solidFill>
                <a:effectLst/>
                <a:latin typeface="+mn-lt"/>
                <a:ea typeface="+mn-ea"/>
                <a:cs typeface="+mn-cs"/>
              </a:rPr>
              <a:t> une offre non différenciée.</a:t>
            </a:r>
          </a:p>
          <a:p>
            <a:r>
              <a:rPr lang="fr-FR" sz="1200" b="1" i="0" kern="1200" baseline="0" dirty="0" smtClean="0">
                <a:solidFill>
                  <a:schemeClr val="tx1"/>
                </a:solidFill>
                <a:effectLst/>
                <a:latin typeface="+mn-lt"/>
                <a:ea typeface="+mn-ea"/>
                <a:cs typeface="+mn-cs"/>
              </a:rPr>
              <a:t>Ces transporteurs internationaux proposent un service complet avec un modèle similaire. </a:t>
            </a:r>
          </a:p>
          <a:p>
            <a:r>
              <a:rPr lang="fr-FR" sz="1200" b="1" i="0" kern="1200" baseline="0" dirty="0" smtClean="0">
                <a:solidFill>
                  <a:schemeClr val="tx1"/>
                </a:solidFill>
                <a:effectLst/>
                <a:latin typeface="+mn-lt"/>
                <a:ea typeface="+mn-ea"/>
                <a:cs typeface="+mn-cs"/>
              </a:rPr>
              <a:t>60% du trafic de Dakar est intercontinental pour 40% Afrique.</a:t>
            </a:r>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1"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a:p>
            <a:endParaRPr lang="fr-FR" sz="1200" b="0" i="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5CACE3C-4D6D-2F46-99C4-78EFD20BBB4F}" type="slidenum">
              <a:rPr lang="fr-FR" smtClean="0"/>
              <a:t>9</a:t>
            </a:fld>
            <a:endParaRPr lang="fr-FR"/>
          </a:p>
        </p:txBody>
      </p:sp>
    </p:spTree>
    <p:extLst>
      <p:ext uri="{BB962C8B-B14F-4D97-AF65-F5344CB8AC3E}">
        <p14:creationId xmlns:p14="http://schemas.microsoft.com/office/powerpoint/2010/main" val="14117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30/03/17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6291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30/03/17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29688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DCCD61-643D-44A5-A450-3A42A50CBC1E}" type="datetimeFigureOut">
              <a:rPr lang="en-US" smtClean="0"/>
              <a:t>30/03/17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8703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30/03/17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7923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30/03/17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9628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bg1"/>
                </a:solidFill>
                <a:latin typeface="Arial" pitchFamily="34" charset="0"/>
                <a:cs typeface="Arial" pitchFamily="34" charset="0"/>
              </a:defRPr>
            </a:lvl1pPr>
          </a:lstStyle>
          <a:p>
            <a:r>
              <a:rPr lang="en-US" altLang="ko-KR" dirty="0" smtClean="0"/>
              <a:t> Free PPT _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Tree>
    <p:extLst>
      <p:ext uri="{BB962C8B-B14F-4D97-AF65-F5344CB8AC3E}">
        <p14:creationId xmlns:p14="http://schemas.microsoft.com/office/powerpoint/2010/main" val="369401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Free PPT _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dirty="0" smtClean="0"/>
              <a:t>Click to edit Master text styles</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smtClean="0"/>
              <a:t>Click to edit Master text styles</a:t>
            </a:r>
          </a:p>
        </p:txBody>
      </p:sp>
    </p:spTree>
    <p:extLst>
      <p:ext uri="{BB962C8B-B14F-4D97-AF65-F5344CB8AC3E}">
        <p14:creationId xmlns:p14="http://schemas.microsoft.com/office/powerpoint/2010/main" val="232681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30/03/17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65608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30/03/17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92428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DCCD61-643D-44A5-A450-3A42A50CBC1E}" type="datetimeFigureOut">
              <a:rPr lang="en-US" smtClean="0"/>
              <a:t>30/03/17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327793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30/03/17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778790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30/03/17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291981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30/03/17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a:p>
        </p:txBody>
      </p:sp>
    </p:spTree>
    <p:extLst>
      <p:ext uri="{BB962C8B-B14F-4D97-AF65-F5344CB8AC3E}">
        <p14:creationId xmlns:p14="http://schemas.microsoft.com/office/powerpoint/2010/main" val="1818119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Lst>
  <p:txStyles>
    <p:titleStyle>
      <a:lvl1pPr algn="l" defTabSz="914400" rtl="0"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30/03/17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png"/><Relationship Id="rId5" Type="http://schemas.microsoft.com/office/2007/relationships/hdphoto" Target="../media/hdphoto2.wdp"/><Relationship Id="rId6" Type="http://schemas.openxmlformats.org/officeDocument/2006/relationships/image" Target="../media/image26.png"/><Relationship Id="rId7"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2.wdp"/><Relationship Id="rId5" Type="http://schemas.openxmlformats.org/officeDocument/2006/relationships/image" Target="../media/image31.jpe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4.png"/><Relationship Id="rId5" Type="http://schemas.openxmlformats.org/officeDocument/2006/relationships/image" Target="../media/image40.jpeg"/><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emf"/><Relationship Id="rId5" Type="http://schemas.openxmlformats.org/officeDocument/2006/relationships/image" Target="../media/image12.png"/><Relationship Id="rId6" Type="http://schemas.openxmlformats.org/officeDocument/2006/relationships/image" Target="../media/image13.png"/><Relationship Id="rId7" Type="http://schemas.microsoft.com/office/2007/relationships/hdphoto" Target="../media/hdphoto1.wdp"/><Relationship Id="rId8"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14.png"/><Relationship Id="rId5" Type="http://schemas.openxmlformats.org/officeDocument/2006/relationships/image" Target="../media/image43.jpe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10.png"/><Relationship Id="rId5" Type="http://schemas.openxmlformats.org/officeDocument/2006/relationships/image" Target="../media/image51.png"/><Relationship Id="rId6"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7.emf"/><Relationship Id="rId5" Type="http://schemas.openxmlformats.org/officeDocument/2006/relationships/image" Target="../media/image13.png"/><Relationship Id="rId6" Type="http://schemas.microsoft.com/office/2007/relationships/hdphoto" Target="../media/hdphoto1.wdp"/><Relationship Id="rId7"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OGO SENEGAL EMERG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2827689"/>
            <a:ext cx="997792" cy="705394"/>
          </a:xfrm>
          <a:prstGeom prst="rect">
            <a:avLst/>
          </a:prstGeom>
        </p:spPr>
      </p:pic>
      <p:sp>
        <p:nvSpPr>
          <p:cNvPr id="11" name="ZoneTexte 10"/>
          <p:cNvSpPr txBox="1"/>
          <p:nvPr/>
        </p:nvSpPr>
        <p:spPr>
          <a:xfrm>
            <a:off x="111937" y="5661248"/>
            <a:ext cx="5180143" cy="830997"/>
          </a:xfrm>
          <a:prstGeom prst="rect">
            <a:avLst/>
          </a:prstGeom>
          <a:noFill/>
        </p:spPr>
        <p:txBody>
          <a:bodyPr wrap="square" rtlCol="0">
            <a:spAutoFit/>
          </a:bodyPr>
          <a:lstStyle/>
          <a:p>
            <a:r>
              <a:rPr lang="fr-FR" sz="2400" b="1" dirty="0" smtClean="0">
                <a:solidFill>
                  <a:schemeClr val="bg1"/>
                </a:solidFill>
              </a:rPr>
              <a:t>PRESENTATION </a:t>
            </a:r>
          </a:p>
          <a:p>
            <a:r>
              <a:rPr lang="fr-FR" sz="2400" b="1" dirty="0" smtClean="0">
                <a:solidFill>
                  <a:schemeClr val="bg1"/>
                </a:solidFill>
              </a:rPr>
              <a:t>JOURNEES DU TRANSPORT AERIEN</a:t>
            </a:r>
          </a:p>
        </p:txBody>
      </p:sp>
    </p:spTree>
    <p:extLst>
      <p:ext uri="{BB962C8B-B14F-4D97-AF65-F5344CB8AC3E}">
        <p14:creationId xmlns:p14="http://schemas.microsoft.com/office/powerpoint/2010/main" val="3302801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t>
            </a:r>
            <a:endParaRPr lang="en-US" dirty="0"/>
          </a:p>
        </p:txBody>
      </p:sp>
      <p:pic>
        <p:nvPicPr>
          <p:cNvPr id="4" name="Content Placeholder 5" descr="PAGE INTERIEURE.png"/>
          <p:cNvPicPr>
            <a:picLocks noChangeAspect="1"/>
          </p:cNvPicPr>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0"/>
            <a:ext cx="11089232" cy="6858000"/>
          </a:xfrm>
          <a:prstGeom prst="rect">
            <a:avLst/>
          </a:prstGeom>
        </p:spPr>
      </p:pic>
      <p:sp>
        <p:nvSpPr>
          <p:cNvPr id="5" name="TextBox 4"/>
          <p:cNvSpPr txBox="1"/>
          <p:nvPr/>
        </p:nvSpPr>
        <p:spPr>
          <a:xfrm>
            <a:off x="323528" y="188640"/>
            <a:ext cx="6336704" cy="584776"/>
          </a:xfrm>
          <a:prstGeom prst="rect">
            <a:avLst/>
          </a:prstGeom>
          <a:noFill/>
        </p:spPr>
        <p:txBody>
          <a:bodyPr wrap="square" rtlCol="0">
            <a:spAutoFit/>
          </a:bodyPr>
          <a:lstStyle/>
          <a:p>
            <a:r>
              <a:rPr lang="fr-FR" sz="1600" b="1" dirty="0" smtClean="0">
                <a:solidFill>
                  <a:schemeClr val="bg1"/>
                </a:solidFill>
                <a:latin typeface="Helvetica"/>
                <a:cs typeface="Helvetica"/>
              </a:rPr>
              <a:t>HUB AERIEN REGIONAL: COMPOSANTE MAJEURE DU PLAN SENEGAL EMERGENT</a:t>
            </a:r>
            <a:endParaRPr lang="en-US" sz="1600" b="1" dirty="0">
              <a:solidFill>
                <a:schemeClr val="bg1"/>
              </a:solidFill>
              <a:latin typeface="Helvetica"/>
              <a:cs typeface="Helvetica"/>
            </a:endParaRPr>
          </a:p>
        </p:txBody>
      </p:sp>
      <p:pic>
        <p:nvPicPr>
          <p:cNvPr id="3" name="Picture 2" descr="PAGE APIX.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744" y="1240008"/>
            <a:ext cx="8295726" cy="5617992"/>
          </a:xfrm>
          <a:prstGeom prst="rect">
            <a:avLst/>
          </a:prstGeom>
        </p:spPr>
      </p:pic>
      <p:pic>
        <p:nvPicPr>
          <p:cNvPr id="8" name="Picture 7" descr="PORTE 2.psd"/>
          <p:cNvPicPr>
            <a:picLocks noChangeAspect="1"/>
          </p:cNvPicPr>
          <p:nvPr/>
        </p:nvPicPr>
        <p:blipFill rotWithShape="1">
          <a:blip r:embed="rId5" cstate="print">
            <a:extLst>
              <a:ext uri="{28A0092B-C50C-407E-A947-70E740481C1C}">
                <a14:useLocalDpi xmlns:a14="http://schemas.microsoft.com/office/drawing/2010/main" val="0"/>
              </a:ext>
            </a:extLst>
          </a:blip>
          <a:srcRect t="-2" b="38571"/>
          <a:stretch/>
        </p:blipFill>
        <p:spPr>
          <a:xfrm>
            <a:off x="6292326" y="4293096"/>
            <a:ext cx="2520280" cy="2127300"/>
          </a:xfrm>
          <a:prstGeom prst="rect">
            <a:avLst/>
          </a:prstGeom>
        </p:spPr>
      </p:pic>
      <p:pic>
        <p:nvPicPr>
          <p:cNvPr id="6" name="Picture 5" descr="BANNIER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384"/>
            <a:ext cx="9144000" cy="1224136"/>
          </a:xfrm>
          <a:prstGeom prst="rect">
            <a:avLst/>
          </a:prstGeom>
        </p:spPr>
      </p:pic>
      <p:sp>
        <p:nvSpPr>
          <p:cNvPr id="9" name="ZoneTexte 8"/>
          <p:cNvSpPr txBox="1"/>
          <p:nvPr/>
        </p:nvSpPr>
        <p:spPr>
          <a:xfrm>
            <a:off x="179512" y="213832"/>
            <a:ext cx="7746900" cy="830997"/>
          </a:xfrm>
          <a:prstGeom prst="rect">
            <a:avLst/>
          </a:prstGeom>
          <a:noFill/>
        </p:spPr>
        <p:txBody>
          <a:bodyPr wrap="square" rtlCol="0">
            <a:spAutoFit/>
          </a:bodyPr>
          <a:lstStyle/>
          <a:p>
            <a:r>
              <a:rPr lang="fr-FR" sz="2400" b="1" dirty="0" smtClean="0">
                <a:solidFill>
                  <a:schemeClr val="bg1"/>
                </a:solidFill>
              </a:rPr>
              <a:t>HUB AERIEN REGIONAL: COMPOSANTE MAJEURE DU PLAN </a:t>
            </a:r>
          </a:p>
          <a:p>
            <a:r>
              <a:rPr lang="fr-FR" sz="2400" b="1" dirty="0" smtClean="0">
                <a:solidFill>
                  <a:schemeClr val="bg1"/>
                </a:solidFill>
              </a:rPr>
              <a:t>SENEGAL EMERGENT</a:t>
            </a:r>
            <a:endParaRPr lang="fr-FR" sz="2400" b="1" dirty="0">
              <a:solidFill>
                <a:schemeClr val="bg1"/>
              </a:solidFill>
            </a:endParaRPr>
          </a:p>
        </p:txBody>
      </p:sp>
    </p:spTree>
    <p:extLst>
      <p:ext uri="{BB962C8B-B14F-4D97-AF65-F5344CB8AC3E}">
        <p14:creationId xmlns:p14="http://schemas.microsoft.com/office/powerpoint/2010/main" val="18597716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5" descr="PAGE INTERIEURE.png"/>
          <p:cNvPicPr>
            <a:picLocks noChangeAspect="1"/>
          </p:cNvPicPr>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0"/>
            <a:ext cx="11089232" cy="6858000"/>
          </a:xfrm>
          <a:prstGeom prst="rect">
            <a:avLst/>
          </a:prstGeom>
        </p:spPr>
      </p:pic>
      <p:sp>
        <p:nvSpPr>
          <p:cNvPr id="5" name="TextBox 4"/>
          <p:cNvSpPr txBox="1"/>
          <p:nvPr/>
        </p:nvSpPr>
        <p:spPr>
          <a:xfrm>
            <a:off x="395536" y="404664"/>
            <a:ext cx="6135013" cy="369332"/>
          </a:xfrm>
          <a:prstGeom prst="rect">
            <a:avLst/>
          </a:prstGeom>
          <a:noFill/>
        </p:spPr>
        <p:txBody>
          <a:bodyPr wrap="none" rtlCol="0">
            <a:spAutoFit/>
          </a:bodyPr>
          <a:lstStyle/>
          <a:p>
            <a:r>
              <a:rPr lang="en-US" b="1" dirty="0" smtClean="0">
                <a:solidFill>
                  <a:schemeClr val="bg1"/>
                </a:solidFill>
                <a:latin typeface="Helvetica"/>
                <a:cs typeface="Helvetica"/>
              </a:rPr>
              <a:t>JUSTIFICATION DE LA CREATION DE LA COMPAGNIE</a:t>
            </a:r>
            <a:endParaRPr lang="en-US" dirty="0">
              <a:solidFill>
                <a:schemeClr val="bg1"/>
              </a:solidFill>
              <a:latin typeface="Helvetica"/>
              <a:cs typeface="Helvetica"/>
            </a:endParaRPr>
          </a:p>
        </p:txBody>
      </p:sp>
      <p:sp>
        <p:nvSpPr>
          <p:cNvPr id="8" name="TextBox 7"/>
          <p:cNvSpPr txBox="1"/>
          <p:nvPr/>
        </p:nvSpPr>
        <p:spPr>
          <a:xfrm>
            <a:off x="8244408" y="1356334"/>
            <a:ext cx="720080" cy="369332"/>
          </a:xfrm>
          <a:prstGeom prst="rect">
            <a:avLst/>
          </a:prstGeom>
          <a:solidFill>
            <a:schemeClr val="bg1"/>
          </a:solidFill>
        </p:spPr>
        <p:txBody>
          <a:bodyPr wrap="square" rtlCol="0">
            <a:spAutoFit/>
          </a:bodyPr>
          <a:lstStyle/>
          <a:p>
            <a:endParaRPr lang="en-US" dirty="0"/>
          </a:p>
        </p:txBody>
      </p:sp>
      <p:pic>
        <p:nvPicPr>
          <p:cNvPr id="6" name="Content Placeholder 5" descr="Sans titre-1.psd"/>
          <p:cNvPicPr>
            <a:picLocks noGrp="1" noChangeAspect="1"/>
          </p:cNvPicPr>
          <p:nvPr>
            <p:ph idx="1"/>
          </p:nvPr>
        </p:nvPicPr>
        <p:blipFill>
          <a:blip r:embed="rId4" cstate="print">
            <a:extLst>
              <a:ext uri="{28A0092B-C50C-407E-A947-70E740481C1C}">
                <a14:useLocalDpi xmlns:a14="http://schemas.microsoft.com/office/drawing/2010/main" val="0"/>
              </a:ext>
            </a:extLst>
          </a:blip>
          <a:srcRect t="9523" b="9523"/>
          <a:stretch>
            <a:fillRect/>
          </a:stretch>
        </p:blipFill>
        <p:spPr>
          <a:xfrm>
            <a:off x="179512" y="1412776"/>
            <a:ext cx="8693569" cy="4781128"/>
          </a:xfrm>
        </p:spPr>
      </p:pic>
      <p:pic>
        <p:nvPicPr>
          <p:cNvPr id="3" name="Picture 2" descr="BANNIE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1196752"/>
          </a:xfrm>
          <a:prstGeom prst="rect">
            <a:avLst/>
          </a:prstGeom>
        </p:spPr>
      </p:pic>
      <p:sp>
        <p:nvSpPr>
          <p:cNvPr id="9" name="ZoneTexte 8"/>
          <p:cNvSpPr txBox="1"/>
          <p:nvPr/>
        </p:nvSpPr>
        <p:spPr>
          <a:xfrm>
            <a:off x="251520" y="404664"/>
            <a:ext cx="7056784" cy="461665"/>
          </a:xfrm>
          <a:prstGeom prst="rect">
            <a:avLst/>
          </a:prstGeom>
          <a:noFill/>
        </p:spPr>
        <p:txBody>
          <a:bodyPr wrap="square" rtlCol="0">
            <a:spAutoFit/>
          </a:bodyPr>
          <a:lstStyle/>
          <a:p>
            <a:r>
              <a:rPr lang="fr-FR" sz="2400" b="1" dirty="0" smtClean="0">
                <a:solidFill>
                  <a:schemeClr val="bg1"/>
                </a:solidFill>
              </a:rPr>
              <a:t>JUSTIFICATION DE LA CREATION DE LA COMPAGNIE</a:t>
            </a:r>
            <a:endParaRPr lang="fr-FR" sz="2400" b="1" dirty="0">
              <a:solidFill>
                <a:schemeClr val="bg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484784"/>
            <a:ext cx="360363"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1265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339650"/>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endParaRPr lang="fr-FR" sz="2000" dirty="0" smtClean="0">
              <a:latin typeface="Helvetica"/>
              <a:cs typeface="Helvetica"/>
            </a:endParaRPr>
          </a:p>
          <a:p>
            <a:endParaRPr lang="fr-FR" sz="2000" dirty="0" smtClean="0">
              <a:latin typeface="Helvetica"/>
              <a:cs typeface="Helvetica"/>
            </a:endParaRPr>
          </a:p>
          <a:p>
            <a:pPr marL="400050" indent="-400050">
              <a:buAutoNum type="romanUcPeriod" startAt="3"/>
            </a:pPr>
            <a:endParaRPr lang="fr-FR" sz="2000" dirty="0" smtClean="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0" name="Rectangle 9"/>
          <p:cNvSpPr/>
          <p:nvPr/>
        </p:nvSpPr>
        <p:spPr>
          <a:xfrm>
            <a:off x="2987824" y="2174628"/>
            <a:ext cx="3600400" cy="180000"/>
          </a:xfrm>
          <a:prstGeom prst="rect">
            <a:avLst/>
          </a:prstGeom>
        </p:spPr>
        <p:txBody>
          <a:bodyPr wrap="none" rtlCol="0" anchor="ctr">
            <a:spAutoFit/>
          </a:bodyPr>
          <a:lstStyle/>
          <a:p>
            <a:pPr algn="ctr"/>
            <a:endParaRPr lang="fr-FR" b="1" baseline="30000" dirty="0"/>
          </a:p>
        </p:txBody>
      </p:sp>
      <p:sp>
        <p:nvSpPr>
          <p:cNvPr id="11" name="Rectangle 10"/>
          <p:cNvSpPr/>
          <p:nvPr/>
        </p:nvSpPr>
        <p:spPr>
          <a:xfrm>
            <a:off x="3563888" y="2174628"/>
            <a:ext cx="3816424" cy="90000"/>
          </a:xfrm>
          <a:prstGeom prst="rect">
            <a:avLst/>
          </a:prstGeom>
        </p:spPr>
        <p:txBody>
          <a:bodyPr wrap="none" rtlCol="0" anchor="ctr">
            <a:spAutoFit/>
          </a:bodyPr>
          <a:lstStyle/>
          <a:p>
            <a:pPr algn="ctr"/>
            <a:endParaRPr lang="fr-FR" b="1" baseline="30000" dirty="0"/>
          </a:p>
        </p:txBody>
      </p:sp>
      <p:sp>
        <p:nvSpPr>
          <p:cNvPr id="14" name="Rectangle à coins arrondis 13"/>
          <p:cNvSpPr/>
          <p:nvPr/>
        </p:nvSpPr>
        <p:spPr>
          <a:xfrm>
            <a:off x="5431064" y="2437066"/>
            <a:ext cx="204383" cy="479524"/>
          </a:xfrm>
          <a:prstGeom prst="roundRect">
            <a:avLst/>
          </a:prstGeom>
        </p:spPr>
        <p:txBody>
          <a:bodyPr wrap="none" rtlCol="0" anchor="ctr">
            <a:spAutoFit/>
          </a:bodyPr>
          <a:lstStyle/>
          <a:p>
            <a:pPr algn="ctr"/>
            <a:endParaRPr lang="fr-FR" b="1" baseline="30000" dirty="0" smtClean="0"/>
          </a:p>
          <a:p>
            <a:pPr algn="ctr"/>
            <a:endParaRPr lang="fr-FR" b="1" baseline="30000" dirty="0"/>
          </a:p>
        </p:txBody>
      </p:sp>
      <p:sp>
        <p:nvSpPr>
          <p:cNvPr id="15" name="ZoneTexte 14"/>
          <p:cNvSpPr txBox="1"/>
          <p:nvPr/>
        </p:nvSpPr>
        <p:spPr>
          <a:xfrm>
            <a:off x="2910784" y="2252400"/>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182348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5" descr="PAGE INTERIEURE.png"/>
          <p:cNvPicPr>
            <a:picLocks noChangeAspect="1"/>
          </p:cNvPicPr>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0"/>
            <a:ext cx="11089232" cy="6858000"/>
          </a:xfrm>
          <a:prstGeom prst="rect">
            <a:avLst/>
          </a:prstGeom>
        </p:spPr>
      </p:pic>
      <p:sp>
        <p:nvSpPr>
          <p:cNvPr id="5" name="TextBox 4"/>
          <p:cNvSpPr txBox="1"/>
          <p:nvPr/>
        </p:nvSpPr>
        <p:spPr>
          <a:xfrm>
            <a:off x="395536" y="404664"/>
            <a:ext cx="4544834" cy="369332"/>
          </a:xfrm>
          <a:prstGeom prst="rect">
            <a:avLst/>
          </a:prstGeom>
          <a:noFill/>
        </p:spPr>
        <p:txBody>
          <a:bodyPr wrap="none" rtlCol="0">
            <a:spAutoFit/>
          </a:bodyPr>
          <a:lstStyle/>
          <a:p>
            <a:r>
              <a:rPr lang="en-US" b="1" dirty="0" smtClean="0">
                <a:solidFill>
                  <a:schemeClr val="bg1"/>
                </a:solidFill>
                <a:latin typeface="Helvetica"/>
                <a:cs typeface="Helvetica"/>
              </a:rPr>
              <a:t>VISION, VALEUR ET POSITIONNEMENT</a:t>
            </a:r>
            <a:endParaRPr lang="en-US" dirty="0">
              <a:solidFill>
                <a:schemeClr val="bg1"/>
              </a:solidFill>
              <a:latin typeface="Helvetica"/>
              <a:cs typeface="Helvetica"/>
            </a:endParaRPr>
          </a:p>
        </p:txBody>
      </p:sp>
      <p:sp>
        <p:nvSpPr>
          <p:cNvPr id="7" name="TextBox 6"/>
          <p:cNvSpPr txBox="1"/>
          <p:nvPr/>
        </p:nvSpPr>
        <p:spPr>
          <a:xfrm>
            <a:off x="8100392" y="1916832"/>
            <a:ext cx="504056" cy="369332"/>
          </a:xfrm>
          <a:prstGeom prst="rect">
            <a:avLst/>
          </a:prstGeom>
          <a:solidFill>
            <a:srgbClr val="FFFFFF"/>
          </a:solidFill>
          <a:ln>
            <a:solidFill>
              <a:srgbClr val="FFFFFF"/>
            </a:solidFill>
          </a:ln>
        </p:spPr>
        <p:txBody>
          <a:bodyPr wrap="square" rtlCol="0">
            <a:spAutoFit/>
          </a:bodyPr>
          <a:lstStyle/>
          <a:p>
            <a:endParaRPr lang="en-US" dirty="0"/>
          </a:p>
        </p:txBody>
      </p:sp>
      <p:pic>
        <p:nvPicPr>
          <p:cNvPr id="8" name="Picture 7" descr="SYMBOLE en filligrane.png"/>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Effect>
                      <a14:saturation sat="0"/>
                    </a14:imgEffect>
                  </a14:imgLayer>
                </a14:imgProps>
              </a:ext>
              <a:ext uri="{28A0092B-C50C-407E-A947-70E740481C1C}">
                <a14:useLocalDpi xmlns:a14="http://schemas.microsoft.com/office/drawing/2010/main" val="0"/>
              </a:ext>
            </a:extLst>
          </a:blip>
          <a:stretch>
            <a:fillRect/>
          </a:stretch>
        </p:blipFill>
        <p:spPr>
          <a:xfrm>
            <a:off x="-1260648" y="764704"/>
            <a:ext cx="10718330" cy="7271228"/>
          </a:xfrm>
          <a:prstGeom prst="rect">
            <a:avLst/>
          </a:prstGeom>
        </p:spPr>
      </p:pic>
      <p:pic>
        <p:nvPicPr>
          <p:cNvPr id="10" name="Picture 9" descr="VV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0216" y="2125984"/>
            <a:ext cx="6022104" cy="4008144"/>
          </a:xfrm>
          <a:prstGeom prst="rect">
            <a:avLst/>
          </a:prstGeom>
        </p:spPr>
      </p:pic>
      <p:pic>
        <p:nvPicPr>
          <p:cNvPr id="3" name="Picture 2" descr="BANNIE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196752"/>
          </a:xfrm>
          <a:prstGeom prst="rect">
            <a:avLst/>
          </a:prstGeom>
        </p:spPr>
      </p:pic>
      <p:sp>
        <p:nvSpPr>
          <p:cNvPr id="9" name="ZoneTexte 8"/>
          <p:cNvSpPr txBox="1"/>
          <p:nvPr/>
        </p:nvSpPr>
        <p:spPr>
          <a:xfrm>
            <a:off x="251520" y="404664"/>
            <a:ext cx="7704856" cy="461665"/>
          </a:xfrm>
          <a:prstGeom prst="rect">
            <a:avLst/>
          </a:prstGeom>
          <a:noFill/>
        </p:spPr>
        <p:txBody>
          <a:bodyPr wrap="square" rtlCol="0">
            <a:spAutoFit/>
          </a:bodyPr>
          <a:lstStyle/>
          <a:p>
            <a:r>
              <a:rPr lang="fr-FR" sz="2400" b="1" dirty="0" smtClean="0">
                <a:solidFill>
                  <a:schemeClr val="bg1"/>
                </a:solidFill>
              </a:rPr>
              <a:t>VISION, VALEURS, ET POSITIONNEMENT</a:t>
            </a:r>
            <a:endParaRPr lang="fr-FR" sz="2400" b="1" dirty="0">
              <a:solidFill>
                <a:schemeClr val="bg1"/>
              </a:solidFill>
            </a:endParaRPr>
          </a:p>
        </p:txBody>
      </p:sp>
    </p:spTree>
    <p:extLst>
      <p:ext uri="{BB962C8B-B14F-4D97-AF65-F5344CB8AC3E}">
        <p14:creationId xmlns:p14="http://schemas.microsoft.com/office/powerpoint/2010/main" val="25528276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Att</a:t>
            </a:r>
            <a:endParaRPr lang="en-US" dirty="0"/>
          </a:p>
        </p:txBody>
      </p:sp>
      <p:pic>
        <p:nvPicPr>
          <p:cNvPr id="7" name="Espace réservé du contenu 6" descr="Capture d’écran 2017-03-23 à 17.06.02.png"/>
          <p:cNvPicPr>
            <a:picLocks noGrp="1" noChangeAspect="1"/>
          </p:cNvPicPr>
          <p:nvPr>
            <p:ph idx="1"/>
          </p:nvPr>
        </p:nvPicPr>
        <p:blipFill>
          <a:blip r:embed="rId3">
            <a:extLst>
              <a:ext uri="{28A0092B-C50C-407E-A947-70E740481C1C}">
                <a14:useLocalDpi xmlns:a14="http://schemas.microsoft.com/office/drawing/2010/main" val="0"/>
              </a:ext>
            </a:extLst>
          </a:blip>
          <a:srcRect t="20811" b="20811"/>
          <a:stretch>
            <a:fillRect/>
          </a:stretch>
        </p:blipFill>
        <p:spPr/>
      </p:pic>
      <p:pic>
        <p:nvPicPr>
          <p:cNvPr id="4" name="Content Placeholder 5" descr="PAGE INTERIEURE.png"/>
          <p:cNvPicPr>
            <a:picLocks noChangeAspect="1"/>
          </p:cNvPicPr>
          <p:nvPr/>
        </p:nvPicPr>
        <p:blipFill>
          <a:blip r:embed="rId4" cstate="print">
            <a:extLst>
              <a:ext uri="{28A0092B-C50C-407E-A947-70E740481C1C}">
                <a14:useLocalDpi xmlns:a14="http://schemas.microsoft.com/office/drawing/2010/main" val="0"/>
              </a:ext>
            </a:extLst>
          </a:blip>
          <a:srcRect l="-10859" r="-10859"/>
          <a:stretch>
            <a:fillRect/>
          </a:stretch>
        </p:blipFill>
        <p:spPr>
          <a:xfrm>
            <a:off x="-972616" y="0"/>
            <a:ext cx="11089232" cy="6858000"/>
          </a:xfrm>
          <a:prstGeom prst="rect">
            <a:avLst/>
          </a:prstGeom>
        </p:spPr>
      </p:pic>
      <p:sp>
        <p:nvSpPr>
          <p:cNvPr id="5" name="TextBox 4"/>
          <p:cNvSpPr txBox="1"/>
          <p:nvPr/>
        </p:nvSpPr>
        <p:spPr>
          <a:xfrm>
            <a:off x="395536" y="382608"/>
            <a:ext cx="2428870" cy="461665"/>
          </a:xfrm>
          <a:prstGeom prst="rect">
            <a:avLst/>
          </a:prstGeom>
          <a:noFill/>
        </p:spPr>
        <p:txBody>
          <a:bodyPr wrap="none" rtlCol="0">
            <a:spAutoFit/>
          </a:bodyPr>
          <a:lstStyle/>
          <a:p>
            <a:endParaRPr lang="en-US" sz="600" b="1" dirty="0" smtClean="0">
              <a:solidFill>
                <a:schemeClr val="bg1"/>
              </a:solidFill>
              <a:latin typeface="Helvetica"/>
              <a:cs typeface="Helvetica"/>
            </a:endParaRPr>
          </a:p>
          <a:p>
            <a:r>
              <a:rPr lang="en-US" b="1" dirty="0" smtClean="0">
                <a:solidFill>
                  <a:schemeClr val="bg1"/>
                </a:solidFill>
                <a:latin typeface="Helvetica"/>
                <a:cs typeface="Helvetica"/>
              </a:rPr>
              <a:t>IDENTITE VISUELLE</a:t>
            </a:r>
            <a:endParaRPr lang="en-US" dirty="0">
              <a:solidFill>
                <a:schemeClr val="bg1"/>
              </a:solidFill>
              <a:latin typeface="Helvetica"/>
              <a:cs typeface="Helvetica"/>
            </a:endParaRPr>
          </a:p>
        </p:txBody>
      </p:sp>
      <p:pic>
        <p:nvPicPr>
          <p:cNvPr id="6" name="Picture 5" descr="EXPLICATION DU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6164" y="1292569"/>
            <a:ext cx="5508879" cy="5355976"/>
          </a:xfrm>
          <a:prstGeom prst="rect">
            <a:avLst/>
          </a:prstGeom>
        </p:spPr>
      </p:pic>
      <p:pic>
        <p:nvPicPr>
          <p:cNvPr id="9" name="Picture 8" descr="MOT CROIS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20" y="1772816"/>
            <a:ext cx="4492616" cy="4367920"/>
          </a:xfrm>
          <a:prstGeom prst="rect">
            <a:avLst/>
          </a:prstGeom>
        </p:spPr>
      </p:pic>
      <p:pic>
        <p:nvPicPr>
          <p:cNvPr id="10" name="Picture 9" descr="BANNIE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196752"/>
          </a:xfrm>
          <a:prstGeom prst="rect">
            <a:avLst/>
          </a:prstGeom>
        </p:spPr>
      </p:pic>
      <p:sp>
        <p:nvSpPr>
          <p:cNvPr id="11" name="TextBox 4"/>
          <p:cNvSpPr txBox="1"/>
          <p:nvPr/>
        </p:nvSpPr>
        <p:spPr>
          <a:xfrm>
            <a:off x="395536" y="404664"/>
            <a:ext cx="3174267" cy="461665"/>
          </a:xfrm>
          <a:prstGeom prst="rect">
            <a:avLst/>
          </a:prstGeom>
          <a:noFill/>
        </p:spPr>
        <p:txBody>
          <a:bodyPr wrap="none" rtlCol="0">
            <a:spAutoFit/>
          </a:bodyPr>
          <a:lstStyle/>
          <a:p>
            <a:r>
              <a:rPr lang="en-US" sz="2400" b="1" dirty="0" smtClean="0">
                <a:solidFill>
                  <a:schemeClr val="bg1"/>
                </a:solidFill>
                <a:latin typeface="Helvetica"/>
                <a:cs typeface="Helvetica"/>
              </a:rPr>
              <a:t>IDENTITE VISUELLE</a:t>
            </a:r>
            <a:endParaRPr lang="en-US" sz="2400" dirty="0">
              <a:solidFill>
                <a:schemeClr val="bg1"/>
              </a:solidFill>
              <a:latin typeface="Helvetica"/>
              <a:cs typeface="Helvetica"/>
            </a:endParaRPr>
          </a:p>
        </p:txBody>
      </p:sp>
    </p:spTree>
    <p:extLst>
      <p:ext uri="{BB962C8B-B14F-4D97-AF65-F5344CB8AC3E}">
        <p14:creationId xmlns:p14="http://schemas.microsoft.com/office/powerpoint/2010/main" val="699217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26775" t="-32833" r="-26775" b="-26953"/>
          <a:stretch/>
        </p:blipFill>
        <p:spPr>
          <a:xfrm>
            <a:off x="1218354" y="-496240"/>
            <a:ext cx="9145016" cy="8635310"/>
          </a:xfrm>
        </p:spPr>
      </p:pic>
      <p:sp>
        <p:nvSpPr>
          <p:cNvPr id="5" name="TextBox 4"/>
          <p:cNvSpPr txBox="1"/>
          <p:nvPr/>
        </p:nvSpPr>
        <p:spPr>
          <a:xfrm>
            <a:off x="395536" y="404664"/>
            <a:ext cx="3141181" cy="584775"/>
          </a:xfrm>
          <a:prstGeom prst="rect">
            <a:avLst/>
          </a:prstGeom>
          <a:noFill/>
        </p:spPr>
        <p:txBody>
          <a:bodyPr wrap="none" rtlCol="0">
            <a:spAutoFit/>
          </a:bodyPr>
          <a:lstStyle/>
          <a:p>
            <a:r>
              <a:rPr lang="en-US" b="1" dirty="0" smtClean="0">
                <a:solidFill>
                  <a:schemeClr val="bg1"/>
                </a:solidFill>
                <a:latin typeface="Helvetica"/>
                <a:cs typeface="Helvetica"/>
              </a:rPr>
              <a:t>BUSINESS MODEL</a:t>
            </a:r>
          </a:p>
          <a:p>
            <a:r>
              <a:rPr lang="en-US" sz="1400" b="1" dirty="0" smtClean="0">
                <a:solidFill>
                  <a:schemeClr val="bg1"/>
                </a:solidFill>
                <a:latin typeface="Helvetica"/>
                <a:cs typeface="Helvetica"/>
              </a:rPr>
              <a:t>8 PARAMETRES FONDAMENTAUX</a:t>
            </a:r>
            <a:endParaRPr lang="en-US" sz="1400" dirty="0">
              <a:solidFill>
                <a:schemeClr val="bg1"/>
              </a:solidFill>
              <a:latin typeface="Helvetica"/>
              <a:cs typeface="Helvetica"/>
            </a:endParaRPr>
          </a:p>
        </p:txBody>
      </p:sp>
      <p:sp>
        <p:nvSpPr>
          <p:cNvPr id="3" name="ZoneTexte 2"/>
          <p:cNvSpPr txBox="1"/>
          <p:nvPr/>
        </p:nvSpPr>
        <p:spPr>
          <a:xfrm>
            <a:off x="5796136" y="1543143"/>
            <a:ext cx="1512168" cy="1246495"/>
          </a:xfrm>
          <a:prstGeom prst="rect">
            <a:avLst/>
          </a:prstGeom>
          <a:noFill/>
        </p:spPr>
        <p:txBody>
          <a:bodyPr wrap="square" rtlCol="0">
            <a:spAutoFit/>
          </a:bodyPr>
          <a:lstStyle/>
          <a:p>
            <a:pPr algn="ctr"/>
            <a:r>
              <a:rPr lang="fr-FR" sz="1500" b="1" dirty="0">
                <a:solidFill>
                  <a:srgbClr val="FFFFFF"/>
                </a:solidFill>
                <a:latin typeface="Arial"/>
                <a:cs typeface="Arial"/>
              </a:rPr>
              <a:t>C</a:t>
            </a:r>
            <a:r>
              <a:rPr lang="fr-FR" sz="1500" b="1" dirty="0" smtClean="0">
                <a:solidFill>
                  <a:srgbClr val="FFFFFF"/>
                </a:solidFill>
                <a:latin typeface="Arial"/>
                <a:cs typeface="Arial"/>
              </a:rPr>
              <a:t>ulture </a:t>
            </a:r>
          </a:p>
          <a:p>
            <a:pPr algn="ctr"/>
            <a:r>
              <a:rPr lang="fr-FR" sz="1500" b="1" dirty="0">
                <a:solidFill>
                  <a:srgbClr val="FFFFFF"/>
                </a:solidFill>
                <a:latin typeface="Arial"/>
                <a:cs typeface="Arial"/>
              </a:rPr>
              <a:t>d</a:t>
            </a:r>
            <a:r>
              <a:rPr lang="fr-FR" sz="1500" b="1" dirty="0" smtClean="0">
                <a:solidFill>
                  <a:srgbClr val="FFFFFF"/>
                </a:solidFill>
                <a:latin typeface="Arial"/>
                <a:cs typeface="Arial"/>
              </a:rPr>
              <a:t>e services </a:t>
            </a:r>
          </a:p>
          <a:p>
            <a:pPr algn="ctr"/>
            <a:r>
              <a:rPr lang="fr-FR" sz="1500" b="1" dirty="0">
                <a:solidFill>
                  <a:srgbClr val="FFFFFF"/>
                </a:solidFill>
                <a:latin typeface="Arial"/>
                <a:cs typeface="Arial"/>
              </a:rPr>
              <a:t>c</a:t>
            </a:r>
            <a:r>
              <a:rPr lang="fr-FR" sz="1500" b="1" dirty="0" smtClean="0">
                <a:solidFill>
                  <a:srgbClr val="FFFFFF"/>
                </a:solidFill>
                <a:latin typeface="Arial"/>
                <a:cs typeface="Arial"/>
              </a:rPr>
              <a:t>lients et de </a:t>
            </a:r>
          </a:p>
          <a:p>
            <a:pPr algn="ctr"/>
            <a:r>
              <a:rPr lang="fr-FR" sz="1500" b="1" dirty="0" smtClean="0">
                <a:solidFill>
                  <a:srgbClr val="FFFFFF"/>
                </a:solidFill>
                <a:latin typeface="Arial"/>
                <a:cs typeface="Arial"/>
              </a:rPr>
              <a:t>sensibilité aux coûts</a:t>
            </a:r>
            <a:endParaRPr lang="fr-FR" sz="1500" b="1" dirty="0">
              <a:solidFill>
                <a:srgbClr val="FFFFFF"/>
              </a:solidFill>
              <a:latin typeface="Arial"/>
              <a:cs typeface="Arial"/>
            </a:endParaRPr>
          </a:p>
        </p:txBody>
      </p:sp>
      <p:sp>
        <p:nvSpPr>
          <p:cNvPr id="7" name="ZoneTexte 6"/>
          <p:cNvSpPr txBox="1"/>
          <p:nvPr/>
        </p:nvSpPr>
        <p:spPr>
          <a:xfrm>
            <a:off x="6732240" y="2186095"/>
            <a:ext cx="2107023" cy="1246495"/>
          </a:xfrm>
          <a:prstGeom prst="rect">
            <a:avLst/>
          </a:prstGeom>
          <a:noFill/>
        </p:spPr>
        <p:txBody>
          <a:bodyPr wrap="square" rtlCol="0">
            <a:spAutoFit/>
          </a:bodyPr>
          <a:lstStyle/>
          <a:p>
            <a:pPr algn="ctr"/>
            <a:r>
              <a:rPr lang="fr-FR" sz="1500" b="1" dirty="0" smtClean="0">
                <a:solidFill>
                  <a:srgbClr val="FFFFFF"/>
                </a:solidFill>
                <a:latin typeface="Arial"/>
                <a:cs typeface="Arial"/>
              </a:rPr>
              <a:t>Offre de </a:t>
            </a:r>
          </a:p>
          <a:p>
            <a:pPr algn="ctr"/>
            <a:r>
              <a:rPr lang="fr-FR" sz="1500" b="1" dirty="0" smtClean="0">
                <a:solidFill>
                  <a:srgbClr val="FFFFFF"/>
                </a:solidFill>
                <a:latin typeface="Arial"/>
                <a:cs typeface="Arial"/>
              </a:rPr>
              <a:t>services</a:t>
            </a:r>
          </a:p>
          <a:p>
            <a:pPr algn="ctr"/>
            <a:r>
              <a:rPr lang="fr-FR" sz="1500" b="1" dirty="0">
                <a:solidFill>
                  <a:srgbClr val="FFFFFF"/>
                </a:solidFill>
                <a:latin typeface="Arial"/>
                <a:cs typeface="Arial"/>
              </a:rPr>
              <a:t>d</a:t>
            </a:r>
            <a:r>
              <a:rPr lang="fr-FR" sz="1500" b="1" dirty="0" smtClean="0">
                <a:solidFill>
                  <a:srgbClr val="FFFFFF"/>
                </a:solidFill>
                <a:latin typeface="Arial"/>
                <a:cs typeface="Arial"/>
              </a:rPr>
              <a:t>e qualité, </a:t>
            </a:r>
          </a:p>
          <a:p>
            <a:pPr algn="ctr"/>
            <a:r>
              <a:rPr lang="en-US" sz="1500" b="1" dirty="0" smtClean="0">
                <a:solidFill>
                  <a:srgbClr val="FFFFFF"/>
                </a:solidFill>
                <a:latin typeface="Arial"/>
                <a:cs typeface="Arial"/>
              </a:rPr>
              <a:t>i</a:t>
            </a:r>
            <a:r>
              <a:rPr lang="fr-FR" sz="1500" b="1" dirty="0" err="1" smtClean="0">
                <a:solidFill>
                  <a:srgbClr val="FFFFFF"/>
                </a:solidFill>
                <a:latin typeface="Arial"/>
                <a:cs typeface="Arial"/>
              </a:rPr>
              <a:t>nnovants</a:t>
            </a:r>
            <a:endParaRPr lang="fr-FR" sz="1500" b="1" dirty="0" smtClean="0">
              <a:solidFill>
                <a:srgbClr val="FFFFFF"/>
              </a:solidFill>
              <a:latin typeface="Arial"/>
              <a:cs typeface="Arial"/>
            </a:endParaRPr>
          </a:p>
          <a:p>
            <a:pPr algn="ctr"/>
            <a:r>
              <a:rPr lang="fr-FR" sz="1500" b="1" dirty="0" smtClean="0">
                <a:solidFill>
                  <a:srgbClr val="FFFFFF"/>
                </a:solidFill>
                <a:latin typeface="Arial"/>
                <a:cs typeface="Arial"/>
              </a:rPr>
              <a:t>et tendances</a:t>
            </a:r>
            <a:endParaRPr lang="fr-FR" sz="1500" b="1" dirty="0">
              <a:solidFill>
                <a:srgbClr val="FFFFFF"/>
              </a:solidFill>
              <a:latin typeface="Arial"/>
              <a:cs typeface="Arial"/>
            </a:endParaRPr>
          </a:p>
        </p:txBody>
      </p:sp>
      <p:sp>
        <p:nvSpPr>
          <p:cNvPr id="8" name="ZoneTexte 7"/>
          <p:cNvSpPr txBox="1"/>
          <p:nvPr/>
        </p:nvSpPr>
        <p:spPr>
          <a:xfrm>
            <a:off x="7092280" y="3861048"/>
            <a:ext cx="1640767" cy="1246495"/>
          </a:xfrm>
          <a:prstGeom prst="rect">
            <a:avLst/>
          </a:prstGeom>
          <a:noFill/>
        </p:spPr>
        <p:txBody>
          <a:bodyPr wrap="square" rtlCol="0">
            <a:spAutoFit/>
          </a:bodyPr>
          <a:lstStyle/>
          <a:p>
            <a:pPr algn="ctr"/>
            <a:r>
              <a:rPr lang="fr-FR" sz="1500" b="1" dirty="0" smtClean="0">
                <a:solidFill>
                  <a:srgbClr val="FFFFFF"/>
                </a:solidFill>
                <a:latin typeface="Arial"/>
                <a:cs typeface="Arial"/>
              </a:rPr>
              <a:t>Servir les </a:t>
            </a:r>
          </a:p>
          <a:p>
            <a:pPr algn="ctr"/>
            <a:r>
              <a:rPr lang="fr-FR" sz="1500" b="1" dirty="0" smtClean="0">
                <a:solidFill>
                  <a:srgbClr val="FFFFFF"/>
                </a:solidFill>
                <a:latin typeface="Arial"/>
                <a:cs typeface="Arial"/>
              </a:rPr>
              <a:t>segments </a:t>
            </a:r>
          </a:p>
          <a:p>
            <a:pPr algn="ctr"/>
            <a:r>
              <a:rPr lang="fr-FR" sz="1500" b="1" dirty="0" smtClean="0">
                <a:solidFill>
                  <a:srgbClr val="FFFFFF"/>
                </a:solidFill>
                <a:latin typeface="Arial"/>
                <a:cs typeface="Arial"/>
              </a:rPr>
              <a:t>business, </a:t>
            </a:r>
          </a:p>
          <a:p>
            <a:pPr algn="ctr"/>
            <a:r>
              <a:rPr lang="fr-FR" sz="1500" b="1" dirty="0" smtClean="0">
                <a:solidFill>
                  <a:srgbClr val="FFFFFF"/>
                </a:solidFill>
                <a:latin typeface="Arial"/>
                <a:cs typeface="Arial"/>
              </a:rPr>
              <a:t>tourisme &amp; </a:t>
            </a:r>
          </a:p>
          <a:p>
            <a:pPr algn="ctr"/>
            <a:r>
              <a:rPr lang="fr-FR" sz="1500" b="1" dirty="0" smtClean="0">
                <a:solidFill>
                  <a:srgbClr val="FFFFFF"/>
                </a:solidFill>
                <a:latin typeface="Arial"/>
                <a:cs typeface="Arial"/>
              </a:rPr>
              <a:t>diaspora</a:t>
            </a:r>
            <a:endParaRPr lang="fr-FR" sz="1500" b="1" dirty="0">
              <a:solidFill>
                <a:srgbClr val="FFFFFF"/>
              </a:solidFill>
              <a:latin typeface="Arial"/>
              <a:cs typeface="Arial"/>
            </a:endParaRPr>
          </a:p>
        </p:txBody>
      </p:sp>
      <p:sp>
        <p:nvSpPr>
          <p:cNvPr id="9" name="ZoneTexte 8"/>
          <p:cNvSpPr txBox="1"/>
          <p:nvPr/>
        </p:nvSpPr>
        <p:spPr>
          <a:xfrm>
            <a:off x="6156176" y="5257799"/>
            <a:ext cx="1440160" cy="1015663"/>
          </a:xfrm>
          <a:prstGeom prst="rect">
            <a:avLst/>
          </a:prstGeom>
          <a:noFill/>
        </p:spPr>
        <p:txBody>
          <a:bodyPr wrap="square" rtlCol="0">
            <a:spAutoFit/>
          </a:bodyPr>
          <a:lstStyle/>
          <a:p>
            <a:pPr algn="ctr"/>
            <a:r>
              <a:rPr lang="fr-FR" sz="1500" b="1" dirty="0" smtClean="0">
                <a:solidFill>
                  <a:srgbClr val="FFFFFF"/>
                </a:solidFill>
                <a:latin typeface="Arila"/>
                <a:cs typeface="Arila"/>
              </a:rPr>
              <a:t>Réseau </a:t>
            </a:r>
          </a:p>
          <a:p>
            <a:pPr algn="ctr"/>
            <a:r>
              <a:rPr lang="fr-FR" sz="1500" b="1" dirty="0" smtClean="0">
                <a:solidFill>
                  <a:srgbClr val="FFFFFF"/>
                </a:solidFill>
                <a:latin typeface="Arila"/>
                <a:cs typeface="Arila"/>
              </a:rPr>
              <a:t>hybride et </a:t>
            </a:r>
          </a:p>
          <a:p>
            <a:pPr algn="ctr"/>
            <a:r>
              <a:rPr lang="fr-FR" sz="1500" b="1" dirty="0" smtClean="0">
                <a:solidFill>
                  <a:srgbClr val="FFFFFF"/>
                </a:solidFill>
                <a:latin typeface="Arila"/>
                <a:cs typeface="Arila"/>
              </a:rPr>
              <a:t>partenariats </a:t>
            </a:r>
          </a:p>
          <a:p>
            <a:pPr algn="ctr"/>
            <a:r>
              <a:rPr lang="fr-FR" sz="1500" b="1" dirty="0" smtClean="0">
                <a:solidFill>
                  <a:srgbClr val="FFFFFF"/>
                </a:solidFill>
                <a:latin typeface="Arila"/>
                <a:cs typeface="Arila"/>
              </a:rPr>
              <a:t>commerciaux</a:t>
            </a:r>
            <a:endParaRPr lang="fr-FR" sz="1500" b="1" dirty="0">
              <a:solidFill>
                <a:srgbClr val="FFFFFF"/>
              </a:solidFill>
              <a:latin typeface="Arila"/>
              <a:cs typeface="Arila"/>
            </a:endParaRPr>
          </a:p>
        </p:txBody>
      </p:sp>
      <p:sp>
        <p:nvSpPr>
          <p:cNvPr id="10" name="ZoneTexte 9"/>
          <p:cNvSpPr txBox="1"/>
          <p:nvPr/>
        </p:nvSpPr>
        <p:spPr>
          <a:xfrm>
            <a:off x="4572000" y="5405806"/>
            <a:ext cx="1296144" cy="784830"/>
          </a:xfrm>
          <a:prstGeom prst="rect">
            <a:avLst/>
          </a:prstGeom>
          <a:noFill/>
        </p:spPr>
        <p:txBody>
          <a:bodyPr wrap="square" rtlCol="0">
            <a:spAutoFit/>
          </a:bodyPr>
          <a:lstStyle/>
          <a:p>
            <a:pPr algn="ctr"/>
            <a:r>
              <a:rPr lang="fr-FR" sz="1500" b="1" dirty="0" smtClean="0">
                <a:solidFill>
                  <a:srgbClr val="FFFFFF"/>
                </a:solidFill>
                <a:latin typeface="Arial"/>
                <a:cs typeface="Arial"/>
              </a:rPr>
              <a:t>Yield </a:t>
            </a:r>
            <a:r>
              <a:rPr lang="fr-FR" sz="1500" b="1" dirty="0" err="1" smtClean="0">
                <a:solidFill>
                  <a:srgbClr val="FFFFFF"/>
                </a:solidFill>
                <a:latin typeface="Arial"/>
                <a:cs typeface="Arial"/>
              </a:rPr>
              <a:t>Mgmt</a:t>
            </a:r>
            <a:r>
              <a:rPr lang="fr-FR" sz="1500" b="1" dirty="0" smtClean="0">
                <a:solidFill>
                  <a:srgbClr val="FFFFFF"/>
                </a:solidFill>
                <a:latin typeface="Arial"/>
                <a:cs typeface="Arial"/>
              </a:rPr>
              <a:t> et Revenus </a:t>
            </a:r>
            <a:r>
              <a:rPr lang="fr-FR" sz="1500" b="1" dirty="0" err="1" smtClean="0">
                <a:solidFill>
                  <a:srgbClr val="FFFFFF"/>
                </a:solidFill>
                <a:latin typeface="Arial"/>
                <a:cs typeface="Arial"/>
              </a:rPr>
              <a:t>Auxilliaires</a:t>
            </a:r>
            <a:endParaRPr lang="fr-FR" sz="1500" b="1" dirty="0">
              <a:solidFill>
                <a:srgbClr val="FFFFFF"/>
              </a:solidFill>
              <a:latin typeface="Arial"/>
              <a:cs typeface="Arial"/>
            </a:endParaRPr>
          </a:p>
        </p:txBody>
      </p:sp>
      <p:sp>
        <p:nvSpPr>
          <p:cNvPr id="11" name="ZoneTexte 10"/>
          <p:cNvSpPr txBox="1"/>
          <p:nvPr/>
        </p:nvSpPr>
        <p:spPr>
          <a:xfrm>
            <a:off x="2993635" y="4646399"/>
            <a:ext cx="1800200" cy="784830"/>
          </a:xfrm>
          <a:prstGeom prst="rect">
            <a:avLst/>
          </a:prstGeom>
          <a:noFill/>
        </p:spPr>
        <p:txBody>
          <a:bodyPr wrap="square" rtlCol="0">
            <a:spAutoFit/>
          </a:bodyPr>
          <a:lstStyle/>
          <a:p>
            <a:pPr algn="ctr"/>
            <a:r>
              <a:rPr lang="fr-FR" sz="1500" b="1" dirty="0" smtClean="0">
                <a:solidFill>
                  <a:srgbClr val="FFFFFF"/>
                </a:solidFill>
                <a:latin typeface="Arial"/>
                <a:cs typeface="Arial"/>
              </a:rPr>
              <a:t>Utilisation </a:t>
            </a:r>
          </a:p>
          <a:p>
            <a:pPr algn="ctr"/>
            <a:r>
              <a:rPr lang="fr-FR" sz="1500" b="1" dirty="0" smtClean="0">
                <a:solidFill>
                  <a:srgbClr val="FFFFFF"/>
                </a:solidFill>
                <a:latin typeface="Arial"/>
                <a:cs typeface="Arial"/>
              </a:rPr>
              <a:t>intensive des </a:t>
            </a:r>
          </a:p>
          <a:p>
            <a:pPr algn="ctr"/>
            <a:r>
              <a:rPr lang="fr-FR" sz="1500" b="1" dirty="0" smtClean="0">
                <a:solidFill>
                  <a:srgbClr val="FFFFFF"/>
                </a:solidFill>
                <a:latin typeface="Arial"/>
                <a:cs typeface="Arial"/>
              </a:rPr>
              <a:t>actifs</a:t>
            </a:r>
            <a:endParaRPr lang="fr-FR" sz="1500" b="1" dirty="0">
              <a:solidFill>
                <a:srgbClr val="FFFFFF"/>
              </a:solidFill>
              <a:latin typeface="Arial"/>
              <a:cs typeface="Arial"/>
            </a:endParaRPr>
          </a:p>
        </p:txBody>
      </p:sp>
      <p:sp>
        <p:nvSpPr>
          <p:cNvPr id="12" name="ZoneTexte 11"/>
          <p:cNvSpPr txBox="1"/>
          <p:nvPr/>
        </p:nvSpPr>
        <p:spPr>
          <a:xfrm>
            <a:off x="2843808" y="3036585"/>
            <a:ext cx="1584176" cy="784830"/>
          </a:xfrm>
          <a:prstGeom prst="rect">
            <a:avLst/>
          </a:prstGeom>
          <a:noFill/>
        </p:spPr>
        <p:txBody>
          <a:bodyPr wrap="square" rtlCol="0">
            <a:spAutoFit/>
          </a:bodyPr>
          <a:lstStyle/>
          <a:p>
            <a:pPr algn="ctr"/>
            <a:r>
              <a:rPr lang="fr-FR" sz="1500" b="1" dirty="0" smtClean="0">
                <a:solidFill>
                  <a:srgbClr val="FFFFFF"/>
                </a:solidFill>
                <a:latin typeface="Arial"/>
                <a:cs typeface="Arial"/>
              </a:rPr>
              <a:t>Structure de </a:t>
            </a:r>
          </a:p>
          <a:p>
            <a:pPr algn="ctr"/>
            <a:r>
              <a:rPr lang="fr-FR" sz="1500" b="1" dirty="0" smtClean="0">
                <a:solidFill>
                  <a:srgbClr val="FFFFFF"/>
                </a:solidFill>
                <a:latin typeface="Arial"/>
                <a:cs typeface="Arial"/>
              </a:rPr>
              <a:t>coûts très </a:t>
            </a:r>
          </a:p>
          <a:p>
            <a:pPr algn="ctr"/>
            <a:r>
              <a:rPr lang="fr-FR" sz="1500" b="1" dirty="0" smtClean="0">
                <a:solidFill>
                  <a:srgbClr val="FFFFFF"/>
                </a:solidFill>
                <a:latin typeface="Arial"/>
                <a:cs typeface="Arial"/>
              </a:rPr>
              <a:t>compétitive</a:t>
            </a:r>
            <a:endParaRPr lang="fr-FR" sz="1500" b="1" dirty="0">
              <a:solidFill>
                <a:srgbClr val="FFFFFF"/>
              </a:solidFill>
              <a:latin typeface="Arial"/>
              <a:cs typeface="Arial"/>
            </a:endParaRPr>
          </a:p>
        </p:txBody>
      </p:sp>
      <p:sp>
        <p:nvSpPr>
          <p:cNvPr id="13" name="ZoneTexte 12"/>
          <p:cNvSpPr txBox="1"/>
          <p:nvPr/>
        </p:nvSpPr>
        <p:spPr>
          <a:xfrm>
            <a:off x="3857731" y="1709041"/>
            <a:ext cx="1872208" cy="1015663"/>
          </a:xfrm>
          <a:prstGeom prst="rect">
            <a:avLst/>
          </a:prstGeom>
          <a:noFill/>
        </p:spPr>
        <p:txBody>
          <a:bodyPr wrap="square" rtlCol="0">
            <a:spAutoFit/>
          </a:bodyPr>
          <a:lstStyle/>
          <a:p>
            <a:pPr algn="ctr"/>
            <a:r>
              <a:rPr lang="fr-FR" sz="1500" b="1" dirty="0">
                <a:solidFill>
                  <a:schemeClr val="bg1"/>
                </a:solidFill>
                <a:latin typeface="Arial"/>
                <a:cs typeface="Arial"/>
              </a:rPr>
              <a:t>R</a:t>
            </a:r>
            <a:r>
              <a:rPr lang="fr-FR" sz="1500" b="1" dirty="0" smtClean="0">
                <a:solidFill>
                  <a:schemeClr val="bg1"/>
                </a:solidFill>
                <a:latin typeface="Arial"/>
                <a:cs typeface="Arial"/>
              </a:rPr>
              <a:t>éputation de </a:t>
            </a:r>
          </a:p>
          <a:p>
            <a:pPr algn="ctr"/>
            <a:r>
              <a:rPr lang="fr-FR" sz="1500" b="1" dirty="0" smtClean="0">
                <a:solidFill>
                  <a:schemeClr val="bg1"/>
                </a:solidFill>
                <a:latin typeface="Arial"/>
                <a:cs typeface="Arial"/>
              </a:rPr>
              <a:t>sécurité et </a:t>
            </a:r>
          </a:p>
          <a:p>
            <a:pPr algn="ctr"/>
            <a:r>
              <a:rPr lang="fr-FR" sz="1500" b="1" dirty="0" smtClean="0">
                <a:solidFill>
                  <a:schemeClr val="bg1"/>
                </a:solidFill>
                <a:latin typeface="Arial"/>
                <a:cs typeface="Arial"/>
              </a:rPr>
              <a:t>d’intégrité </a:t>
            </a:r>
          </a:p>
          <a:p>
            <a:pPr algn="ctr"/>
            <a:r>
              <a:rPr lang="fr-FR" sz="1500" b="1" dirty="0" smtClean="0">
                <a:solidFill>
                  <a:schemeClr val="bg1"/>
                </a:solidFill>
                <a:latin typeface="Arial"/>
                <a:cs typeface="Arial"/>
              </a:rPr>
              <a:t>opérationnelle</a:t>
            </a:r>
            <a:endParaRPr lang="fr-FR" sz="1500" b="1" dirty="0">
              <a:solidFill>
                <a:schemeClr val="bg1"/>
              </a:solidFill>
              <a:latin typeface="Arial"/>
              <a:cs typeface="Arial"/>
            </a:endParaRPr>
          </a:p>
        </p:txBody>
      </p:sp>
      <p:sp>
        <p:nvSpPr>
          <p:cNvPr id="14" name="TextBox 8"/>
          <p:cNvSpPr txBox="1"/>
          <p:nvPr/>
        </p:nvSpPr>
        <p:spPr>
          <a:xfrm>
            <a:off x="222122" y="2564904"/>
            <a:ext cx="2749471" cy="2446824"/>
          </a:xfrm>
          <a:prstGeom prst="rect">
            <a:avLst/>
          </a:prstGeom>
          <a:noFill/>
        </p:spPr>
        <p:txBody>
          <a:bodyPr wrap="none" rtlCol="0">
            <a:spAutoFit/>
          </a:bodyPr>
          <a:lstStyle/>
          <a:p>
            <a:pPr algn="ctr"/>
            <a:r>
              <a:rPr lang="en-US" sz="12500" dirty="0">
                <a:solidFill>
                  <a:srgbClr val="838284"/>
                </a:solidFill>
                <a:latin typeface="Bebas"/>
                <a:cs typeface="Bebas"/>
              </a:rPr>
              <a:t>8</a:t>
            </a:r>
            <a:endParaRPr lang="en-US" sz="12500" dirty="0" smtClean="0">
              <a:solidFill>
                <a:srgbClr val="838284"/>
              </a:solidFill>
              <a:latin typeface="Bebas"/>
              <a:cs typeface="Bebas"/>
            </a:endParaRPr>
          </a:p>
          <a:p>
            <a:pPr algn="ctr"/>
            <a:r>
              <a:rPr lang="en-US" sz="2800" b="1" dirty="0" err="1" smtClean="0">
                <a:solidFill>
                  <a:srgbClr val="838284"/>
                </a:solidFill>
                <a:latin typeface="Bebas"/>
                <a:cs typeface="Bebas"/>
              </a:rPr>
              <a:t>Fondamentaux</a:t>
            </a:r>
            <a:endParaRPr lang="en-US" sz="2800" b="1" dirty="0">
              <a:solidFill>
                <a:srgbClr val="838284"/>
              </a:solidFill>
              <a:latin typeface="Bebas"/>
              <a:cs typeface="Bebas"/>
            </a:endParaRPr>
          </a:p>
        </p:txBody>
      </p:sp>
      <p:pic>
        <p:nvPicPr>
          <p:cNvPr id="15" name="Picture 14"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6" name="ZoneTexte 15"/>
          <p:cNvSpPr txBox="1"/>
          <p:nvPr/>
        </p:nvSpPr>
        <p:spPr>
          <a:xfrm>
            <a:off x="251520" y="208081"/>
            <a:ext cx="4824536" cy="692497"/>
          </a:xfrm>
          <a:prstGeom prst="rect">
            <a:avLst/>
          </a:prstGeom>
          <a:noFill/>
        </p:spPr>
        <p:txBody>
          <a:bodyPr wrap="square" rtlCol="0">
            <a:spAutoFit/>
          </a:bodyPr>
          <a:lstStyle/>
          <a:p>
            <a:r>
              <a:rPr lang="fr-FR" sz="2400" b="1" dirty="0" smtClean="0">
                <a:solidFill>
                  <a:schemeClr val="bg1"/>
                </a:solidFill>
              </a:rPr>
              <a:t>BUSINESS MODEL</a:t>
            </a:r>
          </a:p>
          <a:p>
            <a:r>
              <a:rPr lang="fr-FR" sz="1500" b="1" dirty="0" smtClean="0">
                <a:solidFill>
                  <a:schemeClr val="bg1"/>
                </a:solidFill>
              </a:rPr>
              <a:t>8 FONDAMENTAUX</a:t>
            </a:r>
            <a:endParaRPr lang="fr-FR" sz="1500" b="1" dirty="0">
              <a:solidFill>
                <a:schemeClr val="bg1"/>
              </a:solidFill>
            </a:endParaRPr>
          </a:p>
        </p:txBody>
      </p:sp>
    </p:spTree>
    <p:extLst>
      <p:ext uri="{BB962C8B-B14F-4D97-AF65-F5344CB8AC3E}">
        <p14:creationId xmlns:p14="http://schemas.microsoft.com/office/powerpoint/2010/main" val="26371071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Ò</a:t>
            </a:r>
            <a:endParaRPr lang="en-US" dirty="0"/>
          </a:p>
        </p:txBody>
      </p:sp>
      <p:sp>
        <p:nvSpPr>
          <p:cNvPr id="5" name="TextBox 4"/>
          <p:cNvSpPr txBox="1"/>
          <p:nvPr/>
        </p:nvSpPr>
        <p:spPr>
          <a:xfrm>
            <a:off x="395536" y="404664"/>
            <a:ext cx="2262383" cy="584776"/>
          </a:xfrm>
          <a:prstGeom prst="rect">
            <a:avLst/>
          </a:prstGeom>
          <a:noFill/>
        </p:spPr>
        <p:txBody>
          <a:bodyPr wrap="none" rtlCol="0">
            <a:spAutoFit/>
          </a:bodyPr>
          <a:lstStyle/>
          <a:p>
            <a:r>
              <a:rPr lang="en-US" b="1" dirty="0" smtClean="0">
                <a:solidFill>
                  <a:schemeClr val="bg1"/>
                </a:solidFill>
                <a:latin typeface="Helvetica"/>
                <a:cs typeface="Helvetica"/>
              </a:rPr>
              <a:t>BUSINESS MODEL</a:t>
            </a:r>
          </a:p>
          <a:p>
            <a:r>
              <a:rPr lang="en-US" sz="1400" b="1" dirty="0" smtClean="0">
                <a:solidFill>
                  <a:schemeClr val="bg1"/>
                </a:solidFill>
                <a:latin typeface="Helvetica"/>
                <a:cs typeface="Helvetica"/>
              </a:rPr>
              <a:t>FLOTTE JEUNE</a:t>
            </a:r>
            <a:endParaRPr lang="en-US" sz="1400" dirty="0">
              <a:solidFill>
                <a:schemeClr val="bg1"/>
              </a:solidFill>
              <a:latin typeface="Helvetica"/>
              <a:cs typeface="Helvetica"/>
            </a:endParaRPr>
          </a:p>
        </p:txBody>
      </p:sp>
      <p:graphicFrame>
        <p:nvGraphicFramePr>
          <p:cNvPr id="8" name="Diagramme 7"/>
          <p:cNvGraphicFramePr/>
          <p:nvPr>
            <p:extLst>
              <p:ext uri="{D42A27DB-BD31-4B8C-83A1-F6EECF244321}">
                <p14:modId xmlns:p14="http://schemas.microsoft.com/office/powerpoint/2010/main" val="2055661154"/>
              </p:ext>
            </p:extLst>
          </p:nvPr>
        </p:nvGraphicFramePr>
        <p:xfrm>
          <a:off x="251520" y="1311052"/>
          <a:ext cx="856895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BANNIER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6" name="ZoneTexte 5"/>
          <p:cNvSpPr txBox="1"/>
          <p:nvPr/>
        </p:nvSpPr>
        <p:spPr>
          <a:xfrm>
            <a:off x="251520" y="404664"/>
            <a:ext cx="4824536" cy="692497"/>
          </a:xfrm>
          <a:prstGeom prst="rect">
            <a:avLst/>
          </a:prstGeom>
          <a:noFill/>
        </p:spPr>
        <p:txBody>
          <a:bodyPr wrap="square" rtlCol="0">
            <a:spAutoFit/>
          </a:bodyPr>
          <a:lstStyle/>
          <a:p>
            <a:r>
              <a:rPr lang="fr-FR" sz="2400" b="1" dirty="0" smtClean="0">
                <a:solidFill>
                  <a:schemeClr val="bg1"/>
                </a:solidFill>
              </a:rPr>
              <a:t>BUSINESS MODEL </a:t>
            </a:r>
          </a:p>
          <a:p>
            <a:r>
              <a:rPr lang="fr-FR" sz="1500" b="1" dirty="0" smtClean="0">
                <a:solidFill>
                  <a:schemeClr val="bg1"/>
                </a:solidFill>
              </a:rPr>
              <a:t>FLOTTE JEUNE</a:t>
            </a:r>
            <a:endParaRPr lang="fr-FR" sz="1500" b="1" dirty="0">
              <a:solidFill>
                <a:schemeClr val="bg1"/>
              </a:solidFill>
            </a:endParaRPr>
          </a:p>
        </p:txBody>
      </p:sp>
    </p:spTree>
    <p:extLst>
      <p:ext uri="{BB962C8B-B14F-4D97-AF65-F5344CB8AC3E}">
        <p14:creationId xmlns:p14="http://schemas.microsoft.com/office/powerpoint/2010/main" val="36693074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339650"/>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pPr marL="514350" indent="-514350">
              <a:buFont typeface="+mj-lt"/>
              <a:buAutoNum type="romanUcPeriod"/>
            </a:pPr>
            <a:endParaRPr lang="fr-FR" sz="2000" dirty="0" smtClean="0">
              <a:latin typeface="Helvetica"/>
              <a:cs typeface="Helvetica"/>
            </a:endParaRPr>
          </a:p>
          <a:p>
            <a:pPr marL="514350" indent="-514350">
              <a:buFont typeface="+mj-lt"/>
              <a:buAutoNum type="romanUcPeriod"/>
            </a:pPr>
            <a:endParaRPr lang="fr-FR" sz="2000" dirty="0" smtClean="0">
              <a:latin typeface="Helvetica"/>
              <a:cs typeface="Helvetica"/>
            </a:endParaRPr>
          </a:p>
          <a:p>
            <a:pPr marL="514350" indent="-514350">
              <a:buFont typeface="+mj-lt"/>
              <a:buAutoNum type="romanUcPeriod"/>
            </a:pPr>
            <a:endParaRPr lang="fr-FR" sz="2000" dirty="0" smtClean="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4" name="ZoneTexte 13"/>
          <p:cNvSpPr txBox="1"/>
          <p:nvPr/>
        </p:nvSpPr>
        <p:spPr>
          <a:xfrm>
            <a:off x="2894124" y="2699628"/>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182348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endParaRPr lang="en-US" dirty="0"/>
          </a:p>
        </p:txBody>
      </p:sp>
      <p:sp>
        <p:nvSpPr>
          <p:cNvPr id="5" name="TextBox 4"/>
          <p:cNvSpPr txBox="1"/>
          <p:nvPr/>
        </p:nvSpPr>
        <p:spPr>
          <a:xfrm>
            <a:off x="395536" y="404664"/>
            <a:ext cx="2121093" cy="584776"/>
          </a:xfrm>
          <a:prstGeom prst="rect">
            <a:avLst/>
          </a:prstGeom>
          <a:noFill/>
        </p:spPr>
        <p:txBody>
          <a:bodyPr wrap="none" rtlCol="0">
            <a:spAutoFit/>
          </a:bodyPr>
          <a:lstStyle/>
          <a:p>
            <a:r>
              <a:rPr lang="en-US" b="1" dirty="0" smtClean="0">
                <a:solidFill>
                  <a:schemeClr val="bg1"/>
                </a:solidFill>
                <a:latin typeface="Helvetica"/>
                <a:cs typeface="Helvetica"/>
              </a:rPr>
              <a:t>RESEAU</a:t>
            </a:r>
          </a:p>
          <a:p>
            <a:r>
              <a:rPr lang="en-US" sz="1400" b="1" dirty="0" smtClean="0">
                <a:solidFill>
                  <a:schemeClr val="bg1"/>
                </a:solidFill>
                <a:latin typeface="Helvetica"/>
                <a:cs typeface="Helvetica"/>
              </a:rPr>
              <a:t>LIGNES DIRECTRICES</a:t>
            </a:r>
            <a:endParaRPr lang="en-US" sz="1400" dirty="0">
              <a:solidFill>
                <a:schemeClr val="bg1"/>
              </a:solidFill>
              <a:latin typeface="Helvetica"/>
              <a:cs typeface="Helvetica"/>
            </a:endParaRPr>
          </a:p>
        </p:txBody>
      </p:sp>
      <p:sp>
        <p:nvSpPr>
          <p:cNvPr id="7" name="TextBox 6"/>
          <p:cNvSpPr txBox="1"/>
          <p:nvPr/>
        </p:nvSpPr>
        <p:spPr>
          <a:xfrm>
            <a:off x="8316416" y="1556792"/>
            <a:ext cx="504056" cy="369332"/>
          </a:xfrm>
          <a:prstGeom prst="rect">
            <a:avLst/>
          </a:prstGeom>
          <a:solidFill>
            <a:srgbClr val="FFFFFF"/>
          </a:solidFill>
        </p:spPr>
        <p:txBody>
          <a:bodyPr wrap="square" rtlCol="0">
            <a:spAutoFit/>
          </a:bodyPr>
          <a:lstStyle/>
          <a:p>
            <a:endParaRPr lang="en-US" dirty="0"/>
          </a:p>
        </p:txBody>
      </p:sp>
      <p:sp>
        <p:nvSpPr>
          <p:cNvPr id="10" name="ZoneTexte 9"/>
          <p:cNvSpPr txBox="1"/>
          <p:nvPr/>
        </p:nvSpPr>
        <p:spPr>
          <a:xfrm>
            <a:off x="179512" y="2996952"/>
            <a:ext cx="5184576" cy="1846659"/>
          </a:xfrm>
          <a:prstGeom prst="rect">
            <a:avLst/>
          </a:prstGeom>
          <a:noFill/>
        </p:spPr>
        <p:txBody>
          <a:bodyPr wrap="square" rtlCol="0">
            <a:spAutoFit/>
          </a:bodyPr>
          <a:lstStyle/>
          <a:p>
            <a:r>
              <a:rPr lang="fr-FR" sz="1400" b="1" dirty="0">
                <a:solidFill>
                  <a:schemeClr val="bg1">
                    <a:lumMod val="50000"/>
                  </a:schemeClr>
                </a:solidFill>
              </a:rPr>
              <a:t>Lignes directrices pour l’organisation du réseau </a:t>
            </a:r>
            <a:endParaRPr lang="fr-SN" sz="1400" dirty="0">
              <a:solidFill>
                <a:schemeClr val="bg1">
                  <a:lumMod val="50000"/>
                </a:schemeClr>
              </a:solidFill>
            </a:endParaRPr>
          </a:p>
          <a:p>
            <a:r>
              <a:rPr lang="fr-FR" sz="1400" dirty="0">
                <a:solidFill>
                  <a:schemeClr val="bg1">
                    <a:lumMod val="50000"/>
                  </a:schemeClr>
                </a:solidFill>
              </a:rPr>
              <a:t>Les principes ci-dessous sont recommandés pour </a:t>
            </a:r>
            <a:endParaRPr lang="fr-FR" sz="1400" dirty="0" smtClean="0">
              <a:solidFill>
                <a:schemeClr val="bg1">
                  <a:lumMod val="50000"/>
                </a:schemeClr>
              </a:solidFill>
            </a:endParaRPr>
          </a:p>
          <a:p>
            <a:r>
              <a:rPr lang="fr-FR" sz="1400" dirty="0" smtClean="0">
                <a:solidFill>
                  <a:schemeClr val="bg1">
                    <a:lumMod val="50000"/>
                  </a:schemeClr>
                </a:solidFill>
              </a:rPr>
              <a:t>la création du réseau de Air Sénégal SA. </a:t>
            </a:r>
            <a:endParaRPr lang="fr-FR" sz="1400" dirty="0">
              <a:solidFill>
                <a:schemeClr val="bg1">
                  <a:lumMod val="50000"/>
                </a:schemeClr>
              </a:solidFill>
            </a:endParaRPr>
          </a:p>
          <a:p>
            <a:endParaRPr lang="fr-SN" sz="1400" dirty="0">
              <a:solidFill>
                <a:schemeClr val="bg1">
                  <a:lumMod val="50000"/>
                </a:schemeClr>
              </a:solidFill>
            </a:endParaRPr>
          </a:p>
          <a:p>
            <a:r>
              <a:rPr lang="fr-FR" sz="1600" b="1" dirty="0">
                <a:solidFill>
                  <a:schemeClr val="bg1">
                    <a:lumMod val="50000"/>
                  </a:schemeClr>
                </a:solidFill>
              </a:rPr>
              <a:t>Mission</a:t>
            </a:r>
            <a:r>
              <a:rPr lang="fr-FR" sz="1400" b="1" dirty="0">
                <a:solidFill>
                  <a:schemeClr val="bg1">
                    <a:lumMod val="50000"/>
                  </a:schemeClr>
                </a:solidFill>
              </a:rPr>
              <a:t>: devenir une compagnie aérienne rentable qui </a:t>
            </a:r>
            <a:endParaRPr lang="fr-FR" sz="1400" b="1" dirty="0" smtClean="0">
              <a:solidFill>
                <a:schemeClr val="bg1">
                  <a:lumMod val="50000"/>
                </a:schemeClr>
              </a:solidFill>
            </a:endParaRPr>
          </a:p>
          <a:p>
            <a:r>
              <a:rPr lang="fr-FR" sz="1400" b="1" dirty="0" smtClean="0">
                <a:solidFill>
                  <a:schemeClr val="bg1">
                    <a:lumMod val="50000"/>
                  </a:schemeClr>
                </a:solidFill>
              </a:rPr>
              <a:t>dessert des </a:t>
            </a:r>
            <a:r>
              <a:rPr lang="fr-FR" sz="1400" b="1" dirty="0">
                <a:solidFill>
                  <a:schemeClr val="bg1">
                    <a:lumMod val="50000"/>
                  </a:schemeClr>
                </a:solidFill>
              </a:rPr>
              <a:t>marché</a:t>
            </a:r>
            <a:r>
              <a:rPr lang="en-US" sz="1400" b="1" dirty="0">
                <a:solidFill>
                  <a:schemeClr val="bg1">
                    <a:lumMod val="50000"/>
                  </a:schemeClr>
                </a:solidFill>
              </a:rPr>
              <a:t>s </a:t>
            </a:r>
            <a:r>
              <a:rPr lang="en-US" sz="1400" b="1" dirty="0" smtClean="0">
                <a:solidFill>
                  <a:schemeClr val="bg1">
                    <a:lumMod val="50000"/>
                  </a:schemeClr>
                </a:solidFill>
              </a:rPr>
              <a:t>strat</a:t>
            </a:r>
            <a:r>
              <a:rPr lang="fr-FR" sz="1400" b="1" dirty="0" err="1" smtClean="0">
                <a:solidFill>
                  <a:schemeClr val="bg1">
                    <a:lumMod val="50000"/>
                  </a:schemeClr>
                </a:solidFill>
              </a:rPr>
              <a:t>égiques</a:t>
            </a:r>
            <a:r>
              <a:rPr lang="fr-FR" sz="1400" b="1" dirty="0" smtClean="0">
                <a:solidFill>
                  <a:schemeClr val="bg1">
                    <a:lumMod val="50000"/>
                  </a:schemeClr>
                </a:solidFill>
              </a:rPr>
              <a:t>  faisant </a:t>
            </a:r>
            <a:r>
              <a:rPr lang="fr-FR" sz="1400" b="1" dirty="0">
                <a:solidFill>
                  <a:schemeClr val="bg1">
                    <a:lumMod val="50000"/>
                  </a:schemeClr>
                </a:solidFill>
              </a:rPr>
              <a:t>de Dakar un </a:t>
            </a:r>
            <a:r>
              <a:rPr lang="fr-FR" sz="1400" b="1" dirty="0" smtClean="0">
                <a:solidFill>
                  <a:schemeClr val="bg1">
                    <a:lumMod val="50000"/>
                  </a:schemeClr>
                </a:solidFill>
              </a:rPr>
              <a:t>hub </a:t>
            </a:r>
          </a:p>
          <a:p>
            <a:r>
              <a:rPr lang="fr-FR" sz="1400" b="1" dirty="0" smtClean="0">
                <a:solidFill>
                  <a:schemeClr val="bg1">
                    <a:lumMod val="50000"/>
                  </a:schemeClr>
                </a:solidFill>
              </a:rPr>
              <a:t>majeur de </a:t>
            </a:r>
            <a:r>
              <a:rPr lang="fr-FR" sz="1400" b="1" dirty="0">
                <a:solidFill>
                  <a:schemeClr val="bg1">
                    <a:lumMod val="50000"/>
                  </a:schemeClr>
                </a:solidFill>
              </a:rPr>
              <a:t>l</a:t>
            </a:r>
            <a:r>
              <a:rPr lang="fr-FR" sz="1400" b="1" dirty="0" smtClean="0">
                <a:solidFill>
                  <a:schemeClr val="bg1">
                    <a:lumMod val="50000"/>
                  </a:schemeClr>
                </a:solidFill>
              </a:rPr>
              <a:t>’Afrique </a:t>
            </a:r>
            <a:r>
              <a:rPr lang="fr-FR" sz="1400" b="1" dirty="0">
                <a:solidFill>
                  <a:schemeClr val="bg1">
                    <a:lumMod val="50000"/>
                  </a:schemeClr>
                </a:solidFill>
              </a:rPr>
              <a:t>de l’Ouest</a:t>
            </a:r>
            <a:endParaRPr lang="fr-SN" sz="1400" dirty="0">
              <a:solidFill>
                <a:schemeClr val="bg1">
                  <a:lumMod val="50000"/>
                </a:schemeClr>
              </a:solidFill>
            </a:endParaRPr>
          </a:p>
          <a:p>
            <a:endParaRPr lang="fr-FR" sz="1400" dirty="0" smtClean="0"/>
          </a:p>
        </p:txBody>
      </p:sp>
      <p:pic>
        <p:nvPicPr>
          <p:cNvPr id="9" name="Picture 8" descr="SYMBOLE en filligrane.png"/>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0"/>
                    </a14:imgEffect>
                  </a14:imgLayer>
                </a14:imgProps>
              </a:ext>
              <a:ext uri="{28A0092B-C50C-407E-A947-70E740481C1C}">
                <a14:useLocalDpi xmlns:a14="http://schemas.microsoft.com/office/drawing/2010/main" val="0"/>
              </a:ext>
            </a:extLst>
          </a:blip>
          <a:stretch>
            <a:fillRect/>
          </a:stretch>
        </p:blipFill>
        <p:spPr>
          <a:xfrm>
            <a:off x="-1298005" y="1268760"/>
            <a:ext cx="7166149" cy="4861457"/>
          </a:xfrm>
          <a:prstGeom prst="rect">
            <a:avLst/>
          </a:prstGeom>
        </p:spPr>
      </p:pic>
      <p:pic>
        <p:nvPicPr>
          <p:cNvPr id="3" name="Picture 2"/>
          <p:cNvPicPr>
            <a:picLocks noChangeAspect="1"/>
          </p:cNvPicPr>
          <p:nvPr/>
        </p:nvPicPr>
        <p:blipFill>
          <a:blip r:embed="rId5"/>
          <a:stretch>
            <a:fillRect/>
          </a:stretch>
        </p:blipFill>
        <p:spPr>
          <a:xfrm>
            <a:off x="4860032" y="1268760"/>
            <a:ext cx="3708276" cy="5412403"/>
          </a:xfrm>
          <a:prstGeom prst="rect">
            <a:avLst/>
          </a:prstGeom>
        </p:spPr>
      </p:pic>
      <p:pic>
        <p:nvPicPr>
          <p:cNvPr id="6" name="Picture 5" descr="BANNIER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1" name="ZoneTexte 10"/>
          <p:cNvSpPr txBox="1"/>
          <p:nvPr/>
        </p:nvSpPr>
        <p:spPr>
          <a:xfrm>
            <a:off x="251520" y="404664"/>
            <a:ext cx="4824536" cy="692497"/>
          </a:xfrm>
          <a:prstGeom prst="rect">
            <a:avLst/>
          </a:prstGeom>
          <a:noFill/>
        </p:spPr>
        <p:txBody>
          <a:bodyPr wrap="square" rtlCol="0">
            <a:spAutoFit/>
          </a:bodyPr>
          <a:lstStyle/>
          <a:p>
            <a:r>
              <a:rPr lang="fr-FR" sz="2400" b="1" dirty="0" smtClean="0">
                <a:solidFill>
                  <a:schemeClr val="bg1"/>
                </a:solidFill>
              </a:rPr>
              <a:t>RESEAU </a:t>
            </a:r>
          </a:p>
          <a:p>
            <a:r>
              <a:rPr lang="fr-FR" sz="1500" b="1" dirty="0" smtClean="0">
                <a:solidFill>
                  <a:schemeClr val="bg1"/>
                </a:solidFill>
              </a:rPr>
              <a:t>LIGNES DIRECTRICES</a:t>
            </a:r>
            <a:endParaRPr lang="fr-FR" sz="1500" b="1" dirty="0">
              <a:solidFill>
                <a:schemeClr val="bg1"/>
              </a:solidFill>
            </a:endParaRPr>
          </a:p>
        </p:txBody>
      </p:sp>
    </p:spTree>
    <p:extLst>
      <p:ext uri="{BB962C8B-B14F-4D97-AF65-F5344CB8AC3E}">
        <p14:creationId xmlns:p14="http://schemas.microsoft.com/office/powerpoint/2010/main" val="9567162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2891649" cy="584776"/>
          </a:xfrm>
          <a:prstGeom prst="rect">
            <a:avLst/>
          </a:prstGeom>
          <a:noFill/>
        </p:spPr>
        <p:txBody>
          <a:bodyPr wrap="none" rtlCol="0">
            <a:spAutoFit/>
          </a:bodyPr>
          <a:lstStyle/>
          <a:p>
            <a:r>
              <a:rPr lang="en-US" b="1" dirty="0" smtClean="0">
                <a:solidFill>
                  <a:schemeClr val="bg1"/>
                </a:solidFill>
                <a:latin typeface="Helvetica"/>
                <a:cs typeface="Helvetica"/>
              </a:rPr>
              <a:t>RESEAU</a:t>
            </a:r>
          </a:p>
          <a:p>
            <a:r>
              <a:rPr lang="en-US" sz="1400" b="1" dirty="0" smtClean="0">
                <a:solidFill>
                  <a:schemeClr val="bg1"/>
                </a:solidFill>
                <a:latin typeface="Helvetica"/>
                <a:cs typeface="Helvetica"/>
              </a:rPr>
              <a:t>DEVELOPPEMENT SUR 10 ANS</a:t>
            </a:r>
            <a:endParaRPr lang="en-US" sz="1400" dirty="0">
              <a:solidFill>
                <a:schemeClr val="bg1"/>
              </a:solidFill>
              <a:latin typeface="Helvetica"/>
              <a:cs typeface="Helvetica"/>
            </a:endParaRPr>
          </a:p>
        </p:txBody>
      </p:sp>
      <p:sp>
        <p:nvSpPr>
          <p:cNvPr id="7" name="TextBox 6"/>
          <p:cNvSpPr txBox="1"/>
          <p:nvPr/>
        </p:nvSpPr>
        <p:spPr>
          <a:xfrm>
            <a:off x="8244408" y="1628800"/>
            <a:ext cx="504056" cy="369332"/>
          </a:xfrm>
          <a:prstGeom prst="rect">
            <a:avLst/>
          </a:prstGeom>
          <a:solidFill>
            <a:srgbClr val="FFFFFF"/>
          </a:solidFill>
        </p:spPr>
        <p:txBody>
          <a:bodyPr wrap="square" rtlCol="0">
            <a:spAutoFit/>
          </a:bodyPr>
          <a:lstStyle/>
          <a:p>
            <a:endParaRPr lang="en-US" dirty="0"/>
          </a:p>
        </p:txBody>
      </p:sp>
      <p:sp>
        <p:nvSpPr>
          <p:cNvPr id="8" name="TextBox 8"/>
          <p:cNvSpPr txBox="1"/>
          <p:nvPr/>
        </p:nvSpPr>
        <p:spPr>
          <a:xfrm>
            <a:off x="8316416" y="1268760"/>
            <a:ext cx="683568" cy="923330"/>
          </a:xfrm>
          <a:prstGeom prst="rect">
            <a:avLst/>
          </a:prstGeom>
          <a:solidFill>
            <a:srgbClr val="FFFFFF"/>
          </a:solidFill>
        </p:spPr>
        <p:txBody>
          <a:bodyPr wrap="square" rtlCol="0">
            <a:spAutoFit/>
          </a:bodyPr>
          <a:lstStyle/>
          <a:p>
            <a:endParaRPr lang="en-US" dirty="0" smtClean="0"/>
          </a:p>
          <a:p>
            <a:endParaRPr lang="en-US" dirty="0"/>
          </a:p>
          <a:p>
            <a:endParaRPr lang="en-US" dirty="0"/>
          </a:p>
        </p:txBody>
      </p:sp>
      <p:pic>
        <p:nvPicPr>
          <p:cNvPr id="3" name="Picture 2" descr="BANNIE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8760"/>
            <a:ext cx="9144000" cy="487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251520" y="296943"/>
            <a:ext cx="4824536" cy="692497"/>
          </a:xfrm>
          <a:prstGeom prst="rect">
            <a:avLst/>
          </a:prstGeom>
          <a:noFill/>
        </p:spPr>
        <p:txBody>
          <a:bodyPr wrap="square" rtlCol="0">
            <a:spAutoFit/>
          </a:bodyPr>
          <a:lstStyle/>
          <a:p>
            <a:r>
              <a:rPr lang="fr-FR" sz="2400" b="1" dirty="0" smtClean="0">
                <a:solidFill>
                  <a:schemeClr val="bg1"/>
                </a:solidFill>
              </a:rPr>
              <a:t>RESEAU</a:t>
            </a:r>
          </a:p>
          <a:p>
            <a:r>
              <a:rPr lang="fr-FR" sz="1500" b="1" dirty="0" smtClean="0">
                <a:solidFill>
                  <a:schemeClr val="bg1"/>
                </a:solidFill>
              </a:rPr>
              <a:t>PROJECTION SUR 10 ANS</a:t>
            </a:r>
            <a:endParaRPr lang="fr-FR" sz="1500" b="1" dirty="0">
              <a:solidFill>
                <a:schemeClr val="bg1"/>
              </a:solidFill>
            </a:endParaRPr>
          </a:p>
        </p:txBody>
      </p:sp>
      <p:sp>
        <p:nvSpPr>
          <p:cNvPr id="2" name="Rectangle 1"/>
          <p:cNvSpPr/>
          <p:nvPr/>
        </p:nvSpPr>
        <p:spPr>
          <a:xfrm>
            <a:off x="-36512" y="1268760"/>
            <a:ext cx="395536" cy="360040"/>
          </a:xfrm>
          <a:prstGeom prst="rect">
            <a:avLst/>
          </a:prstGeom>
          <a:solidFill>
            <a:schemeClr val="bg1"/>
          </a:solidFill>
        </p:spPr>
        <p:txBody>
          <a:bodyPr wrap="none" rtlCol="0" anchor="ctr">
            <a:spAutoFit/>
          </a:bodyPr>
          <a:lstStyle/>
          <a:p>
            <a:pPr algn="ctr"/>
            <a:endParaRPr lang="fr-FR" b="1" baseline="30000" dirty="0"/>
          </a:p>
        </p:txBody>
      </p:sp>
    </p:spTree>
    <p:extLst>
      <p:ext uri="{BB962C8B-B14F-4D97-AF65-F5344CB8AC3E}">
        <p14:creationId xmlns:p14="http://schemas.microsoft.com/office/powerpoint/2010/main" val="22905508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339650"/>
          </a:xfrm>
          <a:prstGeom prst="rect">
            <a:avLst/>
          </a:prstGeom>
          <a:noFill/>
        </p:spPr>
        <p:txBody>
          <a:bodyPr wrap="square" rtlCol="0">
            <a:spAutoFit/>
          </a:bodyPr>
          <a:lstStyle/>
          <a:p>
            <a:pPr marL="514350" indent="-514350">
              <a:buFont typeface="+mj-lt"/>
              <a:buAutoNum type="romanUcPeriod"/>
            </a:pPr>
            <a:r>
              <a:rPr lang="fr-FR" sz="2000" dirty="0" smtClean="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smtClean="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smtClean="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smtClean="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smtClean="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smtClean="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a:t>
            </a:r>
            <a:r>
              <a:rPr lang="fr-FR" sz="2000" dirty="0" smtClean="0">
                <a:solidFill>
                  <a:schemeClr val="tx1">
                    <a:lumMod val="85000"/>
                    <a:lumOff val="15000"/>
                  </a:schemeClr>
                </a:solidFill>
                <a:latin typeface="Helvetica"/>
                <a:cs typeface="Helvetica"/>
              </a:rPr>
              <a:t>STRATÉGIQUE</a:t>
            </a:r>
          </a:p>
          <a:p>
            <a:pPr marL="285750" indent="-285750">
              <a:buFont typeface="+mj-lt"/>
              <a:buAutoNum type="romanUcPeriod"/>
            </a:pPr>
            <a:endParaRPr lang="fr-FR" sz="800" dirty="0" smtClean="0">
              <a:solidFill>
                <a:schemeClr val="tx1">
                  <a:lumMod val="85000"/>
                  <a:lumOff val="15000"/>
                </a:schemeClr>
              </a:solidFill>
              <a:latin typeface="Helvetica"/>
              <a:cs typeface="Helvetica"/>
            </a:endParaRPr>
          </a:p>
          <a:p>
            <a:pPr marL="514350" indent="-514350">
              <a:buFont typeface="+mj-lt"/>
              <a:buAutoNum type="romanUcPeriod"/>
            </a:pPr>
            <a:r>
              <a:rPr lang="fr-FR" sz="2000" dirty="0" smtClean="0">
                <a:solidFill>
                  <a:schemeClr val="tx1">
                    <a:lumMod val="85000"/>
                    <a:lumOff val="15000"/>
                  </a:schemeClr>
                </a:solidFill>
                <a:latin typeface="Helvetica"/>
                <a:cs typeface="Helvetica"/>
              </a:rPr>
              <a:t>PROCHAINES ÉTAPES</a:t>
            </a:r>
          </a:p>
          <a:p>
            <a:endParaRPr lang="fr-FR" sz="2000" dirty="0" smtClean="0">
              <a:latin typeface="Helvetica"/>
              <a:cs typeface="Helvetica"/>
            </a:endParaRPr>
          </a:p>
          <a:p>
            <a:endParaRPr lang="fr-FR" sz="2000" dirty="0" smtClean="0">
              <a:latin typeface="Helvetica"/>
              <a:cs typeface="Helvetica"/>
            </a:endParaRPr>
          </a:p>
          <a:p>
            <a:pPr marL="400050" indent="-400050">
              <a:buAutoNum type="romanUcPeriod" startAt="3"/>
            </a:pPr>
            <a:endParaRPr lang="fr-FR" sz="2000" dirty="0" smtClean="0">
              <a:latin typeface="Helvetica Light"/>
              <a:cs typeface="Helvetica Light"/>
            </a:endParaRPr>
          </a:p>
        </p:txBody>
      </p:sp>
      <p:sp>
        <p:nvSpPr>
          <p:cNvPr id="3" name="ZoneTexte 2"/>
          <p:cNvSpPr txBox="1"/>
          <p:nvPr/>
        </p:nvSpPr>
        <p:spPr>
          <a:xfrm>
            <a:off x="2219639" y="764704"/>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0" name="Rectangle 9"/>
          <p:cNvSpPr/>
          <p:nvPr/>
        </p:nvSpPr>
        <p:spPr>
          <a:xfrm>
            <a:off x="2627784" y="1700808"/>
            <a:ext cx="576064" cy="288032"/>
          </a:xfrm>
          <a:prstGeom prst="rect">
            <a:avLst/>
          </a:prstGeom>
        </p:spPr>
        <p:txBody>
          <a:bodyPr wrap="none" rtlCol="0" anchor="ctr">
            <a:spAutoFit/>
          </a:bodyPr>
          <a:lstStyle/>
          <a:p>
            <a:pPr algn="ctr"/>
            <a:endParaRPr lang="fr-FR" b="1" baseline="30000" dirty="0"/>
          </a:p>
        </p:txBody>
      </p:sp>
      <p:sp>
        <p:nvSpPr>
          <p:cNvPr id="11" name="Rectangle 10"/>
          <p:cNvSpPr/>
          <p:nvPr/>
        </p:nvSpPr>
        <p:spPr>
          <a:xfrm>
            <a:off x="2771800" y="1700808"/>
            <a:ext cx="4392488" cy="473820"/>
          </a:xfrm>
          <a:prstGeom prst="rect">
            <a:avLst/>
          </a:prstGeom>
        </p:spPr>
        <p:txBody>
          <a:bodyPr wrap="none" rtlCol="0" anchor="ctr">
            <a:spAutoFit/>
          </a:bodyPr>
          <a:lstStyle/>
          <a:p>
            <a:pPr algn="ctr"/>
            <a:endParaRPr lang="fr-FR" b="1" baseline="30000" dirty="0"/>
          </a:p>
        </p:txBody>
      </p:sp>
      <p:sp>
        <p:nvSpPr>
          <p:cNvPr id="14" name="ZoneTexte 13"/>
          <p:cNvSpPr txBox="1"/>
          <p:nvPr/>
        </p:nvSpPr>
        <p:spPr>
          <a:xfrm>
            <a:off x="2904728" y="1847752"/>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6834676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404664"/>
            <a:ext cx="2891649" cy="584776"/>
          </a:xfrm>
          <a:prstGeom prst="rect">
            <a:avLst/>
          </a:prstGeom>
          <a:noFill/>
        </p:spPr>
        <p:txBody>
          <a:bodyPr wrap="none" rtlCol="0">
            <a:spAutoFit/>
          </a:bodyPr>
          <a:lstStyle/>
          <a:p>
            <a:r>
              <a:rPr lang="en-US" b="1" dirty="0" smtClean="0">
                <a:solidFill>
                  <a:schemeClr val="bg1"/>
                </a:solidFill>
                <a:latin typeface="Helvetica"/>
                <a:cs typeface="Helvetica"/>
              </a:rPr>
              <a:t>FREQUENCEMETRE</a:t>
            </a:r>
          </a:p>
          <a:p>
            <a:r>
              <a:rPr lang="en-US" sz="1400" b="1" dirty="0" smtClean="0">
                <a:solidFill>
                  <a:schemeClr val="bg1"/>
                </a:solidFill>
                <a:latin typeface="Helvetica"/>
                <a:cs typeface="Helvetica"/>
              </a:rPr>
              <a:t>DEVELOPPEMENT SUR 10 ANS</a:t>
            </a:r>
            <a:endParaRPr lang="en-US" sz="1400" dirty="0">
              <a:solidFill>
                <a:schemeClr val="bg1"/>
              </a:solidFill>
              <a:latin typeface="Helvetica"/>
              <a:cs typeface="Helvetica"/>
            </a:endParaRPr>
          </a:p>
        </p:txBody>
      </p:sp>
      <p:pic>
        <p:nvPicPr>
          <p:cNvPr id="7" name="Picture 6" descr="BANNIE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5" name="ZoneTexte 4"/>
          <p:cNvSpPr txBox="1"/>
          <p:nvPr/>
        </p:nvSpPr>
        <p:spPr>
          <a:xfrm>
            <a:off x="251520" y="281553"/>
            <a:ext cx="4824536" cy="738664"/>
          </a:xfrm>
          <a:prstGeom prst="rect">
            <a:avLst/>
          </a:prstGeom>
          <a:noFill/>
        </p:spPr>
        <p:txBody>
          <a:bodyPr wrap="square" rtlCol="0">
            <a:spAutoFit/>
          </a:bodyPr>
          <a:lstStyle/>
          <a:p>
            <a:r>
              <a:rPr lang="fr-FR" sz="2400" b="1" dirty="0" smtClean="0">
                <a:solidFill>
                  <a:schemeClr val="bg1"/>
                </a:solidFill>
              </a:rPr>
              <a:t>FLOTTE</a:t>
            </a:r>
          </a:p>
          <a:p>
            <a:r>
              <a:rPr lang="fr-FR" b="1" dirty="0" smtClean="0">
                <a:solidFill>
                  <a:schemeClr val="bg1"/>
                </a:solidFill>
              </a:rPr>
              <a:t>PROJECTION SUR 10 ANS</a:t>
            </a:r>
            <a:endParaRPr lang="fr-FR" b="1" dirty="0">
              <a:solidFill>
                <a:schemeClr val="bg1"/>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820" y="1133488"/>
            <a:ext cx="7650596" cy="573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5834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HUB AIR SENEGAL SA A AIBD</a:t>
            </a:r>
            <a:endParaRPr lang="fr-FR" dirty="0"/>
          </a:p>
        </p:txBody>
      </p:sp>
      <p:sp>
        <p:nvSpPr>
          <p:cNvPr id="5" name="TextBox 4"/>
          <p:cNvSpPr txBox="1"/>
          <p:nvPr/>
        </p:nvSpPr>
        <p:spPr>
          <a:xfrm>
            <a:off x="395536" y="404664"/>
            <a:ext cx="3524072" cy="369332"/>
          </a:xfrm>
          <a:prstGeom prst="rect">
            <a:avLst/>
          </a:prstGeom>
          <a:noFill/>
        </p:spPr>
        <p:txBody>
          <a:bodyPr wrap="none" rtlCol="0">
            <a:spAutoFit/>
          </a:bodyPr>
          <a:lstStyle/>
          <a:p>
            <a:r>
              <a:rPr lang="en-US" b="1" dirty="0" smtClean="0">
                <a:solidFill>
                  <a:schemeClr val="bg1"/>
                </a:solidFill>
                <a:latin typeface="Helvetica"/>
                <a:cs typeface="Helvetica"/>
              </a:rPr>
              <a:t>HUB AIR SENEGAL SA A AIBD</a:t>
            </a:r>
            <a:endParaRPr lang="en-US" dirty="0">
              <a:solidFill>
                <a:schemeClr val="bg1"/>
              </a:solidFill>
              <a:latin typeface="Helvetica"/>
              <a:cs typeface="Helvetica"/>
            </a:endParaRPr>
          </a:p>
        </p:txBody>
      </p:sp>
      <p:sp>
        <p:nvSpPr>
          <p:cNvPr id="3" name="Espace réservé du contenu 2"/>
          <p:cNvSpPr>
            <a:spLocks noGrp="1"/>
          </p:cNvSpPr>
          <p:nvPr>
            <p:ph idx="1"/>
          </p:nvPr>
        </p:nvSpPr>
        <p:spPr>
          <a:xfrm>
            <a:off x="2699792" y="1124744"/>
            <a:ext cx="3960440" cy="1368152"/>
          </a:xfrm>
        </p:spPr>
        <p:txBody>
          <a:bodyPr>
            <a:normAutofit/>
          </a:bodyPr>
          <a:lstStyle/>
          <a:p>
            <a:r>
              <a:rPr lang="fr-FR" sz="1400" dirty="0" smtClean="0">
                <a:latin typeface="Open Sans"/>
                <a:cs typeface="Open Sans"/>
              </a:rPr>
              <a:t>Réseau structuré en hub</a:t>
            </a:r>
          </a:p>
          <a:p>
            <a:r>
              <a:rPr lang="fr-FR" sz="1400" dirty="0" smtClean="0">
                <a:latin typeface="Open Sans"/>
                <a:cs typeface="Open Sans"/>
              </a:rPr>
              <a:t>Synergie AIBD- AIR SENEGAL SA</a:t>
            </a:r>
          </a:p>
          <a:p>
            <a:r>
              <a:rPr lang="fr-FR" sz="1400" dirty="0" smtClean="0">
                <a:latin typeface="Open Sans"/>
                <a:cs typeface="Open Sans"/>
              </a:rPr>
              <a:t>Catalyseur de trafic et de connectivité </a:t>
            </a:r>
          </a:p>
          <a:p>
            <a:r>
              <a:rPr lang="fr-FR" sz="1400" dirty="0" smtClean="0">
                <a:latin typeface="Open Sans"/>
                <a:cs typeface="Open Sans"/>
              </a:rPr>
              <a:t>Offre de Produit Transit (MCT)</a:t>
            </a:r>
          </a:p>
          <a:p>
            <a:endParaRPr lang="fr-FR" sz="1400" dirty="0" smtClean="0">
              <a:latin typeface="Open Sans"/>
              <a:cs typeface="Open Sans"/>
            </a:endParaRPr>
          </a:p>
          <a:p>
            <a:endParaRPr lang="fr-FR" sz="1400" dirty="0" smtClean="0">
              <a:latin typeface="Open Sans"/>
              <a:cs typeface="Open Sans"/>
            </a:endParaRPr>
          </a:p>
          <a:p>
            <a:pPr algn="ctr"/>
            <a:endParaRPr lang="fr-FR" sz="1400" dirty="0" smtClean="0">
              <a:latin typeface="Open Sans"/>
              <a:cs typeface="Open Sans"/>
            </a:endParaRPr>
          </a:p>
          <a:p>
            <a:endParaRPr lang="fr-FR" sz="1000" dirty="0">
              <a:latin typeface="Open Sans"/>
              <a:cs typeface="Open San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204864"/>
            <a:ext cx="8534481" cy="435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8" name="ZoneTexte 7"/>
          <p:cNvSpPr txBox="1"/>
          <p:nvPr/>
        </p:nvSpPr>
        <p:spPr>
          <a:xfrm>
            <a:off x="251520" y="404664"/>
            <a:ext cx="4824536" cy="461665"/>
          </a:xfrm>
          <a:prstGeom prst="rect">
            <a:avLst/>
          </a:prstGeom>
          <a:noFill/>
        </p:spPr>
        <p:txBody>
          <a:bodyPr wrap="square" rtlCol="0">
            <a:spAutoFit/>
          </a:bodyPr>
          <a:lstStyle/>
          <a:p>
            <a:r>
              <a:rPr lang="fr-FR" sz="2400" b="1" dirty="0" smtClean="0">
                <a:solidFill>
                  <a:schemeClr val="bg1"/>
                </a:solidFill>
              </a:rPr>
              <a:t>HUB AIR SENEGAL SA A AIBD</a:t>
            </a:r>
            <a:endParaRPr lang="fr-FR" sz="2400" b="1" dirty="0">
              <a:solidFill>
                <a:schemeClr val="bg1"/>
              </a:solidFill>
            </a:endParaRPr>
          </a:p>
        </p:txBody>
      </p:sp>
    </p:spTree>
    <p:extLst>
      <p:ext uri="{BB962C8B-B14F-4D97-AF65-F5344CB8AC3E}">
        <p14:creationId xmlns:p14="http://schemas.microsoft.com/office/powerpoint/2010/main" val="35705923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404664"/>
            <a:ext cx="5032147" cy="369332"/>
          </a:xfrm>
          <a:prstGeom prst="rect">
            <a:avLst/>
          </a:prstGeom>
          <a:noFill/>
        </p:spPr>
        <p:txBody>
          <a:bodyPr wrap="none" rtlCol="0">
            <a:spAutoFit/>
          </a:bodyPr>
          <a:lstStyle/>
          <a:p>
            <a:r>
              <a:rPr lang="en-US" b="1" dirty="0" smtClean="0">
                <a:solidFill>
                  <a:schemeClr val="bg1"/>
                </a:solidFill>
                <a:latin typeface="Helvetica"/>
                <a:cs typeface="Helvetica"/>
              </a:rPr>
              <a:t>STANDARDS DE SECURITE (EASA, IOSA</a:t>
            </a:r>
            <a:r>
              <a:rPr lang="mr-IN" b="1" dirty="0" smtClean="0">
                <a:solidFill>
                  <a:schemeClr val="bg1"/>
                </a:solidFill>
                <a:latin typeface="Helvetica"/>
                <a:cs typeface="Helvetica"/>
              </a:rPr>
              <a:t>…</a:t>
            </a:r>
            <a:r>
              <a:rPr lang="fr-FR" b="1" dirty="0">
                <a:solidFill>
                  <a:schemeClr val="bg1"/>
                </a:solidFill>
                <a:latin typeface="Helvetica"/>
                <a:cs typeface="Helvetica"/>
              </a:rPr>
              <a:t>)</a:t>
            </a:r>
            <a:endParaRPr lang="en-US" dirty="0">
              <a:solidFill>
                <a:schemeClr val="bg1"/>
              </a:solidFill>
              <a:latin typeface="Helvetica"/>
              <a:cs typeface="Helvetica"/>
            </a:endParaRPr>
          </a:p>
        </p:txBody>
      </p:sp>
      <p:sp>
        <p:nvSpPr>
          <p:cNvPr id="10" name="TextBox 9"/>
          <p:cNvSpPr txBox="1"/>
          <p:nvPr/>
        </p:nvSpPr>
        <p:spPr>
          <a:xfrm>
            <a:off x="8244408" y="1443908"/>
            <a:ext cx="576064" cy="369332"/>
          </a:xfrm>
          <a:prstGeom prst="rect">
            <a:avLst/>
          </a:prstGeom>
          <a:solidFill>
            <a:srgbClr val="FFFFFF"/>
          </a:solidFill>
        </p:spPr>
        <p:txBody>
          <a:bodyPr wrap="square" rtlCol="0">
            <a:spAutoFit/>
          </a:bodyPr>
          <a:lstStyle/>
          <a:p>
            <a:endParaRPr lang="en-US" dirty="0"/>
          </a:p>
        </p:txBody>
      </p:sp>
      <p:pic>
        <p:nvPicPr>
          <p:cNvPr id="3" name="Picture 2" descr="index.jpeg"/>
          <p:cNvPicPr>
            <a:picLocks noChangeAspect="1"/>
          </p:cNvPicPr>
          <p:nvPr/>
        </p:nvPicPr>
        <p:blipFill rotWithShape="1">
          <a:blip r:embed="rId3">
            <a:extLst>
              <a:ext uri="{28A0092B-C50C-407E-A947-70E740481C1C}">
                <a14:useLocalDpi xmlns:a14="http://schemas.microsoft.com/office/drawing/2010/main" val="0"/>
              </a:ext>
            </a:extLst>
          </a:blip>
          <a:srcRect l="-802" t="27907" r="-810" b="29135"/>
          <a:stretch/>
        </p:blipFill>
        <p:spPr>
          <a:xfrm>
            <a:off x="251520" y="2780928"/>
            <a:ext cx="4536000" cy="1328400"/>
          </a:xfrm>
          <a:prstGeom prst="rect">
            <a:avLst/>
          </a:prstGeom>
        </p:spPr>
      </p:pic>
      <p:pic>
        <p:nvPicPr>
          <p:cNvPr id="4" name="Picture 3" descr="inde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2780928"/>
            <a:ext cx="3858522" cy="1296144"/>
          </a:xfrm>
          <a:prstGeom prst="rect">
            <a:avLst/>
          </a:prstGeom>
        </p:spPr>
      </p:pic>
      <p:sp>
        <p:nvSpPr>
          <p:cNvPr id="8" name="TextBox 7"/>
          <p:cNvSpPr txBox="1"/>
          <p:nvPr/>
        </p:nvSpPr>
        <p:spPr>
          <a:xfrm>
            <a:off x="179512" y="3861048"/>
            <a:ext cx="4752528" cy="1938992"/>
          </a:xfrm>
          <a:prstGeom prst="rect">
            <a:avLst/>
          </a:prstGeom>
          <a:noFill/>
        </p:spPr>
        <p:txBody>
          <a:bodyPr wrap="square" rtlCol="0">
            <a:spAutoFit/>
          </a:bodyPr>
          <a:lstStyle/>
          <a:p>
            <a:pPr marL="285750" indent="-285750">
              <a:buFont typeface="Arial"/>
              <a:buChar char="•"/>
            </a:pPr>
            <a:endParaRPr lang="fr-FR" dirty="0"/>
          </a:p>
          <a:p>
            <a:pPr marL="285750" indent="-285750">
              <a:buFont typeface="Arial"/>
              <a:buChar char="•"/>
            </a:pPr>
            <a:endParaRPr lang="fr-FR" sz="1200" dirty="0">
              <a:latin typeface="+mj-lt"/>
            </a:endParaRPr>
          </a:p>
          <a:p>
            <a:r>
              <a:rPr lang="fr-FR" sz="1300" dirty="0">
                <a:latin typeface="+mj-lt"/>
                <a:cs typeface="Open Sans"/>
              </a:rPr>
              <a:t> </a:t>
            </a:r>
            <a:r>
              <a:rPr lang="fr-FR" sz="1300" b="1" dirty="0">
                <a:latin typeface="+mj-lt"/>
                <a:cs typeface="Open Sans"/>
              </a:rPr>
              <a:t>IATA </a:t>
            </a:r>
            <a:r>
              <a:rPr lang="fr-FR" sz="1300" b="1" dirty="0" err="1">
                <a:latin typeface="+mj-lt"/>
                <a:cs typeface="Open Sans"/>
              </a:rPr>
              <a:t>Operational</a:t>
            </a:r>
            <a:r>
              <a:rPr lang="fr-FR" sz="1300" b="1" dirty="0">
                <a:latin typeface="+mj-lt"/>
                <a:cs typeface="Open Sans"/>
              </a:rPr>
              <a:t> and </a:t>
            </a:r>
            <a:r>
              <a:rPr lang="fr-FR" sz="1300" b="1" dirty="0" err="1">
                <a:latin typeface="+mj-lt"/>
                <a:cs typeface="Open Sans"/>
              </a:rPr>
              <a:t>Safety</a:t>
            </a:r>
            <a:r>
              <a:rPr lang="fr-FR" sz="1300" b="1" dirty="0">
                <a:latin typeface="+mj-lt"/>
                <a:cs typeface="Open Sans"/>
              </a:rPr>
              <a:t> Audit </a:t>
            </a:r>
            <a:r>
              <a:rPr lang="fr-FR" sz="1300" dirty="0">
                <a:latin typeface="+mj-lt"/>
                <a:cs typeface="Open Sans"/>
              </a:rPr>
              <a:t>: </a:t>
            </a:r>
            <a:endParaRPr lang="fr-FR" sz="1300" dirty="0" smtClean="0">
              <a:latin typeface="+mj-lt"/>
              <a:cs typeface="Open Sans"/>
            </a:endParaRPr>
          </a:p>
          <a:p>
            <a:r>
              <a:rPr lang="fr-FR" sz="1300" dirty="0" smtClean="0">
                <a:latin typeface="+mj-lt"/>
                <a:cs typeface="Open Sans"/>
              </a:rPr>
              <a:t>Première </a:t>
            </a:r>
            <a:r>
              <a:rPr lang="fr-FR" sz="1300" dirty="0">
                <a:latin typeface="+mj-lt"/>
                <a:cs typeface="Open Sans"/>
              </a:rPr>
              <a:t>norme mondiale pour la vérification de la sécurité des </a:t>
            </a:r>
            <a:endParaRPr lang="fr-FR" sz="1300" dirty="0" smtClean="0">
              <a:latin typeface="+mj-lt"/>
              <a:cs typeface="Open Sans"/>
            </a:endParaRPr>
          </a:p>
          <a:p>
            <a:r>
              <a:rPr lang="fr-FR" sz="1300" dirty="0" smtClean="0">
                <a:latin typeface="+mj-lt"/>
                <a:cs typeface="Open Sans"/>
              </a:rPr>
              <a:t>procédures </a:t>
            </a:r>
            <a:r>
              <a:rPr lang="fr-FR" sz="1300" dirty="0">
                <a:latin typeface="+mj-lt"/>
                <a:cs typeface="Open Sans"/>
              </a:rPr>
              <a:t>d’exploitation des transporteurs aériens. Elle permettra </a:t>
            </a:r>
            <a:endParaRPr lang="fr-FR" sz="1300" dirty="0" smtClean="0">
              <a:latin typeface="+mj-lt"/>
              <a:cs typeface="Open Sans"/>
            </a:endParaRPr>
          </a:p>
          <a:p>
            <a:r>
              <a:rPr lang="fr-FR" sz="1300" dirty="0" smtClean="0">
                <a:latin typeface="+mj-lt"/>
                <a:cs typeface="Open Sans"/>
              </a:rPr>
              <a:t>à </a:t>
            </a:r>
            <a:r>
              <a:rPr lang="fr-FR" sz="1300" dirty="0">
                <a:latin typeface="+mj-lt"/>
                <a:cs typeface="Open Sans"/>
              </a:rPr>
              <a:t>la compagnie d’opérer des lignes intercontinentales et de nouer </a:t>
            </a:r>
            <a:endParaRPr lang="fr-FR" sz="1300" dirty="0" smtClean="0">
              <a:latin typeface="+mj-lt"/>
              <a:cs typeface="Open Sans"/>
            </a:endParaRPr>
          </a:p>
          <a:p>
            <a:r>
              <a:rPr lang="fr-FR" sz="1300" dirty="0" smtClean="0">
                <a:latin typeface="+mj-lt"/>
                <a:cs typeface="Open Sans"/>
              </a:rPr>
              <a:t>des </a:t>
            </a:r>
            <a:r>
              <a:rPr lang="fr-FR" sz="1300" dirty="0" err="1">
                <a:latin typeface="+mj-lt"/>
                <a:cs typeface="Open Sans"/>
              </a:rPr>
              <a:t>codeshares</a:t>
            </a:r>
            <a:r>
              <a:rPr lang="fr-FR" sz="1300" dirty="0">
                <a:latin typeface="+mj-lt"/>
                <a:cs typeface="Open Sans"/>
              </a:rPr>
              <a:t> et coopérations  </a:t>
            </a:r>
            <a:r>
              <a:rPr lang="fr-FR" sz="1300" dirty="0" smtClean="0">
                <a:latin typeface="+mj-lt"/>
                <a:cs typeface="Open Sans"/>
              </a:rPr>
              <a:t>avec </a:t>
            </a:r>
            <a:r>
              <a:rPr lang="fr-FR" sz="1300" dirty="0">
                <a:latin typeface="+mj-lt"/>
                <a:cs typeface="Open Sans"/>
              </a:rPr>
              <a:t>des </a:t>
            </a:r>
            <a:endParaRPr lang="fr-FR" sz="1300" dirty="0" smtClean="0">
              <a:latin typeface="+mj-lt"/>
              <a:cs typeface="Open Sans"/>
            </a:endParaRPr>
          </a:p>
          <a:p>
            <a:r>
              <a:rPr lang="fr-FR" sz="1300" dirty="0" smtClean="0">
                <a:latin typeface="+mj-lt"/>
                <a:cs typeface="Open Sans"/>
              </a:rPr>
              <a:t>compagnies </a:t>
            </a:r>
            <a:r>
              <a:rPr lang="fr-FR" sz="1300" dirty="0">
                <a:latin typeface="+mj-lt"/>
                <a:cs typeface="Open Sans"/>
              </a:rPr>
              <a:t>internationales. </a:t>
            </a:r>
          </a:p>
          <a:p>
            <a:endParaRPr lang="en-US" sz="1200" dirty="0"/>
          </a:p>
        </p:txBody>
      </p:sp>
      <p:sp>
        <p:nvSpPr>
          <p:cNvPr id="9" name="TextBox 8"/>
          <p:cNvSpPr txBox="1"/>
          <p:nvPr/>
        </p:nvSpPr>
        <p:spPr>
          <a:xfrm>
            <a:off x="4851707" y="4293095"/>
            <a:ext cx="4104456" cy="877163"/>
          </a:xfrm>
          <a:prstGeom prst="rect">
            <a:avLst/>
          </a:prstGeom>
          <a:noFill/>
        </p:spPr>
        <p:txBody>
          <a:bodyPr wrap="square" rtlCol="0">
            <a:spAutoFit/>
          </a:bodyPr>
          <a:lstStyle/>
          <a:p>
            <a:r>
              <a:rPr lang="fr-FR" sz="1300" b="1" dirty="0">
                <a:latin typeface="+mj-lt"/>
                <a:cs typeface="Open Sans"/>
              </a:rPr>
              <a:t>Agence Européenne de la Sécurité Aérienne </a:t>
            </a:r>
            <a:r>
              <a:rPr lang="fr-FR" sz="1300" dirty="0">
                <a:latin typeface="+mj-lt"/>
                <a:cs typeface="Open Sans"/>
              </a:rPr>
              <a:t>: </a:t>
            </a:r>
            <a:endParaRPr lang="fr-FR" sz="1300" dirty="0" smtClean="0">
              <a:latin typeface="+mj-lt"/>
              <a:cs typeface="Open Sans"/>
            </a:endParaRPr>
          </a:p>
          <a:p>
            <a:r>
              <a:rPr lang="fr-FR" sz="1300" dirty="0" smtClean="0">
                <a:latin typeface="+mj-lt"/>
                <a:cs typeface="Open Sans"/>
              </a:rPr>
              <a:t>permettra </a:t>
            </a:r>
            <a:r>
              <a:rPr lang="fr-FR" sz="1300" dirty="0">
                <a:latin typeface="+mj-lt"/>
                <a:cs typeface="Open Sans"/>
              </a:rPr>
              <a:t>à </a:t>
            </a:r>
            <a:r>
              <a:rPr lang="fr-FR" sz="1300" dirty="0" smtClean="0">
                <a:latin typeface="+mj-lt"/>
                <a:cs typeface="Open Sans"/>
              </a:rPr>
              <a:t>Air Sénégal  SA </a:t>
            </a:r>
            <a:r>
              <a:rPr lang="fr-FR" sz="1300" dirty="0">
                <a:latin typeface="+mj-lt"/>
                <a:cs typeface="Open Sans"/>
              </a:rPr>
              <a:t>de répondre aux exigences </a:t>
            </a:r>
            <a:endParaRPr lang="fr-FR" sz="1300" dirty="0" smtClean="0">
              <a:latin typeface="+mj-lt"/>
              <a:cs typeface="Open Sans"/>
            </a:endParaRPr>
          </a:p>
          <a:p>
            <a:r>
              <a:rPr lang="fr-FR" sz="1300" dirty="0" smtClean="0">
                <a:latin typeface="+mj-lt"/>
                <a:cs typeface="Open Sans"/>
              </a:rPr>
              <a:t>fondamentales </a:t>
            </a:r>
            <a:r>
              <a:rPr lang="fr-FR" sz="1300" dirty="0">
                <a:latin typeface="+mj-lt"/>
                <a:cs typeface="Open Sans"/>
              </a:rPr>
              <a:t>de sécurité. </a:t>
            </a:r>
          </a:p>
          <a:p>
            <a:endParaRPr lang="en-US" sz="1200" dirty="0">
              <a:latin typeface="+mj-lt"/>
              <a:cs typeface="Open Sans"/>
            </a:endParaRPr>
          </a:p>
        </p:txBody>
      </p:sp>
      <p:pic>
        <p:nvPicPr>
          <p:cNvPr id="11" name="Picture 10" descr="BANNIE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2" name="ZoneTexte 11"/>
          <p:cNvSpPr txBox="1"/>
          <p:nvPr/>
        </p:nvSpPr>
        <p:spPr>
          <a:xfrm>
            <a:off x="251520" y="404664"/>
            <a:ext cx="4824536" cy="461665"/>
          </a:xfrm>
          <a:prstGeom prst="rect">
            <a:avLst/>
          </a:prstGeom>
          <a:noFill/>
        </p:spPr>
        <p:txBody>
          <a:bodyPr wrap="square" rtlCol="0">
            <a:spAutoFit/>
          </a:bodyPr>
          <a:lstStyle/>
          <a:p>
            <a:r>
              <a:rPr lang="fr-FR" sz="2400" b="1" dirty="0" smtClean="0">
                <a:solidFill>
                  <a:schemeClr val="bg1"/>
                </a:solidFill>
              </a:rPr>
              <a:t>STANDARDS DE SECURITE</a:t>
            </a:r>
            <a:endParaRPr lang="fr-FR" sz="2400" b="1" dirty="0">
              <a:solidFill>
                <a:schemeClr val="bg1"/>
              </a:solidFill>
            </a:endParaRPr>
          </a:p>
        </p:txBody>
      </p:sp>
    </p:spTree>
    <p:extLst>
      <p:ext uri="{BB962C8B-B14F-4D97-AF65-F5344CB8AC3E}">
        <p14:creationId xmlns:p14="http://schemas.microsoft.com/office/powerpoint/2010/main" val="23203774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4104456" cy="369332"/>
          </a:xfrm>
          <a:prstGeom prst="rect">
            <a:avLst/>
          </a:prstGeom>
          <a:noFill/>
        </p:spPr>
        <p:txBody>
          <a:bodyPr wrap="square" rtlCol="0">
            <a:spAutoFit/>
          </a:bodyPr>
          <a:lstStyle/>
          <a:p>
            <a:r>
              <a:rPr lang="en-US" b="1" dirty="0" smtClean="0">
                <a:solidFill>
                  <a:schemeClr val="bg1"/>
                </a:solidFill>
                <a:latin typeface="Helvetica"/>
                <a:cs typeface="Helvetica"/>
              </a:rPr>
              <a:t>MAINTENANCE </a:t>
            </a:r>
            <a:endParaRPr lang="en-US" dirty="0">
              <a:solidFill>
                <a:schemeClr val="bg1"/>
              </a:solidFill>
              <a:latin typeface="Helvetica"/>
              <a:cs typeface="Helvetica"/>
            </a:endParaRPr>
          </a:p>
        </p:txBody>
      </p:sp>
      <p:sp>
        <p:nvSpPr>
          <p:cNvPr id="12" name="TextBox 11"/>
          <p:cNvSpPr txBox="1"/>
          <p:nvPr/>
        </p:nvSpPr>
        <p:spPr>
          <a:xfrm>
            <a:off x="251520" y="343109"/>
            <a:ext cx="2592288" cy="861774"/>
          </a:xfrm>
          <a:prstGeom prst="rect">
            <a:avLst/>
          </a:prstGeom>
          <a:noFill/>
        </p:spPr>
        <p:txBody>
          <a:bodyPr wrap="square" rtlCol="0">
            <a:spAutoFit/>
          </a:bodyPr>
          <a:lstStyle/>
          <a:p>
            <a:r>
              <a:rPr lang="en-US" b="1" dirty="0" smtClean="0">
                <a:solidFill>
                  <a:schemeClr val="bg1"/>
                </a:solidFill>
                <a:latin typeface="Helvetica"/>
                <a:cs typeface="Helvetica"/>
              </a:rPr>
              <a:t>MAINTENANCE </a:t>
            </a:r>
          </a:p>
          <a:p>
            <a:r>
              <a:rPr lang="en-US" sz="1400" b="1" dirty="0" smtClean="0">
                <a:solidFill>
                  <a:schemeClr val="bg1"/>
                </a:solidFill>
                <a:latin typeface="Helvetica"/>
                <a:cs typeface="Helvetica"/>
              </a:rPr>
              <a:t>STANDARD EASA</a:t>
            </a:r>
          </a:p>
          <a:p>
            <a:r>
              <a:rPr lang="en-US" b="1" dirty="0" smtClean="0">
                <a:solidFill>
                  <a:schemeClr val="bg1"/>
                </a:solidFill>
                <a:latin typeface="Helvetica"/>
                <a:cs typeface="Helvetica"/>
              </a:rPr>
              <a:t> </a:t>
            </a:r>
            <a:endParaRPr lang="en-US" dirty="0">
              <a:solidFill>
                <a:schemeClr val="bg1"/>
              </a:solidFill>
              <a:latin typeface="Helvetica"/>
              <a:cs typeface="Helvetica"/>
            </a:endParaRPr>
          </a:p>
        </p:txBody>
      </p:sp>
      <p:pic>
        <p:nvPicPr>
          <p:cNvPr id="13" name="Picture 12" descr="IMG_3836(1).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633" y="2132856"/>
            <a:ext cx="5530215" cy="3672408"/>
          </a:xfrm>
          <a:prstGeom prst="rect">
            <a:avLst/>
          </a:prstGeom>
        </p:spPr>
      </p:pic>
      <p:sp>
        <p:nvSpPr>
          <p:cNvPr id="3" name="Espace réservé du contenu 2"/>
          <p:cNvSpPr>
            <a:spLocks noGrp="1"/>
          </p:cNvSpPr>
          <p:nvPr>
            <p:ph idx="1"/>
          </p:nvPr>
        </p:nvSpPr>
        <p:spPr>
          <a:xfrm>
            <a:off x="172346" y="2132856"/>
            <a:ext cx="3240359" cy="3762152"/>
          </a:xfrm>
        </p:spPr>
        <p:txBody>
          <a:bodyPr>
            <a:normAutofit/>
          </a:bodyPr>
          <a:lstStyle/>
          <a:p>
            <a:r>
              <a:rPr lang="fr-FR" sz="2200" dirty="0" smtClean="0"/>
              <a:t>La Maintenance, un poste de coût important</a:t>
            </a:r>
          </a:p>
          <a:p>
            <a:pPr marL="0" indent="0">
              <a:buNone/>
            </a:pPr>
            <a:endParaRPr lang="fr-FR" sz="1800" dirty="0" smtClean="0"/>
          </a:p>
          <a:p>
            <a:r>
              <a:rPr lang="fr-FR" sz="2200" dirty="0"/>
              <a:t>I</a:t>
            </a:r>
            <a:r>
              <a:rPr lang="fr-FR" sz="2200" dirty="0" smtClean="0"/>
              <a:t>nternationalisation de la maintenance en ligne </a:t>
            </a:r>
          </a:p>
          <a:p>
            <a:endParaRPr lang="fr-FR" sz="1800" dirty="0" smtClean="0"/>
          </a:p>
          <a:p>
            <a:r>
              <a:rPr lang="fr-FR" sz="2200" dirty="0" smtClean="0"/>
              <a:t>« Contrats Pool » avec les MRO pour la maintenance lourde</a:t>
            </a:r>
          </a:p>
          <a:p>
            <a:endParaRPr lang="fr-FR" dirty="0" smtClean="0"/>
          </a:p>
          <a:p>
            <a:endParaRPr lang="fr-FR" dirty="0"/>
          </a:p>
        </p:txBody>
      </p:sp>
      <p:pic>
        <p:nvPicPr>
          <p:cNvPr id="9" name="Picture 8"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7" name="ZoneTexte 6"/>
          <p:cNvSpPr txBox="1"/>
          <p:nvPr/>
        </p:nvSpPr>
        <p:spPr>
          <a:xfrm>
            <a:off x="242144" y="404664"/>
            <a:ext cx="4824536" cy="1061829"/>
          </a:xfrm>
          <a:prstGeom prst="rect">
            <a:avLst/>
          </a:prstGeom>
          <a:noFill/>
        </p:spPr>
        <p:txBody>
          <a:bodyPr wrap="square" rtlCol="0">
            <a:spAutoFit/>
          </a:bodyPr>
          <a:lstStyle/>
          <a:p>
            <a:r>
              <a:rPr lang="fr-FR" sz="2400" b="1" dirty="0" smtClean="0">
                <a:solidFill>
                  <a:schemeClr val="bg1"/>
                </a:solidFill>
              </a:rPr>
              <a:t>MAINTENANCE</a:t>
            </a:r>
          </a:p>
          <a:p>
            <a:r>
              <a:rPr lang="en-US" sz="1500" b="1" dirty="0">
                <a:solidFill>
                  <a:schemeClr val="bg1"/>
                </a:solidFill>
                <a:latin typeface="Helvetica"/>
                <a:cs typeface="Helvetica"/>
              </a:rPr>
              <a:t>STANDARD EASA</a:t>
            </a:r>
          </a:p>
          <a:p>
            <a:endParaRPr lang="fr-FR" sz="2400" b="1" dirty="0">
              <a:solidFill>
                <a:schemeClr val="bg1"/>
              </a:solidFill>
            </a:endParaRPr>
          </a:p>
        </p:txBody>
      </p:sp>
    </p:spTree>
    <p:extLst>
      <p:ext uri="{BB962C8B-B14F-4D97-AF65-F5344CB8AC3E}">
        <p14:creationId xmlns:p14="http://schemas.microsoft.com/office/powerpoint/2010/main" val="15893149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339650"/>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endParaRPr lang="fr-FR" sz="2000" dirty="0" smtClean="0">
              <a:latin typeface="Helvetica"/>
              <a:cs typeface="Helvetica"/>
            </a:endParaRPr>
          </a:p>
          <a:p>
            <a:endParaRPr lang="fr-FR" sz="2000" dirty="0" smtClean="0">
              <a:latin typeface="Helvetica"/>
              <a:cs typeface="Helvetica"/>
            </a:endParaRPr>
          </a:p>
          <a:p>
            <a:pPr marL="400050" indent="-400050">
              <a:buAutoNum type="romanUcPeriod" startAt="3"/>
            </a:pPr>
            <a:endParaRPr lang="fr-FR" sz="2000" dirty="0" smtClean="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4" name="ZoneTexte 13"/>
          <p:cNvSpPr txBox="1"/>
          <p:nvPr/>
        </p:nvSpPr>
        <p:spPr>
          <a:xfrm>
            <a:off x="2904728" y="3131676"/>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182348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1351677" cy="584776"/>
          </a:xfrm>
          <a:prstGeom prst="rect">
            <a:avLst/>
          </a:prstGeom>
          <a:noFill/>
        </p:spPr>
        <p:txBody>
          <a:bodyPr wrap="none" rtlCol="0">
            <a:spAutoFit/>
          </a:bodyPr>
          <a:lstStyle/>
          <a:p>
            <a:r>
              <a:rPr lang="en-US" b="1" dirty="0" smtClean="0">
                <a:solidFill>
                  <a:schemeClr val="bg1"/>
                </a:solidFill>
                <a:latin typeface="Helvetica"/>
                <a:cs typeface="Helvetica"/>
              </a:rPr>
              <a:t>MARCHES</a:t>
            </a:r>
          </a:p>
          <a:p>
            <a:r>
              <a:rPr lang="en-US" sz="1400" b="1" dirty="0" smtClean="0">
                <a:solidFill>
                  <a:schemeClr val="bg1"/>
                </a:solidFill>
                <a:latin typeface="Helvetica"/>
                <a:cs typeface="Helvetica"/>
              </a:rPr>
              <a:t>TRAFIC</a:t>
            </a:r>
            <a:endParaRPr lang="en-US" sz="1400" dirty="0">
              <a:solidFill>
                <a:schemeClr val="bg1"/>
              </a:solidFill>
              <a:latin typeface="Helvetica"/>
              <a:cs typeface="Helvetica"/>
            </a:endParaRPr>
          </a:p>
        </p:txBody>
      </p:sp>
      <p:sp>
        <p:nvSpPr>
          <p:cNvPr id="7" name="TextBox 6"/>
          <p:cNvSpPr txBox="1"/>
          <p:nvPr/>
        </p:nvSpPr>
        <p:spPr>
          <a:xfrm>
            <a:off x="8360203" y="1447156"/>
            <a:ext cx="648072" cy="369332"/>
          </a:xfrm>
          <a:prstGeom prst="rect">
            <a:avLst/>
          </a:prstGeom>
          <a:solidFill>
            <a:srgbClr val="FFFFFF"/>
          </a:solidFill>
        </p:spPr>
        <p:txBody>
          <a:bodyPr wrap="square" rtlCol="0">
            <a:spAutoFit/>
          </a:bodyPr>
          <a:lstStyle/>
          <a:p>
            <a:endParaRPr lang="en-US" dirty="0"/>
          </a:p>
        </p:txBody>
      </p:sp>
      <p:pic>
        <p:nvPicPr>
          <p:cNvPr id="9" name="Image 8"/>
          <p:cNvPicPr>
            <a:picLocks noChangeAspect="1"/>
          </p:cNvPicPr>
          <p:nvPr/>
        </p:nvPicPr>
        <p:blipFill rotWithShape="1">
          <a:blip r:embed="rId3"/>
          <a:srcRect b="1817"/>
          <a:stretch/>
        </p:blipFill>
        <p:spPr>
          <a:xfrm>
            <a:off x="49344" y="1700809"/>
            <a:ext cx="9063315" cy="4807567"/>
          </a:xfrm>
          <a:prstGeom prst="rect">
            <a:avLst/>
          </a:prstGeom>
        </p:spPr>
      </p:pic>
      <p:pic>
        <p:nvPicPr>
          <p:cNvPr id="8" name="Picture 7"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0" name="TextBox 4"/>
          <p:cNvSpPr txBox="1"/>
          <p:nvPr/>
        </p:nvSpPr>
        <p:spPr>
          <a:xfrm>
            <a:off x="466349" y="264676"/>
            <a:ext cx="1351677" cy="584776"/>
          </a:xfrm>
          <a:prstGeom prst="rect">
            <a:avLst/>
          </a:prstGeom>
          <a:noFill/>
        </p:spPr>
        <p:txBody>
          <a:bodyPr wrap="none" rtlCol="0">
            <a:spAutoFit/>
          </a:bodyPr>
          <a:lstStyle/>
          <a:p>
            <a:r>
              <a:rPr lang="en-US" b="1" dirty="0" smtClean="0">
                <a:solidFill>
                  <a:schemeClr val="bg1"/>
                </a:solidFill>
                <a:latin typeface="Helvetica"/>
                <a:cs typeface="Helvetica"/>
              </a:rPr>
              <a:t>MARCHES</a:t>
            </a:r>
          </a:p>
          <a:p>
            <a:r>
              <a:rPr lang="en-US" sz="1400" b="1" dirty="0" smtClean="0">
                <a:solidFill>
                  <a:schemeClr val="bg1"/>
                </a:solidFill>
                <a:latin typeface="Helvetica"/>
                <a:cs typeface="Helvetica"/>
              </a:rPr>
              <a:t>TRAFIC</a:t>
            </a:r>
            <a:endParaRPr lang="en-US" sz="1400" dirty="0">
              <a:solidFill>
                <a:schemeClr val="bg1"/>
              </a:solidFill>
              <a:latin typeface="Helvetica"/>
              <a:cs typeface="Helvetica"/>
            </a:endParaRPr>
          </a:p>
        </p:txBody>
      </p:sp>
      <p:sp>
        <p:nvSpPr>
          <p:cNvPr id="2" name="ZoneTexte 1"/>
          <p:cNvSpPr txBox="1"/>
          <p:nvPr/>
        </p:nvSpPr>
        <p:spPr>
          <a:xfrm>
            <a:off x="6804248" y="6237312"/>
            <a:ext cx="1944216" cy="276999"/>
          </a:xfrm>
          <a:prstGeom prst="rect">
            <a:avLst/>
          </a:prstGeom>
          <a:noFill/>
        </p:spPr>
        <p:txBody>
          <a:bodyPr wrap="square" rtlCol="0">
            <a:spAutoFit/>
          </a:bodyPr>
          <a:lstStyle/>
          <a:p>
            <a:pPr algn="r"/>
            <a:r>
              <a:rPr lang="fr-FR" sz="1200" dirty="0" smtClean="0"/>
              <a:t>Source : PAXIS</a:t>
            </a:r>
            <a:endParaRPr lang="fr-FR" sz="1200" dirty="0"/>
          </a:p>
        </p:txBody>
      </p:sp>
    </p:spTree>
    <p:extLst>
      <p:ext uri="{BB962C8B-B14F-4D97-AF65-F5344CB8AC3E}">
        <p14:creationId xmlns:p14="http://schemas.microsoft.com/office/powerpoint/2010/main" val="11664780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endParaRPr lang="fr-FR" dirty="0" smtClean="0"/>
          </a:p>
          <a:p>
            <a:endParaRPr lang="fr-FR" dirty="0"/>
          </a:p>
          <a:p>
            <a:endParaRPr lang="fr-FR" dirty="0" smtClean="0"/>
          </a:p>
          <a:p>
            <a:endParaRPr lang="fr-FR" dirty="0"/>
          </a:p>
          <a:p>
            <a:endParaRPr lang="fr-FR" dirty="0" smtClean="0"/>
          </a:p>
        </p:txBody>
      </p:sp>
      <p:sp>
        <p:nvSpPr>
          <p:cNvPr id="6" name="TextBox 5"/>
          <p:cNvSpPr txBox="1"/>
          <p:nvPr/>
        </p:nvSpPr>
        <p:spPr>
          <a:xfrm>
            <a:off x="395536" y="404664"/>
            <a:ext cx="2392001" cy="584775"/>
          </a:xfrm>
          <a:prstGeom prst="rect">
            <a:avLst/>
          </a:prstGeom>
          <a:noFill/>
        </p:spPr>
        <p:txBody>
          <a:bodyPr wrap="none" rtlCol="0">
            <a:spAutoFit/>
          </a:bodyPr>
          <a:lstStyle/>
          <a:p>
            <a:r>
              <a:rPr lang="en-US" b="1" dirty="0" smtClean="0">
                <a:solidFill>
                  <a:schemeClr val="bg1"/>
                </a:solidFill>
                <a:latin typeface="Helvetica"/>
                <a:cs typeface="Helvetica"/>
              </a:rPr>
              <a:t>MARCHES</a:t>
            </a:r>
          </a:p>
          <a:p>
            <a:r>
              <a:rPr lang="en-US" sz="1400" b="1" dirty="0" smtClean="0">
                <a:solidFill>
                  <a:schemeClr val="bg1"/>
                </a:solidFill>
                <a:latin typeface="Helvetica"/>
                <a:cs typeface="Helvetica"/>
              </a:rPr>
              <a:t>RESEAUX ET SEGMENTS</a:t>
            </a:r>
            <a:endParaRPr lang="en-US" sz="1400" dirty="0">
              <a:solidFill>
                <a:schemeClr val="bg1"/>
              </a:solidFill>
              <a:latin typeface="Helvetica"/>
              <a:cs typeface="Helvetica"/>
            </a:endParaRPr>
          </a:p>
        </p:txBody>
      </p:sp>
      <p:graphicFrame>
        <p:nvGraphicFramePr>
          <p:cNvPr id="4" name="Diagramme 3"/>
          <p:cNvGraphicFramePr/>
          <p:nvPr>
            <p:extLst>
              <p:ext uri="{D42A27DB-BD31-4B8C-83A1-F6EECF244321}">
                <p14:modId xmlns:p14="http://schemas.microsoft.com/office/powerpoint/2010/main" val="2705798494"/>
              </p:ext>
            </p:extLst>
          </p:nvPr>
        </p:nvGraphicFramePr>
        <p:xfrm>
          <a:off x="1065764" y="1484784"/>
          <a:ext cx="7156488"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BANNIER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5396"/>
            <a:ext cx="9144000" cy="1109472"/>
          </a:xfrm>
          <a:prstGeom prst="rect">
            <a:avLst/>
          </a:prstGeom>
        </p:spPr>
      </p:pic>
      <p:sp>
        <p:nvSpPr>
          <p:cNvPr id="7" name="TextBox 5"/>
          <p:cNvSpPr txBox="1"/>
          <p:nvPr/>
        </p:nvSpPr>
        <p:spPr>
          <a:xfrm>
            <a:off x="395535" y="262348"/>
            <a:ext cx="2392001" cy="584775"/>
          </a:xfrm>
          <a:prstGeom prst="rect">
            <a:avLst/>
          </a:prstGeom>
          <a:noFill/>
        </p:spPr>
        <p:txBody>
          <a:bodyPr wrap="none" rtlCol="0">
            <a:spAutoFit/>
          </a:bodyPr>
          <a:lstStyle/>
          <a:p>
            <a:r>
              <a:rPr lang="en-US" b="1" dirty="0" smtClean="0">
                <a:solidFill>
                  <a:schemeClr val="bg1"/>
                </a:solidFill>
                <a:latin typeface="Helvetica"/>
                <a:cs typeface="Helvetica"/>
              </a:rPr>
              <a:t>MARCHES</a:t>
            </a:r>
          </a:p>
          <a:p>
            <a:r>
              <a:rPr lang="en-US" sz="1400" b="1" dirty="0" smtClean="0">
                <a:solidFill>
                  <a:schemeClr val="bg1"/>
                </a:solidFill>
                <a:latin typeface="Helvetica"/>
                <a:cs typeface="Helvetica"/>
              </a:rPr>
              <a:t>RESEAUX ET SEGMENTS</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37421882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endParaRPr lang="en-US" dirty="0"/>
          </a:p>
        </p:txBody>
      </p:sp>
      <p:sp>
        <p:nvSpPr>
          <p:cNvPr id="5" name="TextBox 4"/>
          <p:cNvSpPr txBox="1"/>
          <p:nvPr/>
        </p:nvSpPr>
        <p:spPr>
          <a:xfrm>
            <a:off x="395536" y="404664"/>
            <a:ext cx="3172864" cy="369332"/>
          </a:xfrm>
          <a:prstGeom prst="rect">
            <a:avLst/>
          </a:prstGeom>
          <a:noFill/>
        </p:spPr>
        <p:txBody>
          <a:bodyPr wrap="none" rtlCol="0">
            <a:spAutoFit/>
          </a:bodyPr>
          <a:lstStyle/>
          <a:p>
            <a:r>
              <a:rPr lang="en-US" b="1" dirty="0" smtClean="0">
                <a:solidFill>
                  <a:schemeClr val="bg1"/>
                </a:solidFill>
                <a:latin typeface="Helvetica"/>
                <a:cs typeface="Helvetica"/>
              </a:rPr>
              <a:t>VENTES ET DISTRIBUTION</a:t>
            </a:r>
            <a:endParaRPr lang="en-US" dirty="0">
              <a:solidFill>
                <a:schemeClr val="bg1"/>
              </a:solidFill>
              <a:latin typeface="Helvetica"/>
              <a:cs typeface="Helvetica"/>
            </a:endParaRPr>
          </a:p>
        </p:txBody>
      </p:sp>
      <p:sp>
        <p:nvSpPr>
          <p:cNvPr id="7" name="TextBox 6"/>
          <p:cNvSpPr txBox="1"/>
          <p:nvPr/>
        </p:nvSpPr>
        <p:spPr>
          <a:xfrm>
            <a:off x="8244408" y="1628800"/>
            <a:ext cx="576064" cy="369332"/>
          </a:xfrm>
          <a:prstGeom prst="rect">
            <a:avLst/>
          </a:prstGeom>
          <a:solidFill>
            <a:srgbClr val="FFFFFF"/>
          </a:solidFill>
        </p:spPr>
        <p:txBody>
          <a:bodyPr wrap="square" rtlCol="0">
            <a:spAutoFit/>
          </a:bodyPr>
          <a:lstStyle/>
          <a:p>
            <a:endParaRPr lang="en-US" dirty="0"/>
          </a:p>
        </p:txBody>
      </p:sp>
      <p:sp>
        <p:nvSpPr>
          <p:cNvPr id="13" name="TextBox 12"/>
          <p:cNvSpPr txBox="1"/>
          <p:nvPr/>
        </p:nvSpPr>
        <p:spPr>
          <a:xfrm>
            <a:off x="572745" y="1727285"/>
            <a:ext cx="2775119" cy="1015663"/>
          </a:xfrm>
          <a:prstGeom prst="rect">
            <a:avLst/>
          </a:prstGeom>
          <a:noFill/>
        </p:spPr>
        <p:txBody>
          <a:bodyPr wrap="none" rtlCol="0">
            <a:spAutoFit/>
          </a:bodyPr>
          <a:lstStyle/>
          <a:p>
            <a:pPr algn="ctr"/>
            <a:r>
              <a:rPr lang="en-US" sz="1500" b="1" dirty="0" smtClean="0">
                <a:solidFill>
                  <a:srgbClr val="7F7F7F"/>
                </a:solidFill>
                <a:latin typeface="Helvetica"/>
                <a:cs typeface="Helvetica"/>
              </a:rPr>
              <a:t>PRESENCE SUR TOUS LES</a:t>
            </a:r>
            <a:r>
              <a:rPr lang="en-US" sz="1500" b="1" dirty="0">
                <a:solidFill>
                  <a:srgbClr val="7F7F7F"/>
                </a:solidFill>
                <a:latin typeface="Helvetica"/>
                <a:cs typeface="Helvetica"/>
              </a:rPr>
              <a:t> </a:t>
            </a:r>
            <a:endParaRPr lang="en-US" sz="1500" b="1" dirty="0" smtClean="0">
              <a:solidFill>
                <a:srgbClr val="7F7F7F"/>
              </a:solidFill>
              <a:latin typeface="Helvetica"/>
              <a:cs typeface="Helvetica"/>
            </a:endParaRPr>
          </a:p>
          <a:p>
            <a:pPr algn="ctr"/>
            <a:r>
              <a:rPr lang="en-US" sz="1500" b="1" dirty="0" smtClean="0">
                <a:solidFill>
                  <a:srgbClr val="7F7F7F"/>
                </a:solidFill>
                <a:latin typeface="Helvetica"/>
                <a:cs typeface="Helvetica"/>
              </a:rPr>
              <a:t>CANAUX DE DISTRIBUTION </a:t>
            </a:r>
          </a:p>
          <a:p>
            <a:pPr algn="ctr"/>
            <a:r>
              <a:rPr lang="en-US" sz="1500" b="1" dirty="0" smtClean="0">
                <a:solidFill>
                  <a:srgbClr val="7F7F7F"/>
                </a:solidFill>
                <a:latin typeface="Helvetica"/>
                <a:cs typeface="Helvetica"/>
              </a:rPr>
              <a:t>AVEC UN ACCENT SUR LES</a:t>
            </a:r>
          </a:p>
          <a:p>
            <a:pPr algn="ctr"/>
            <a:r>
              <a:rPr lang="en-US" sz="1500" b="1" dirty="0" smtClean="0">
                <a:solidFill>
                  <a:srgbClr val="7F7F7F"/>
                </a:solidFill>
                <a:latin typeface="Helvetica"/>
                <a:cs typeface="Helvetica"/>
              </a:rPr>
              <a:t> VENTES DIRECTES</a:t>
            </a:r>
          </a:p>
        </p:txBody>
      </p:sp>
      <p:pic>
        <p:nvPicPr>
          <p:cNvPr id="8" name="Picture 9" descr="LOUNGE.jpg"/>
          <p:cNvPicPr>
            <a:picLocks noChangeAspect="1"/>
          </p:cNvPicPr>
          <p:nvPr/>
        </p:nvPicPr>
        <p:blipFill rotWithShape="1">
          <a:blip r:embed="rId3" cstate="print">
            <a:extLst>
              <a:ext uri="{28A0092B-C50C-407E-A947-70E740481C1C}">
                <a14:useLocalDpi xmlns:a14="http://schemas.microsoft.com/office/drawing/2010/main" val="0"/>
              </a:ext>
            </a:extLst>
          </a:blip>
          <a:srcRect l="13502" r="-12786" b="3011"/>
          <a:stretch/>
        </p:blipFill>
        <p:spPr>
          <a:xfrm>
            <a:off x="106889" y="2924944"/>
            <a:ext cx="4237081" cy="2975590"/>
          </a:xfrm>
          <a:prstGeom prst="rect">
            <a:avLst/>
          </a:prstGeom>
        </p:spPr>
      </p:pic>
      <p:pic>
        <p:nvPicPr>
          <p:cNvPr id="9" name="Picture 8"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0" name="TextBox 4"/>
          <p:cNvSpPr txBox="1"/>
          <p:nvPr/>
        </p:nvSpPr>
        <p:spPr>
          <a:xfrm>
            <a:off x="395536" y="404664"/>
            <a:ext cx="3172663" cy="369332"/>
          </a:xfrm>
          <a:prstGeom prst="rect">
            <a:avLst/>
          </a:prstGeom>
          <a:noFill/>
        </p:spPr>
        <p:txBody>
          <a:bodyPr wrap="none" rtlCol="0">
            <a:spAutoFit/>
          </a:bodyPr>
          <a:lstStyle/>
          <a:p>
            <a:r>
              <a:rPr lang="en-US" b="1" dirty="0" smtClean="0">
                <a:solidFill>
                  <a:schemeClr val="bg1"/>
                </a:solidFill>
                <a:latin typeface="Helvetica"/>
                <a:cs typeface="Helvetica"/>
              </a:rPr>
              <a:t>VENTES ET DISTRIBUTION</a:t>
            </a:r>
            <a:endParaRPr lang="en-US" dirty="0">
              <a:solidFill>
                <a:schemeClr val="bg1"/>
              </a:solidFill>
              <a:latin typeface="Helvetica"/>
              <a:cs typeface="Helvetica"/>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9210" y="2420888"/>
            <a:ext cx="4977286" cy="373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1202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4040465" cy="369332"/>
          </a:xfrm>
          <a:prstGeom prst="rect">
            <a:avLst/>
          </a:prstGeom>
          <a:noFill/>
        </p:spPr>
        <p:txBody>
          <a:bodyPr wrap="none" rtlCol="0">
            <a:spAutoFit/>
          </a:bodyPr>
          <a:lstStyle/>
          <a:p>
            <a:r>
              <a:rPr lang="en-US" b="1" dirty="0" smtClean="0">
                <a:solidFill>
                  <a:schemeClr val="bg1"/>
                </a:solidFill>
                <a:latin typeface="Helvetica"/>
                <a:cs typeface="Helvetica"/>
              </a:rPr>
              <a:t>POLITIQUE TARIFAIRE SIMPLIFIEE</a:t>
            </a:r>
            <a:endParaRPr lang="en-US" dirty="0">
              <a:solidFill>
                <a:schemeClr val="bg1"/>
              </a:solidFill>
              <a:latin typeface="Helvetica"/>
              <a:cs typeface="Helvetica"/>
            </a:endParaRPr>
          </a:p>
        </p:txBody>
      </p:sp>
      <p:sp>
        <p:nvSpPr>
          <p:cNvPr id="7" name="Rectangle 6"/>
          <p:cNvSpPr/>
          <p:nvPr/>
        </p:nvSpPr>
        <p:spPr>
          <a:xfrm>
            <a:off x="179512" y="1196752"/>
            <a:ext cx="8568952" cy="369332"/>
          </a:xfrm>
          <a:prstGeom prst="rect">
            <a:avLst/>
          </a:prstGeom>
        </p:spPr>
        <p:txBody>
          <a:bodyPr wrap="square">
            <a:spAutoFit/>
          </a:bodyPr>
          <a:lstStyle/>
          <a:p>
            <a:endParaRPr lang="fr-SN" dirty="0"/>
          </a:p>
        </p:txBody>
      </p:sp>
      <p:sp>
        <p:nvSpPr>
          <p:cNvPr id="9" name="TextBox 8"/>
          <p:cNvSpPr txBox="1"/>
          <p:nvPr/>
        </p:nvSpPr>
        <p:spPr>
          <a:xfrm>
            <a:off x="317112" y="1898166"/>
            <a:ext cx="3857102" cy="3693319"/>
          </a:xfrm>
          <a:prstGeom prst="rect">
            <a:avLst/>
          </a:prstGeom>
          <a:noFill/>
        </p:spPr>
        <p:txBody>
          <a:bodyPr wrap="square" rtlCol="0">
            <a:spAutoFit/>
          </a:bodyPr>
          <a:lstStyle/>
          <a:p>
            <a:r>
              <a:rPr lang="fr-FR" sz="1300" b="1" dirty="0">
                <a:solidFill>
                  <a:srgbClr val="7F7F7F"/>
                </a:solidFill>
                <a:latin typeface="Helvetica"/>
                <a:cs typeface="Helvetica"/>
              </a:rPr>
              <a:t>Revenue Management Pointu </a:t>
            </a:r>
            <a:r>
              <a:rPr lang="fr-FR" sz="1300" dirty="0">
                <a:solidFill>
                  <a:srgbClr val="7F7F7F"/>
                </a:solidFill>
                <a:latin typeface="Helvetica"/>
                <a:cs typeface="Helvetica"/>
              </a:rPr>
              <a:t>avec un contrôle</a:t>
            </a:r>
          </a:p>
          <a:p>
            <a:r>
              <a:rPr lang="fr-FR" sz="1300" dirty="0">
                <a:solidFill>
                  <a:srgbClr val="7F7F7F"/>
                </a:solidFill>
                <a:latin typeface="Helvetica"/>
                <a:cs typeface="Helvetica"/>
              </a:rPr>
              <a:t> rigoureux des remplissages </a:t>
            </a:r>
          </a:p>
          <a:p>
            <a:endParaRPr lang="fr-FR" sz="1300" b="1" dirty="0" smtClean="0">
              <a:solidFill>
                <a:srgbClr val="7F7F7F"/>
              </a:solidFill>
              <a:latin typeface="Helvetica"/>
              <a:cs typeface="Helvetica"/>
            </a:endParaRPr>
          </a:p>
          <a:p>
            <a:r>
              <a:rPr lang="fr-FR" sz="1300" b="1" dirty="0" smtClean="0">
                <a:solidFill>
                  <a:srgbClr val="7F7F7F"/>
                </a:solidFill>
                <a:latin typeface="Helvetica"/>
                <a:cs typeface="Helvetica"/>
              </a:rPr>
              <a:t>Politique </a:t>
            </a:r>
            <a:r>
              <a:rPr lang="fr-FR" sz="1300" b="1" dirty="0">
                <a:solidFill>
                  <a:srgbClr val="7F7F7F"/>
                </a:solidFill>
                <a:latin typeface="Helvetica"/>
                <a:cs typeface="Helvetica"/>
              </a:rPr>
              <a:t>Tarifaire </a:t>
            </a:r>
            <a:r>
              <a:rPr lang="fr-FR" sz="1300" b="1" dirty="0" smtClean="0">
                <a:solidFill>
                  <a:srgbClr val="7F7F7F"/>
                </a:solidFill>
                <a:latin typeface="Helvetica"/>
                <a:cs typeface="Helvetica"/>
              </a:rPr>
              <a:t>différenciée </a:t>
            </a:r>
            <a:r>
              <a:rPr lang="fr-FR" sz="1300" b="1" dirty="0">
                <a:solidFill>
                  <a:srgbClr val="7F7F7F"/>
                </a:solidFill>
                <a:latin typeface="Helvetica"/>
                <a:cs typeface="Helvetica"/>
              </a:rPr>
              <a:t>compte tenu </a:t>
            </a:r>
          </a:p>
          <a:p>
            <a:pPr lvl="1"/>
            <a:r>
              <a:rPr lang="fr-FR" sz="1300" dirty="0">
                <a:solidFill>
                  <a:srgbClr val="7F7F7F"/>
                </a:solidFill>
                <a:latin typeface="Helvetica"/>
                <a:cs typeface="Helvetica"/>
              </a:rPr>
              <a:t>•Du Programme de vols</a:t>
            </a:r>
          </a:p>
          <a:p>
            <a:pPr lvl="1"/>
            <a:r>
              <a:rPr lang="fr-FR" sz="1300" dirty="0">
                <a:solidFill>
                  <a:srgbClr val="7F7F7F"/>
                </a:solidFill>
                <a:latin typeface="Helvetica"/>
                <a:cs typeface="Helvetica"/>
              </a:rPr>
              <a:t>•Du Produit Cabine </a:t>
            </a:r>
          </a:p>
          <a:p>
            <a:pPr lvl="1"/>
            <a:r>
              <a:rPr lang="fr-FR" sz="1300" dirty="0">
                <a:solidFill>
                  <a:srgbClr val="7F7F7F"/>
                </a:solidFill>
                <a:latin typeface="Helvetica"/>
                <a:cs typeface="Helvetica"/>
              </a:rPr>
              <a:t>•De la Segmentation Clients </a:t>
            </a:r>
          </a:p>
          <a:p>
            <a:pPr lvl="1"/>
            <a:r>
              <a:rPr lang="fr-FR" sz="1300" dirty="0">
                <a:solidFill>
                  <a:srgbClr val="7F7F7F"/>
                </a:solidFill>
                <a:latin typeface="Helvetica"/>
                <a:cs typeface="Helvetica"/>
              </a:rPr>
              <a:t>•De La </a:t>
            </a:r>
            <a:r>
              <a:rPr lang="fr-FR" sz="1300" dirty="0" smtClean="0">
                <a:solidFill>
                  <a:srgbClr val="7F7F7F"/>
                </a:solidFill>
                <a:latin typeface="Helvetica"/>
                <a:cs typeface="Helvetica"/>
              </a:rPr>
              <a:t>Concurrence</a:t>
            </a:r>
          </a:p>
          <a:p>
            <a:pPr lvl="1"/>
            <a:endParaRPr lang="fr-FR" sz="1300" dirty="0">
              <a:solidFill>
                <a:srgbClr val="7F7F7F"/>
              </a:solidFill>
              <a:latin typeface="Helvetica"/>
              <a:cs typeface="Helvetica"/>
            </a:endParaRPr>
          </a:p>
          <a:p>
            <a:r>
              <a:rPr lang="fr-FR" sz="1300" b="1" dirty="0" smtClean="0">
                <a:solidFill>
                  <a:srgbClr val="7F7F7F"/>
                </a:solidFill>
                <a:latin typeface="Helvetica"/>
                <a:cs typeface="Helvetica"/>
              </a:rPr>
              <a:t>Tarifs </a:t>
            </a:r>
            <a:r>
              <a:rPr lang="fr-FR" sz="1300" b="1" dirty="0">
                <a:solidFill>
                  <a:srgbClr val="7F7F7F"/>
                </a:solidFill>
                <a:latin typeface="Helvetica"/>
                <a:cs typeface="Helvetica"/>
              </a:rPr>
              <a:t>attractifs, avec une grille simplifiée à </a:t>
            </a:r>
            <a:endParaRPr lang="fr-FR" sz="1300" b="1" dirty="0" smtClean="0">
              <a:solidFill>
                <a:srgbClr val="7F7F7F"/>
              </a:solidFill>
              <a:latin typeface="Helvetica"/>
              <a:cs typeface="Helvetica"/>
            </a:endParaRPr>
          </a:p>
          <a:p>
            <a:r>
              <a:rPr lang="fr-FR" sz="1300" b="1" dirty="0" smtClean="0">
                <a:solidFill>
                  <a:srgbClr val="7F7F7F"/>
                </a:solidFill>
                <a:latin typeface="Helvetica"/>
                <a:cs typeface="Helvetica"/>
              </a:rPr>
              <a:t>  2 niveaux :</a:t>
            </a:r>
            <a:endParaRPr lang="fr-FR" sz="1300" b="1" dirty="0">
              <a:solidFill>
                <a:srgbClr val="7F7F7F"/>
              </a:solidFill>
              <a:latin typeface="Helvetica"/>
              <a:cs typeface="Helvetica"/>
            </a:endParaRPr>
          </a:p>
          <a:p>
            <a:pPr lvl="1"/>
            <a:r>
              <a:rPr lang="fr-FR" sz="1300" dirty="0">
                <a:solidFill>
                  <a:srgbClr val="7F7F7F"/>
                </a:solidFill>
                <a:latin typeface="Helvetica"/>
                <a:cs typeface="Helvetica"/>
              </a:rPr>
              <a:t>•Business </a:t>
            </a:r>
          </a:p>
          <a:p>
            <a:pPr lvl="1"/>
            <a:r>
              <a:rPr lang="fr-FR" sz="1300" dirty="0" smtClean="0">
                <a:solidFill>
                  <a:srgbClr val="7F7F7F"/>
                </a:solidFill>
                <a:latin typeface="Helvetica"/>
                <a:cs typeface="Helvetica"/>
              </a:rPr>
              <a:t>•</a:t>
            </a:r>
            <a:r>
              <a:rPr lang="fr-FR" sz="1300" dirty="0" err="1" smtClean="0">
                <a:solidFill>
                  <a:srgbClr val="7F7F7F"/>
                </a:solidFill>
                <a:latin typeface="Helvetica"/>
                <a:cs typeface="Helvetica"/>
              </a:rPr>
              <a:t>Economy</a:t>
            </a:r>
            <a:endParaRPr lang="fr-FR" sz="1300" dirty="0" smtClean="0">
              <a:solidFill>
                <a:srgbClr val="7F7F7F"/>
              </a:solidFill>
              <a:latin typeface="Helvetica"/>
              <a:cs typeface="Helvetica"/>
            </a:endParaRPr>
          </a:p>
          <a:p>
            <a:endParaRPr lang="fr-FR" sz="1300" dirty="0">
              <a:solidFill>
                <a:srgbClr val="7F7F7F"/>
              </a:solidFill>
              <a:latin typeface="Helvetica"/>
              <a:cs typeface="Helvetica"/>
            </a:endParaRPr>
          </a:p>
          <a:p>
            <a:r>
              <a:rPr lang="fr-FR" sz="1300" b="1" dirty="0" smtClean="0">
                <a:solidFill>
                  <a:srgbClr val="7F7F7F"/>
                </a:solidFill>
                <a:latin typeface="Helvetica"/>
                <a:cs typeface="Helvetica"/>
              </a:rPr>
              <a:t>Recettes </a:t>
            </a:r>
            <a:r>
              <a:rPr lang="fr-FR" sz="1300" b="1" dirty="0">
                <a:solidFill>
                  <a:srgbClr val="7F7F7F"/>
                </a:solidFill>
                <a:latin typeface="Helvetica"/>
                <a:cs typeface="Helvetica"/>
              </a:rPr>
              <a:t>auxiliaires</a:t>
            </a:r>
            <a:r>
              <a:rPr lang="fr-FR" sz="1300" dirty="0">
                <a:solidFill>
                  <a:srgbClr val="7F7F7F"/>
                </a:solidFill>
                <a:latin typeface="Helvetica"/>
                <a:cs typeface="Helvetica"/>
              </a:rPr>
              <a:t> avec des produits </a:t>
            </a:r>
            <a:endParaRPr lang="fr-FR" sz="1300" dirty="0" smtClean="0">
              <a:solidFill>
                <a:srgbClr val="7F7F7F"/>
              </a:solidFill>
              <a:latin typeface="Helvetica"/>
              <a:cs typeface="Helvetica"/>
            </a:endParaRPr>
          </a:p>
          <a:p>
            <a:r>
              <a:rPr lang="fr-FR" sz="1300" dirty="0">
                <a:solidFill>
                  <a:srgbClr val="7F7F7F"/>
                </a:solidFill>
                <a:latin typeface="Helvetica"/>
                <a:cs typeface="Helvetica"/>
              </a:rPr>
              <a:t> </a:t>
            </a:r>
            <a:r>
              <a:rPr lang="fr-FR" sz="1300" dirty="0" smtClean="0">
                <a:solidFill>
                  <a:srgbClr val="7F7F7F"/>
                </a:solidFill>
                <a:latin typeface="Helvetica"/>
                <a:cs typeface="Helvetica"/>
              </a:rPr>
              <a:t>et </a:t>
            </a:r>
            <a:r>
              <a:rPr lang="fr-FR" sz="1300" dirty="0">
                <a:solidFill>
                  <a:srgbClr val="7F7F7F"/>
                </a:solidFill>
                <a:latin typeface="Helvetica"/>
                <a:cs typeface="Helvetica"/>
              </a:rPr>
              <a:t>services payants à la </a:t>
            </a:r>
            <a:r>
              <a:rPr lang="fr-FR" sz="1300" dirty="0" smtClean="0">
                <a:solidFill>
                  <a:srgbClr val="7F7F7F"/>
                </a:solidFill>
                <a:latin typeface="Helvetica"/>
                <a:cs typeface="Helvetica"/>
              </a:rPr>
              <a:t>carte (Eco-</a:t>
            </a:r>
            <a:r>
              <a:rPr lang="fr-FR" sz="1300" dirty="0" err="1" smtClean="0">
                <a:solidFill>
                  <a:srgbClr val="7F7F7F"/>
                </a:solidFill>
                <a:latin typeface="Helvetica"/>
                <a:cs typeface="Helvetica"/>
              </a:rPr>
              <a:t>Teranga</a:t>
            </a:r>
            <a:r>
              <a:rPr lang="fr-FR" sz="1300" dirty="0" smtClean="0">
                <a:solidFill>
                  <a:srgbClr val="7F7F7F"/>
                </a:solidFill>
                <a:latin typeface="Helvetica"/>
                <a:cs typeface="Helvetica"/>
              </a:rPr>
              <a:t>)</a:t>
            </a:r>
            <a:endParaRPr lang="fr-FR" sz="1300" dirty="0">
              <a:solidFill>
                <a:srgbClr val="7F7F7F"/>
              </a:solidFill>
              <a:latin typeface="Helvetica"/>
              <a:cs typeface="Helvetica"/>
            </a:endParaRPr>
          </a:p>
          <a:p>
            <a:r>
              <a:rPr lang="fr-FR" sz="1300" dirty="0">
                <a:latin typeface="Helvetica"/>
                <a:cs typeface="Helvetica"/>
              </a:rPr>
              <a:t>         </a:t>
            </a:r>
          </a:p>
          <a:p>
            <a:endParaRPr lang="en-US" sz="1300" dirty="0"/>
          </a:p>
        </p:txBody>
      </p:sp>
      <p:sp>
        <p:nvSpPr>
          <p:cNvPr id="10" name="TextBox 9"/>
          <p:cNvSpPr txBox="1"/>
          <p:nvPr/>
        </p:nvSpPr>
        <p:spPr>
          <a:xfrm>
            <a:off x="2483768" y="6046936"/>
            <a:ext cx="4896544" cy="923330"/>
          </a:xfrm>
          <a:prstGeom prst="rect">
            <a:avLst/>
          </a:prstGeom>
          <a:noFill/>
        </p:spPr>
        <p:txBody>
          <a:bodyPr wrap="square" rtlCol="0">
            <a:spAutoFit/>
          </a:bodyPr>
          <a:lstStyle/>
          <a:p>
            <a:endParaRPr lang="fr-FR" dirty="0">
              <a:solidFill>
                <a:schemeClr val="bg1">
                  <a:lumMod val="50000"/>
                </a:schemeClr>
              </a:solidFill>
              <a:latin typeface="Helvetica"/>
              <a:cs typeface="Helvetica"/>
            </a:endParaRPr>
          </a:p>
          <a:p>
            <a:r>
              <a:rPr lang="fr-FR" dirty="0">
                <a:solidFill>
                  <a:schemeClr val="bg1">
                    <a:lumMod val="50000"/>
                  </a:schemeClr>
                </a:solidFill>
                <a:latin typeface="Helvetica"/>
                <a:cs typeface="Helvetica"/>
              </a:rPr>
              <a:t>« </a:t>
            </a:r>
            <a:r>
              <a:rPr lang="fr-FR" dirty="0" err="1">
                <a:solidFill>
                  <a:schemeClr val="bg1">
                    <a:lumMod val="50000"/>
                  </a:schemeClr>
                </a:solidFill>
                <a:latin typeface="Helvetica"/>
                <a:cs typeface="Helvetica"/>
              </a:rPr>
              <a:t>Cost</a:t>
            </a:r>
            <a:r>
              <a:rPr lang="fr-FR" dirty="0">
                <a:solidFill>
                  <a:schemeClr val="bg1">
                    <a:lumMod val="50000"/>
                  </a:schemeClr>
                </a:solidFill>
                <a:latin typeface="Helvetica"/>
                <a:cs typeface="Helvetica"/>
              </a:rPr>
              <a:t> </a:t>
            </a:r>
            <a:r>
              <a:rPr lang="fr-FR" dirty="0" err="1">
                <a:solidFill>
                  <a:schemeClr val="bg1">
                    <a:lumMod val="50000"/>
                  </a:schemeClr>
                </a:solidFill>
                <a:latin typeface="Helvetica"/>
                <a:cs typeface="Helvetica"/>
              </a:rPr>
              <a:t>is</a:t>
            </a:r>
            <a:r>
              <a:rPr lang="fr-FR" dirty="0">
                <a:solidFill>
                  <a:schemeClr val="bg1">
                    <a:lumMod val="50000"/>
                  </a:schemeClr>
                </a:solidFill>
                <a:latin typeface="Helvetica"/>
                <a:cs typeface="Helvetica"/>
              </a:rPr>
              <a:t> the </a:t>
            </a:r>
            <a:r>
              <a:rPr lang="fr-FR" dirty="0" err="1">
                <a:solidFill>
                  <a:schemeClr val="bg1">
                    <a:lumMod val="50000"/>
                  </a:schemeClr>
                </a:solidFill>
                <a:latin typeface="Helvetica"/>
                <a:cs typeface="Helvetica"/>
              </a:rPr>
              <a:t>key</a:t>
            </a:r>
            <a:r>
              <a:rPr lang="fr-FR" dirty="0">
                <a:solidFill>
                  <a:schemeClr val="bg1">
                    <a:lumMod val="50000"/>
                  </a:schemeClr>
                </a:solidFill>
                <a:latin typeface="Helvetica"/>
                <a:cs typeface="Helvetica"/>
              </a:rPr>
              <a:t> </a:t>
            </a:r>
            <a:r>
              <a:rPr lang="fr-FR" dirty="0" err="1">
                <a:solidFill>
                  <a:schemeClr val="bg1">
                    <a:lumMod val="50000"/>
                  </a:schemeClr>
                </a:solidFill>
                <a:latin typeface="Helvetica"/>
                <a:cs typeface="Helvetica"/>
              </a:rPr>
              <a:t>while</a:t>
            </a:r>
            <a:r>
              <a:rPr lang="fr-FR" dirty="0">
                <a:solidFill>
                  <a:schemeClr val="bg1">
                    <a:lumMod val="50000"/>
                  </a:schemeClr>
                </a:solidFill>
                <a:latin typeface="Helvetica"/>
                <a:cs typeface="Helvetica"/>
              </a:rPr>
              <a:t> Price </a:t>
            </a:r>
            <a:r>
              <a:rPr lang="fr-FR" dirty="0" err="1">
                <a:solidFill>
                  <a:schemeClr val="bg1">
                    <a:lumMod val="50000"/>
                  </a:schemeClr>
                </a:solidFill>
                <a:latin typeface="Helvetica"/>
                <a:cs typeface="Helvetica"/>
              </a:rPr>
              <a:t>is</a:t>
            </a:r>
            <a:r>
              <a:rPr lang="fr-FR" dirty="0">
                <a:solidFill>
                  <a:schemeClr val="bg1">
                    <a:lumMod val="50000"/>
                  </a:schemeClr>
                </a:solidFill>
                <a:latin typeface="Helvetica"/>
                <a:cs typeface="Helvetica"/>
              </a:rPr>
              <a:t> the Driver »</a:t>
            </a:r>
          </a:p>
          <a:p>
            <a:endParaRPr lang="en-US" dirty="0">
              <a:solidFill>
                <a:schemeClr val="bg1">
                  <a:lumMod val="50000"/>
                </a:schemeClr>
              </a:solidFill>
            </a:endParaRPr>
          </a:p>
        </p:txBody>
      </p:sp>
      <p:pic>
        <p:nvPicPr>
          <p:cNvPr id="12" name="Picture 11" descr="BANNIE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781" y="1700808"/>
            <a:ext cx="4723066" cy="384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4"/>
          <p:cNvSpPr txBox="1"/>
          <p:nvPr/>
        </p:nvSpPr>
        <p:spPr>
          <a:xfrm>
            <a:off x="395536" y="442060"/>
            <a:ext cx="2693943" cy="369332"/>
          </a:xfrm>
          <a:prstGeom prst="rect">
            <a:avLst/>
          </a:prstGeom>
          <a:noFill/>
        </p:spPr>
        <p:txBody>
          <a:bodyPr wrap="none" rtlCol="0">
            <a:spAutoFit/>
          </a:bodyPr>
          <a:lstStyle/>
          <a:p>
            <a:r>
              <a:rPr lang="en-US" b="1" dirty="0" smtClean="0">
                <a:solidFill>
                  <a:schemeClr val="bg1"/>
                </a:solidFill>
                <a:latin typeface="Helvetica"/>
                <a:cs typeface="Helvetica"/>
              </a:rPr>
              <a:t>POLITIQUE TARIFAIRE</a:t>
            </a:r>
            <a:endParaRPr lang="en-US" dirty="0">
              <a:solidFill>
                <a:schemeClr val="bg1"/>
              </a:solidFill>
              <a:latin typeface="Helvetica"/>
              <a:cs typeface="Helvetica"/>
            </a:endParaRPr>
          </a:p>
        </p:txBody>
      </p:sp>
    </p:spTree>
    <p:extLst>
      <p:ext uri="{BB962C8B-B14F-4D97-AF65-F5344CB8AC3E}">
        <p14:creationId xmlns:p14="http://schemas.microsoft.com/office/powerpoint/2010/main" val="32150220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YMBOLE en filligrane.png"/>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0"/>
                    </a14:imgEffect>
                  </a14:imgLayer>
                </a14:imgProps>
              </a:ext>
              <a:ext uri="{28A0092B-C50C-407E-A947-70E740481C1C}">
                <a14:useLocalDpi xmlns:a14="http://schemas.microsoft.com/office/drawing/2010/main" val="0"/>
              </a:ext>
            </a:extLst>
          </a:blip>
          <a:stretch>
            <a:fillRect/>
          </a:stretch>
        </p:blipFill>
        <p:spPr>
          <a:xfrm>
            <a:off x="-1973988" y="648585"/>
            <a:ext cx="10718330" cy="7271228"/>
          </a:xfrm>
          <a:prstGeom prst="rect">
            <a:avLst/>
          </a:prstGeom>
        </p:spPr>
      </p:pic>
      <p:sp>
        <p:nvSpPr>
          <p:cNvPr id="10" name="TextBox 9"/>
          <p:cNvSpPr txBox="1"/>
          <p:nvPr/>
        </p:nvSpPr>
        <p:spPr>
          <a:xfrm>
            <a:off x="395536" y="404664"/>
            <a:ext cx="3856795" cy="584776"/>
          </a:xfrm>
          <a:prstGeom prst="rect">
            <a:avLst/>
          </a:prstGeom>
          <a:noFill/>
        </p:spPr>
        <p:txBody>
          <a:bodyPr wrap="none" rtlCol="0">
            <a:spAutoFit/>
          </a:bodyPr>
          <a:lstStyle/>
          <a:p>
            <a:r>
              <a:rPr lang="en-US" b="1" dirty="0" smtClean="0">
                <a:solidFill>
                  <a:schemeClr val="bg1"/>
                </a:solidFill>
                <a:latin typeface="Helvetica"/>
                <a:cs typeface="Helvetica"/>
              </a:rPr>
              <a:t>ORIENTATIONS COMMERCIALES</a:t>
            </a:r>
          </a:p>
          <a:p>
            <a:r>
              <a:rPr lang="en-US" sz="1400" b="1" dirty="0" smtClean="0">
                <a:solidFill>
                  <a:schemeClr val="bg1"/>
                </a:solidFill>
                <a:latin typeface="Helvetica"/>
                <a:cs typeface="Helvetica"/>
              </a:rPr>
              <a:t>PARCOURS CLIENT</a:t>
            </a:r>
            <a:endParaRPr lang="en-US" sz="1400" dirty="0">
              <a:solidFill>
                <a:schemeClr val="bg1"/>
              </a:solidFill>
              <a:latin typeface="Helvetica"/>
              <a:cs typeface="Helvetica"/>
            </a:endParaRPr>
          </a:p>
        </p:txBody>
      </p:sp>
      <p:graphicFrame>
        <p:nvGraphicFramePr>
          <p:cNvPr id="5" name="Espace réservé du contenu 3"/>
          <p:cNvGraphicFramePr>
            <a:graphicFrameLocks noGrp="1"/>
          </p:cNvGraphicFramePr>
          <p:nvPr>
            <p:extLst>
              <p:ext uri="{D42A27DB-BD31-4B8C-83A1-F6EECF244321}">
                <p14:modId xmlns:p14="http://schemas.microsoft.com/office/powerpoint/2010/main" val="712691721"/>
              </p:ext>
            </p:extLst>
          </p:nvPr>
        </p:nvGraphicFramePr>
        <p:xfrm>
          <a:off x="2156895" y="1702449"/>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4067944" y="5445224"/>
            <a:ext cx="1896500" cy="677108"/>
          </a:xfrm>
          <a:prstGeom prst="rect">
            <a:avLst/>
          </a:prstGeom>
          <a:noFill/>
        </p:spPr>
        <p:txBody>
          <a:bodyPr wrap="none" rtlCol="0">
            <a:spAutoFit/>
          </a:bodyPr>
          <a:lstStyle/>
          <a:p>
            <a:r>
              <a:rPr lang="en-US" sz="1400" b="1" dirty="0" smtClean="0"/>
              <a:t>              </a:t>
            </a:r>
            <a:r>
              <a:rPr lang="en-US" sz="1400" b="1" dirty="0" err="1" smtClean="0"/>
              <a:t>Aéroport</a:t>
            </a:r>
            <a:endParaRPr lang="en-US" sz="1400" b="1" dirty="0" smtClean="0"/>
          </a:p>
          <a:p>
            <a:r>
              <a:rPr lang="en-US" sz="1400" dirty="0" smtClean="0"/>
              <a:t>    Services </a:t>
            </a:r>
            <a:r>
              <a:rPr lang="en-US" sz="1400" dirty="0" err="1" smtClean="0"/>
              <a:t>optionnels</a:t>
            </a:r>
            <a:r>
              <a:rPr lang="en-US" sz="1400" dirty="0" smtClean="0"/>
              <a:t> </a:t>
            </a:r>
          </a:p>
          <a:p>
            <a:r>
              <a:rPr lang="en-US" sz="1000" dirty="0" smtClean="0"/>
              <a:t>(</a:t>
            </a:r>
            <a:r>
              <a:rPr lang="en-US" sz="1000" dirty="0" err="1" smtClean="0"/>
              <a:t>hôtels</a:t>
            </a:r>
            <a:r>
              <a:rPr lang="en-US" sz="1000" dirty="0" smtClean="0"/>
              <a:t> transport </a:t>
            </a:r>
            <a:r>
              <a:rPr lang="en-US" sz="1000" dirty="0" err="1" smtClean="0"/>
              <a:t>tourisme</a:t>
            </a:r>
            <a:r>
              <a:rPr lang="en-US" sz="1000" dirty="0" smtClean="0"/>
              <a:t> </a:t>
            </a:r>
            <a:r>
              <a:rPr lang="en-US" sz="1000" dirty="0" err="1" smtClean="0"/>
              <a:t>etc</a:t>
            </a:r>
            <a:r>
              <a:rPr lang="mr-IN" sz="1000" dirty="0" smtClean="0"/>
              <a:t>…</a:t>
            </a:r>
            <a:r>
              <a:rPr lang="fr-FR" sz="1000" dirty="0" smtClean="0"/>
              <a:t>)</a:t>
            </a:r>
            <a:r>
              <a:rPr lang="en-US" sz="1000" dirty="0" smtClean="0"/>
              <a:t> </a:t>
            </a:r>
            <a:endParaRPr lang="en-US" sz="1000" dirty="0"/>
          </a:p>
        </p:txBody>
      </p:sp>
      <p:sp>
        <p:nvSpPr>
          <p:cNvPr id="12" name="TextBox 11"/>
          <p:cNvSpPr txBox="1"/>
          <p:nvPr/>
        </p:nvSpPr>
        <p:spPr>
          <a:xfrm>
            <a:off x="563467" y="3573016"/>
            <a:ext cx="2879314" cy="784830"/>
          </a:xfrm>
          <a:prstGeom prst="rect">
            <a:avLst/>
          </a:prstGeom>
          <a:noFill/>
        </p:spPr>
        <p:txBody>
          <a:bodyPr wrap="none" rtlCol="0">
            <a:spAutoFit/>
          </a:bodyPr>
          <a:lstStyle/>
          <a:p>
            <a:pPr algn="ctr"/>
            <a:r>
              <a:rPr lang="en-US" sz="1500" b="1" dirty="0" smtClean="0">
                <a:solidFill>
                  <a:schemeClr val="bg1">
                    <a:lumMod val="50000"/>
                  </a:schemeClr>
                </a:solidFill>
                <a:latin typeface="Helvetica"/>
                <a:cs typeface="Helvetica"/>
              </a:rPr>
              <a:t>PRESENCE SOUTENUE SUR </a:t>
            </a:r>
          </a:p>
          <a:p>
            <a:pPr algn="ctr"/>
            <a:r>
              <a:rPr lang="en-US" sz="1500" b="1" dirty="0" smtClean="0">
                <a:solidFill>
                  <a:schemeClr val="bg1">
                    <a:lumMod val="50000"/>
                  </a:schemeClr>
                </a:solidFill>
                <a:latin typeface="Helvetica"/>
                <a:cs typeface="Helvetica"/>
              </a:rPr>
              <a:t>TOUT LE </a:t>
            </a:r>
          </a:p>
          <a:p>
            <a:pPr algn="ctr"/>
            <a:r>
              <a:rPr lang="en-US" sz="1500" b="1" dirty="0" smtClean="0">
                <a:solidFill>
                  <a:schemeClr val="bg1">
                    <a:lumMod val="50000"/>
                  </a:schemeClr>
                </a:solidFill>
                <a:latin typeface="Helvetica"/>
                <a:cs typeface="Helvetica"/>
              </a:rPr>
              <a:t>PARCOURS CLIENT</a:t>
            </a:r>
            <a:endParaRPr lang="en-US" sz="1500" b="1" dirty="0">
              <a:solidFill>
                <a:schemeClr val="bg1">
                  <a:lumMod val="50000"/>
                </a:schemeClr>
              </a:solidFill>
              <a:latin typeface="Helvetica"/>
              <a:cs typeface="Helvetica"/>
            </a:endParaRPr>
          </a:p>
        </p:txBody>
      </p:sp>
      <p:pic>
        <p:nvPicPr>
          <p:cNvPr id="8" name="Picture 7" descr="BANNIER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9" name="TextBox 9"/>
          <p:cNvSpPr txBox="1"/>
          <p:nvPr/>
        </p:nvSpPr>
        <p:spPr>
          <a:xfrm>
            <a:off x="211149" y="262348"/>
            <a:ext cx="3856795" cy="584776"/>
          </a:xfrm>
          <a:prstGeom prst="rect">
            <a:avLst/>
          </a:prstGeom>
          <a:noFill/>
        </p:spPr>
        <p:txBody>
          <a:bodyPr wrap="none" rtlCol="0">
            <a:spAutoFit/>
          </a:bodyPr>
          <a:lstStyle/>
          <a:p>
            <a:r>
              <a:rPr lang="en-US" b="1" dirty="0" smtClean="0">
                <a:solidFill>
                  <a:schemeClr val="bg1"/>
                </a:solidFill>
                <a:latin typeface="Helvetica"/>
                <a:cs typeface="Helvetica"/>
              </a:rPr>
              <a:t>ORIENTATIONS COMMERCIALES</a:t>
            </a:r>
          </a:p>
          <a:p>
            <a:r>
              <a:rPr lang="en-US" sz="1400" b="1" dirty="0" smtClean="0">
                <a:solidFill>
                  <a:schemeClr val="bg1"/>
                </a:solidFill>
                <a:latin typeface="Helvetica"/>
                <a:cs typeface="Helvetica"/>
              </a:rPr>
              <a:t>PARCOURS CLIENT</a:t>
            </a:r>
            <a:endParaRPr lang="en-US" sz="1400" dirty="0">
              <a:solidFill>
                <a:schemeClr val="bg1"/>
              </a:solidFill>
              <a:latin typeface="Helvetica"/>
              <a:cs typeface="Helvetica"/>
            </a:endParaRPr>
          </a:p>
        </p:txBody>
      </p:sp>
      <p:sp>
        <p:nvSpPr>
          <p:cNvPr id="2" name="ZoneTexte 1"/>
          <p:cNvSpPr txBox="1"/>
          <p:nvPr/>
        </p:nvSpPr>
        <p:spPr>
          <a:xfrm>
            <a:off x="5436096" y="3717032"/>
            <a:ext cx="2376264" cy="646331"/>
          </a:xfrm>
          <a:prstGeom prst="rect">
            <a:avLst/>
          </a:prstGeom>
          <a:noFill/>
        </p:spPr>
        <p:txBody>
          <a:bodyPr wrap="square" rtlCol="0">
            <a:spAutoFit/>
          </a:bodyPr>
          <a:lstStyle/>
          <a:p>
            <a:pPr algn="ctr"/>
            <a:r>
              <a:rPr lang="fr-FR" sz="3600" b="1" dirty="0" smtClean="0"/>
              <a:t>CLIENT</a:t>
            </a:r>
            <a:endParaRPr lang="fr-FR" sz="3600" b="1" dirty="0"/>
          </a:p>
        </p:txBody>
      </p:sp>
    </p:spTree>
    <p:extLst>
      <p:ext uri="{BB962C8B-B14F-4D97-AF65-F5344CB8AC3E}">
        <p14:creationId xmlns:p14="http://schemas.microsoft.com/office/powerpoint/2010/main" val="36316104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1696697"/>
            <a:ext cx="8064896" cy="5355313"/>
          </a:xfrm>
          <a:prstGeom prst="rect">
            <a:avLst/>
          </a:prstGeom>
          <a:noFill/>
        </p:spPr>
        <p:txBody>
          <a:bodyPr wrap="square" rtlCol="0">
            <a:spAutoFit/>
          </a:bodyPr>
          <a:lstStyle/>
          <a:p>
            <a:pPr algn="ctr"/>
            <a:r>
              <a:rPr lang="fr-FR" sz="2400" b="1" dirty="0" smtClean="0"/>
              <a:t>Principaux Indicateurs</a:t>
            </a:r>
            <a:r>
              <a:rPr lang="fr-FR" b="1" dirty="0" smtClean="0"/>
              <a:t> </a:t>
            </a:r>
          </a:p>
          <a:p>
            <a:pPr algn="ctr"/>
            <a:endParaRPr lang="fr-FR" b="1" dirty="0" smtClean="0"/>
          </a:p>
          <a:p>
            <a:pPr algn="ctr"/>
            <a:endParaRPr lang="fr-FR" b="1" dirty="0" smtClean="0"/>
          </a:p>
          <a:p>
            <a:pPr algn="ctr"/>
            <a:endParaRPr lang="fr-FR" b="1" dirty="0" smtClean="0"/>
          </a:p>
          <a:p>
            <a:pPr marL="285750" indent="-285750">
              <a:buFont typeface="Arial"/>
              <a:buChar char="•"/>
            </a:pPr>
            <a:r>
              <a:rPr lang="fr-FR" sz="2000" dirty="0" smtClean="0">
                <a:latin typeface="Helvetica"/>
                <a:cs typeface="Helvetica"/>
              </a:rPr>
              <a:t>Superficie :            </a:t>
            </a:r>
            <a:r>
              <a:rPr lang="fr-FR" sz="2000" b="1" dirty="0" smtClean="0">
                <a:latin typeface="Helvetica"/>
                <a:cs typeface="Helvetica"/>
              </a:rPr>
              <a:t>196.722 KM 2 </a:t>
            </a:r>
          </a:p>
          <a:p>
            <a:pPr marL="285750" indent="-285750">
              <a:buFont typeface="Arial"/>
              <a:buChar char="•"/>
            </a:pPr>
            <a:r>
              <a:rPr lang="fr-FR" sz="2000" dirty="0" smtClean="0">
                <a:latin typeface="Helvetica"/>
                <a:cs typeface="Helvetica"/>
              </a:rPr>
              <a:t>Population :           </a:t>
            </a:r>
            <a:r>
              <a:rPr lang="fr-FR" sz="2000" b="1" dirty="0" smtClean="0">
                <a:latin typeface="Helvetica"/>
                <a:cs typeface="Helvetica"/>
              </a:rPr>
              <a:t>14,320 MILLIONS (2016)</a:t>
            </a:r>
          </a:p>
          <a:p>
            <a:pPr marL="285750" indent="-285750">
              <a:buFont typeface="Arial"/>
              <a:buChar char="•"/>
            </a:pPr>
            <a:r>
              <a:rPr lang="fr-FR" sz="2000" dirty="0" smtClean="0">
                <a:latin typeface="Helvetica"/>
                <a:cs typeface="Helvetica"/>
              </a:rPr>
              <a:t>Capitale :               </a:t>
            </a:r>
            <a:r>
              <a:rPr lang="fr-FR" sz="2000" b="1" dirty="0" smtClean="0">
                <a:latin typeface="Helvetica"/>
                <a:cs typeface="Helvetica"/>
              </a:rPr>
              <a:t>3,2 MILLIONS (2014)</a:t>
            </a:r>
          </a:p>
          <a:p>
            <a:pPr marL="285750" indent="-285750">
              <a:buFont typeface="Arial"/>
              <a:buChar char="•"/>
            </a:pPr>
            <a:r>
              <a:rPr lang="fr-FR" sz="2000" dirty="0" smtClean="0">
                <a:latin typeface="Helvetica"/>
                <a:cs typeface="Helvetica"/>
              </a:rPr>
              <a:t>Monnaie :               </a:t>
            </a:r>
            <a:r>
              <a:rPr lang="fr-FR" sz="2000" b="1" dirty="0" smtClean="0">
                <a:latin typeface="Helvetica"/>
                <a:cs typeface="Helvetica"/>
              </a:rPr>
              <a:t>Franc CFA </a:t>
            </a:r>
          </a:p>
          <a:p>
            <a:pPr marL="285750" indent="-285750">
              <a:buFont typeface="Arial"/>
              <a:buChar char="•"/>
            </a:pPr>
            <a:r>
              <a:rPr lang="fr-FR" sz="2000" dirty="0" smtClean="0">
                <a:latin typeface="Helvetica"/>
                <a:cs typeface="Helvetica"/>
              </a:rPr>
              <a:t>Croissance du PIB : </a:t>
            </a:r>
            <a:r>
              <a:rPr lang="fr-FR" sz="2000" b="1" dirty="0" smtClean="0">
                <a:latin typeface="Helvetica"/>
                <a:cs typeface="Helvetica"/>
              </a:rPr>
              <a:t>6,7% </a:t>
            </a:r>
            <a:r>
              <a:rPr lang="fr-FR" sz="2000" b="1" dirty="0">
                <a:latin typeface="Helvetica"/>
                <a:cs typeface="Helvetica"/>
              </a:rPr>
              <a:t>en </a:t>
            </a:r>
            <a:r>
              <a:rPr lang="fr-FR" sz="2000" b="1" dirty="0" smtClean="0">
                <a:latin typeface="Helvetica"/>
                <a:cs typeface="Helvetica"/>
              </a:rPr>
              <a:t>2016</a:t>
            </a:r>
          </a:p>
          <a:p>
            <a:pPr marL="285750" indent="-285750">
              <a:buFont typeface="Arial"/>
              <a:buChar char="•"/>
            </a:pPr>
            <a:r>
              <a:rPr lang="fr-FR" sz="2000" dirty="0" smtClean="0">
                <a:latin typeface="Helvetica"/>
                <a:cs typeface="Helvetica"/>
              </a:rPr>
              <a:t>PIB par habitant :   </a:t>
            </a:r>
            <a:r>
              <a:rPr lang="fr-FR" sz="2000" b="1" dirty="0" smtClean="0">
                <a:latin typeface="Helvetica"/>
                <a:cs typeface="Helvetica"/>
              </a:rPr>
              <a:t>913 $ (2015)</a:t>
            </a:r>
          </a:p>
          <a:p>
            <a:pPr marL="285750" indent="-285750">
              <a:buFont typeface="Arial"/>
              <a:buChar char="•"/>
            </a:pPr>
            <a:r>
              <a:rPr lang="fr-FR" sz="2000" dirty="0" smtClean="0">
                <a:latin typeface="Helvetica"/>
                <a:cs typeface="Helvetica"/>
              </a:rPr>
              <a:t>Taux d’inflation :     </a:t>
            </a:r>
            <a:r>
              <a:rPr lang="fr-FR" sz="2000" b="1" dirty="0" smtClean="0">
                <a:latin typeface="Helvetica"/>
                <a:cs typeface="Helvetica"/>
              </a:rPr>
              <a:t>0,8% 2016 </a:t>
            </a:r>
          </a:p>
          <a:p>
            <a:pPr marL="285750" indent="-285750">
              <a:buFont typeface="Arial"/>
              <a:buChar char="•"/>
            </a:pPr>
            <a:r>
              <a:rPr lang="fr-FR" sz="2000" dirty="0" smtClean="0">
                <a:latin typeface="Helvetica"/>
                <a:cs typeface="Helvetica"/>
              </a:rPr>
              <a:t>Risque souverain : </a:t>
            </a:r>
            <a:r>
              <a:rPr lang="fr-FR" sz="2000" b="1" dirty="0" smtClean="0">
                <a:latin typeface="Helvetica"/>
                <a:cs typeface="Helvetica"/>
              </a:rPr>
              <a:t>B+/B (S&amp;P)</a:t>
            </a:r>
          </a:p>
          <a:p>
            <a:pPr marL="285750" indent="-285750">
              <a:buFont typeface="Arial"/>
              <a:buChar char="•"/>
            </a:pPr>
            <a:endParaRPr lang="fr-FR" sz="2000" dirty="0"/>
          </a:p>
          <a:p>
            <a:pPr lvl="2"/>
            <a:endParaRPr lang="fr-FR" dirty="0"/>
          </a:p>
          <a:p>
            <a:pPr lvl="2"/>
            <a:endParaRPr lang="fr-FR" dirty="0" smtClean="0"/>
          </a:p>
          <a:p>
            <a:pPr lvl="2"/>
            <a:endParaRPr lang="fr-FR" dirty="0"/>
          </a:p>
          <a:p>
            <a:pPr lvl="2"/>
            <a:r>
              <a:rPr lang="fr-FR" dirty="0" smtClean="0"/>
              <a:t>							</a:t>
            </a:r>
            <a:endParaRPr lang="fr-FR" sz="1200" dirty="0" smtClean="0"/>
          </a:p>
        </p:txBody>
      </p:sp>
      <p:sp>
        <p:nvSpPr>
          <p:cNvPr id="2" name="Title 1"/>
          <p:cNvSpPr>
            <a:spLocks noGrp="1"/>
          </p:cNvSpPr>
          <p:nvPr>
            <p:ph type="title"/>
          </p:nvPr>
        </p:nvSpPr>
        <p:spPr/>
        <p:txBody>
          <a:bodyPr/>
          <a:lstStyle/>
          <a:p>
            <a:endParaRPr lang="en-US" dirty="0"/>
          </a:p>
        </p:txBody>
      </p:sp>
      <p:pic>
        <p:nvPicPr>
          <p:cNvPr id="6" name="Content Placeholder 5" descr="PAGE INTERIE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27384"/>
            <a:ext cx="11089232" cy="6858000"/>
          </a:xfrm>
        </p:spPr>
      </p:pic>
      <p:sp>
        <p:nvSpPr>
          <p:cNvPr id="7" name="TextBox 6"/>
          <p:cNvSpPr txBox="1"/>
          <p:nvPr/>
        </p:nvSpPr>
        <p:spPr>
          <a:xfrm>
            <a:off x="395536" y="404664"/>
            <a:ext cx="5400600" cy="369332"/>
          </a:xfrm>
          <a:prstGeom prst="rect">
            <a:avLst/>
          </a:prstGeom>
          <a:noFill/>
        </p:spPr>
        <p:txBody>
          <a:bodyPr wrap="square" rtlCol="0">
            <a:spAutoFit/>
          </a:bodyPr>
          <a:lstStyle/>
          <a:p>
            <a:r>
              <a:rPr lang="en-US" b="1" dirty="0" smtClean="0">
                <a:solidFill>
                  <a:schemeClr val="bg1"/>
                </a:solidFill>
                <a:latin typeface="Helvetica"/>
                <a:cs typeface="Helvetica"/>
              </a:rPr>
              <a:t>ENVIRONNEMENT </a:t>
            </a:r>
            <a:r>
              <a:rPr lang="fr-FR" b="1" dirty="0" smtClean="0">
                <a:solidFill>
                  <a:schemeClr val="bg1"/>
                </a:solidFill>
                <a:latin typeface="Helvetica"/>
                <a:cs typeface="Helvetica"/>
              </a:rPr>
              <a:t>ECONOMIQUE</a:t>
            </a:r>
            <a:endParaRPr lang="en-US" dirty="0">
              <a:solidFill>
                <a:schemeClr val="bg1"/>
              </a:solidFill>
              <a:latin typeface="Helvetica"/>
              <a:cs typeface="Helvetica"/>
            </a:endParaRPr>
          </a:p>
        </p:txBody>
      </p:sp>
      <p:pic>
        <p:nvPicPr>
          <p:cNvPr id="9" name="Picture 8"/>
          <p:cNvPicPr>
            <a:picLocks noChangeAspect="1"/>
          </p:cNvPicPr>
          <p:nvPr/>
        </p:nvPicPr>
        <p:blipFill>
          <a:blip r:embed="rId4"/>
          <a:stretch>
            <a:fillRect/>
          </a:stretch>
        </p:blipFill>
        <p:spPr>
          <a:xfrm>
            <a:off x="-1404664" y="2063768"/>
            <a:ext cx="9927860" cy="3816424"/>
          </a:xfrm>
          <a:prstGeom prst="rect">
            <a:avLst/>
          </a:prstGeom>
        </p:spPr>
      </p:pic>
      <p:sp>
        <p:nvSpPr>
          <p:cNvPr id="10" name="TextBox 9"/>
          <p:cNvSpPr txBox="1"/>
          <p:nvPr/>
        </p:nvSpPr>
        <p:spPr>
          <a:xfrm>
            <a:off x="3923928" y="1628800"/>
            <a:ext cx="4320480" cy="430887"/>
          </a:xfrm>
          <a:prstGeom prst="rect">
            <a:avLst/>
          </a:prstGeom>
          <a:noFill/>
        </p:spPr>
        <p:txBody>
          <a:bodyPr wrap="square" rtlCol="0">
            <a:spAutoFit/>
          </a:bodyPr>
          <a:lstStyle/>
          <a:p>
            <a:pPr algn="ctr"/>
            <a:r>
              <a:rPr lang="en-US" sz="2200" dirty="0" smtClean="0">
                <a:solidFill>
                  <a:schemeClr val="tx1">
                    <a:lumMod val="50000"/>
                    <a:lumOff val="50000"/>
                  </a:schemeClr>
                </a:solidFill>
                <a:latin typeface="Helvetica"/>
                <a:cs typeface="Helvetica"/>
              </a:rPr>
              <a:t> PRINCIPAUX INDICATEURS</a:t>
            </a:r>
            <a:endParaRPr lang="en-US" sz="2200" dirty="0">
              <a:solidFill>
                <a:schemeClr val="tx1">
                  <a:lumMod val="50000"/>
                  <a:lumOff val="50000"/>
                </a:schemeClr>
              </a:solidFill>
              <a:latin typeface="Helvetica"/>
              <a:cs typeface="Helvetica"/>
            </a:endParaRPr>
          </a:p>
        </p:txBody>
      </p:sp>
      <p:pic>
        <p:nvPicPr>
          <p:cNvPr id="8" name="Picture 7" descr="LOGO SENEGAL EMERG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124" y="3185592"/>
            <a:ext cx="2075866" cy="1467544"/>
          </a:xfrm>
          <a:prstGeom prst="rect">
            <a:avLst/>
          </a:prstGeom>
        </p:spPr>
      </p:pic>
      <p:pic>
        <p:nvPicPr>
          <p:cNvPr id="11" name="Picture 10" descr="SYMBOLE en filligrane.png"/>
          <p:cNvPicPr>
            <a:picLocks noChangeAspect="1"/>
          </p:cNvPicPr>
          <p:nvPr/>
        </p:nvPicPr>
        <p:blipFill>
          <a:blip r:embed="rId6" cstate="print">
            <a:extLst>
              <a:ext uri="{BEBA8EAE-BF5A-486C-A8C5-ECC9F3942E4B}">
                <a14:imgProps xmlns:a14="http://schemas.microsoft.com/office/drawing/2010/main">
                  <a14:imgLayer r:embed="rId7">
                    <a14:imgEffect>
                      <a14:artisticLineDrawing/>
                    </a14:imgEffect>
                    <a14:imgEffect>
                      <a14:saturation sat="0"/>
                    </a14:imgEffect>
                  </a14:imgLayer>
                </a14:imgProps>
              </a:ext>
              <a:ext uri="{28A0092B-C50C-407E-A947-70E740481C1C}">
                <a14:useLocalDpi xmlns:a14="http://schemas.microsoft.com/office/drawing/2010/main" val="0"/>
              </a:ext>
            </a:extLst>
          </a:blip>
          <a:stretch>
            <a:fillRect/>
          </a:stretch>
        </p:blipFill>
        <p:spPr>
          <a:xfrm>
            <a:off x="-2113882" y="649350"/>
            <a:ext cx="10718330" cy="7271228"/>
          </a:xfrm>
          <a:prstGeom prst="rect">
            <a:avLst/>
          </a:prstGeom>
        </p:spPr>
      </p:pic>
      <p:pic>
        <p:nvPicPr>
          <p:cNvPr id="4" name="Picture 3" descr="BANNIER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9596"/>
            <a:ext cx="9144000" cy="1177156"/>
          </a:xfrm>
          <a:prstGeom prst="rect">
            <a:avLst/>
          </a:prstGeom>
        </p:spPr>
      </p:pic>
      <p:sp>
        <p:nvSpPr>
          <p:cNvPr id="12" name="ZoneTexte 11"/>
          <p:cNvSpPr txBox="1"/>
          <p:nvPr/>
        </p:nvSpPr>
        <p:spPr>
          <a:xfrm>
            <a:off x="251520" y="404664"/>
            <a:ext cx="4824536" cy="461665"/>
          </a:xfrm>
          <a:prstGeom prst="rect">
            <a:avLst/>
          </a:prstGeom>
          <a:noFill/>
        </p:spPr>
        <p:txBody>
          <a:bodyPr wrap="square" rtlCol="0">
            <a:spAutoFit/>
          </a:bodyPr>
          <a:lstStyle/>
          <a:p>
            <a:r>
              <a:rPr lang="fr-FR" sz="2400" b="1" dirty="0" smtClean="0">
                <a:solidFill>
                  <a:schemeClr val="bg1"/>
                </a:solidFill>
              </a:rPr>
              <a:t>ENVIRONNEMENT ECONOMIQUE </a:t>
            </a:r>
            <a:endParaRPr lang="fr-FR" sz="2400" b="1" dirty="0">
              <a:solidFill>
                <a:schemeClr val="bg1"/>
              </a:solidFill>
            </a:endParaRPr>
          </a:p>
        </p:txBody>
      </p:sp>
    </p:spTree>
    <p:extLst>
      <p:ext uri="{BB962C8B-B14F-4D97-AF65-F5344CB8AC3E}">
        <p14:creationId xmlns:p14="http://schemas.microsoft.com/office/powerpoint/2010/main" val="42202346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404664"/>
            <a:ext cx="1236236" cy="584776"/>
          </a:xfrm>
          <a:prstGeom prst="rect">
            <a:avLst/>
          </a:prstGeom>
          <a:noFill/>
        </p:spPr>
        <p:txBody>
          <a:bodyPr wrap="none" rtlCol="0">
            <a:spAutoFit/>
          </a:bodyPr>
          <a:lstStyle/>
          <a:p>
            <a:r>
              <a:rPr lang="en-US" b="1" dirty="0" smtClean="0">
                <a:solidFill>
                  <a:schemeClr val="bg1"/>
                </a:solidFill>
                <a:latin typeface="Helvetica"/>
                <a:cs typeface="Helvetica"/>
              </a:rPr>
              <a:t>PRODUIT</a:t>
            </a:r>
          </a:p>
          <a:p>
            <a:r>
              <a:rPr lang="en-US" sz="1400" b="1" dirty="0" smtClean="0">
                <a:solidFill>
                  <a:schemeClr val="bg1"/>
                </a:solidFill>
                <a:latin typeface="Helvetica"/>
                <a:cs typeface="Helvetica"/>
              </a:rPr>
              <a:t>AU SOL</a:t>
            </a:r>
            <a:endParaRPr lang="en-US" sz="1400" dirty="0">
              <a:solidFill>
                <a:schemeClr val="bg1"/>
              </a:solidFill>
              <a:latin typeface="Helvetica"/>
              <a:cs typeface="Helvetica"/>
            </a:endParaRPr>
          </a:p>
        </p:txBody>
      </p:sp>
      <p:sp>
        <p:nvSpPr>
          <p:cNvPr id="7" name="TextBox 6"/>
          <p:cNvSpPr txBox="1"/>
          <p:nvPr/>
        </p:nvSpPr>
        <p:spPr>
          <a:xfrm>
            <a:off x="8172400" y="1484784"/>
            <a:ext cx="720080" cy="369332"/>
          </a:xfrm>
          <a:prstGeom prst="rect">
            <a:avLst/>
          </a:prstGeom>
          <a:solidFill>
            <a:srgbClr val="FFFFFF"/>
          </a:solidFill>
        </p:spPr>
        <p:txBody>
          <a:bodyPr wrap="square" rtlCol="0">
            <a:spAutoFit/>
          </a:bodyPr>
          <a:lstStyle/>
          <a:p>
            <a:endParaRPr lang="en-US" dirty="0"/>
          </a:p>
        </p:txBody>
      </p:sp>
      <p:sp>
        <p:nvSpPr>
          <p:cNvPr id="3" name="TextBox 2"/>
          <p:cNvSpPr txBox="1"/>
          <p:nvPr/>
        </p:nvSpPr>
        <p:spPr>
          <a:xfrm>
            <a:off x="7884368" y="1340768"/>
            <a:ext cx="1259632" cy="1224136"/>
          </a:xfrm>
          <a:prstGeom prst="rect">
            <a:avLst/>
          </a:prstGeom>
          <a:solidFill>
            <a:srgbClr val="FFFFFF"/>
          </a:solidFill>
        </p:spPr>
        <p:txBody>
          <a:bodyPr wrap="square" rtlCol="0">
            <a:spAutoFit/>
          </a:bodyPr>
          <a:lstStyle/>
          <a:p>
            <a:endParaRPr lang="en-US" dirty="0"/>
          </a:p>
        </p:txBody>
      </p:sp>
      <p:pic>
        <p:nvPicPr>
          <p:cNvPr id="8" name="Picture 7" descr="MAGAZINE INTERNE 2.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016732"/>
            <a:ext cx="4634523" cy="3474202"/>
          </a:xfrm>
          <a:prstGeom prst="rect">
            <a:avLst/>
          </a:prstGeom>
        </p:spPr>
      </p:pic>
      <p:pic>
        <p:nvPicPr>
          <p:cNvPr id="12" name="Picture 11"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9" name="TextBox 4"/>
          <p:cNvSpPr txBox="1"/>
          <p:nvPr/>
        </p:nvSpPr>
        <p:spPr>
          <a:xfrm>
            <a:off x="395536" y="404664"/>
            <a:ext cx="4104456" cy="584775"/>
          </a:xfrm>
          <a:prstGeom prst="rect">
            <a:avLst/>
          </a:prstGeom>
          <a:noFill/>
        </p:spPr>
        <p:txBody>
          <a:bodyPr wrap="square" rtlCol="0">
            <a:spAutoFit/>
          </a:bodyPr>
          <a:lstStyle/>
          <a:p>
            <a:r>
              <a:rPr lang="en-US" b="1" dirty="0" smtClean="0">
                <a:solidFill>
                  <a:schemeClr val="bg1"/>
                </a:solidFill>
                <a:latin typeface="Helvetica"/>
                <a:cs typeface="Helvetica"/>
              </a:rPr>
              <a:t>PRODUIT</a:t>
            </a:r>
          </a:p>
          <a:p>
            <a:r>
              <a:rPr lang="en-US" sz="1400" b="1" dirty="0" smtClean="0">
                <a:solidFill>
                  <a:schemeClr val="bg1"/>
                </a:solidFill>
                <a:latin typeface="Helvetica"/>
                <a:cs typeface="Helvetica"/>
              </a:rPr>
              <a:t>AU SOL</a:t>
            </a:r>
            <a:endParaRPr lang="en-US" sz="1400" dirty="0">
              <a:solidFill>
                <a:schemeClr val="bg1"/>
              </a:solidFill>
              <a:latin typeface="Helvetica"/>
              <a:cs typeface="Helvetica"/>
            </a:endParaRPr>
          </a:p>
        </p:txBody>
      </p:sp>
      <p:pic>
        <p:nvPicPr>
          <p:cNvPr id="10" name="Picture 10"/>
          <p:cNvPicPr>
            <a:picLocks noChangeAspect="1"/>
          </p:cNvPicPr>
          <p:nvPr/>
        </p:nvPicPr>
        <p:blipFill>
          <a:blip r:embed="rId5"/>
          <a:stretch>
            <a:fillRect/>
          </a:stretch>
        </p:blipFill>
        <p:spPr>
          <a:xfrm>
            <a:off x="398726" y="1124744"/>
            <a:ext cx="4381717" cy="3096344"/>
          </a:xfrm>
          <a:prstGeom prst="rect">
            <a:avLst/>
          </a:prstGeom>
        </p:spPr>
      </p:pic>
      <p:sp>
        <p:nvSpPr>
          <p:cNvPr id="13" name="TextBox 9"/>
          <p:cNvSpPr txBox="1"/>
          <p:nvPr/>
        </p:nvSpPr>
        <p:spPr>
          <a:xfrm>
            <a:off x="2607373" y="4365104"/>
            <a:ext cx="5040560" cy="1600438"/>
          </a:xfrm>
          <a:prstGeom prst="rect">
            <a:avLst/>
          </a:prstGeom>
          <a:noFill/>
        </p:spPr>
        <p:txBody>
          <a:bodyPr wrap="square" rtlCol="0">
            <a:spAutoFit/>
          </a:bodyPr>
          <a:lstStyle/>
          <a:p>
            <a:pPr lvl="0"/>
            <a:r>
              <a:rPr lang="fr-FR" sz="1200" dirty="0" smtClean="0">
                <a:latin typeface="Open Sans"/>
                <a:cs typeface="Open Sans"/>
              </a:rPr>
              <a:t>° </a:t>
            </a:r>
            <a:r>
              <a:rPr lang="fr-FR" sz="1400" dirty="0" smtClean="0">
                <a:latin typeface="Open Sans"/>
                <a:cs typeface="Open Sans"/>
              </a:rPr>
              <a:t>Un </a:t>
            </a:r>
            <a:r>
              <a:rPr lang="fr-FR" sz="1400" dirty="0">
                <a:latin typeface="Open Sans"/>
                <a:cs typeface="Open Sans"/>
              </a:rPr>
              <a:t>produit </a:t>
            </a:r>
            <a:r>
              <a:rPr lang="fr-FR" sz="1400" dirty="0" smtClean="0">
                <a:latin typeface="Open Sans"/>
                <a:cs typeface="Open Sans"/>
              </a:rPr>
              <a:t>Transit </a:t>
            </a:r>
            <a:endParaRPr lang="fr-FR" sz="1400" dirty="0">
              <a:latin typeface="Open Sans"/>
              <a:cs typeface="Open Sans"/>
            </a:endParaRPr>
          </a:p>
          <a:p>
            <a:pPr lvl="0"/>
            <a:r>
              <a:rPr lang="fr-FR" sz="1400" dirty="0" smtClean="0">
                <a:latin typeface="Open Sans"/>
                <a:cs typeface="Open Sans"/>
              </a:rPr>
              <a:t>° Un </a:t>
            </a:r>
            <a:r>
              <a:rPr lang="fr-FR" sz="1400" dirty="0">
                <a:latin typeface="Open Sans"/>
                <a:cs typeface="Open Sans"/>
              </a:rPr>
              <a:t>salon </a:t>
            </a:r>
            <a:r>
              <a:rPr lang="fr-FR" sz="1400" dirty="0" smtClean="0">
                <a:latin typeface="Open Sans"/>
                <a:cs typeface="Open Sans"/>
              </a:rPr>
              <a:t>« VIP Lounge »</a:t>
            </a:r>
            <a:endParaRPr lang="fr-FR" sz="1400" dirty="0">
              <a:latin typeface="Open Sans"/>
              <a:cs typeface="Open Sans"/>
            </a:endParaRPr>
          </a:p>
          <a:p>
            <a:pPr lvl="0"/>
            <a:r>
              <a:rPr lang="fr-FR" sz="1400" dirty="0" smtClean="0">
                <a:latin typeface="Open Sans"/>
                <a:cs typeface="Open Sans"/>
              </a:rPr>
              <a:t>° Des espaces dédiés</a:t>
            </a:r>
            <a:endParaRPr lang="fr-FR" sz="1400" dirty="0">
              <a:latin typeface="Open Sans"/>
              <a:cs typeface="Open Sans"/>
            </a:endParaRPr>
          </a:p>
          <a:p>
            <a:pPr lvl="0"/>
            <a:r>
              <a:rPr lang="fr-FR" sz="1400" dirty="0" smtClean="0">
                <a:latin typeface="Open Sans"/>
                <a:cs typeface="Open Sans"/>
              </a:rPr>
              <a:t>° Un </a:t>
            </a:r>
            <a:r>
              <a:rPr lang="fr-FR" sz="1400" dirty="0">
                <a:latin typeface="Open Sans"/>
                <a:cs typeface="Open Sans"/>
              </a:rPr>
              <a:t>traitement personnalisé : « Fast Lane » et </a:t>
            </a:r>
            <a:endParaRPr lang="fr-FR" sz="1400" dirty="0" smtClean="0">
              <a:latin typeface="Open Sans"/>
              <a:cs typeface="Open Sans"/>
            </a:endParaRPr>
          </a:p>
          <a:p>
            <a:pPr lvl="0"/>
            <a:r>
              <a:rPr lang="fr-FR" sz="1400" dirty="0" smtClean="0">
                <a:latin typeface="Open Sans"/>
                <a:cs typeface="Open Sans"/>
              </a:rPr>
              <a:t>«</a:t>
            </a:r>
            <a:r>
              <a:rPr lang="fr-FR" sz="1400" dirty="0" err="1" smtClean="0">
                <a:latin typeface="Open Sans"/>
                <a:cs typeface="Open Sans"/>
              </a:rPr>
              <a:t>Priority</a:t>
            </a:r>
            <a:r>
              <a:rPr lang="fr-FR" sz="1400" dirty="0" smtClean="0">
                <a:latin typeface="Open Sans"/>
                <a:cs typeface="Open Sans"/>
              </a:rPr>
              <a:t> </a:t>
            </a:r>
            <a:r>
              <a:rPr lang="fr-FR" sz="1400" dirty="0">
                <a:latin typeface="Open Sans"/>
                <a:cs typeface="Open Sans"/>
              </a:rPr>
              <a:t>Check-in » </a:t>
            </a:r>
            <a:r>
              <a:rPr lang="fr-FR" sz="1400" dirty="0" smtClean="0">
                <a:latin typeface="Open Sans"/>
                <a:cs typeface="Open Sans"/>
              </a:rPr>
              <a:t>pour toutes les classes de service</a:t>
            </a:r>
            <a:endParaRPr lang="fr-FR" sz="1400" dirty="0">
              <a:latin typeface="Open Sans"/>
              <a:cs typeface="Open Sans"/>
            </a:endParaRPr>
          </a:p>
          <a:p>
            <a:pPr lvl="0"/>
            <a:r>
              <a:rPr lang="fr-FR" sz="1400" dirty="0" smtClean="0">
                <a:latin typeface="Open Sans"/>
                <a:cs typeface="Open Sans"/>
              </a:rPr>
              <a:t>° Des </a:t>
            </a:r>
            <a:r>
              <a:rPr lang="fr-FR" sz="1400" dirty="0">
                <a:latin typeface="Open Sans"/>
                <a:cs typeface="Open Sans"/>
              </a:rPr>
              <a:t>Services Optionnels (Transport, Hôtels, </a:t>
            </a:r>
            <a:r>
              <a:rPr lang="fr-FR" sz="1400" dirty="0" smtClean="0">
                <a:latin typeface="Open Sans"/>
                <a:cs typeface="Open Sans"/>
              </a:rPr>
              <a:t>Tourisme </a:t>
            </a:r>
            <a:r>
              <a:rPr lang="fr-FR" sz="1400" dirty="0">
                <a:latin typeface="Open Sans"/>
                <a:cs typeface="Open Sans"/>
              </a:rPr>
              <a:t>etc</a:t>
            </a:r>
            <a:r>
              <a:rPr lang="fr-FR" sz="1400" dirty="0" smtClean="0">
                <a:latin typeface="Open Sans"/>
                <a:cs typeface="Open Sans"/>
              </a:rPr>
              <a:t>.)</a:t>
            </a:r>
            <a:endParaRPr lang="fr-FR" sz="1400" dirty="0">
              <a:latin typeface="Open Sans"/>
              <a:cs typeface="Open Sans"/>
            </a:endParaRPr>
          </a:p>
          <a:p>
            <a:endParaRPr lang="en-US" sz="1400" dirty="0">
              <a:latin typeface="Open Sans"/>
              <a:cs typeface="Open Sans"/>
            </a:endParaRPr>
          </a:p>
        </p:txBody>
      </p:sp>
    </p:spTree>
    <p:extLst>
      <p:ext uri="{BB962C8B-B14F-4D97-AF65-F5344CB8AC3E}">
        <p14:creationId xmlns:p14="http://schemas.microsoft.com/office/powerpoint/2010/main" val="35398150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4104456" cy="584775"/>
          </a:xfrm>
          <a:prstGeom prst="rect">
            <a:avLst/>
          </a:prstGeom>
          <a:noFill/>
        </p:spPr>
        <p:txBody>
          <a:bodyPr wrap="square" rtlCol="0">
            <a:spAutoFit/>
          </a:bodyPr>
          <a:lstStyle/>
          <a:p>
            <a:r>
              <a:rPr lang="en-US" b="1" dirty="0" smtClean="0">
                <a:solidFill>
                  <a:schemeClr val="bg1"/>
                </a:solidFill>
                <a:latin typeface="Helvetica"/>
                <a:cs typeface="Helvetica"/>
              </a:rPr>
              <a:t>PRODUIT</a:t>
            </a:r>
          </a:p>
          <a:p>
            <a:r>
              <a:rPr lang="en-US" sz="1400" b="1" dirty="0" smtClean="0">
                <a:solidFill>
                  <a:schemeClr val="bg1"/>
                </a:solidFill>
                <a:latin typeface="Helvetica"/>
                <a:cs typeface="Helvetica"/>
              </a:rPr>
              <a:t>A BORD- </a:t>
            </a:r>
            <a:r>
              <a:rPr lang="en-US" sz="1400" b="1" dirty="0" err="1" smtClean="0">
                <a:solidFill>
                  <a:schemeClr val="bg1"/>
                </a:solidFill>
                <a:latin typeface="Helvetica"/>
                <a:cs typeface="Helvetica"/>
              </a:rPr>
              <a:t>Régional</a:t>
            </a:r>
            <a:r>
              <a:rPr lang="en-US" sz="1400" b="1" dirty="0" smtClean="0">
                <a:solidFill>
                  <a:schemeClr val="bg1"/>
                </a:solidFill>
                <a:latin typeface="Helvetica"/>
                <a:cs typeface="Helvetica"/>
              </a:rPr>
              <a:t>-Intercontinental</a:t>
            </a:r>
            <a:endParaRPr lang="en-US" sz="1400" dirty="0">
              <a:solidFill>
                <a:schemeClr val="bg1"/>
              </a:solidFill>
              <a:latin typeface="Helvetica"/>
              <a:cs typeface="Helvetica"/>
            </a:endParaRPr>
          </a:p>
        </p:txBody>
      </p:sp>
      <p:sp>
        <p:nvSpPr>
          <p:cNvPr id="7" name="TextBox 6"/>
          <p:cNvSpPr txBox="1"/>
          <p:nvPr/>
        </p:nvSpPr>
        <p:spPr>
          <a:xfrm>
            <a:off x="8244408" y="1484784"/>
            <a:ext cx="648072" cy="369332"/>
          </a:xfrm>
          <a:prstGeom prst="rect">
            <a:avLst/>
          </a:prstGeom>
          <a:solidFill>
            <a:srgbClr val="FFFFFF"/>
          </a:solidFill>
        </p:spPr>
        <p:txBody>
          <a:bodyPr wrap="square" rtlCol="0">
            <a:spAutoFit/>
          </a:bodyPr>
          <a:lstStyle/>
          <a:p>
            <a:endParaRPr lang="en-US" dirty="0"/>
          </a:p>
        </p:txBody>
      </p:sp>
      <p:pic>
        <p:nvPicPr>
          <p:cNvPr id="2" name="Picture 1" descr="avion interne avec background 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017" y="1268760"/>
            <a:ext cx="7344816" cy="4895349"/>
          </a:xfrm>
          <a:prstGeom prst="rect">
            <a:avLst/>
          </a:prstGeom>
        </p:spPr>
      </p:pic>
      <p:sp>
        <p:nvSpPr>
          <p:cNvPr id="6" name="TextBox 5"/>
          <p:cNvSpPr txBox="1"/>
          <p:nvPr/>
        </p:nvSpPr>
        <p:spPr>
          <a:xfrm>
            <a:off x="971600" y="6257835"/>
            <a:ext cx="11233248" cy="1200329"/>
          </a:xfrm>
          <a:prstGeom prst="rect">
            <a:avLst/>
          </a:prstGeom>
          <a:noFill/>
        </p:spPr>
        <p:txBody>
          <a:bodyPr wrap="square" rtlCol="0">
            <a:spAutoFit/>
          </a:bodyPr>
          <a:lstStyle/>
          <a:p>
            <a:r>
              <a:rPr lang="fr-FR" sz="1100" b="1" dirty="0">
                <a:solidFill>
                  <a:srgbClr val="7F7F7F"/>
                </a:solidFill>
                <a:latin typeface="Helvetica"/>
                <a:cs typeface="Helvetica"/>
              </a:rPr>
              <a:t>Aménagement cabine </a:t>
            </a:r>
            <a:r>
              <a:rPr lang="fr-FR" sz="1100" b="1" dirty="0" smtClean="0">
                <a:solidFill>
                  <a:srgbClr val="7F7F7F"/>
                </a:solidFill>
                <a:latin typeface="Helvetica"/>
                <a:cs typeface="Helvetica"/>
              </a:rPr>
              <a:t>accueillant  .</a:t>
            </a:r>
            <a:r>
              <a:rPr lang="fr-FR" sz="1100" b="1" dirty="0">
                <a:solidFill>
                  <a:srgbClr val="7F7F7F"/>
                </a:solidFill>
                <a:latin typeface="Helvetica"/>
                <a:cs typeface="Helvetica"/>
              </a:rPr>
              <a:t> Configuration Bi-classe avec </a:t>
            </a:r>
            <a:r>
              <a:rPr lang="fr-FR" sz="1100" b="1" dirty="0" smtClean="0">
                <a:solidFill>
                  <a:srgbClr val="7F7F7F"/>
                </a:solidFill>
                <a:latin typeface="Helvetica"/>
                <a:cs typeface="Helvetica"/>
              </a:rPr>
              <a:t>  . </a:t>
            </a:r>
            <a:r>
              <a:rPr lang="fr-FR" sz="1100" b="1" dirty="0">
                <a:solidFill>
                  <a:srgbClr val="7F7F7F"/>
                </a:solidFill>
                <a:latin typeface="Helvetica"/>
                <a:cs typeface="Helvetica"/>
              </a:rPr>
              <a:t>Produits et Services </a:t>
            </a:r>
            <a:r>
              <a:rPr lang="fr-FR" sz="1100" b="1" dirty="0" smtClean="0">
                <a:solidFill>
                  <a:srgbClr val="7F7F7F"/>
                </a:solidFill>
                <a:latin typeface="Helvetica"/>
                <a:cs typeface="Helvetica"/>
              </a:rPr>
              <a:t>Optionnels   </a:t>
            </a:r>
            <a:r>
              <a:rPr lang="fr-FR" sz="1100" b="1" dirty="0">
                <a:solidFill>
                  <a:srgbClr val="7F7F7F"/>
                </a:solidFill>
                <a:latin typeface="Helvetica"/>
                <a:cs typeface="Helvetica"/>
              </a:rPr>
              <a:t>(A la </a:t>
            </a:r>
            <a:r>
              <a:rPr lang="fr-FR" sz="1100" b="1" dirty="0" smtClean="0">
                <a:solidFill>
                  <a:srgbClr val="7F7F7F"/>
                </a:solidFill>
                <a:latin typeface="Helvetica"/>
                <a:cs typeface="Helvetica"/>
              </a:rPr>
              <a:t>carte)   </a:t>
            </a:r>
          </a:p>
          <a:p>
            <a:r>
              <a:rPr lang="fr-FR" sz="1100" b="1" dirty="0" smtClean="0">
                <a:solidFill>
                  <a:srgbClr val="7F7F7F"/>
                </a:solidFill>
                <a:latin typeface="Helvetica"/>
                <a:cs typeface="Helvetica"/>
              </a:rPr>
              <a:t>. </a:t>
            </a:r>
            <a:r>
              <a:rPr lang="fr-FR" sz="1100" b="1" dirty="0">
                <a:solidFill>
                  <a:srgbClr val="7F7F7F"/>
                </a:solidFill>
                <a:latin typeface="Helvetica"/>
                <a:cs typeface="Helvetica"/>
              </a:rPr>
              <a:t>Offre de divertissement </a:t>
            </a:r>
            <a:r>
              <a:rPr lang="fr-FR" sz="1100" b="1" dirty="0" smtClean="0">
                <a:solidFill>
                  <a:srgbClr val="7F7F7F"/>
                </a:solidFill>
                <a:latin typeface="Helvetica"/>
                <a:cs typeface="Helvetica"/>
              </a:rPr>
              <a:t>adaptée  aux </a:t>
            </a:r>
            <a:r>
              <a:rPr lang="fr-FR" sz="1100" b="1" dirty="0">
                <a:solidFill>
                  <a:srgbClr val="7F7F7F"/>
                </a:solidFill>
                <a:latin typeface="Helvetica"/>
                <a:cs typeface="Helvetica"/>
              </a:rPr>
              <a:t>différents segments </a:t>
            </a:r>
            <a:r>
              <a:rPr lang="fr-FR" sz="1100" b="1" dirty="0" smtClean="0">
                <a:solidFill>
                  <a:srgbClr val="7F7F7F"/>
                </a:solidFill>
                <a:latin typeface="Helvetica"/>
                <a:cs typeface="Helvetica"/>
              </a:rPr>
              <a:t>clients   .Wifi    .Standards </a:t>
            </a:r>
            <a:r>
              <a:rPr lang="fr-FR" sz="1100" b="1" dirty="0">
                <a:solidFill>
                  <a:srgbClr val="7F7F7F"/>
                </a:solidFill>
                <a:latin typeface="Helvetica"/>
                <a:cs typeface="Helvetica"/>
              </a:rPr>
              <a:t>de Confort </a:t>
            </a:r>
            <a:r>
              <a:rPr lang="fr-FR" sz="1100" b="1" dirty="0" smtClean="0">
                <a:solidFill>
                  <a:srgbClr val="7F7F7F"/>
                </a:solidFill>
                <a:latin typeface="Helvetica"/>
                <a:cs typeface="Helvetica"/>
              </a:rPr>
              <a:t>etc. </a:t>
            </a:r>
            <a:endParaRPr lang="fr-FR" sz="1100" b="1" dirty="0">
              <a:solidFill>
                <a:srgbClr val="7F7F7F"/>
              </a:solidFill>
              <a:latin typeface="Helvetica"/>
              <a:cs typeface="Helvetica"/>
            </a:endParaRPr>
          </a:p>
          <a:p>
            <a:r>
              <a:rPr lang="fr-FR" sz="1000" b="1" dirty="0" smtClean="0">
                <a:solidFill>
                  <a:srgbClr val="7F7F7F"/>
                </a:solidFill>
                <a:latin typeface="Helvetica"/>
                <a:cs typeface="Helvetica"/>
              </a:rPr>
              <a:t>  </a:t>
            </a:r>
          </a:p>
          <a:p>
            <a:r>
              <a:rPr lang="fr-FR" sz="1000" b="1" dirty="0" smtClean="0">
                <a:solidFill>
                  <a:srgbClr val="7F7F7F"/>
                </a:solidFill>
                <a:latin typeface="Helvetica"/>
                <a:cs typeface="Helvetica"/>
              </a:rPr>
              <a:t> </a:t>
            </a:r>
            <a:endParaRPr lang="fr-FR" sz="1000" b="1" dirty="0">
              <a:solidFill>
                <a:srgbClr val="7F7F7F"/>
              </a:solidFill>
              <a:latin typeface="Helvetica"/>
              <a:cs typeface="Helvetica"/>
            </a:endParaRPr>
          </a:p>
          <a:p>
            <a:r>
              <a:rPr lang="fr-FR" sz="1000" b="1" dirty="0" smtClean="0">
                <a:solidFill>
                  <a:srgbClr val="7F7F7F"/>
                </a:solidFill>
                <a:latin typeface="Helvetica"/>
                <a:cs typeface="Helvetica"/>
              </a:rPr>
              <a:t> </a:t>
            </a:r>
            <a:endParaRPr lang="fr-FR" sz="1000" b="1" dirty="0">
              <a:solidFill>
                <a:srgbClr val="7F7F7F"/>
              </a:solidFill>
              <a:latin typeface="Helvetica"/>
              <a:cs typeface="Helvetica"/>
            </a:endParaRPr>
          </a:p>
          <a:p>
            <a:endParaRPr lang="fr-FR" sz="1000" b="1" dirty="0">
              <a:solidFill>
                <a:srgbClr val="7F7F7F"/>
              </a:solidFill>
              <a:latin typeface="Helvetica"/>
              <a:cs typeface="Helvetica"/>
            </a:endParaRPr>
          </a:p>
          <a:p>
            <a:endParaRPr lang="en-US" sz="1000" b="1" dirty="0"/>
          </a:p>
        </p:txBody>
      </p:sp>
      <p:pic>
        <p:nvPicPr>
          <p:cNvPr id="8" name="Picture 7"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0" name="TextBox 4"/>
          <p:cNvSpPr txBox="1"/>
          <p:nvPr/>
        </p:nvSpPr>
        <p:spPr>
          <a:xfrm>
            <a:off x="179512" y="264676"/>
            <a:ext cx="4104456" cy="584775"/>
          </a:xfrm>
          <a:prstGeom prst="rect">
            <a:avLst/>
          </a:prstGeom>
          <a:noFill/>
        </p:spPr>
        <p:txBody>
          <a:bodyPr wrap="square" rtlCol="0">
            <a:spAutoFit/>
          </a:bodyPr>
          <a:lstStyle/>
          <a:p>
            <a:r>
              <a:rPr lang="en-US" b="1" dirty="0" smtClean="0">
                <a:solidFill>
                  <a:schemeClr val="bg1"/>
                </a:solidFill>
                <a:latin typeface="Helvetica"/>
                <a:cs typeface="Helvetica"/>
              </a:rPr>
              <a:t>PRODUIT</a:t>
            </a:r>
          </a:p>
          <a:p>
            <a:r>
              <a:rPr lang="en-US" sz="1400" b="1" dirty="0" smtClean="0">
                <a:solidFill>
                  <a:schemeClr val="bg1"/>
                </a:solidFill>
                <a:latin typeface="Helvetica"/>
                <a:cs typeface="Helvetica"/>
              </a:rPr>
              <a:t>A BORD- </a:t>
            </a:r>
            <a:r>
              <a:rPr lang="en-US" sz="1400" b="1" dirty="0" err="1" smtClean="0">
                <a:solidFill>
                  <a:schemeClr val="bg1"/>
                </a:solidFill>
                <a:latin typeface="Helvetica"/>
                <a:cs typeface="Helvetica"/>
              </a:rPr>
              <a:t>Régional</a:t>
            </a:r>
            <a:r>
              <a:rPr lang="en-US" sz="1400" b="1" dirty="0" smtClean="0">
                <a:solidFill>
                  <a:schemeClr val="bg1"/>
                </a:solidFill>
                <a:latin typeface="Helvetica"/>
                <a:cs typeface="Helvetica"/>
              </a:rPr>
              <a:t> / Intercontinental</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13587425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ir Senegal presentation ATR-27.jpg"/>
          <p:cNvPicPr>
            <a:picLocks noChangeAspect="1"/>
          </p:cNvPicPr>
          <p:nvPr/>
        </p:nvPicPr>
        <p:blipFill rotWithShape="1">
          <a:blip r:embed="rId3" cstate="print">
            <a:extLst>
              <a:ext uri="{28A0092B-C50C-407E-A947-70E740481C1C}">
                <a14:useLocalDpi xmlns:a14="http://schemas.microsoft.com/office/drawing/2010/main" val="0"/>
              </a:ext>
            </a:extLst>
          </a:blip>
          <a:srcRect t="13465" b="10355"/>
          <a:stretch/>
        </p:blipFill>
        <p:spPr>
          <a:xfrm>
            <a:off x="0" y="1282643"/>
            <a:ext cx="9144000" cy="5450083"/>
          </a:xfrm>
          <a:prstGeom prst="rect">
            <a:avLst/>
          </a:prstGeom>
        </p:spPr>
      </p:pic>
      <p:sp>
        <p:nvSpPr>
          <p:cNvPr id="6" name="TextBox 4"/>
          <p:cNvSpPr txBox="1"/>
          <p:nvPr/>
        </p:nvSpPr>
        <p:spPr>
          <a:xfrm>
            <a:off x="395536" y="404664"/>
            <a:ext cx="3240360" cy="584775"/>
          </a:xfrm>
          <a:prstGeom prst="rect">
            <a:avLst/>
          </a:prstGeom>
          <a:noFill/>
        </p:spPr>
        <p:txBody>
          <a:bodyPr wrap="square" rtlCol="0">
            <a:spAutoFit/>
          </a:bodyPr>
          <a:lstStyle/>
          <a:p>
            <a:r>
              <a:rPr lang="en-US" b="1" dirty="0" smtClean="0">
                <a:solidFill>
                  <a:schemeClr val="bg1"/>
                </a:solidFill>
                <a:latin typeface="Helvetica"/>
                <a:cs typeface="Helvetica"/>
              </a:rPr>
              <a:t>PRODUIT</a:t>
            </a:r>
          </a:p>
          <a:p>
            <a:r>
              <a:rPr lang="en-US" sz="1400" b="1" dirty="0" smtClean="0">
                <a:solidFill>
                  <a:schemeClr val="bg1"/>
                </a:solidFill>
                <a:latin typeface="Helvetica"/>
                <a:cs typeface="Helvetica"/>
              </a:rPr>
              <a:t>A BORD – </a:t>
            </a:r>
            <a:r>
              <a:rPr lang="en-US" sz="1400" b="1" dirty="0" err="1" smtClean="0">
                <a:solidFill>
                  <a:schemeClr val="bg1"/>
                </a:solidFill>
                <a:latin typeface="Helvetica"/>
                <a:cs typeface="Helvetica"/>
              </a:rPr>
              <a:t>Domestique</a:t>
            </a:r>
            <a:r>
              <a:rPr lang="en-US" sz="1400" b="1" dirty="0" smtClean="0">
                <a:solidFill>
                  <a:schemeClr val="bg1"/>
                </a:solidFill>
                <a:latin typeface="Helvetica"/>
                <a:cs typeface="Helvetica"/>
              </a:rPr>
              <a:t>/</a:t>
            </a:r>
            <a:r>
              <a:rPr lang="en-US" sz="1400" b="1" dirty="0" err="1" smtClean="0">
                <a:solidFill>
                  <a:schemeClr val="bg1"/>
                </a:solidFill>
                <a:latin typeface="Helvetica"/>
                <a:cs typeface="Helvetica"/>
              </a:rPr>
              <a:t>Voisinage</a:t>
            </a:r>
            <a:r>
              <a:rPr lang="en-US" sz="1400" b="1" dirty="0" smtClean="0">
                <a:solidFill>
                  <a:schemeClr val="bg1"/>
                </a:solidFill>
                <a:latin typeface="Helvetica"/>
                <a:cs typeface="Helvetica"/>
              </a:rPr>
              <a:t> </a:t>
            </a:r>
            <a:endParaRPr lang="en-US" sz="1400" dirty="0">
              <a:solidFill>
                <a:schemeClr val="bg1"/>
              </a:solidFill>
              <a:latin typeface="Helvetica"/>
              <a:cs typeface="Helvetica"/>
            </a:endParaRPr>
          </a:p>
        </p:txBody>
      </p:sp>
      <p:pic>
        <p:nvPicPr>
          <p:cNvPr id="5" name="Picture 4"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 y="0"/>
            <a:ext cx="9144000" cy="1109472"/>
          </a:xfrm>
          <a:prstGeom prst="rect">
            <a:avLst/>
          </a:prstGeom>
        </p:spPr>
      </p:pic>
      <p:sp>
        <p:nvSpPr>
          <p:cNvPr id="8" name="TextBox 4"/>
          <p:cNvSpPr txBox="1"/>
          <p:nvPr/>
        </p:nvSpPr>
        <p:spPr>
          <a:xfrm>
            <a:off x="251520" y="273312"/>
            <a:ext cx="3240360" cy="584775"/>
          </a:xfrm>
          <a:prstGeom prst="rect">
            <a:avLst/>
          </a:prstGeom>
          <a:noFill/>
        </p:spPr>
        <p:txBody>
          <a:bodyPr wrap="square" rtlCol="0">
            <a:spAutoFit/>
          </a:bodyPr>
          <a:lstStyle/>
          <a:p>
            <a:r>
              <a:rPr lang="en-US" b="1" dirty="0" smtClean="0">
                <a:solidFill>
                  <a:schemeClr val="bg1"/>
                </a:solidFill>
                <a:latin typeface="Helvetica"/>
                <a:cs typeface="Helvetica"/>
              </a:rPr>
              <a:t>PRODUIT</a:t>
            </a:r>
          </a:p>
          <a:p>
            <a:r>
              <a:rPr lang="en-US" sz="1400" b="1" dirty="0" smtClean="0">
                <a:solidFill>
                  <a:schemeClr val="bg1"/>
                </a:solidFill>
                <a:latin typeface="Helvetica"/>
                <a:cs typeface="Helvetica"/>
              </a:rPr>
              <a:t>A BORD – </a:t>
            </a:r>
            <a:r>
              <a:rPr lang="en-US" sz="1400" b="1" dirty="0" err="1" smtClean="0">
                <a:solidFill>
                  <a:schemeClr val="bg1"/>
                </a:solidFill>
                <a:latin typeface="Helvetica"/>
                <a:cs typeface="Helvetica"/>
              </a:rPr>
              <a:t>Domestique</a:t>
            </a:r>
            <a:r>
              <a:rPr lang="en-US" sz="1400" b="1" dirty="0" smtClean="0">
                <a:solidFill>
                  <a:schemeClr val="bg1"/>
                </a:solidFill>
                <a:latin typeface="Helvetica"/>
                <a:cs typeface="Helvetica"/>
              </a:rPr>
              <a:t> / </a:t>
            </a:r>
            <a:r>
              <a:rPr lang="en-US" sz="1400" b="1" dirty="0" err="1" smtClean="0">
                <a:solidFill>
                  <a:schemeClr val="bg1"/>
                </a:solidFill>
                <a:latin typeface="Helvetica"/>
                <a:cs typeface="Helvetica"/>
              </a:rPr>
              <a:t>Voisinage</a:t>
            </a:r>
            <a:r>
              <a:rPr lang="en-US" sz="1400" b="1" dirty="0" smtClean="0">
                <a:solidFill>
                  <a:schemeClr val="bg1"/>
                </a:solidFill>
                <a:latin typeface="Helvetica"/>
                <a:cs typeface="Helvetica"/>
              </a:rPr>
              <a:t> </a:t>
            </a:r>
            <a:endParaRPr lang="en-US" sz="1400" dirty="0">
              <a:solidFill>
                <a:schemeClr val="bg1"/>
              </a:solidFill>
              <a:latin typeface="Helvetica"/>
              <a:cs typeface="Helvetica"/>
            </a:endParaRPr>
          </a:p>
        </p:txBody>
      </p:sp>
    </p:spTree>
    <p:extLst>
      <p:ext uri="{BB962C8B-B14F-4D97-AF65-F5344CB8AC3E}">
        <p14:creationId xmlns:p14="http://schemas.microsoft.com/office/powerpoint/2010/main" val="29568261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3724096"/>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pPr marL="400050" indent="-400050">
              <a:buAutoNum type="romanUcPeriod" startAt="3"/>
            </a:pPr>
            <a:endParaRPr lang="fr-FR" sz="2000" dirty="0" smtClean="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4" name="ZoneTexte 13"/>
          <p:cNvSpPr txBox="1"/>
          <p:nvPr/>
        </p:nvSpPr>
        <p:spPr>
          <a:xfrm>
            <a:off x="2893516" y="3563724"/>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182348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316416" y="1400121"/>
            <a:ext cx="720080" cy="369332"/>
          </a:xfrm>
          <a:prstGeom prst="rect">
            <a:avLst/>
          </a:prstGeom>
          <a:solidFill>
            <a:srgbClr val="FFFFFF"/>
          </a:solidFill>
        </p:spPr>
        <p:txBody>
          <a:bodyPr wrap="square" rtlCol="0">
            <a:spAutoFit/>
          </a:bodyPr>
          <a:lstStyle/>
          <a:p>
            <a:endParaRPr lang="en-US" dirty="0"/>
          </a:p>
        </p:txBody>
      </p:sp>
      <p:sp>
        <p:nvSpPr>
          <p:cNvPr id="5" name="TextBox 4"/>
          <p:cNvSpPr txBox="1"/>
          <p:nvPr/>
        </p:nvSpPr>
        <p:spPr>
          <a:xfrm>
            <a:off x="395536" y="404664"/>
            <a:ext cx="2647179" cy="338554"/>
          </a:xfrm>
          <a:prstGeom prst="rect">
            <a:avLst/>
          </a:prstGeom>
          <a:noFill/>
        </p:spPr>
        <p:txBody>
          <a:bodyPr wrap="none" rtlCol="0">
            <a:spAutoFit/>
          </a:bodyPr>
          <a:lstStyle/>
          <a:p>
            <a:r>
              <a:rPr lang="en-US" sz="1600" b="1" dirty="0" smtClean="0">
                <a:solidFill>
                  <a:schemeClr val="bg1"/>
                </a:solidFill>
                <a:latin typeface="Helvetica"/>
                <a:cs typeface="Helvetica"/>
              </a:rPr>
              <a:t>DONNEES FINANCIERES</a:t>
            </a:r>
            <a:endParaRPr lang="en-US" sz="1600" dirty="0">
              <a:solidFill>
                <a:schemeClr val="bg1"/>
              </a:solidFill>
              <a:latin typeface="Helvetica"/>
              <a:cs typeface="Helvetica"/>
            </a:endParaRPr>
          </a:p>
        </p:txBody>
      </p:sp>
      <p:sp>
        <p:nvSpPr>
          <p:cNvPr id="9" name="TextBox 8"/>
          <p:cNvSpPr txBox="1"/>
          <p:nvPr/>
        </p:nvSpPr>
        <p:spPr>
          <a:xfrm>
            <a:off x="8172400" y="1700808"/>
            <a:ext cx="792088" cy="369332"/>
          </a:xfrm>
          <a:prstGeom prst="rect">
            <a:avLst/>
          </a:prstGeom>
          <a:solidFill>
            <a:srgbClr val="FFFFFF"/>
          </a:solidFill>
        </p:spPr>
        <p:txBody>
          <a:bodyPr wrap="square" rtlCol="0">
            <a:spAutoFit/>
          </a:bodyPr>
          <a:lstStyle/>
          <a:p>
            <a:endParaRPr lang="en-US" dirty="0"/>
          </a:p>
        </p:txBody>
      </p:sp>
      <p:pic>
        <p:nvPicPr>
          <p:cNvPr id="10" name="Picture 9" descr="BANNIE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2" name="Espace réservé du contenu 1"/>
          <p:cNvSpPr>
            <a:spLocks noGrp="1"/>
          </p:cNvSpPr>
          <p:nvPr>
            <p:ph idx="1"/>
          </p:nvPr>
        </p:nvSpPr>
        <p:spPr/>
        <p:txBody>
          <a:bodyPr/>
          <a:lstStyle/>
          <a:p>
            <a:endParaRPr lang="fr-F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7" y="1201936"/>
            <a:ext cx="9072027" cy="505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4"/>
          <p:cNvSpPr txBox="1"/>
          <p:nvPr/>
        </p:nvSpPr>
        <p:spPr>
          <a:xfrm>
            <a:off x="395536" y="404664"/>
            <a:ext cx="2954655" cy="369332"/>
          </a:xfrm>
          <a:prstGeom prst="rect">
            <a:avLst/>
          </a:prstGeom>
          <a:noFill/>
        </p:spPr>
        <p:txBody>
          <a:bodyPr wrap="none" rtlCol="0">
            <a:spAutoFit/>
          </a:bodyPr>
          <a:lstStyle/>
          <a:p>
            <a:r>
              <a:rPr lang="en-US" b="1" dirty="0" smtClean="0">
                <a:solidFill>
                  <a:schemeClr val="bg1"/>
                </a:solidFill>
                <a:latin typeface="Helvetica"/>
                <a:cs typeface="Helvetica"/>
              </a:rPr>
              <a:t>DONNEES FINANCIERES</a:t>
            </a:r>
            <a:endParaRPr lang="en-US" sz="1500" b="1" dirty="0">
              <a:solidFill>
                <a:schemeClr val="bg1"/>
              </a:solidFill>
              <a:latin typeface="Helvetica"/>
              <a:cs typeface="Helvetica"/>
            </a:endParaRPr>
          </a:p>
        </p:txBody>
      </p:sp>
    </p:spTree>
    <p:extLst>
      <p:ext uri="{BB962C8B-B14F-4D97-AF65-F5344CB8AC3E}">
        <p14:creationId xmlns:p14="http://schemas.microsoft.com/office/powerpoint/2010/main" val="16055329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031873"/>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pPr marL="514350" indent="-514350">
              <a:buFont typeface="+mj-lt"/>
              <a:buAutoNum type="romanUcPeriod"/>
            </a:pPr>
            <a:endParaRPr lang="fr-FR" sz="2000" dirty="0" smtClean="0">
              <a:latin typeface="Helvetica"/>
              <a:cs typeface="Helvetica"/>
            </a:endParaRPr>
          </a:p>
          <a:p>
            <a:pPr marL="514350" indent="-514350">
              <a:buFont typeface="+mj-lt"/>
              <a:buAutoNum type="romanUcPeriod"/>
            </a:pPr>
            <a:endParaRPr lang="fr-FR" sz="2000" dirty="0" smtClean="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4" name="ZoneTexte 13"/>
          <p:cNvSpPr txBox="1"/>
          <p:nvPr/>
        </p:nvSpPr>
        <p:spPr>
          <a:xfrm>
            <a:off x="2872556" y="4005064"/>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7897096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3633495" cy="338554"/>
          </a:xfrm>
          <a:prstGeom prst="rect">
            <a:avLst/>
          </a:prstGeom>
          <a:noFill/>
        </p:spPr>
        <p:txBody>
          <a:bodyPr wrap="none" rtlCol="0">
            <a:spAutoFit/>
          </a:bodyPr>
          <a:lstStyle/>
          <a:p>
            <a:r>
              <a:rPr lang="en-US" sz="1600" b="1" dirty="0" smtClean="0">
                <a:solidFill>
                  <a:schemeClr val="bg1"/>
                </a:solidFill>
                <a:latin typeface="Helvetica"/>
                <a:cs typeface="Helvetica"/>
              </a:rPr>
              <a:t>RISQUES ET PLAN DE MITIGATION</a:t>
            </a:r>
            <a:endParaRPr lang="en-US" sz="1600" dirty="0">
              <a:solidFill>
                <a:schemeClr val="bg1"/>
              </a:solidFill>
              <a:latin typeface="Helvetica"/>
              <a:cs typeface="Helvetica"/>
            </a:endParaRPr>
          </a:p>
        </p:txBody>
      </p:sp>
      <p:sp>
        <p:nvSpPr>
          <p:cNvPr id="8" name="TextBox 7"/>
          <p:cNvSpPr txBox="1"/>
          <p:nvPr/>
        </p:nvSpPr>
        <p:spPr>
          <a:xfrm>
            <a:off x="8144179" y="1672587"/>
            <a:ext cx="792088" cy="369332"/>
          </a:xfrm>
          <a:prstGeom prst="rect">
            <a:avLst/>
          </a:prstGeom>
          <a:solidFill>
            <a:srgbClr val="FFFFFF"/>
          </a:solidFill>
        </p:spPr>
        <p:txBody>
          <a:bodyPr wrap="square" rtlCol="0">
            <a:spAutoFit/>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84784"/>
            <a:ext cx="8649914" cy="497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352928" y="980728"/>
            <a:ext cx="683568" cy="923330"/>
          </a:xfrm>
          <a:prstGeom prst="rect">
            <a:avLst/>
          </a:prstGeom>
          <a:solidFill>
            <a:srgbClr val="FFFFFF"/>
          </a:solidFill>
        </p:spPr>
        <p:txBody>
          <a:bodyPr wrap="square" rtlCol="0">
            <a:spAutoFit/>
          </a:bodyPr>
          <a:lstStyle/>
          <a:p>
            <a:endParaRPr lang="en-US" dirty="0" smtClean="0"/>
          </a:p>
          <a:p>
            <a:endParaRPr lang="en-US" dirty="0"/>
          </a:p>
          <a:p>
            <a:endParaRPr lang="en-US" dirty="0"/>
          </a:p>
        </p:txBody>
      </p:sp>
      <p:pic>
        <p:nvPicPr>
          <p:cNvPr id="9" name="Picture 8"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1" name="TextBox 4"/>
          <p:cNvSpPr txBox="1"/>
          <p:nvPr/>
        </p:nvSpPr>
        <p:spPr>
          <a:xfrm>
            <a:off x="395536" y="404664"/>
            <a:ext cx="4066049" cy="369332"/>
          </a:xfrm>
          <a:prstGeom prst="rect">
            <a:avLst/>
          </a:prstGeom>
          <a:noFill/>
        </p:spPr>
        <p:txBody>
          <a:bodyPr wrap="none" rtlCol="0">
            <a:spAutoFit/>
          </a:bodyPr>
          <a:lstStyle/>
          <a:p>
            <a:r>
              <a:rPr lang="en-US" b="1" dirty="0" smtClean="0">
                <a:solidFill>
                  <a:schemeClr val="bg1"/>
                </a:solidFill>
                <a:latin typeface="Helvetica"/>
                <a:cs typeface="Helvetica"/>
              </a:rPr>
              <a:t>RISQUES ET PLAN DE MITIGATION</a:t>
            </a:r>
            <a:endParaRPr lang="en-US" sz="1500" b="1" dirty="0">
              <a:solidFill>
                <a:schemeClr val="bg1"/>
              </a:solidFill>
              <a:latin typeface="Helvetica"/>
              <a:cs typeface="Helvetica"/>
            </a:endParaRPr>
          </a:p>
        </p:txBody>
      </p:sp>
    </p:spTree>
    <p:extLst>
      <p:ext uri="{BB962C8B-B14F-4D97-AF65-F5344CB8AC3E}">
        <p14:creationId xmlns:p14="http://schemas.microsoft.com/office/powerpoint/2010/main" val="110330021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031873"/>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endParaRPr lang="fr-FR" sz="2000" dirty="0">
              <a:latin typeface="Helvetica"/>
              <a:cs typeface="Helvetica"/>
            </a:endParaRPr>
          </a:p>
          <a:p>
            <a:pPr marL="400050" indent="-400050">
              <a:buAutoNum type="romanUcPeriod" startAt="3"/>
            </a:pPr>
            <a:endParaRPr lang="fr-FR" sz="2000" dirty="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4" name="ZoneTexte 13"/>
          <p:cNvSpPr txBox="1"/>
          <p:nvPr/>
        </p:nvSpPr>
        <p:spPr>
          <a:xfrm>
            <a:off x="2959472" y="4437112"/>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4205745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3027191" cy="553998"/>
          </a:xfrm>
          <a:prstGeom prst="rect">
            <a:avLst/>
          </a:prstGeom>
          <a:noFill/>
        </p:spPr>
        <p:txBody>
          <a:bodyPr wrap="none" rtlCol="0">
            <a:spAutoFit/>
          </a:bodyPr>
          <a:lstStyle/>
          <a:p>
            <a:r>
              <a:rPr lang="en-US" sz="1600" b="1" dirty="0" smtClean="0">
                <a:solidFill>
                  <a:schemeClr val="bg1"/>
                </a:solidFill>
                <a:latin typeface="Helvetica"/>
                <a:cs typeface="Helvetica"/>
              </a:rPr>
              <a:t>PARTENAIRE STRATEGIQUE</a:t>
            </a:r>
          </a:p>
          <a:p>
            <a:r>
              <a:rPr lang="en-US" sz="1400" b="1" dirty="0" smtClean="0">
                <a:solidFill>
                  <a:schemeClr val="bg1"/>
                </a:solidFill>
                <a:latin typeface="Helvetica"/>
                <a:cs typeface="Helvetica"/>
              </a:rPr>
              <a:t>CYCLE DE VIE</a:t>
            </a:r>
            <a:endParaRPr lang="en-US" sz="1400" dirty="0">
              <a:solidFill>
                <a:schemeClr val="bg1"/>
              </a:solidFill>
              <a:latin typeface="Helvetica"/>
              <a:cs typeface="Helvetica"/>
            </a:endParaRPr>
          </a:p>
        </p:txBody>
      </p:sp>
      <p:sp>
        <p:nvSpPr>
          <p:cNvPr id="7" name="TextBox 6"/>
          <p:cNvSpPr txBox="1"/>
          <p:nvPr/>
        </p:nvSpPr>
        <p:spPr>
          <a:xfrm>
            <a:off x="8172400" y="1484784"/>
            <a:ext cx="720080" cy="369332"/>
          </a:xfrm>
          <a:prstGeom prst="rect">
            <a:avLst/>
          </a:prstGeom>
          <a:solidFill>
            <a:srgbClr val="FFFFFF"/>
          </a:solidFill>
        </p:spPr>
        <p:txBody>
          <a:bodyPr wrap="square" rtlCol="0">
            <a:spAutoFit/>
          </a:bodyPr>
          <a:lstStyle/>
          <a:p>
            <a:endParaRPr lang="en-US" dirty="0"/>
          </a:p>
        </p:txBody>
      </p:sp>
      <p:sp>
        <p:nvSpPr>
          <p:cNvPr id="9" name="TextBox 8"/>
          <p:cNvSpPr txBox="1"/>
          <p:nvPr/>
        </p:nvSpPr>
        <p:spPr>
          <a:xfrm>
            <a:off x="8028384" y="1196752"/>
            <a:ext cx="683568" cy="923330"/>
          </a:xfrm>
          <a:prstGeom prst="rect">
            <a:avLst/>
          </a:prstGeom>
          <a:solidFill>
            <a:srgbClr val="FFFFFF"/>
          </a:solidFill>
        </p:spPr>
        <p:txBody>
          <a:bodyPr wrap="square" rtlCol="0">
            <a:spAutoFit/>
          </a:bodyPr>
          <a:lstStyle/>
          <a:p>
            <a:endParaRPr lang="en-US" dirty="0" smtClean="0"/>
          </a:p>
          <a:p>
            <a:endParaRPr lang="en-US" dirty="0"/>
          </a:p>
          <a:p>
            <a:endParaRPr lang="en-US" dirty="0"/>
          </a:p>
        </p:txBody>
      </p:sp>
      <p:pic>
        <p:nvPicPr>
          <p:cNvPr id="11" name="Espace réservé du contenu 10" descr="Slide 3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622" t="-5945" r="-3990" b="-90"/>
          <a:stretch/>
        </p:blipFill>
        <p:spPr>
          <a:xfrm>
            <a:off x="395536" y="1484784"/>
            <a:ext cx="8300771" cy="4565104"/>
          </a:xfrm>
        </p:spPr>
      </p:pic>
      <p:pic>
        <p:nvPicPr>
          <p:cNvPr id="8" name="Picture 7"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10" name="TextBox 4"/>
          <p:cNvSpPr txBox="1"/>
          <p:nvPr/>
        </p:nvSpPr>
        <p:spPr>
          <a:xfrm>
            <a:off x="395536" y="404664"/>
            <a:ext cx="3518848" cy="600164"/>
          </a:xfrm>
          <a:prstGeom prst="rect">
            <a:avLst/>
          </a:prstGeom>
          <a:noFill/>
        </p:spPr>
        <p:txBody>
          <a:bodyPr wrap="none" rtlCol="0">
            <a:spAutoFit/>
          </a:bodyPr>
          <a:lstStyle/>
          <a:p>
            <a:r>
              <a:rPr lang="en-US" b="1" dirty="0" smtClean="0">
                <a:solidFill>
                  <a:schemeClr val="bg1"/>
                </a:solidFill>
                <a:latin typeface="Helvetica"/>
                <a:cs typeface="Helvetica"/>
              </a:rPr>
              <a:t>PARTENARIAT STRATEGIQUE</a:t>
            </a:r>
          </a:p>
          <a:p>
            <a:r>
              <a:rPr lang="en-US" sz="1500" b="1" dirty="0" smtClean="0">
                <a:solidFill>
                  <a:schemeClr val="bg1"/>
                </a:solidFill>
                <a:latin typeface="Helvetica"/>
                <a:cs typeface="Helvetica"/>
              </a:rPr>
              <a:t>CYCLE DE VIE</a:t>
            </a:r>
            <a:endParaRPr lang="en-US" sz="1500" b="1" dirty="0">
              <a:solidFill>
                <a:schemeClr val="bg1"/>
              </a:solidFill>
              <a:latin typeface="Helvetica"/>
              <a:cs typeface="Helvetica"/>
            </a:endParaRPr>
          </a:p>
        </p:txBody>
      </p:sp>
    </p:spTree>
    <p:extLst>
      <p:ext uri="{BB962C8B-B14F-4D97-AF65-F5344CB8AC3E}">
        <p14:creationId xmlns:p14="http://schemas.microsoft.com/office/powerpoint/2010/main" val="28826614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260648"/>
            <a:ext cx="3027191" cy="553998"/>
          </a:xfrm>
          <a:prstGeom prst="rect">
            <a:avLst/>
          </a:prstGeom>
          <a:noFill/>
        </p:spPr>
        <p:txBody>
          <a:bodyPr wrap="none" rtlCol="0">
            <a:spAutoFit/>
          </a:bodyPr>
          <a:lstStyle/>
          <a:p>
            <a:r>
              <a:rPr lang="en-US" sz="1600" b="1" dirty="0" smtClean="0">
                <a:solidFill>
                  <a:schemeClr val="bg1"/>
                </a:solidFill>
                <a:latin typeface="Helvetica"/>
                <a:cs typeface="Helvetica"/>
              </a:rPr>
              <a:t>PARTENAIRE STRATEGIQUE</a:t>
            </a:r>
          </a:p>
          <a:p>
            <a:r>
              <a:rPr lang="en-US" sz="1400" b="1" dirty="0" smtClean="0">
                <a:solidFill>
                  <a:schemeClr val="bg1"/>
                </a:solidFill>
                <a:latin typeface="Helvetica"/>
                <a:cs typeface="Helvetica"/>
              </a:rPr>
              <a:t>PARTENARIATS ATTENDUS</a:t>
            </a:r>
            <a:endParaRPr lang="en-US" sz="1400" dirty="0">
              <a:solidFill>
                <a:schemeClr val="bg1"/>
              </a:solidFill>
              <a:latin typeface="Helvetica"/>
              <a:cs typeface="Helvetica"/>
            </a:endParaRPr>
          </a:p>
        </p:txBody>
      </p:sp>
      <p:sp>
        <p:nvSpPr>
          <p:cNvPr id="7" name="TextBox 6"/>
          <p:cNvSpPr txBox="1"/>
          <p:nvPr/>
        </p:nvSpPr>
        <p:spPr>
          <a:xfrm>
            <a:off x="8172400" y="1484784"/>
            <a:ext cx="720080" cy="369332"/>
          </a:xfrm>
          <a:prstGeom prst="rect">
            <a:avLst/>
          </a:prstGeom>
          <a:solidFill>
            <a:srgbClr val="FFFFFF"/>
          </a:solidFill>
        </p:spPr>
        <p:txBody>
          <a:bodyPr wrap="square" rtlCol="0">
            <a:spAutoFit/>
          </a:bodyPr>
          <a:lstStyle/>
          <a:p>
            <a:endParaRPr lang="en-US" dirty="0"/>
          </a:p>
        </p:txBody>
      </p:sp>
      <p:pic>
        <p:nvPicPr>
          <p:cNvPr id="9" name="Picture 8"/>
          <p:cNvPicPr>
            <a:picLocks noChangeAspect="1"/>
          </p:cNvPicPr>
          <p:nvPr/>
        </p:nvPicPr>
        <p:blipFill>
          <a:blip r:embed="rId3"/>
          <a:stretch>
            <a:fillRect/>
          </a:stretch>
        </p:blipFill>
        <p:spPr>
          <a:xfrm>
            <a:off x="3203848" y="2132856"/>
            <a:ext cx="5760639" cy="3600400"/>
          </a:xfrm>
          <a:prstGeom prst="rect">
            <a:avLst/>
          </a:prstGeom>
        </p:spPr>
      </p:pic>
      <p:grpSp>
        <p:nvGrpSpPr>
          <p:cNvPr id="10" name="Groupe 9"/>
          <p:cNvGrpSpPr/>
          <p:nvPr/>
        </p:nvGrpSpPr>
        <p:grpSpPr>
          <a:xfrm>
            <a:off x="179512" y="3068960"/>
            <a:ext cx="2880320" cy="291943"/>
            <a:chOff x="626685" y="1719279"/>
            <a:chExt cx="4732734" cy="291943"/>
          </a:xfrm>
          <a:solidFill>
            <a:schemeClr val="accent2">
              <a:lumMod val="40000"/>
              <a:lumOff val="60000"/>
            </a:schemeClr>
          </a:solidFill>
        </p:grpSpPr>
        <p:sp>
          <p:nvSpPr>
            <p:cNvPr id="11" name="Rectangle 10"/>
            <p:cNvSpPr/>
            <p:nvPr/>
          </p:nvSpPr>
          <p:spPr>
            <a:xfrm>
              <a:off x="626685" y="1719279"/>
              <a:ext cx="4732734" cy="291943"/>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Rectangle 11"/>
            <p:cNvSpPr/>
            <p:nvPr/>
          </p:nvSpPr>
          <p:spPr>
            <a:xfrm>
              <a:off x="626685" y="1719279"/>
              <a:ext cx="4732734" cy="291943"/>
            </a:xfrm>
            <a:prstGeom prst="rect">
              <a:avLst/>
            </a:prstGeom>
            <a:solidFill>
              <a:schemeClr val="accent2">
                <a:lumMod val="50000"/>
              </a:schemeClr>
            </a:solid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r-FR" sz="2400" kern="1200" dirty="0" smtClean="0"/>
                <a:t>CAPITALISTIQUE</a:t>
              </a:r>
              <a:endParaRPr lang="fr-FR" sz="2400" kern="1200" dirty="0"/>
            </a:p>
          </p:txBody>
        </p:sp>
      </p:grpSp>
      <p:grpSp>
        <p:nvGrpSpPr>
          <p:cNvPr id="13" name="Groupe 12"/>
          <p:cNvGrpSpPr/>
          <p:nvPr/>
        </p:nvGrpSpPr>
        <p:grpSpPr>
          <a:xfrm>
            <a:off x="179512" y="3789040"/>
            <a:ext cx="2880320" cy="291943"/>
            <a:chOff x="626685" y="1719279"/>
            <a:chExt cx="4732734" cy="291943"/>
          </a:xfrm>
        </p:grpSpPr>
        <p:sp>
          <p:nvSpPr>
            <p:cNvPr id="14" name="Rectangle 13"/>
            <p:cNvSpPr/>
            <p:nvPr/>
          </p:nvSpPr>
          <p:spPr>
            <a:xfrm>
              <a:off x="626685" y="1719279"/>
              <a:ext cx="4732734" cy="291943"/>
            </a:xfrm>
            <a:prstGeom prst="rect">
              <a:avLst/>
            </a:prstGeom>
            <a:solidFill>
              <a:schemeClr val="accent2">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Rectangle 14"/>
            <p:cNvSpPr/>
            <p:nvPr/>
          </p:nvSpPr>
          <p:spPr>
            <a:xfrm>
              <a:off x="626685" y="1719279"/>
              <a:ext cx="4732734" cy="2919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r-FR" sz="2400" kern="1200" dirty="0" smtClean="0"/>
                <a:t>INDUSTRIEL</a:t>
              </a:r>
              <a:endParaRPr lang="fr-FR" sz="2400" kern="1200" dirty="0"/>
            </a:p>
          </p:txBody>
        </p:sp>
      </p:grpSp>
      <p:grpSp>
        <p:nvGrpSpPr>
          <p:cNvPr id="16" name="Groupe 15"/>
          <p:cNvGrpSpPr/>
          <p:nvPr/>
        </p:nvGrpSpPr>
        <p:grpSpPr>
          <a:xfrm>
            <a:off x="179512" y="4509120"/>
            <a:ext cx="2880320" cy="291943"/>
            <a:chOff x="626685" y="1719279"/>
            <a:chExt cx="4732734" cy="291943"/>
          </a:xfrm>
          <a:solidFill>
            <a:schemeClr val="accent2">
              <a:lumMod val="60000"/>
              <a:lumOff val="40000"/>
            </a:schemeClr>
          </a:solidFill>
        </p:grpSpPr>
        <p:sp>
          <p:nvSpPr>
            <p:cNvPr id="17" name="Rectangle 16"/>
            <p:cNvSpPr/>
            <p:nvPr/>
          </p:nvSpPr>
          <p:spPr>
            <a:xfrm>
              <a:off x="626685" y="1719279"/>
              <a:ext cx="4732734" cy="291943"/>
            </a:xfrm>
            <a:prstGeom prst="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Rectangle 17"/>
            <p:cNvSpPr/>
            <p:nvPr/>
          </p:nvSpPr>
          <p:spPr>
            <a:xfrm>
              <a:off x="626685" y="1719279"/>
              <a:ext cx="4732734" cy="2919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fr-FR" sz="2400" kern="1200" dirty="0" smtClean="0"/>
                <a:t>OPÉRATIONNEL</a:t>
              </a:r>
              <a:endParaRPr lang="fr-FR" sz="2400" kern="1200" dirty="0"/>
            </a:p>
          </p:txBody>
        </p:sp>
      </p:grpSp>
      <p:pic>
        <p:nvPicPr>
          <p:cNvPr id="19" name="Picture 18"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20" name="TextBox 4"/>
          <p:cNvSpPr txBox="1"/>
          <p:nvPr/>
        </p:nvSpPr>
        <p:spPr>
          <a:xfrm>
            <a:off x="395536" y="404664"/>
            <a:ext cx="3518848" cy="600164"/>
          </a:xfrm>
          <a:prstGeom prst="rect">
            <a:avLst/>
          </a:prstGeom>
          <a:noFill/>
        </p:spPr>
        <p:txBody>
          <a:bodyPr wrap="none" rtlCol="0">
            <a:spAutoFit/>
          </a:bodyPr>
          <a:lstStyle/>
          <a:p>
            <a:r>
              <a:rPr lang="en-US" b="1" dirty="0" smtClean="0">
                <a:solidFill>
                  <a:schemeClr val="bg1"/>
                </a:solidFill>
                <a:latin typeface="Helvetica"/>
                <a:cs typeface="Helvetica"/>
              </a:rPr>
              <a:t>PARTENARIAT STRATEGIQUE</a:t>
            </a:r>
          </a:p>
          <a:p>
            <a:r>
              <a:rPr lang="en-US" sz="1500" b="1" dirty="0" smtClean="0">
                <a:solidFill>
                  <a:schemeClr val="bg1"/>
                </a:solidFill>
                <a:latin typeface="Helvetica"/>
                <a:cs typeface="Helvetica"/>
              </a:rPr>
              <a:t>PARTENARIATS ATTENDUS</a:t>
            </a:r>
            <a:endParaRPr lang="en-US" sz="1500" b="1" dirty="0">
              <a:solidFill>
                <a:schemeClr val="bg1"/>
              </a:solidFill>
              <a:latin typeface="Helvetica"/>
              <a:cs typeface="Helvetica"/>
            </a:endParaRPr>
          </a:p>
        </p:txBody>
      </p:sp>
    </p:spTree>
    <p:extLst>
      <p:ext uri="{BB962C8B-B14F-4D97-AF65-F5344CB8AC3E}">
        <p14:creationId xmlns:p14="http://schemas.microsoft.com/office/powerpoint/2010/main" val="5845362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Espace réservé du contenu 5"/>
          <p:cNvPicPr>
            <a:picLocks noGrp="1" noChangeAspect="1"/>
          </p:cNvPicPr>
          <p:nvPr>
            <p:ph idx="1"/>
          </p:nvPr>
        </p:nvPicPr>
        <p:blipFill>
          <a:blip r:embed="rId3"/>
          <a:srcRect t="6075" b="6075"/>
          <a:stretch>
            <a:fillRect/>
          </a:stretch>
        </p:blipFill>
        <p:spPr/>
      </p:pic>
      <p:pic>
        <p:nvPicPr>
          <p:cNvPr id="4" name="Content Placeholder 5" descr="PAGE INTERIEURE.png"/>
          <p:cNvPicPr>
            <a:picLocks noChangeAspect="1"/>
          </p:cNvPicPr>
          <p:nvPr/>
        </p:nvPicPr>
        <p:blipFill>
          <a:blip r:embed="rId4" cstate="print">
            <a:extLst>
              <a:ext uri="{28A0092B-C50C-407E-A947-70E740481C1C}">
                <a14:useLocalDpi xmlns:a14="http://schemas.microsoft.com/office/drawing/2010/main" val="0"/>
              </a:ext>
            </a:extLst>
          </a:blip>
          <a:srcRect l="-10859" r="-10859"/>
          <a:stretch>
            <a:fillRect/>
          </a:stretch>
        </p:blipFill>
        <p:spPr>
          <a:xfrm>
            <a:off x="-972616" y="0"/>
            <a:ext cx="11089232" cy="6858000"/>
          </a:xfrm>
          <a:prstGeom prst="rect">
            <a:avLst/>
          </a:prstGeom>
        </p:spPr>
      </p:pic>
      <p:sp>
        <p:nvSpPr>
          <p:cNvPr id="5" name="TextBox 4"/>
          <p:cNvSpPr txBox="1"/>
          <p:nvPr/>
        </p:nvSpPr>
        <p:spPr>
          <a:xfrm>
            <a:off x="395536" y="476672"/>
            <a:ext cx="6768752" cy="369332"/>
          </a:xfrm>
          <a:prstGeom prst="rect">
            <a:avLst/>
          </a:prstGeom>
          <a:noFill/>
        </p:spPr>
        <p:txBody>
          <a:bodyPr wrap="square" rtlCol="0">
            <a:spAutoFit/>
          </a:bodyPr>
          <a:lstStyle/>
          <a:p>
            <a:r>
              <a:rPr lang="is-IS" b="1" dirty="0" smtClean="0">
                <a:solidFill>
                  <a:schemeClr val="bg1"/>
                </a:solidFill>
                <a:latin typeface="Helvetica"/>
                <a:cs typeface="Helvetica"/>
              </a:rPr>
              <a:t>LE SENEGAL, DESTINATION D’</a:t>
            </a:r>
            <a:r>
              <a:rPr lang="en-US" b="1" dirty="0" smtClean="0">
                <a:solidFill>
                  <a:schemeClr val="bg1"/>
                </a:solidFill>
                <a:latin typeface="Helvetica"/>
                <a:cs typeface="Helvetica"/>
              </a:rPr>
              <a:t>INVESTISSEMENT</a:t>
            </a:r>
            <a:endParaRPr lang="en-US" b="1" dirty="0">
              <a:solidFill>
                <a:schemeClr val="bg1"/>
              </a:solidFill>
              <a:latin typeface="Helvetica"/>
              <a:cs typeface="Helvetica"/>
            </a:endParaRPr>
          </a:p>
        </p:txBody>
      </p:sp>
      <p:sp>
        <p:nvSpPr>
          <p:cNvPr id="3" name="TextBox 2"/>
          <p:cNvSpPr txBox="1"/>
          <p:nvPr/>
        </p:nvSpPr>
        <p:spPr>
          <a:xfrm>
            <a:off x="107504" y="1157861"/>
            <a:ext cx="360040" cy="5675791"/>
          </a:xfrm>
          <a:prstGeom prst="rect">
            <a:avLst/>
          </a:prstGeom>
          <a:solidFill>
            <a:schemeClr val="bg1"/>
          </a:solidFill>
        </p:spPr>
        <p:txBody>
          <a:bodyPr wrap="square" rtlCol="0">
            <a:spAutoFit/>
          </a:bodyPr>
          <a:lstStyle/>
          <a:p>
            <a:endParaRPr lang="en-US" dirty="0">
              <a:solidFill>
                <a:schemeClr val="bg1"/>
              </a:solidFill>
            </a:endParaRPr>
          </a:p>
        </p:txBody>
      </p:sp>
      <p:pic>
        <p:nvPicPr>
          <p:cNvPr id="7" name="Image 6"/>
          <p:cNvPicPr>
            <a:picLocks noChangeAspect="1"/>
          </p:cNvPicPr>
          <p:nvPr/>
        </p:nvPicPr>
        <p:blipFill>
          <a:blip r:embed="rId5"/>
          <a:stretch>
            <a:fillRect/>
          </a:stretch>
        </p:blipFill>
        <p:spPr>
          <a:xfrm>
            <a:off x="683568" y="1263318"/>
            <a:ext cx="7848872" cy="5550058"/>
          </a:xfrm>
          <a:prstGeom prst="rect">
            <a:avLst/>
          </a:prstGeom>
        </p:spPr>
      </p:pic>
      <p:pic>
        <p:nvPicPr>
          <p:cNvPr id="8" name="Picture 7" descr="BANNIER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1196752"/>
          </a:xfrm>
          <a:prstGeom prst="rect">
            <a:avLst/>
          </a:prstGeom>
        </p:spPr>
      </p:pic>
      <p:sp>
        <p:nvSpPr>
          <p:cNvPr id="9" name="ZoneTexte 8"/>
          <p:cNvSpPr txBox="1"/>
          <p:nvPr/>
        </p:nvSpPr>
        <p:spPr>
          <a:xfrm>
            <a:off x="251520" y="404664"/>
            <a:ext cx="6408712" cy="461665"/>
          </a:xfrm>
          <a:prstGeom prst="rect">
            <a:avLst/>
          </a:prstGeom>
          <a:noFill/>
        </p:spPr>
        <p:txBody>
          <a:bodyPr wrap="square" rtlCol="0">
            <a:spAutoFit/>
          </a:bodyPr>
          <a:lstStyle/>
          <a:p>
            <a:r>
              <a:rPr lang="fr-FR" sz="2400" b="1" dirty="0" smtClean="0">
                <a:solidFill>
                  <a:schemeClr val="bg1"/>
                </a:solidFill>
              </a:rPr>
              <a:t>LE SENEGAL, DESTINATION D’INVESTISSEMENT</a:t>
            </a:r>
            <a:endParaRPr lang="fr-FR" sz="2400" b="1" dirty="0">
              <a:solidFill>
                <a:schemeClr val="bg1"/>
              </a:solidFill>
            </a:endParaRPr>
          </a:p>
        </p:txBody>
      </p:sp>
    </p:spTree>
    <p:extLst>
      <p:ext uri="{BB962C8B-B14F-4D97-AF65-F5344CB8AC3E}">
        <p14:creationId xmlns:p14="http://schemas.microsoft.com/office/powerpoint/2010/main" val="22614544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TRANSITION.pn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p:pic>
      <p:pic>
        <p:nvPicPr>
          <p:cNvPr id="4" name="Content Placeholder 3" descr="TRANSITION.png"/>
          <p:cNvPicPr>
            <a:picLocks noChangeAspect="1"/>
          </p:cNvPicPr>
          <p:nvPr/>
        </p:nvPicPr>
        <p:blipFill rotWithShape="1">
          <a:blip r:embed="rId4" cstate="print">
            <a:extLst>
              <a:ext uri="{28A0092B-C50C-407E-A947-70E740481C1C}">
                <a14:useLocalDpi xmlns:a14="http://schemas.microsoft.com/office/drawing/2010/main" val="0"/>
              </a:ext>
            </a:extLst>
          </a:blip>
          <a:srcRect l="69" t="152" r="-69" b="-290"/>
          <a:stretch/>
        </p:blipFill>
        <p:spPr>
          <a:xfrm>
            <a:off x="-1" y="-1"/>
            <a:ext cx="9263817" cy="6957393"/>
          </a:xfrm>
          <a:prstGeom prst="rect">
            <a:avLst/>
          </a:prstGeom>
        </p:spPr>
      </p:pic>
      <p:sp>
        <p:nvSpPr>
          <p:cNvPr id="5" name="TextBox 4"/>
          <p:cNvSpPr txBox="1"/>
          <p:nvPr/>
        </p:nvSpPr>
        <p:spPr>
          <a:xfrm>
            <a:off x="3563888" y="620688"/>
            <a:ext cx="2129716" cy="630942"/>
          </a:xfrm>
          <a:prstGeom prst="rect">
            <a:avLst/>
          </a:prstGeom>
          <a:noFill/>
        </p:spPr>
        <p:txBody>
          <a:bodyPr wrap="none" rtlCol="0">
            <a:spAutoFit/>
          </a:bodyPr>
          <a:lstStyle/>
          <a:p>
            <a:r>
              <a:rPr lang="en-US" sz="3500" b="1" dirty="0" smtClean="0">
                <a:solidFill>
                  <a:schemeClr val="bg1"/>
                </a:solidFill>
                <a:latin typeface="Helvetica"/>
                <a:cs typeface="Helvetica"/>
              </a:rPr>
              <a:t>AGENDA</a:t>
            </a:r>
            <a:endParaRPr lang="en-US" sz="3500" b="1" dirty="0">
              <a:solidFill>
                <a:schemeClr val="bg1"/>
              </a:solidFill>
              <a:latin typeface="Helvetica"/>
              <a:cs typeface="Helvetica"/>
            </a:endParaRPr>
          </a:p>
        </p:txBody>
      </p:sp>
      <p:sp>
        <p:nvSpPr>
          <p:cNvPr id="6" name="TextBox 5"/>
          <p:cNvSpPr txBox="1"/>
          <p:nvPr/>
        </p:nvSpPr>
        <p:spPr>
          <a:xfrm>
            <a:off x="1691680" y="1988840"/>
            <a:ext cx="5832648" cy="3785652"/>
          </a:xfrm>
          <a:prstGeom prst="rect">
            <a:avLst/>
          </a:prstGeom>
          <a:noFill/>
        </p:spPr>
        <p:txBody>
          <a:bodyPr wrap="square" rtlCol="0">
            <a:spAutoFit/>
          </a:bodyPr>
          <a:lstStyle/>
          <a:p>
            <a:pPr marL="400050" indent="-400050">
              <a:buAutoNum type="romanUcPeriod"/>
            </a:pPr>
            <a:r>
              <a:rPr lang="fr-FR" sz="2000" dirty="0" smtClean="0">
                <a:solidFill>
                  <a:schemeClr val="bg1"/>
                </a:solidFill>
                <a:latin typeface="Helvetica"/>
                <a:cs typeface="Helvetica"/>
              </a:rPr>
              <a:t>CONTEXTE ET  MARCHE</a:t>
            </a:r>
          </a:p>
          <a:p>
            <a:pPr marL="400050" indent="-400050">
              <a:buAutoNum type="romanUcPeriod"/>
            </a:pPr>
            <a:r>
              <a:rPr lang="fr-FR" sz="2000" dirty="0" smtClean="0">
                <a:solidFill>
                  <a:schemeClr val="bg1"/>
                </a:solidFill>
                <a:latin typeface="Helvetica"/>
                <a:cs typeface="Helvetica"/>
              </a:rPr>
              <a:t>DESCRIPTION DU PROJET</a:t>
            </a:r>
          </a:p>
          <a:p>
            <a:pPr marL="400050" indent="-400050">
              <a:buAutoNum type="romanUcPeriod"/>
            </a:pPr>
            <a:r>
              <a:rPr lang="fr-FR" sz="2000" dirty="0" smtClean="0">
                <a:solidFill>
                  <a:schemeClr val="bg1"/>
                </a:solidFill>
                <a:latin typeface="Helvetica"/>
                <a:cs typeface="Helvetica"/>
              </a:rPr>
              <a:t>OPÉRATIONS</a:t>
            </a:r>
          </a:p>
          <a:p>
            <a:pPr marL="400050" indent="-400050">
              <a:buFont typeface="+mj-lt"/>
              <a:buAutoNum type="romanUcPeriod"/>
            </a:pPr>
            <a:r>
              <a:rPr lang="fr-FR" sz="2000" dirty="0" smtClean="0">
                <a:solidFill>
                  <a:schemeClr val="bg1"/>
                </a:solidFill>
                <a:latin typeface="Helvetica"/>
                <a:cs typeface="Helvetica"/>
              </a:rPr>
              <a:t>STRATÉGIE COMMERCIALE</a:t>
            </a:r>
          </a:p>
          <a:p>
            <a:pPr marL="400050" indent="-400050">
              <a:buFont typeface="+mj-lt"/>
              <a:buAutoNum type="romanUcPeriod"/>
            </a:pPr>
            <a:r>
              <a:rPr lang="fr-FR" sz="2000" dirty="0" smtClean="0">
                <a:solidFill>
                  <a:schemeClr val="bg1"/>
                </a:solidFill>
                <a:latin typeface="Helvetica"/>
                <a:cs typeface="Helvetica"/>
              </a:rPr>
              <a:t>PARTENARIAT STRATÉGIQUE</a:t>
            </a:r>
          </a:p>
          <a:p>
            <a:pPr marL="400050" indent="-400050">
              <a:buFont typeface="+mj-lt"/>
              <a:buAutoNum type="romanUcPeriod"/>
            </a:pPr>
            <a:r>
              <a:rPr lang="fr-FR" sz="2000" dirty="0" smtClean="0">
                <a:solidFill>
                  <a:schemeClr val="bg1"/>
                </a:solidFill>
                <a:latin typeface="Helvetica"/>
                <a:cs typeface="Helvetica"/>
              </a:rPr>
              <a:t>ASPECTS FINANCIERS </a:t>
            </a:r>
          </a:p>
          <a:p>
            <a:pPr marL="400050" indent="-400050">
              <a:buFont typeface="+mj-lt"/>
              <a:buAutoNum type="romanUcPeriod"/>
            </a:pPr>
            <a:r>
              <a:rPr lang="fr-FR" sz="2000" dirty="0" smtClean="0">
                <a:solidFill>
                  <a:schemeClr val="bg1"/>
                </a:solidFill>
                <a:latin typeface="Helvetica"/>
                <a:cs typeface="Helvetica"/>
              </a:rPr>
              <a:t>GESTION DES RISQUES</a:t>
            </a:r>
          </a:p>
          <a:p>
            <a:pPr marL="400050" indent="-400050">
              <a:buFont typeface="+mj-lt"/>
              <a:buAutoNum type="romanUcPeriod"/>
            </a:pPr>
            <a:r>
              <a:rPr lang="fr-FR" sz="2000" dirty="0" smtClean="0">
                <a:solidFill>
                  <a:schemeClr val="bg1"/>
                </a:solidFill>
                <a:latin typeface="Helvetica"/>
                <a:cs typeface="Helvetica"/>
              </a:rPr>
              <a:t>PROCHAINES ÉTAPES</a:t>
            </a:r>
          </a:p>
          <a:p>
            <a:pPr marL="400050" indent="-400050">
              <a:buFont typeface="+mj-lt"/>
              <a:buAutoNum type="romanUcPeriod"/>
            </a:pPr>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a:cs typeface="Helvetica"/>
            </a:endParaRPr>
          </a:p>
          <a:p>
            <a:endParaRPr lang="fr-FR" sz="2000" dirty="0" smtClean="0">
              <a:solidFill>
                <a:schemeClr val="bg1"/>
              </a:solidFill>
              <a:latin typeface="Helvetica"/>
              <a:cs typeface="Helvetica"/>
            </a:endParaRPr>
          </a:p>
          <a:p>
            <a:pPr marL="400050" indent="-400050">
              <a:buAutoNum type="romanUcPeriod" startAt="3"/>
            </a:pPr>
            <a:endParaRPr lang="fr-FR" sz="2000" dirty="0" smtClean="0">
              <a:solidFill>
                <a:schemeClr val="bg1"/>
              </a:solidFill>
              <a:latin typeface="Helvetica Light"/>
              <a:cs typeface="Helvetica Light"/>
            </a:endParaRPr>
          </a:p>
        </p:txBody>
      </p:sp>
      <p:sp>
        <p:nvSpPr>
          <p:cNvPr id="8" name="Rectangle 7"/>
          <p:cNvSpPr/>
          <p:nvPr/>
        </p:nvSpPr>
        <p:spPr>
          <a:xfrm>
            <a:off x="1691680" y="1994628"/>
            <a:ext cx="5580000" cy="360000"/>
          </a:xfrm>
          <a:prstGeom prst="rect">
            <a:avLst/>
          </a:prstGeom>
          <a:ln w="28575">
            <a:solidFill>
              <a:schemeClr val="bg1"/>
            </a:solidFill>
          </a:ln>
        </p:spPr>
        <p:txBody>
          <a:bodyPr wrap="square" rtlCol="0" anchor="ctr">
            <a:spAutoFit/>
          </a:bodyPr>
          <a:lstStyle/>
          <a:p>
            <a:pPr algn="ctr"/>
            <a:endParaRPr lang="fr-FR" b="1" baseline="30000" dirty="0"/>
          </a:p>
        </p:txBody>
      </p:sp>
      <p:pic>
        <p:nvPicPr>
          <p:cNvPr id="9" name="Picture 8" descr="TRANSITI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252520" cy="6992634"/>
          </a:xfrm>
          <a:prstGeom prst="rect">
            <a:avLst/>
          </a:prstGeom>
        </p:spPr>
      </p:pic>
      <p:pic>
        <p:nvPicPr>
          <p:cNvPr id="12" name="Picture 11" descr="TRANSITI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extBox 5"/>
          <p:cNvSpPr txBox="1"/>
          <p:nvPr/>
        </p:nvSpPr>
        <p:spPr>
          <a:xfrm>
            <a:off x="2987824" y="1844824"/>
            <a:ext cx="5832648" cy="4339650"/>
          </a:xfrm>
          <a:prstGeom prst="rect">
            <a:avLst/>
          </a:prstGeom>
          <a:noFill/>
        </p:spPr>
        <p:txBody>
          <a:bodyPr wrap="square" rtlCol="0">
            <a:spAutoFit/>
          </a:bodyPr>
          <a:lstStyle/>
          <a:p>
            <a:pPr marL="514350" indent="-514350">
              <a:buFont typeface="+mj-lt"/>
              <a:buAutoNum type="romanUcPeriod"/>
            </a:pPr>
            <a:r>
              <a:rPr lang="fr-FR" sz="2000" dirty="0">
                <a:solidFill>
                  <a:schemeClr val="tx1">
                    <a:lumMod val="85000"/>
                    <a:lumOff val="15000"/>
                  </a:schemeClr>
                </a:solidFill>
                <a:latin typeface="Helvetica"/>
                <a:cs typeface="Helvetica"/>
              </a:rPr>
              <a:t>CONTEXTE ET  MARCHE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LE PROJET AIR SENEGAL SA</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OPÉRATIONS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STRATÉGIE COMMERCIALE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ASPECTS FINANCIERS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GESTION DES RISQUES</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PARTENARIAT STRATÉGIQUE</a:t>
            </a:r>
          </a:p>
          <a:p>
            <a:pPr marL="285750" indent="-285750">
              <a:buFont typeface="+mj-lt"/>
              <a:buAutoNum type="romanUcPeriod"/>
            </a:pPr>
            <a:endParaRPr lang="fr-FR" sz="800" dirty="0">
              <a:solidFill>
                <a:schemeClr val="tx1">
                  <a:lumMod val="85000"/>
                  <a:lumOff val="15000"/>
                </a:schemeClr>
              </a:solidFill>
              <a:latin typeface="Helvetica"/>
              <a:cs typeface="Helvetica"/>
            </a:endParaRPr>
          </a:p>
          <a:p>
            <a:pPr marL="514350" indent="-514350">
              <a:buFont typeface="+mj-lt"/>
              <a:buAutoNum type="romanUcPeriod"/>
            </a:pPr>
            <a:r>
              <a:rPr lang="fr-FR" sz="2000" dirty="0">
                <a:solidFill>
                  <a:schemeClr val="tx1">
                    <a:lumMod val="85000"/>
                    <a:lumOff val="15000"/>
                  </a:schemeClr>
                </a:solidFill>
                <a:latin typeface="Helvetica"/>
                <a:cs typeface="Helvetica"/>
              </a:rPr>
              <a:t>PROCHAINES ÉTAPES</a:t>
            </a:r>
          </a:p>
          <a:p>
            <a:endParaRPr lang="fr-FR" sz="2000" dirty="0" smtClean="0">
              <a:latin typeface="Helvetica"/>
              <a:cs typeface="Helvetica"/>
            </a:endParaRPr>
          </a:p>
          <a:p>
            <a:endParaRPr lang="fr-FR" sz="2000" dirty="0" smtClean="0">
              <a:latin typeface="Helvetica"/>
              <a:cs typeface="Helvetica"/>
            </a:endParaRPr>
          </a:p>
          <a:p>
            <a:pPr marL="400050" indent="-400050">
              <a:buAutoNum type="romanUcPeriod" startAt="3"/>
            </a:pPr>
            <a:endParaRPr lang="fr-FR" sz="2000" dirty="0" smtClean="0">
              <a:latin typeface="Helvetica Light"/>
              <a:cs typeface="Helvetica Light"/>
            </a:endParaRPr>
          </a:p>
        </p:txBody>
      </p:sp>
      <p:sp>
        <p:nvSpPr>
          <p:cNvPr id="3" name="ZoneTexte 2"/>
          <p:cNvSpPr txBox="1"/>
          <p:nvPr/>
        </p:nvSpPr>
        <p:spPr>
          <a:xfrm>
            <a:off x="2123728" y="476672"/>
            <a:ext cx="4824536" cy="707886"/>
          </a:xfrm>
          <a:prstGeom prst="rect">
            <a:avLst/>
          </a:prstGeom>
          <a:noFill/>
        </p:spPr>
        <p:txBody>
          <a:bodyPr wrap="square" rtlCol="0">
            <a:spAutoFit/>
          </a:bodyPr>
          <a:lstStyle/>
          <a:p>
            <a:pPr algn="ctr"/>
            <a:r>
              <a:rPr lang="fr-FR" sz="4000" b="1" dirty="0" smtClean="0"/>
              <a:t>AGENDA</a:t>
            </a:r>
            <a:r>
              <a:rPr lang="fr-FR" sz="4000" dirty="0" smtClean="0"/>
              <a:t> </a:t>
            </a:r>
            <a:endParaRPr lang="fr-FR" sz="4000" dirty="0"/>
          </a:p>
        </p:txBody>
      </p:sp>
      <p:sp>
        <p:nvSpPr>
          <p:cNvPr id="14" name="ZoneTexte 13"/>
          <p:cNvSpPr txBox="1"/>
          <p:nvPr/>
        </p:nvSpPr>
        <p:spPr>
          <a:xfrm>
            <a:off x="2987824" y="4869160"/>
            <a:ext cx="5040560" cy="369332"/>
          </a:xfrm>
          <a:prstGeom prst="rect">
            <a:avLst/>
          </a:prstGeom>
          <a:noFill/>
          <a:ln>
            <a:solidFill>
              <a:srgbClr val="FF0000"/>
            </a:solidFill>
          </a:ln>
        </p:spPr>
        <p:txBody>
          <a:bodyPr wrap="square" rtlCol="0">
            <a:spAutoFit/>
          </a:bodyPr>
          <a:lstStyle/>
          <a:p>
            <a:endParaRPr lang="fr-FR" dirty="0"/>
          </a:p>
        </p:txBody>
      </p:sp>
    </p:spTree>
    <p:extLst>
      <p:ext uri="{BB962C8B-B14F-4D97-AF65-F5344CB8AC3E}">
        <p14:creationId xmlns:p14="http://schemas.microsoft.com/office/powerpoint/2010/main" val="2182348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Grp="1" noChangeAspect="1"/>
          </p:cNvPicPr>
          <p:nvPr>
            <p:ph idx="1"/>
          </p:nvPr>
        </p:nvPicPr>
        <p:blipFill rotWithShape="1">
          <a:blip r:embed="rId3"/>
          <a:srcRect l="13689" t="-527" r="16696" b="-616"/>
          <a:stretch/>
        </p:blipFill>
        <p:spPr>
          <a:xfrm rot="5400000">
            <a:off x="1985397" y="-272259"/>
            <a:ext cx="4968552" cy="8338622"/>
          </a:xfrm>
        </p:spPr>
      </p:pic>
      <p:sp>
        <p:nvSpPr>
          <p:cNvPr id="2" name="Title 1"/>
          <p:cNvSpPr>
            <a:spLocks noGrp="1"/>
          </p:cNvSpPr>
          <p:nvPr>
            <p:ph type="title"/>
          </p:nvPr>
        </p:nvSpPr>
        <p:spPr/>
        <p:txBody>
          <a:bodyPr/>
          <a:lstStyle/>
          <a:p>
            <a:endParaRPr lang="en-US" dirty="0"/>
          </a:p>
        </p:txBody>
      </p:sp>
      <p:pic>
        <p:nvPicPr>
          <p:cNvPr id="4" name="Content Placeholder 5" descr="PAGE INTERIEURE.png"/>
          <p:cNvPicPr>
            <a:picLocks noChangeAspect="1"/>
          </p:cNvPicPr>
          <p:nvPr/>
        </p:nvPicPr>
        <p:blipFill>
          <a:blip r:embed="rId4" cstate="print">
            <a:extLst>
              <a:ext uri="{28A0092B-C50C-407E-A947-70E740481C1C}">
                <a14:useLocalDpi xmlns:a14="http://schemas.microsoft.com/office/drawing/2010/main" val="0"/>
              </a:ext>
            </a:extLst>
          </a:blip>
          <a:srcRect l="-10859" r="-10859"/>
          <a:stretch>
            <a:fillRect/>
          </a:stretch>
        </p:blipFill>
        <p:spPr>
          <a:xfrm>
            <a:off x="-972616" y="-35954"/>
            <a:ext cx="11089232" cy="6858000"/>
          </a:xfrm>
          <a:prstGeom prst="rect">
            <a:avLst/>
          </a:prstGeom>
        </p:spPr>
      </p:pic>
      <p:sp>
        <p:nvSpPr>
          <p:cNvPr id="5" name="TextBox 4"/>
          <p:cNvSpPr txBox="1"/>
          <p:nvPr/>
        </p:nvSpPr>
        <p:spPr>
          <a:xfrm>
            <a:off x="395536" y="404664"/>
            <a:ext cx="4540795" cy="338554"/>
          </a:xfrm>
          <a:prstGeom prst="rect">
            <a:avLst/>
          </a:prstGeom>
          <a:noFill/>
        </p:spPr>
        <p:txBody>
          <a:bodyPr wrap="none" rtlCol="0">
            <a:spAutoFit/>
          </a:bodyPr>
          <a:lstStyle/>
          <a:p>
            <a:r>
              <a:rPr lang="en-US" sz="1600" b="1" dirty="0" smtClean="0">
                <a:solidFill>
                  <a:schemeClr val="bg1"/>
                </a:solidFill>
                <a:latin typeface="Helvetica"/>
                <a:cs typeface="Helvetica"/>
              </a:rPr>
              <a:t>PHASES DE CREATION et MISE EN OEUVRE</a:t>
            </a:r>
            <a:endParaRPr lang="en-US" sz="1600" dirty="0">
              <a:solidFill>
                <a:schemeClr val="bg1"/>
              </a:solidFill>
              <a:latin typeface="Helvetica"/>
              <a:cs typeface="Helvetica"/>
            </a:endParaRPr>
          </a:p>
        </p:txBody>
      </p:sp>
      <p:sp>
        <p:nvSpPr>
          <p:cNvPr id="7" name="TextBox 6"/>
          <p:cNvSpPr txBox="1"/>
          <p:nvPr/>
        </p:nvSpPr>
        <p:spPr>
          <a:xfrm>
            <a:off x="8316416" y="1484784"/>
            <a:ext cx="504056" cy="369332"/>
          </a:xfrm>
          <a:prstGeom prst="rect">
            <a:avLst/>
          </a:prstGeom>
          <a:solidFill>
            <a:srgbClr val="FFFFFF"/>
          </a:solidFill>
          <a:ln>
            <a:solidFill>
              <a:srgbClr val="FFFFFF"/>
            </a:solidFill>
          </a:ln>
        </p:spPr>
        <p:txBody>
          <a:bodyPr wrap="square" rtlCol="0">
            <a:spAutoFit/>
          </a:bodyPr>
          <a:lstStyle/>
          <a:p>
            <a:endParaRPr lang="en-US" dirty="0"/>
          </a:p>
        </p:txBody>
      </p:sp>
      <p:pic>
        <p:nvPicPr>
          <p:cNvPr id="3" name="Picture 2" descr="KAMI Drawing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501597"/>
            <a:ext cx="9361040" cy="4761194"/>
          </a:xfrm>
          <a:prstGeom prst="rect">
            <a:avLst/>
          </a:prstGeom>
        </p:spPr>
      </p:pic>
      <p:sp>
        <p:nvSpPr>
          <p:cNvPr id="6" name="Espace réservé du numéro de diapositive 5"/>
          <p:cNvSpPr>
            <a:spLocks noGrp="1"/>
          </p:cNvSpPr>
          <p:nvPr>
            <p:ph type="sldNum" sz="quarter" idx="12"/>
          </p:nvPr>
        </p:nvSpPr>
        <p:spPr/>
        <p:txBody>
          <a:bodyPr/>
          <a:lstStyle/>
          <a:p>
            <a:fld id="{3A2F0832-F084-422D-97D1-AF848F4F2C34}" type="slidenum">
              <a:rPr lang="en-US" smtClean="0"/>
              <a:t>41</a:t>
            </a:fld>
            <a:endParaRPr lang="en-US"/>
          </a:p>
        </p:txBody>
      </p:sp>
      <p:sp>
        <p:nvSpPr>
          <p:cNvPr id="8" name="ZoneTexte 7"/>
          <p:cNvSpPr txBox="1"/>
          <p:nvPr/>
        </p:nvSpPr>
        <p:spPr>
          <a:xfrm>
            <a:off x="150902" y="1731005"/>
            <a:ext cx="8993097" cy="246221"/>
          </a:xfrm>
          <a:prstGeom prst="rect">
            <a:avLst/>
          </a:prstGeom>
          <a:noFill/>
        </p:spPr>
        <p:txBody>
          <a:bodyPr wrap="square" rtlCol="0">
            <a:spAutoFit/>
          </a:bodyPr>
          <a:lstStyle/>
          <a:p>
            <a:r>
              <a:rPr lang="fr-FR" sz="1000" b="1" dirty="0" smtClean="0">
                <a:solidFill>
                  <a:schemeClr val="bg1"/>
                </a:solidFill>
              </a:rPr>
              <a:t>Juillet 2016  						        	                                                            Avril 2017</a:t>
            </a:r>
            <a:endParaRPr lang="fr-FR" sz="1000" b="1" dirty="0">
              <a:solidFill>
                <a:schemeClr val="bg1"/>
              </a:solidFill>
            </a:endParaRPr>
          </a:p>
        </p:txBody>
      </p:sp>
      <p:pic>
        <p:nvPicPr>
          <p:cNvPr id="12" name="Picture 11" descr="BANNIER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9392"/>
            <a:ext cx="9144000" cy="1186044"/>
          </a:xfrm>
          <a:prstGeom prst="rect">
            <a:avLst/>
          </a:prstGeom>
        </p:spPr>
      </p:pic>
      <p:sp>
        <p:nvSpPr>
          <p:cNvPr id="11" name="TextBox 4"/>
          <p:cNvSpPr txBox="1"/>
          <p:nvPr/>
        </p:nvSpPr>
        <p:spPr>
          <a:xfrm>
            <a:off x="132026" y="367804"/>
            <a:ext cx="5630580" cy="369332"/>
          </a:xfrm>
          <a:prstGeom prst="rect">
            <a:avLst/>
          </a:prstGeom>
          <a:noFill/>
        </p:spPr>
        <p:txBody>
          <a:bodyPr wrap="none" rtlCol="0">
            <a:spAutoFit/>
          </a:bodyPr>
          <a:lstStyle/>
          <a:p>
            <a:r>
              <a:rPr lang="en-US" b="1" dirty="0" smtClean="0">
                <a:solidFill>
                  <a:schemeClr val="bg1"/>
                </a:solidFill>
                <a:latin typeface="Helvetica"/>
                <a:cs typeface="Helvetica"/>
              </a:rPr>
              <a:t>PHASES DE CREATION ET DE MISE EN OEUVRE </a:t>
            </a:r>
            <a:endParaRPr lang="en-US" sz="1500" b="1" dirty="0">
              <a:solidFill>
                <a:schemeClr val="bg1"/>
              </a:solidFill>
              <a:latin typeface="Helvetica"/>
              <a:cs typeface="Helvetica"/>
            </a:endParaRPr>
          </a:p>
        </p:txBody>
      </p:sp>
      <p:sp>
        <p:nvSpPr>
          <p:cNvPr id="13" name="ZoneTexte 12"/>
          <p:cNvSpPr txBox="1"/>
          <p:nvPr/>
        </p:nvSpPr>
        <p:spPr>
          <a:xfrm>
            <a:off x="117714" y="4077072"/>
            <a:ext cx="8993097" cy="246221"/>
          </a:xfrm>
          <a:prstGeom prst="rect">
            <a:avLst/>
          </a:prstGeom>
          <a:noFill/>
        </p:spPr>
        <p:txBody>
          <a:bodyPr wrap="square" rtlCol="0">
            <a:spAutoFit/>
          </a:bodyPr>
          <a:lstStyle/>
          <a:p>
            <a:r>
              <a:rPr lang="fr-FR" sz="1000" b="1" dirty="0" smtClean="0">
                <a:solidFill>
                  <a:schemeClr val="bg1"/>
                </a:solidFill>
              </a:rPr>
              <a:t>Avril 2017						        	                                                                   Q4 2017</a:t>
            </a:r>
            <a:endParaRPr lang="fr-FR" sz="1000" b="1" dirty="0">
              <a:solidFill>
                <a:schemeClr val="bg1"/>
              </a:solidFill>
            </a:endParaRPr>
          </a:p>
        </p:txBody>
      </p:sp>
    </p:spTree>
    <p:extLst>
      <p:ext uri="{BB962C8B-B14F-4D97-AF65-F5344CB8AC3E}">
        <p14:creationId xmlns:p14="http://schemas.microsoft.com/office/powerpoint/2010/main" val="43323036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OGO SENEGAL EMERGE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2827689"/>
            <a:ext cx="997792" cy="705394"/>
          </a:xfrm>
          <a:prstGeom prst="rect">
            <a:avLst/>
          </a:prstGeom>
        </p:spPr>
      </p:pic>
      <p:sp>
        <p:nvSpPr>
          <p:cNvPr id="2" name="ZoneTexte 1"/>
          <p:cNvSpPr txBox="1"/>
          <p:nvPr/>
        </p:nvSpPr>
        <p:spPr>
          <a:xfrm>
            <a:off x="1475656" y="1750471"/>
            <a:ext cx="7488832" cy="2154436"/>
          </a:xfrm>
          <a:prstGeom prst="rect">
            <a:avLst/>
          </a:prstGeom>
          <a:solidFill>
            <a:schemeClr val="bg1"/>
          </a:solidFill>
        </p:spPr>
        <p:txBody>
          <a:bodyPr wrap="square" rtlCol="0">
            <a:spAutoFit/>
          </a:bodyPr>
          <a:lstStyle/>
          <a:p>
            <a:endParaRPr lang="fr-FR" dirty="0" smtClean="0"/>
          </a:p>
          <a:p>
            <a:endParaRPr lang="fr-FR" dirty="0"/>
          </a:p>
          <a:p>
            <a:endParaRPr lang="fr-FR" dirty="0" smtClean="0"/>
          </a:p>
          <a:p>
            <a:pPr algn="ctr"/>
            <a:r>
              <a:rPr lang="fr-FR" sz="8000" b="1" dirty="0" smtClean="0">
                <a:solidFill>
                  <a:srgbClr val="FF0000"/>
                </a:solidFill>
              </a:rPr>
              <a:t>MERCI</a:t>
            </a:r>
            <a:endParaRPr lang="fr-FR" sz="8000" b="1" dirty="0">
              <a:solidFill>
                <a:srgbClr val="FF0000"/>
              </a:solidFill>
            </a:endParaRPr>
          </a:p>
        </p:txBody>
      </p:sp>
    </p:spTree>
    <p:extLst>
      <p:ext uri="{BB962C8B-B14F-4D97-AF65-F5344CB8AC3E}">
        <p14:creationId xmlns:p14="http://schemas.microsoft.com/office/powerpoint/2010/main" val="38894784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04664"/>
            <a:ext cx="1477745" cy="323165"/>
          </a:xfrm>
          <a:prstGeom prst="rect">
            <a:avLst/>
          </a:prstGeom>
          <a:noFill/>
        </p:spPr>
        <p:txBody>
          <a:bodyPr wrap="none" rtlCol="0">
            <a:spAutoFit/>
          </a:bodyPr>
          <a:lstStyle/>
          <a:p>
            <a:r>
              <a:rPr lang="en-US" sz="1500" b="1" dirty="0" smtClean="0">
                <a:solidFill>
                  <a:schemeClr val="bg1"/>
                </a:solidFill>
                <a:latin typeface="Helvetica"/>
                <a:cs typeface="Helvetica"/>
              </a:rPr>
              <a:t>CONCLUSION</a:t>
            </a:r>
            <a:endParaRPr lang="en-US" sz="1500" b="1" dirty="0">
              <a:solidFill>
                <a:schemeClr val="bg1"/>
              </a:solidFill>
              <a:latin typeface="Helvetica"/>
              <a:cs typeface="Helvetica"/>
            </a:endParaRPr>
          </a:p>
        </p:txBody>
      </p:sp>
      <p:sp>
        <p:nvSpPr>
          <p:cNvPr id="8" name="ZoneTexte 7"/>
          <p:cNvSpPr txBox="1"/>
          <p:nvPr/>
        </p:nvSpPr>
        <p:spPr>
          <a:xfrm>
            <a:off x="361864" y="1340768"/>
            <a:ext cx="8136904" cy="3970318"/>
          </a:xfrm>
          <a:prstGeom prst="rect">
            <a:avLst/>
          </a:prstGeom>
          <a:noFill/>
        </p:spPr>
        <p:txBody>
          <a:bodyPr wrap="square" rtlCol="0">
            <a:spAutoFit/>
          </a:bodyPr>
          <a:lstStyle/>
          <a:p>
            <a:r>
              <a:rPr lang="fr-FR" dirty="0" smtClean="0"/>
              <a:t>Après </a:t>
            </a:r>
            <a:r>
              <a:rPr lang="fr-FR" dirty="0"/>
              <a:t>les différents échecs des pavillons antérieurement mis en place, l’opinion développe un certain scepticisme quant à la pertinence de cette compagnie. </a:t>
            </a:r>
            <a:endParaRPr lang="fr-FR" dirty="0" smtClean="0"/>
          </a:p>
          <a:p>
            <a:endParaRPr lang="fr-FR" dirty="0"/>
          </a:p>
          <a:p>
            <a:r>
              <a:rPr lang="fr-FR" dirty="0"/>
              <a:t>Il est donc important de rappeler que le Gouvernement du Sénégal a pris la décision ferme de mettre en place une compagnie aérienne forte, fondée sur une vision stratégique globale, une première dans le transport aérien sénégalais. </a:t>
            </a:r>
            <a:endParaRPr lang="fr-FR" dirty="0" smtClean="0"/>
          </a:p>
          <a:p>
            <a:endParaRPr lang="fr-FR" dirty="0"/>
          </a:p>
          <a:p>
            <a:r>
              <a:rPr lang="fr-FR" dirty="0" smtClean="0"/>
              <a:t>Une décision </a:t>
            </a:r>
            <a:r>
              <a:rPr lang="fr-FR" dirty="0"/>
              <a:t>stratégique </a:t>
            </a:r>
            <a:r>
              <a:rPr lang="fr-FR" dirty="0" smtClean="0"/>
              <a:t> qui </a:t>
            </a:r>
            <a:r>
              <a:rPr lang="fr-FR" dirty="0"/>
              <a:t>découle des études, analyses et recommandations de cabinets internationaux  indépendants</a:t>
            </a:r>
            <a:r>
              <a:rPr lang="fr-FR" dirty="0" smtClean="0"/>
              <a:t>.</a:t>
            </a:r>
          </a:p>
          <a:p>
            <a:endParaRPr lang="fr-FR" dirty="0"/>
          </a:p>
          <a:p>
            <a:r>
              <a:rPr lang="fr-FR" dirty="0"/>
              <a:t>Air </a:t>
            </a:r>
            <a:r>
              <a:rPr lang="fr-FR" dirty="0" err="1"/>
              <a:t>Senegal</a:t>
            </a:r>
            <a:r>
              <a:rPr lang="fr-FR" dirty="0"/>
              <a:t> SA est un outil de développement qui devra servir aux intérêts citoyens en plus de sa vocation commerciale. L’opinion est ainsi invitée à s’approprier ce projet d’envergure, porteur de croissance, grand pourvoyeur </a:t>
            </a:r>
            <a:r>
              <a:rPr lang="fr-FR" dirty="0" smtClean="0"/>
              <a:t>d’emplois </a:t>
            </a:r>
            <a:r>
              <a:rPr lang="fr-FR" dirty="0"/>
              <a:t>et de richesse. </a:t>
            </a:r>
          </a:p>
          <a:p>
            <a:endParaRPr lang="fr-FR" dirty="0"/>
          </a:p>
        </p:txBody>
      </p:sp>
      <p:pic>
        <p:nvPicPr>
          <p:cNvPr id="7" name="Picture 6" descr="BANNIER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109472"/>
          </a:xfrm>
          <a:prstGeom prst="rect">
            <a:avLst/>
          </a:prstGeom>
        </p:spPr>
      </p:pic>
      <p:sp>
        <p:nvSpPr>
          <p:cNvPr id="6" name="TextBox 4"/>
          <p:cNvSpPr txBox="1"/>
          <p:nvPr/>
        </p:nvSpPr>
        <p:spPr>
          <a:xfrm>
            <a:off x="395536" y="404664"/>
            <a:ext cx="1736373" cy="369332"/>
          </a:xfrm>
          <a:prstGeom prst="rect">
            <a:avLst/>
          </a:prstGeom>
          <a:noFill/>
        </p:spPr>
        <p:txBody>
          <a:bodyPr wrap="none" rtlCol="0">
            <a:spAutoFit/>
          </a:bodyPr>
          <a:lstStyle/>
          <a:p>
            <a:r>
              <a:rPr lang="en-US" b="1" dirty="0" smtClean="0">
                <a:solidFill>
                  <a:schemeClr val="bg1"/>
                </a:solidFill>
                <a:latin typeface="Helvetica"/>
                <a:cs typeface="Helvetica"/>
              </a:rPr>
              <a:t>CONCLUSION</a:t>
            </a:r>
            <a:endParaRPr lang="en-US" sz="1500" b="1" dirty="0">
              <a:solidFill>
                <a:schemeClr val="bg1"/>
              </a:solidFill>
              <a:latin typeface="Helvetica"/>
              <a:cs typeface="Helvetica"/>
            </a:endParaRPr>
          </a:p>
        </p:txBody>
      </p:sp>
    </p:spTree>
    <p:extLst>
      <p:ext uri="{BB962C8B-B14F-4D97-AF65-F5344CB8AC3E}">
        <p14:creationId xmlns:p14="http://schemas.microsoft.com/office/powerpoint/2010/main" val="519376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PAGE INTERIE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0"/>
            <a:ext cx="11089232" cy="6858000"/>
          </a:xfrm>
        </p:spPr>
      </p:pic>
      <p:sp>
        <p:nvSpPr>
          <p:cNvPr id="6" name="TextBox 5"/>
          <p:cNvSpPr txBox="1"/>
          <p:nvPr/>
        </p:nvSpPr>
        <p:spPr>
          <a:xfrm>
            <a:off x="395536" y="404664"/>
            <a:ext cx="3506153" cy="369332"/>
          </a:xfrm>
          <a:prstGeom prst="rect">
            <a:avLst/>
          </a:prstGeom>
          <a:noFill/>
        </p:spPr>
        <p:txBody>
          <a:bodyPr wrap="none" rtlCol="0">
            <a:spAutoFit/>
          </a:bodyPr>
          <a:lstStyle/>
          <a:p>
            <a:r>
              <a:rPr lang="en-US" b="1" dirty="0" smtClean="0">
                <a:solidFill>
                  <a:schemeClr val="bg1"/>
                </a:solidFill>
                <a:latin typeface="Helvetica"/>
                <a:cs typeface="Helvetica"/>
              </a:rPr>
              <a:t>TENDANCES DE L’INDUSTRIE</a:t>
            </a:r>
            <a:endParaRPr lang="en-US" dirty="0">
              <a:solidFill>
                <a:schemeClr val="bg1"/>
              </a:solidFill>
              <a:latin typeface="Helvetica"/>
              <a:cs typeface="Helvetica"/>
            </a:endParaRPr>
          </a:p>
        </p:txBody>
      </p:sp>
      <p:pic>
        <p:nvPicPr>
          <p:cNvPr id="4" name="Picture 3"/>
          <p:cNvPicPr>
            <a:picLocks noChangeAspect="1"/>
          </p:cNvPicPr>
          <p:nvPr/>
        </p:nvPicPr>
        <p:blipFill>
          <a:blip r:embed="rId4"/>
          <a:stretch>
            <a:fillRect/>
          </a:stretch>
        </p:blipFill>
        <p:spPr>
          <a:xfrm>
            <a:off x="3384996" y="1268759"/>
            <a:ext cx="5867524" cy="5617001"/>
          </a:xfrm>
          <a:prstGeom prst="rect">
            <a:avLst/>
          </a:prstGeom>
        </p:spPr>
      </p:pic>
      <p:pic>
        <p:nvPicPr>
          <p:cNvPr id="8" name="Picture 7" descr="SYMBOLE en filligrane.png"/>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Effect>
                      <a14:saturation sat="0"/>
                    </a14:imgEffect>
                  </a14:imgLayer>
                </a14:imgProps>
              </a:ext>
              <a:ext uri="{28A0092B-C50C-407E-A947-70E740481C1C}">
                <a14:useLocalDpi xmlns:a14="http://schemas.microsoft.com/office/drawing/2010/main" val="0"/>
              </a:ext>
            </a:extLst>
          </a:blip>
          <a:stretch>
            <a:fillRect/>
          </a:stretch>
        </p:blipFill>
        <p:spPr>
          <a:xfrm>
            <a:off x="-1116632" y="620688"/>
            <a:ext cx="10718330" cy="7271228"/>
          </a:xfrm>
          <a:prstGeom prst="rect">
            <a:avLst/>
          </a:prstGeom>
        </p:spPr>
      </p:pic>
      <p:sp>
        <p:nvSpPr>
          <p:cNvPr id="7" name="TextBox 6"/>
          <p:cNvSpPr txBox="1"/>
          <p:nvPr/>
        </p:nvSpPr>
        <p:spPr>
          <a:xfrm>
            <a:off x="395536" y="3068960"/>
            <a:ext cx="3024336" cy="969496"/>
          </a:xfrm>
          <a:prstGeom prst="rect">
            <a:avLst/>
          </a:prstGeom>
          <a:noFill/>
        </p:spPr>
        <p:txBody>
          <a:bodyPr wrap="square" rtlCol="0">
            <a:spAutoFit/>
          </a:bodyPr>
          <a:lstStyle/>
          <a:p>
            <a:pPr algn="ctr"/>
            <a:r>
              <a:rPr lang="en-US" sz="1900" b="1" dirty="0" smtClean="0">
                <a:solidFill>
                  <a:schemeClr val="tx2"/>
                </a:solidFill>
              </a:rPr>
              <a:t>L’INDUSTRIE AÉRIENNE A </a:t>
            </a:r>
          </a:p>
          <a:p>
            <a:pPr algn="ctr"/>
            <a:r>
              <a:rPr lang="en-US" sz="1900" b="1" dirty="0" smtClean="0">
                <a:solidFill>
                  <a:schemeClr val="tx2"/>
                </a:solidFill>
              </a:rPr>
              <a:t>CONNU UNE BONNE ANNÉE EN 2016</a:t>
            </a:r>
            <a:endParaRPr lang="en-US" sz="1900" b="1" dirty="0">
              <a:solidFill>
                <a:schemeClr val="tx2"/>
              </a:solidFill>
            </a:endParaRPr>
          </a:p>
        </p:txBody>
      </p:sp>
      <p:pic>
        <p:nvPicPr>
          <p:cNvPr id="2" name="Picture 1" descr="BANNIER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124744"/>
          </a:xfrm>
          <a:prstGeom prst="rect">
            <a:avLst/>
          </a:prstGeom>
        </p:spPr>
      </p:pic>
      <p:sp>
        <p:nvSpPr>
          <p:cNvPr id="9" name="ZoneTexte 8"/>
          <p:cNvSpPr txBox="1"/>
          <p:nvPr/>
        </p:nvSpPr>
        <p:spPr>
          <a:xfrm>
            <a:off x="251520" y="404664"/>
            <a:ext cx="4824536" cy="461665"/>
          </a:xfrm>
          <a:prstGeom prst="rect">
            <a:avLst/>
          </a:prstGeom>
          <a:noFill/>
        </p:spPr>
        <p:txBody>
          <a:bodyPr wrap="square" rtlCol="0">
            <a:spAutoFit/>
          </a:bodyPr>
          <a:lstStyle/>
          <a:p>
            <a:r>
              <a:rPr lang="fr-FR" sz="2400" b="1" dirty="0" smtClean="0">
                <a:solidFill>
                  <a:schemeClr val="bg1"/>
                </a:solidFill>
              </a:rPr>
              <a:t>TENDANCES DE L’INDUSTRIE</a:t>
            </a:r>
            <a:endParaRPr lang="fr-FR" sz="2400" b="1" dirty="0">
              <a:solidFill>
                <a:schemeClr val="bg1"/>
              </a:solidFill>
            </a:endParaRPr>
          </a:p>
        </p:txBody>
      </p:sp>
    </p:spTree>
    <p:extLst>
      <p:ext uri="{BB962C8B-B14F-4D97-AF65-F5344CB8AC3E}">
        <p14:creationId xmlns:p14="http://schemas.microsoft.com/office/powerpoint/2010/main" val="22787237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5" descr="PAGE INTERIEURE.png"/>
          <p:cNvPicPr>
            <a:picLocks noChangeAspect="1"/>
          </p:cNvPicPr>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0"/>
            <a:ext cx="11089232" cy="6858000"/>
          </a:xfrm>
          <a:prstGeom prst="rect">
            <a:avLst/>
          </a:prstGeom>
        </p:spPr>
      </p:pic>
      <p:sp>
        <p:nvSpPr>
          <p:cNvPr id="6" name="TextBox 5"/>
          <p:cNvSpPr txBox="1"/>
          <p:nvPr/>
        </p:nvSpPr>
        <p:spPr>
          <a:xfrm>
            <a:off x="395536" y="404664"/>
            <a:ext cx="3096344" cy="369332"/>
          </a:xfrm>
          <a:prstGeom prst="rect">
            <a:avLst/>
          </a:prstGeom>
          <a:noFill/>
        </p:spPr>
        <p:txBody>
          <a:bodyPr wrap="square" rtlCol="0">
            <a:spAutoFit/>
          </a:bodyPr>
          <a:lstStyle/>
          <a:p>
            <a:r>
              <a:rPr lang="en-US" b="1" dirty="0" smtClean="0">
                <a:solidFill>
                  <a:schemeClr val="bg1"/>
                </a:solidFill>
                <a:latin typeface="Helvetica"/>
                <a:cs typeface="Helvetica"/>
              </a:rPr>
              <a:t>LA DEMANDE GLOBALE</a:t>
            </a:r>
            <a:endParaRPr lang="en-US" dirty="0">
              <a:solidFill>
                <a:schemeClr val="bg1"/>
              </a:solidFill>
              <a:latin typeface="Helvetica"/>
              <a:cs typeface="Helvetica"/>
            </a:endParaRPr>
          </a:p>
        </p:txBody>
      </p:sp>
      <p:sp>
        <p:nvSpPr>
          <p:cNvPr id="3" name="TextBox 2"/>
          <p:cNvSpPr txBox="1"/>
          <p:nvPr/>
        </p:nvSpPr>
        <p:spPr>
          <a:xfrm>
            <a:off x="8179079" y="1772816"/>
            <a:ext cx="936104" cy="648072"/>
          </a:xfrm>
          <a:prstGeom prst="rect">
            <a:avLst/>
          </a:prstGeom>
          <a:solidFill>
            <a:srgbClr val="FFFFFF"/>
          </a:solidFill>
        </p:spPr>
        <p:txBody>
          <a:bodyPr wrap="square" rtlCol="0">
            <a:spAutoFit/>
          </a:bodyPr>
          <a:lstStyle/>
          <a:p>
            <a:endParaRPr lang="en-US" dirty="0"/>
          </a:p>
        </p:txBody>
      </p:sp>
      <p:pic>
        <p:nvPicPr>
          <p:cNvPr id="11" name="Content Placeholder 10" descr="Sans titre-1.png"/>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9522" b="8486"/>
          <a:stretch/>
        </p:blipFill>
        <p:spPr>
          <a:xfrm>
            <a:off x="0" y="1187848"/>
            <a:ext cx="9165705" cy="5105375"/>
          </a:xfrm>
        </p:spPr>
      </p:pic>
      <p:pic>
        <p:nvPicPr>
          <p:cNvPr id="4" name="Picture 3" descr="BANNIE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1196752"/>
          </a:xfrm>
          <a:prstGeom prst="rect">
            <a:avLst/>
          </a:prstGeom>
        </p:spPr>
      </p:pic>
      <p:sp>
        <p:nvSpPr>
          <p:cNvPr id="8" name="ZoneTexte 7"/>
          <p:cNvSpPr txBox="1"/>
          <p:nvPr/>
        </p:nvSpPr>
        <p:spPr>
          <a:xfrm>
            <a:off x="251520" y="404664"/>
            <a:ext cx="4824536" cy="461665"/>
          </a:xfrm>
          <a:prstGeom prst="rect">
            <a:avLst/>
          </a:prstGeom>
          <a:noFill/>
        </p:spPr>
        <p:txBody>
          <a:bodyPr wrap="square" rtlCol="0">
            <a:spAutoFit/>
          </a:bodyPr>
          <a:lstStyle/>
          <a:p>
            <a:r>
              <a:rPr lang="fr-FR" sz="2400" b="1" dirty="0" smtClean="0">
                <a:solidFill>
                  <a:schemeClr val="bg1"/>
                </a:solidFill>
              </a:rPr>
              <a:t>LE MARCHE </a:t>
            </a:r>
          </a:p>
        </p:txBody>
      </p:sp>
    </p:spTree>
    <p:extLst>
      <p:ext uri="{BB962C8B-B14F-4D97-AF65-F5344CB8AC3E}">
        <p14:creationId xmlns:p14="http://schemas.microsoft.com/office/powerpoint/2010/main" val="396852712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PAGE INTERIE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27384"/>
            <a:ext cx="11089232" cy="6858000"/>
          </a:xfrm>
        </p:spPr>
      </p:pic>
      <p:sp>
        <p:nvSpPr>
          <p:cNvPr id="6" name="TextBox 5"/>
          <p:cNvSpPr txBox="1"/>
          <p:nvPr/>
        </p:nvSpPr>
        <p:spPr>
          <a:xfrm>
            <a:off x="395536" y="449790"/>
            <a:ext cx="3954993" cy="369332"/>
          </a:xfrm>
          <a:prstGeom prst="rect">
            <a:avLst/>
          </a:prstGeom>
          <a:noFill/>
        </p:spPr>
        <p:txBody>
          <a:bodyPr wrap="none" rtlCol="0">
            <a:spAutoFit/>
          </a:bodyPr>
          <a:lstStyle/>
          <a:p>
            <a:r>
              <a:rPr lang="en-US" b="1" dirty="0" smtClean="0">
                <a:solidFill>
                  <a:schemeClr val="bg1"/>
                </a:solidFill>
                <a:latin typeface="Helvetica"/>
                <a:cs typeface="Helvetica"/>
              </a:rPr>
              <a:t>LE MARCHE DE AIR SENEGAL SA</a:t>
            </a:r>
            <a:endParaRPr lang="en-US" dirty="0">
              <a:solidFill>
                <a:schemeClr val="bg1"/>
              </a:solidFill>
              <a:latin typeface="Helvetica"/>
              <a:cs typeface="Helvetica"/>
            </a:endParaRPr>
          </a:p>
        </p:txBody>
      </p:sp>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 t="1" r="-1201" b="6185"/>
          <a:stretch/>
        </p:blipFill>
        <p:spPr bwMode="auto">
          <a:xfrm>
            <a:off x="108656" y="1340768"/>
            <a:ext cx="9143864" cy="486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BANNIE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384"/>
            <a:ext cx="9144000" cy="1152128"/>
          </a:xfrm>
          <a:prstGeom prst="rect">
            <a:avLst/>
          </a:prstGeom>
        </p:spPr>
      </p:pic>
      <p:sp>
        <p:nvSpPr>
          <p:cNvPr id="7" name="TextBox 4"/>
          <p:cNvSpPr txBox="1"/>
          <p:nvPr/>
        </p:nvSpPr>
        <p:spPr>
          <a:xfrm>
            <a:off x="395536" y="404664"/>
            <a:ext cx="1737335" cy="461665"/>
          </a:xfrm>
          <a:prstGeom prst="rect">
            <a:avLst/>
          </a:prstGeom>
          <a:noFill/>
        </p:spPr>
        <p:txBody>
          <a:bodyPr wrap="none" rtlCol="0">
            <a:spAutoFit/>
          </a:bodyPr>
          <a:lstStyle/>
          <a:p>
            <a:r>
              <a:rPr lang="fr-FR" sz="2400" b="1" dirty="0">
                <a:solidFill>
                  <a:schemeClr val="bg1"/>
                </a:solidFill>
              </a:rPr>
              <a:t>LE MARCHE </a:t>
            </a:r>
          </a:p>
        </p:txBody>
      </p:sp>
      <p:sp>
        <p:nvSpPr>
          <p:cNvPr id="3" name="ZoneTexte 2"/>
          <p:cNvSpPr txBox="1"/>
          <p:nvPr/>
        </p:nvSpPr>
        <p:spPr>
          <a:xfrm>
            <a:off x="108656" y="1340768"/>
            <a:ext cx="358888"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5865824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PAGE INTERIE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0859" r="-10859"/>
          <a:stretch>
            <a:fillRect/>
          </a:stretch>
        </p:blipFill>
        <p:spPr>
          <a:xfrm>
            <a:off x="-1044624" y="-27384"/>
            <a:ext cx="11161240" cy="6858000"/>
          </a:xfrm>
        </p:spPr>
      </p:pic>
      <p:sp>
        <p:nvSpPr>
          <p:cNvPr id="6" name="TextBox 5"/>
          <p:cNvSpPr txBox="1"/>
          <p:nvPr/>
        </p:nvSpPr>
        <p:spPr>
          <a:xfrm>
            <a:off x="395536" y="449790"/>
            <a:ext cx="3954993" cy="369332"/>
          </a:xfrm>
          <a:prstGeom prst="rect">
            <a:avLst/>
          </a:prstGeom>
          <a:noFill/>
        </p:spPr>
        <p:txBody>
          <a:bodyPr wrap="none" rtlCol="0">
            <a:spAutoFit/>
          </a:bodyPr>
          <a:lstStyle/>
          <a:p>
            <a:r>
              <a:rPr lang="en-US" b="1" dirty="0" smtClean="0">
                <a:solidFill>
                  <a:schemeClr val="bg1"/>
                </a:solidFill>
                <a:latin typeface="Helvetica"/>
                <a:cs typeface="Helvetica"/>
              </a:rPr>
              <a:t>LE MARCHE DE AIR SENEGAL SA</a:t>
            </a:r>
            <a:endParaRPr lang="en-US" dirty="0">
              <a:solidFill>
                <a:schemeClr val="bg1"/>
              </a:solidFill>
              <a:latin typeface="Helvetica"/>
              <a:cs typeface="Helvetica"/>
            </a:endParaRPr>
          </a:p>
        </p:txBody>
      </p:sp>
      <p:pic>
        <p:nvPicPr>
          <p:cNvPr id="2" name="Picture 1" descr="BANNIE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27384"/>
            <a:ext cx="9289032" cy="1207252"/>
          </a:xfrm>
          <a:prstGeom prst="rect">
            <a:avLst/>
          </a:prstGeom>
        </p:spPr>
      </p:pic>
      <p:sp>
        <p:nvSpPr>
          <p:cNvPr id="7" name="TextBox 4"/>
          <p:cNvSpPr txBox="1"/>
          <p:nvPr/>
        </p:nvSpPr>
        <p:spPr>
          <a:xfrm>
            <a:off x="179512" y="384394"/>
            <a:ext cx="1737335" cy="461665"/>
          </a:xfrm>
          <a:prstGeom prst="rect">
            <a:avLst/>
          </a:prstGeom>
          <a:noFill/>
        </p:spPr>
        <p:txBody>
          <a:bodyPr wrap="none" rtlCol="0">
            <a:spAutoFit/>
          </a:bodyPr>
          <a:lstStyle/>
          <a:p>
            <a:r>
              <a:rPr lang="fr-FR" sz="2400" b="1" dirty="0">
                <a:solidFill>
                  <a:schemeClr val="bg1"/>
                </a:solidFill>
              </a:rPr>
              <a:t>LE MARCHE </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322543"/>
            <a:ext cx="8964488" cy="48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712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PAGE INTERIEURE.png"/>
          <p:cNvPicPr>
            <a:picLocks noGrp="1" noChangeAspect="1"/>
          </p:cNvPicPr>
          <p:nvPr>
            <p:ph idx="1"/>
          </p:nvPr>
        </p:nvPicPr>
        <p:blipFill>
          <a:blip r:embed="rId3" cstate="print">
            <a:extLst>
              <a:ext uri="{28A0092B-C50C-407E-A947-70E740481C1C}">
                <a14:useLocalDpi xmlns:a14="http://schemas.microsoft.com/office/drawing/2010/main" val="0"/>
              </a:ext>
            </a:extLst>
          </a:blip>
          <a:srcRect l="-10859" r="-10859"/>
          <a:stretch>
            <a:fillRect/>
          </a:stretch>
        </p:blipFill>
        <p:spPr>
          <a:xfrm>
            <a:off x="-972616" y="-27384"/>
            <a:ext cx="11089232" cy="6858000"/>
          </a:xfrm>
        </p:spPr>
      </p:pic>
      <p:sp>
        <p:nvSpPr>
          <p:cNvPr id="6" name="TextBox 5"/>
          <p:cNvSpPr txBox="1"/>
          <p:nvPr/>
        </p:nvSpPr>
        <p:spPr>
          <a:xfrm>
            <a:off x="395536" y="449790"/>
            <a:ext cx="3625993" cy="369332"/>
          </a:xfrm>
          <a:prstGeom prst="rect">
            <a:avLst/>
          </a:prstGeom>
          <a:noFill/>
        </p:spPr>
        <p:txBody>
          <a:bodyPr wrap="none" rtlCol="0">
            <a:spAutoFit/>
          </a:bodyPr>
          <a:lstStyle/>
          <a:p>
            <a:r>
              <a:rPr lang="en-US" b="1" dirty="0" smtClean="0">
                <a:solidFill>
                  <a:schemeClr val="bg1"/>
                </a:solidFill>
                <a:latin typeface="Helvetica"/>
                <a:cs typeface="Helvetica"/>
              </a:rPr>
              <a:t>ANALYSE CONCURRENTIELLE</a:t>
            </a:r>
            <a:endParaRPr lang="en-US" dirty="0">
              <a:solidFill>
                <a:schemeClr val="bg1"/>
              </a:solidFill>
              <a:latin typeface="Helvetica"/>
              <a:cs typeface="Helvetica"/>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0768"/>
            <a:ext cx="9048750" cy="451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BANNIER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384"/>
            <a:ext cx="9144000" cy="1152128"/>
          </a:xfrm>
          <a:prstGeom prst="rect">
            <a:avLst/>
          </a:prstGeom>
        </p:spPr>
      </p:pic>
      <p:sp>
        <p:nvSpPr>
          <p:cNvPr id="7" name="ZoneTexte 6"/>
          <p:cNvSpPr txBox="1"/>
          <p:nvPr/>
        </p:nvSpPr>
        <p:spPr>
          <a:xfrm>
            <a:off x="251520" y="404664"/>
            <a:ext cx="4824536" cy="461665"/>
          </a:xfrm>
          <a:prstGeom prst="rect">
            <a:avLst/>
          </a:prstGeom>
          <a:noFill/>
        </p:spPr>
        <p:txBody>
          <a:bodyPr wrap="square" rtlCol="0">
            <a:spAutoFit/>
          </a:bodyPr>
          <a:lstStyle/>
          <a:p>
            <a:r>
              <a:rPr lang="fr-FR" sz="2400" b="1" dirty="0" smtClean="0">
                <a:solidFill>
                  <a:schemeClr val="bg1"/>
                </a:solidFill>
              </a:rPr>
              <a:t>ANALYSE CONCURRENTIELLE</a:t>
            </a:r>
            <a:endParaRPr lang="fr-FR" sz="2400" b="1" dirty="0">
              <a:solidFill>
                <a:schemeClr val="bg1"/>
              </a:solidFill>
            </a:endParaRPr>
          </a:p>
        </p:txBody>
      </p:sp>
      <p:sp>
        <p:nvSpPr>
          <p:cNvPr id="8" name="ZoneTexte 7"/>
          <p:cNvSpPr txBox="1"/>
          <p:nvPr/>
        </p:nvSpPr>
        <p:spPr>
          <a:xfrm>
            <a:off x="-36512" y="1340768"/>
            <a:ext cx="372294" cy="369332"/>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4033103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b="1" baseline="30000" dirty="0"/>
        </a:defPPr>
      </a:lstStyle>
    </a:spDef>
    <a:txDef>
      <a:spPr>
        <a:noFill/>
      </a:spPr>
      <a:bodyPr wrap="none" rtlCol="0">
        <a:spAutoFit/>
      </a:bodyPr>
      <a:lstStyle>
        <a:defPPr>
          <a:defRPr dirty="0"/>
        </a:defPPr>
      </a:lstStyle>
    </a:tx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4880</TotalTime>
  <Words>6735</Words>
  <Application>Microsoft Macintosh PowerPoint</Application>
  <PresentationFormat>Présentation à l'écran (4:3)</PresentationFormat>
  <Paragraphs>982</Paragraphs>
  <Slides>43</Slides>
  <Notes>43</Notes>
  <HiddenSlides>0</HiddenSlides>
  <MMClips>0</MMClips>
  <ScaleCrop>false</ScaleCrop>
  <HeadingPairs>
    <vt:vector size="4" baseType="variant">
      <vt:variant>
        <vt:lpstr>Thème</vt:lpstr>
      </vt:variant>
      <vt:variant>
        <vt:i4>2</vt:i4>
      </vt:variant>
      <vt:variant>
        <vt:lpstr>Titres des diapositives</vt:lpstr>
      </vt:variant>
      <vt:variant>
        <vt:i4>43</vt:i4>
      </vt:variant>
    </vt:vector>
  </HeadingPairs>
  <TitlesOfParts>
    <vt:vector size="45" baseType="lpstr">
      <vt:lpstr>Office Theme</vt:lpstr>
      <vt:lpstr>Custom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vt:lpstr>
      <vt:lpstr>Présentation PowerPoint</vt:lpstr>
      <vt:lpstr>Présentation PowerPoint</vt:lpstr>
      <vt:lpstr>Présentation PowerPoint</vt:lpstr>
      <vt:lpstr>Att</vt:lpstr>
      <vt:lpstr>Présentation PowerPoint</vt:lpstr>
      <vt:lpstr>Ò</vt:lpstr>
      <vt:lpstr>Présentation PowerPoint</vt:lpstr>
      <vt:lpstr>t</vt:lpstr>
      <vt:lpstr>Présentation PowerPoint</vt:lpstr>
      <vt:lpstr>Présentation PowerPoint</vt:lpstr>
      <vt:lpstr>LE HUB AIR SENEGAL SA A AIBD</vt:lpstr>
      <vt:lpstr>Présentation PowerPoint</vt:lpstr>
      <vt:lpstr>Présentation PowerPoint</vt:lpstr>
      <vt:lpstr>Présentation PowerPoint</vt:lpstr>
      <vt:lpstr>Présentation PowerPoint</vt:lpstr>
      <vt:lpstr>Présentation PowerPoint</vt:lpstr>
      <vt:lpstr>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Mamadou Lamine Sow</cp:lastModifiedBy>
  <cp:revision>643</cp:revision>
  <dcterms:created xsi:type="dcterms:W3CDTF">2014-04-01T16:35:38Z</dcterms:created>
  <dcterms:modified xsi:type="dcterms:W3CDTF">2017-03-30T08:59:16Z</dcterms:modified>
</cp:coreProperties>
</file>