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93" r:id="rId2"/>
    <p:sldId id="303" r:id="rId3"/>
    <p:sldId id="304" r:id="rId4"/>
    <p:sldId id="284" r:id="rId5"/>
    <p:sldId id="305" r:id="rId6"/>
    <p:sldId id="294" r:id="rId7"/>
    <p:sldId id="295" r:id="rId8"/>
    <p:sldId id="296" r:id="rId9"/>
    <p:sldId id="30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tion par défaut" id="{779CC93D-E52E-4D84-901B-11D7331DD495}">
          <p14:sldIdLst/>
        </p14:section>
        <p14:section name="Vue d’ensemble et objectifs" id="{ABA716BF-3A5C-4ADB-94C9-CFEF84EBA240}">
          <p14:sldIdLst>
            <p14:sldId id="293"/>
            <p14:sldId id="282"/>
            <p14:sldId id="284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</p14:sldIdLst>
        </p14:section>
        <p14:section name="Sujet 1" id="{6D9936A3-3945-4757-BC8B-B5C252D8E036}">
          <p14:sldIdLst/>
        </p14:section>
        <p14:section name="Exemples de diapositives pour les effets visuels" id="{BAB3A466-96C9-4230-9978-795378D75699}">
          <p14:sldIdLst/>
        </p14:section>
        <p14:section name="Étude de cas" id="{8C0305C9-B152-4FBA-A789-FE1976D53990}">
          <p14:sldIdLst/>
        </p14:section>
        <p14:section name="Conclusion et résumé" id="{790CEF5B-569A-4C2F-BED5-750B08C0E5AD}">
          <p14:sldIdLst/>
        </p14:section>
        <p14:section name="Annexe" id="{3F78B471-41DA-46F2-A8E4-97E471896AB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xmlns="" val="1"/>
    </p:ext>
    <p:ext uri="{D31A062A-798A-4329-ABDD-BBA856620510}">
      <p14:defaultImageDpi xmlns:p14="http://schemas.microsoft.com/office/powerpoint/2010/main" xmlns="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5" autoAdjust="0"/>
    <p:restoredTop sz="83977" autoAdjust="0"/>
  </p:normalViewPr>
  <p:slideViewPr>
    <p:cSldViewPr>
      <p:cViewPr varScale="1">
        <p:scale>
          <a:sx n="64" d="100"/>
          <a:sy n="64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r-FR" sz="1200"/>
            </a:lvl1pPr>
          </a:lstStyle>
          <a:p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r-FR" sz="1200"/>
            </a:lvl1pPr>
          </a:lstStyle>
          <a:p>
            <a:fld id="{D83FDC75-7F73-4A4A-A77C-09AADF00E0EA}" type="datetimeFigureOut">
              <a:rPr lang="fr-FR" smtClean="0"/>
              <a:pPr/>
              <a:t>31/03/2017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r-FR" sz="1200"/>
            </a:lvl1pPr>
          </a:lstStyle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r-FR" sz="1200"/>
            </a:lvl1pPr>
          </a:lstStyle>
          <a:p>
            <a:fld id="{459226BF-1F13-42D3-80DC-373E7ADD1EB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294332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r-FR"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r-FR" sz="1200"/>
            </a:lvl1pPr>
          </a:lstStyle>
          <a:p>
            <a:fld id="{48AEF76B-3757-4A0B-AF93-28494465C1DD}" type="datetimeFigureOut">
              <a:rPr/>
              <a:pPr/>
              <a:t>12/17/2009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Niveau 2</a:t>
            </a:r>
          </a:p>
          <a:p>
            <a:pPr lvl="2"/>
            <a:r>
              <a:rPr lang="fr-FR"/>
              <a:t>Niveau 3</a:t>
            </a:r>
          </a:p>
          <a:p>
            <a:pPr lvl="3"/>
            <a:r>
              <a:rPr lang="fr-FR"/>
              <a:t>Niveau 4</a:t>
            </a:r>
          </a:p>
          <a:p>
            <a:pPr lvl="4"/>
            <a:r>
              <a:rPr lang="fr-FR"/>
              <a:t>Niveau 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r-FR"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r-FR" sz="1200"/>
            </a:lvl1pPr>
          </a:lstStyle>
          <a:p>
            <a:fld id="{75693FD4-8F83-4EF7-AC3F-0DC0388986B0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8299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r-F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6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7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smtClean="0">
                <a:solidFill>
                  <a:prstClr val="black"/>
                </a:solidFill>
              </a:rPr>
              <a:pPr/>
              <a:t>8</a:t>
            </a:fld>
            <a:endParaRPr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fr-FR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fr-FR"/>
              <a:t>Modifiez le style du titre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fr-FR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fr-F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fr-FR" smtClean="0"/>
              <a:t>Modifiez le style des sous-titres du masque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fr-FR" sz="2000" baseline="0"/>
            </a:lvl1pPr>
          </a:lstStyle>
          <a:p>
            <a:r>
              <a:rPr kumimoji="0" lang="fr-FR"/>
              <a:t>Logo de la société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rrière-plan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fr-FR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fr-FR"/>
              <a:t>Modifiez le style du titre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fr-FR" sz="1800"/>
            </a:lvl1pPr>
          </a:lstStyle>
          <a:p>
            <a:r>
              <a:rPr kumimoji="0" lang="fr-FR"/>
              <a:t>Logo de la société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fr-FR"/>
            </a:lvl1pPr>
          </a:lstStyle>
          <a:p>
            <a:r>
              <a:rPr kumimoji="0" lang="fr-FR"/>
              <a:t>Modifiez le style du titre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fr-FR" sz="3200">
                <a:latin typeface="+mn-lt"/>
              </a:defRPr>
            </a:lvl1pPr>
            <a:lvl2pPr eaLnBrk="1" latinLnBrk="0" hangingPunct="1">
              <a:defRPr kumimoji="0" lang="fr-FR" sz="2800">
                <a:latin typeface="+mn-lt"/>
              </a:defRPr>
            </a:lvl2pPr>
            <a:lvl3pPr eaLnBrk="1" latinLnBrk="0" hangingPunct="1">
              <a:defRPr kumimoji="0" lang="fr-FR" sz="2400">
                <a:latin typeface="+mn-lt"/>
              </a:defRPr>
            </a:lvl3pPr>
            <a:lvl4pPr eaLnBrk="1" latinLnBrk="0" hangingPunct="1">
              <a:defRPr kumimoji="0" lang="fr-FR" sz="2400">
                <a:latin typeface="+mn-lt"/>
              </a:defRPr>
            </a:lvl4pPr>
            <a:lvl5pPr eaLnBrk="1" latinLnBrk="0" hangingPunct="1">
              <a:defRPr kumimoji="0" lang="fr-FR" sz="2400">
                <a:latin typeface="+mn-lt"/>
              </a:defRPr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fr-FR" sz="2800"/>
            </a:lvl1pPr>
            <a:lvl2pPr eaLnBrk="1" latinLnBrk="0" hangingPunct="1">
              <a:defRPr kumimoji="0" lang="fr-FR" sz="2400"/>
            </a:lvl2pPr>
            <a:lvl3pPr eaLnBrk="1" latinLnBrk="0" hangingPunct="1">
              <a:defRPr kumimoji="0" lang="fr-FR" sz="2000"/>
            </a:lvl3pPr>
            <a:lvl4pPr eaLnBrk="1" latinLnBrk="0" hangingPunct="1">
              <a:defRPr kumimoji="0" lang="fr-FR" sz="1800"/>
            </a:lvl4pPr>
            <a:lvl5pPr eaLnBrk="1" latinLnBrk="0" hangingPunct="1">
              <a:defRPr kumimoji="0" lang="fr-FR" sz="1800"/>
            </a:lvl5pPr>
            <a:lvl6pPr eaLnBrk="1" latinLnBrk="0" hangingPunct="1">
              <a:defRPr kumimoji="0" lang="fr-FR" sz="1800"/>
            </a:lvl6pPr>
            <a:lvl7pPr eaLnBrk="1" latinLnBrk="0" hangingPunct="1">
              <a:defRPr kumimoji="0" lang="fr-FR" sz="1800"/>
            </a:lvl7pPr>
            <a:lvl8pPr eaLnBrk="1" latinLnBrk="0" hangingPunct="1">
              <a:defRPr kumimoji="0" lang="fr-FR" sz="1800"/>
            </a:lvl8pPr>
            <a:lvl9pPr eaLnBrk="1" latinLnBrk="0" hangingPunct="1">
              <a:defRPr kumimoji="0" lang="fr-FR" sz="18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fr-FR" sz="2800"/>
            </a:lvl1pPr>
            <a:lvl2pPr eaLnBrk="1" latinLnBrk="0" hangingPunct="1">
              <a:defRPr kumimoji="0" lang="fr-FR" sz="2400"/>
            </a:lvl2pPr>
            <a:lvl3pPr eaLnBrk="1" latinLnBrk="0" hangingPunct="1">
              <a:defRPr kumimoji="0" lang="fr-FR" sz="2000"/>
            </a:lvl3pPr>
            <a:lvl4pPr eaLnBrk="1" latinLnBrk="0" hangingPunct="1">
              <a:defRPr kumimoji="0" lang="fr-FR" sz="1800"/>
            </a:lvl4pPr>
            <a:lvl5pPr eaLnBrk="1" latinLnBrk="0" hangingPunct="1">
              <a:defRPr kumimoji="0" lang="fr-FR" sz="1800"/>
            </a:lvl5pPr>
            <a:lvl6pPr eaLnBrk="1" latinLnBrk="0" hangingPunct="1">
              <a:defRPr kumimoji="0" lang="fr-FR" sz="1800"/>
            </a:lvl6pPr>
            <a:lvl7pPr eaLnBrk="1" latinLnBrk="0" hangingPunct="1">
              <a:defRPr kumimoji="0" lang="fr-FR" sz="1800"/>
            </a:lvl7pPr>
            <a:lvl8pPr eaLnBrk="1" latinLnBrk="0" hangingPunct="1">
              <a:defRPr kumimoji="0" lang="fr-FR" sz="1800"/>
            </a:lvl8pPr>
            <a:lvl9pPr eaLnBrk="1" latinLnBrk="0" hangingPunct="1">
              <a:defRPr kumimoji="0" lang="fr-FR" sz="18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fr-FR"/>
            </a:lvl1pPr>
          </a:lstStyle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fr-FR" sz="2400" b="1"/>
            </a:lvl1pPr>
            <a:lvl2pPr marL="457200" indent="0" eaLnBrk="1" latinLnBrk="0" hangingPunct="1">
              <a:buNone/>
              <a:defRPr kumimoji="0" lang="fr-FR" sz="2000" b="1"/>
            </a:lvl2pPr>
            <a:lvl3pPr marL="914400" indent="0" eaLnBrk="1" latinLnBrk="0" hangingPunct="1">
              <a:buNone/>
              <a:defRPr kumimoji="0" lang="fr-FR" sz="1800" b="1"/>
            </a:lvl3pPr>
            <a:lvl4pPr marL="1371600" indent="0" eaLnBrk="1" latinLnBrk="0" hangingPunct="1">
              <a:buNone/>
              <a:defRPr kumimoji="0" lang="fr-FR" sz="1600" b="1"/>
            </a:lvl4pPr>
            <a:lvl5pPr marL="1828800" indent="0" eaLnBrk="1" latinLnBrk="0" hangingPunct="1">
              <a:buNone/>
              <a:defRPr kumimoji="0" lang="fr-FR" sz="1600" b="1"/>
            </a:lvl5pPr>
            <a:lvl6pPr marL="2286000" indent="0" eaLnBrk="1" latinLnBrk="0" hangingPunct="1">
              <a:buNone/>
              <a:defRPr kumimoji="0" lang="fr-FR" sz="1600" b="1"/>
            </a:lvl6pPr>
            <a:lvl7pPr marL="2743200" indent="0" eaLnBrk="1" latinLnBrk="0" hangingPunct="1">
              <a:buNone/>
              <a:defRPr kumimoji="0" lang="fr-FR" sz="1600" b="1"/>
            </a:lvl7pPr>
            <a:lvl8pPr marL="3200400" indent="0" eaLnBrk="1" latinLnBrk="0" hangingPunct="1">
              <a:buNone/>
              <a:defRPr kumimoji="0" lang="fr-FR" sz="1600" b="1"/>
            </a:lvl8pPr>
            <a:lvl9pPr marL="3657600" indent="0" eaLnBrk="1" latinLnBrk="0" hangingPunct="1">
              <a:buNone/>
              <a:defRPr kumimoji="0" lang="fr-FR" sz="1600" b="1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fr-FR" sz="2400"/>
            </a:lvl1pPr>
            <a:lvl2pPr eaLnBrk="1" latinLnBrk="0" hangingPunct="1">
              <a:defRPr kumimoji="0" lang="fr-FR" sz="2000"/>
            </a:lvl2pPr>
            <a:lvl3pPr eaLnBrk="1" latinLnBrk="0" hangingPunct="1">
              <a:defRPr kumimoji="0" lang="fr-FR" sz="1800"/>
            </a:lvl3pPr>
            <a:lvl4pPr eaLnBrk="1" latinLnBrk="0" hangingPunct="1">
              <a:defRPr kumimoji="0" lang="fr-FR" sz="1600"/>
            </a:lvl4pPr>
            <a:lvl5pPr eaLnBrk="1" latinLnBrk="0" hangingPunct="1">
              <a:defRPr kumimoji="0" lang="fr-FR" sz="1600"/>
            </a:lvl5pPr>
            <a:lvl6pPr eaLnBrk="1" latinLnBrk="0" hangingPunct="1">
              <a:defRPr kumimoji="0" lang="fr-FR" sz="1600"/>
            </a:lvl6pPr>
            <a:lvl7pPr eaLnBrk="1" latinLnBrk="0" hangingPunct="1">
              <a:defRPr kumimoji="0" lang="fr-FR" sz="1600"/>
            </a:lvl7pPr>
            <a:lvl8pPr eaLnBrk="1" latinLnBrk="0" hangingPunct="1">
              <a:defRPr kumimoji="0" lang="fr-FR" sz="1600"/>
            </a:lvl8pPr>
            <a:lvl9pPr eaLnBrk="1" latinLnBrk="0" hangingPunct="1">
              <a:defRPr kumimoji="0" lang="fr-FR" sz="16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fr-FR" sz="2400" b="1"/>
            </a:lvl1pPr>
            <a:lvl2pPr marL="457200" indent="0" eaLnBrk="1" latinLnBrk="0" hangingPunct="1">
              <a:buNone/>
              <a:defRPr kumimoji="0" lang="fr-FR" sz="2000" b="1"/>
            </a:lvl2pPr>
            <a:lvl3pPr marL="914400" indent="0" eaLnBrk="1" latinLnBrk="0" hangingPunct="1">
              <a:buNone/>
              <a:defRPr kumimoji="0" lang="fr-FR" sz="1800" b="1"/>
            </a:lvl3pPr>
            <a:lvl4pPr marL="1371600" indent="0" eaLnBrk="1" latinLnBrk="0" hangingPunct="1">
              <a:buNone/>
              <a:defRPr kumimoji="0" lang="fr-FR" sz="1600" b="1"/>
            </a:lvl4pPr>
            <a:lvl5pPr marL="1828800" indent="0" eaLnBrk="1" latinLnBrk="0" hangingPunct="1">
              <a:buNone/>
              <a:defRPr kumimoji="0" lang="fr-FR" sz="1600" b="1"/>
            </a:lvl5pPr>
            <a:lvl6pPr marL="2286000" indent="0" eaLnBrk="1" latinLnBrk="0" hangingPunct="1">
              <a:buNone/>
              <a:defRPr kumimoji="0" lang="fr-FR" sz="1600" b="1"/>
            </a:lvl6pPr>
            <a:lvl7pPr marL="2743200" indent="0" eaLnBrk="1" latinLnBrk="0" hangingPunct="1">
              <a:buNone/>
              <a:defRPr kumimoji="0" lang="fr-FR" sz="1600" b="1"/>
            </a:lvl7pPr>
            <a:lvl8pPr marL="3200400" indent="0" eaLnBrk="1" latinLnBrk="0" hangingPunct="1">
              <a:buNone/>
              <a:defRPr kumimoji="0" lang="fr-FR" sz="1600" b="1"/>
            </a:lvl8pPr>
            <a:lvl9pPr marL="3657600" indent="0" eaLnBrk="1" latinLnBrk="0" hangingPunct="1">
              <a:buNone/>
              <a:defRPr kumimoji="0" lang="fr-FR" sz="1600" b="1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fr-FR" sz="2400"/>
            </a:lvl1pPr>
            <a:lvl2pPr eaLnBrk="1" latinLnBrk="0" hangingPunct="1">
              <a:defRPr kumimoji="0" lang="fr-FR" sz="2000"/>
            </a:lvl2pPr>
            <a:lvl3pPr eaLnBrk="1" latinLnBrk="0" hangingPunct="1">
              <a:defRPr kumimoji="0" lang="fr-FR" sz="1800"/>
            </a:lvl3pPr>
            <a:lvl4pPr eaLnBrk="1" latinLnBrk="0" hangingPunct="1">
              <a:defRPr kumimoji="0" lang="fr-FR" sz="1600"/>
            </a:lvl4pPr>
            <a:lvl5pPr eaLnBrk="1" latinLnBrk="0" hangingPunct="1">
              <a:defRPr kumimoji="0" lang="fr-FR" sz="1600"/>
            </a:lvl5pPr>
            <a:lvl6pPr eaLnBrk="1" latinLnBrk="0" hangingPunct="1">
              <a:defRPr kumimoji="0" lang="fr-FR" sz="1600"/>
            </a:lvl6pPr>
            <a:lvl7pPr eaLnBrk="1" latinLnBrk="0" hangingPunct="1">
              <a:defRPr kumimoji="0" lang="fr-FR" sz="1600"/>
            </a:lvl7pPr>
            <a:lvl8pPr eaLnBrk="1" latinLnBrk="0" hangingPunct="1">
              <a:defRPr kumimoji="0" lang="fr-FR" sz="1600"/>
            </a:lvl8pPr>
            <a:lvl9pPr eaLnBrk="1" latinLnBrk="0" hangingPunct="1">
              <a:defRPr kumimoji="0" lang="fr-FR" sz="16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fr-FR" sz="2000" b="1"/>
            </a:lvl1pPr>
          </a:lstStyle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fr-FR" sz="3200"/>
            </a:lvl1pPr>
            <a:lvl2pPr eaLnBrk="1" latinLnBrk="0" hangingPunct="1">
              <a:defRPr kumimoji="0" lang="fr-FR" sz="2800"/>
            </a:lvl2pPr>
            <a:lvl3pPr eaLnBrk="1" latinLnBrk="0" hangingPunct="1">
              <a:defRPr kumimoji="0" lang="fr-FR" sz="2400"/>
            </a:lvl3pPr>
            <a:lvl4pPr eaLnBrk="1" latinLnBrk="0" hangingPunct="1">
              <a:defRPr kumimoji="0" lang="fr-FR" sz="2000"/>
            </a:lvl4pPr>
            <a:lvl5pPr eaLnBrk="1" latinLnBrk="0" hangingPunct="1">
              <a:defRPr kumimoji="0" lang="fr-FR" sz="2000"/>
            </a:lvl5pPr>
            <a:lvl6pPr eaLnBrk="1" latinLnBrk="0" hangingPunct="1">
              <a:defRPr kumimoji="0" lang="fr-FR" sz="2000"/>
            </a:lvl6pPr>
            <a:lvl7pPr eaLnBrk="1" latinLnBrk="0" hangingPunct="1">
              <a:defRPr kumimoji="0" lang="fr-FR" sz="2000"/>
            </a:lvl7pPr>
            <a:lvl8pPr eaLnBrk="1" latinLnBrk="0" hangingPunct="1">
              <a:defRPr kumimoji="0" lang="fr-FR" sz="2000"/>
            </a:lvl8pPr>
            <a:lvl9pPr eaLnBrk="1" latinLnBrk="0" hangingPunct="1">
              <a:defRPr kumimoji="0" lang="fr-FR" sz="20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fr-FR" sz="1400"/>
            </a:lvl1pPr>
            <a:lvl2pPr marL="457200" indent="0" eaLnBrk="1" latinLnBrk="0" hangingPunct="1">
              <a:buNone/>
              <a:defRPr kumimoji="0" lang="fr-FR" sz="1200"/>
            </a:lvl2pPr>
            <a:lvl3pPr marL="914400" indent="0" eaLnBrk="1" latinLnBrk="0" hangingPunct="1">
              <a:buNone/>
              <a:defRPr kumimoji="0" lang="fr-FR" sz="1000"/>
            </a:lvl3pPr>
            <a:lvl4pPr marL="1371600" indent="0" eaLnBrk="1" latinLnBrk="0" hangingPunct="1">
              <a:buNone/>
              <a:defRPr kumimoji="0" lang="fr-FR" sz="900"/>
            </a:lvl4pPr>
            <a:lvl5pPr marL="1828800" indent="0" eaLnBrk="1" latinLnBrk="0" hangingPunct="1">
              <a:buNone/>
              <a:defRPr kumimoji="0" lang="fr-FR" sz="900"/>
            </a:lvl5pPr>
            <a:lvl6pPr marL="2286000" indent="0" eaLnBrk="1" latinLnBrk="0" hangingPunct="1">
              <a:buNone/>
              <a:defRPr kumimoji="0" lang="fr-FR" sz="900"/>
            </a:lvl6pPr>
            <a:lvl7pPr marL="2743200" indent="0" eaLnBrk="1" latinLnBrk="0" hangingPunct="1">
              <a:buNone/>
              <a:defRPr kumimoji="0" lang="fr-FR" sz="900"/>
            </a:lvl7pPr>
            <a:lvl8pPr marL="3200400" indent="0" eaLnBrk="1" latinLnBrk="0" hangingPunct="1">
              <a:buNone/>
              <a:defRPr kumimoji="0" lang="fr-FR" sz="900"/>
            </a:lvl8pPr>
            <a:lvl9pPr marL="3657600" indent="0" eaLnBrk="1" latinLnBrk="0" hangingPunct="1">
              <a:buNone/>
              <a:defRPr kumimoji="0" lang="fr-FR" sz="9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fr-FR" sz="2000" b="1"/>
            </a:lvl1pPr>
          </a:lstStyle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fr-FR" sz="3200"/>
            </a:lvl1pPr>
            <a:lvl2pPr marL="457200" indent="0" eaLnBrk="1" latinLnBrk="0" hangingPunct="1">
              <a:buNone/>
              <a:defRPr kumimoji="0" lang="fr-FR" sz="2800"/>
            </a:lvl2pPr>
            <a:lvl3pPr marL="914400" indent="0" eaLnBrk="1" latinLnBrk="0" hangingPunct="1">
              <a:buNone/>
              <a:defRPr kumimoji="0" lang="fr-FR" sz="2400"/>
            </a:lvl3pPr>
            <a:lvl4pPr marL="1371600" indent="0" eaLnBrk="1" latinLnBrk="0" hangingPunct="1">
              <a:buNone/>
              <a:defRPr kumimoji="0" lang="fr-FR" sz="2000"/>
            </a:lvl4pPr>
            <a:lvl5pPr marL="1828800" indent="0" eaLnBrk="1" latinLnBrk="0" hangingPunct="1">
              <a:buNone/>
              <a:defRPr kumimoji="0" lang="fr-FR" sz="2000"/>
            </a:lvl5pPr>
            <a:lvl6pPr marL="2286000" indent="0" eaLnBrk="1" latinLnBrk="0" hangingPunct="1">
              <a:buNone/>
              <a:defRPr kumimoji="0" lang="fr-FR" sz="2000"/>
            </a:lvl6pPr>
            <a:lvl7pPr marL="2743200" indent="0" eaLnBrk="1" latinLnBrk="0" hangingPunct="1">
              <a:buNone/>
              <a:defRPr kumimoji="0" lang="fr-FR" sz="2000"/>
            </a:lvl7pPr>
            <a:lvl8pPr marL="3200400" indent="0" eaLnBrk="1" latinLnBrk="0" hangingPunct="1">
              <a:buNone/>
              <a:defRPr kumimoji="0" lang="fr-FR" sz="2000"/>
            </a:lvl8pPr>
            <a:lvl9pPr marL="3657600" indent="0" eaLnBrk="1" latinLnBrk="0" hangingPunct="1">
              <a:buNone/>
              <a:defRPr kumimoji="0" lang="fr-FR" sz="2000"/>
            </a:lvl9pPr>
          </a:lstStyle>
          <a:p>
            <a:pPr eaLnBrk="1" latinLnBrk="0" hangingPunct="1"/>
            <a:r>
              <a:rPr lang="fr-FR" smtClean="0"/>
              <a:t>Cliquez sur l'icône pour ajouter une image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fr-FR" sz="1400"/>
            </a:lvl1pPr>
            <a:lvl2pPr marL="457200" indent="0" eaLnBrk="1" latinLnBrk="0" hangingPunct="1">
              <a:buNone/>
              <a:defRPr kumimoji="0" lang="fr-FR" sz="1200"/>
            </a:lvl2pPr>
            <a:lvl3pPr marL="914400" indent="0" eaLnBrk="1" latinLnBrk="0" hangingPunct="1">
              <a:buNone/>
              <a:defRPr kumimoji="0" lang="fr-FR" sz="1000"/>
            </a:lvl3pPr>
            <a:lvl4pPr marL="1371600" indent="0" eaLnBrk="1" latinLnBrk="0" hangingPunct="1">
              <a:buNone/>
              <a:defRPr kumimoji="0" lang="fr-FR" sz="900"/>
            </a:lvl4pPr>
            <a:lvl5pPr marL="1828800" indent="0" eaLnBrk="1" latinLnBrk="0" hangingPunct="1">
              <a:buNone/>
              <a:defRPr kumimoji="0" lang="fr-FR" sz="900"/>
            </a:lvl5pPr>
            <a:lvl6pPr marL="2286000" indent="0" eaLnBrk="1" latinLnBrk="0" hangingPunct="1">
              <a:buNone/>
              <a:defRPr kumimoji="0" lang="fr-FR" sz="900"/>
            </a:lvl6pPr>
            <a:lvl7pPr marL="2743200" indent="0" eaLnBrk="1" latinLnBrk="0" hangingPunct="1">
              <a:buNone/>
              <a:defRPr kumimoji="0" lang="fr-FR" sz="900"/>
            </a:lvl7pPr>
            <a:lvl8pPr marL="3200400" indent="0" eaLnBrk="1" latinLnBrk="0" hangingPunct="1">
              <a:buNone/>
              <a:defRPr kumimoji="0" lang="fr-FR" sz="900"/>
            </a:lvl8pPr>
            <a:lvl9pPr marL="3657600" indent="0" eaLnBrk="1" latinLnBrk="0" hangingPunct="1">
              <a:buNone/>
              <a:defRPr kumimoji="0" lang="fr-FR" sz="900"/>
            </a:lvl9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fr-FR" smtClean="0"/>
              <a:t>Modifiez le style du titre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12/17/2009</a:t>
            </a:r>
            <a:endParaRPr kumimoji="0"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fr-F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/>
              <a:pPr/>
              <a:t>‹N°›</a:t>
            </a:fld>
            <a:endParaRPr kumimoji="0" lang="fr-F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0" lang="fr-FR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r-F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fr-F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fr-FR"/>
      </a:defPPr>
      <a:lvl1pPr marL="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fr-F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44000" cy="320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fr-FR" sz="3600" b="1" kern="0" dirty="0">
                <a:ea typeface="Calibri"/>
                <a:cs typeface="Times New Roman"/>
              </a:rPr>
              <a:t>INTERSYNDICALE DES TRAVAILLEURS DE L’AEROPORT INTERNATIONAL LEOPOLD SEDAR SENGHOR ET DU SIEGE DE L’ASECNA</a:t>
            </a:r>
            <a:endParaRPr lang="fr-FR" sz="3200" dirty="0">
              <a:latin typeface="Tw Cen MT"/>
              <a:ea typeface="Tw Cen MT"/>
              <a:cs typeface="Times New Roman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fr-FR" sz="3600" b="1" kern="0" dirty="0">
                <a:ea typeface="Calibri"/>
                <a:cs typeface="Times New Roman"/>
              </a:rPr>
              <a:t> </a:t>
            </a:r>
            <a:endParaRPr lang="fr-FR" sz="3200" dirty="0">
              <a:latin typeface="Tw Cen MT"/>
              <a:ea typeface="Tw Cen MT"/>
              <a:cs typeface="Times New Roman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r>
              <a:rPr lang="fr-FR" sz="2000" b="1" kern="0" dirty="0" smtClean="0">
                <a:ea typeface="Calibri"/>
                <a:cs typeface="Times New Roman"/>
              </a:rPr>
              <a:t>SYDCAS – SACS - SNTAC/CDSL – SNEAS – SYNPAAS – SDTS - SNTAC/CNTS -SATAS/UNSAS - SYTAC</a:t>
            </a:r>
            <a:endParaRPr lang="fr-FR" sz="3200" dirty="0">
              <a:latin typeface="Tw Cen MT"/>
              <a:ea typeface="Tw Cen MT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19672" y="4091588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dirty="0" smtClean="0"/>
              <a:t>JOURNÉES DU TRANSPORT AÉRIEN</a:t>
            </a:r>
            <a:r>
              <a:rPr lang="fr-FR" sz="3200" dirty="0" smtClean="0"/>
              <a:t> : 31mars</a:t>
            </a:r>
            <a:r>
              <a:rPr lang="fr-FR" sz="3200" dirty="0"/>
              <a:t> </a:t>
            </a:r>
            <a:r>
              <a:rPr lang="fr-FR" sz="3200" dirty="0" smtClean="0"/>
              <a:t>au</a:t>
            </a:r>
            <a:r>
              <a:rPr lang="fr-FR" sz="3200" dirty="0" smtClean="0"/>
              <a:t> </a:t>
            </a:r>
            <a:r>
              <a:rPr lang="fr-FR" sz="3200" dirty="0"/>
              <a:t>1er avril 2017 – </a:t>
            </a:r>
            <a:r>
              <a:rPr lang="fr-FR" sz="3200" dirty="0" smtClean="0"/>
              <a:t>SALY (SÉNÉGAL)</a:t>
            </a:r>
            <a:endParaRPr lang="fr-FR" sz="3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1</a:t>
            </a:fld>
            <a:endParaRPr kumimoji="0" lang="fr-FR" dirty="0"/>
          </a:p>
        </p:txBody>
      </p:sp>
    </p:spTree>
    <p:extLst>
      <p:ext uri="{BB962C8B-B14F-4D97-AF65-F5344CB8AC3E}">
        <p14:creationId xmlns:p14="http://schemas.microsoft.com/office/powerpoint/2010/main" xmlns="" val="14963521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3" descr="PERSPECTIVE Terminal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28800"/>
            <a:ext cx="4212975" cy="3312368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4" name="Rectangle 3"/>
          <p:cNvSpPr/>
          <p:nvPr/>
        </p:nvSpPr>
        <p:spPr>
          <a:xfrm>
            <a:off x="1907704" y="476672"/>
            <a:ext cx="496855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dirty="0" smtClean="0"/>
              <a:t>CONTEXTE</a:t>
            </a:r>
            <a:endParaRPr lang="fr-FR" sz="3600" dirty="0"/>
          </a:p>
        </p:txBody>
      </p:sp>
      <p:sp>
        <p:nvSpPr>
          <p:cNvPr id="5" name="ZoneTexte 4"/>
          <p:cNvSpPr txBox="1"/>
          <p:nvPr/>
        </p:nvSpPr>
        <p:spPr>
          <a:xfrm>
            <a:off x="4572000" y="1700808"/>
            <a:ext cx="432048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b="1" dirty="0" smtClean="0"/>
              <a:t>Mise en place d’un hub aérien régional</a:t>
            </a:r>
          </a:p>
          <a:p>
            <a:endParaRPr lang="fr-FR" sz="2200" b="1" dirty="0" smtClean="0"/>
          </a:p>
          <a:p>
            <a:pPr>
              <a:buFont typeface="Arial" pitchFamily="34" charset="0"/>
              <a:buChar char="•"/>
            </a:pPr>
            <a:r>
              <a:rPr lang="fr-FR" sz="2200" b="1" dirty="0" smtClean="0"/>
              <a:t>Réhabilitation des aérodromes régionaux</a:t>
            </a:r>
          </a:p>
          <a:p>
            <a:pPr>
              <a:buFont typeface="Arial" pitchFamily="34" charset="0"/>
              <a:buChar char="•"/>
            </a:pPr>
            <a:endParaRPr lang="fr-FR" sz="2200" b="1" dirty="0" smtClean="0"/>
          </a:p>
          <a:p>
            <a:pPr>
              <a:buFont typeface="Arial" pitchFamily="34" charset="0"/>
              <a:buChar char="•"/>
            </a:pPr>
            <a:r>
              <a:rPr lang="fr-FR" sz="2200" b="1" dirty="0" smtClean="0"/>
              <a:t>Création d’une nouvelle compagnie aérienne</a:t>
            </a:r>
          </a:p>
          <a:p>
            <a:pPr>
              <a:buFont typeface="Arial" pitchFamily="34" charset="0"/>
              <a:buChar char="•"/>
            </a:pPr>
            <a:endParaRPr lang="fr-FR" sz="2200" b="1" dirty="0" smtClean="0"/>
          </a:p>
          <a:p>
            <a:pPr>
              <a:buFont typeface="Arial" pitchFamily="34" charset="0"/>
              <a:buChar char="•"/>
            </a:pPr>
            <a:r>
              <a:rPr lang="fr-FR" sz="2200" b="1" dirty="0" smtClean="0"/>
              <a:t>Transfert des activités de AILSS vers AIBD</a:t>
            </a:r>
            <a:endParaRPr lang="fr-FR" sz="2200" b="1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2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332656"/>
            <a:ext cx="22669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latin typeface="Bradley Hand ITC" pitchFamily="66" charset="0"/>
                <a:cs typeface="Arabic Typesetting" pitchFamily="66" charset="-78"/>
              </a:rPr>
              <a:t>SOMMAIRE</a:t>
            </a:r>
            <a:endParaRPr lang="fr-FR" sz="2800" b="1" dirty="0">
              <a:latin typeface="Bradley Hand ITC" pitchFamily="66" charset="0"/>
              <a:cs typeface="Arabic Typesetting" pitchFamily="66" charset="-78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475656" y="1052736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PREOCCUPATIONS PRIORITAIRES DES TRAVAILLEURS DANS LE CONTEXTE ACTUEL</a:t>
            </a:r>
          </a:p>
          <a:p>
            <a:pPr>
              <a:buFont typeface="Wingdings" pitchFamily="2" charset="2"/>
              <a:buChar char="§"/>
            </a:pPr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</a:t>
            </a:r>
            <a:r>
              <a:rPr lang="fr-FR" sz="2400" b="1" dirty="0" smtClean="0"/>
              <a:t>EMPLOIS ET </a:t>
            </a:r>
            <a:r>
              <a:rPr lang="fr-FR" sz="2400" b="1" dirty="0" smtClean="0"/>
              <a:t>CARRIERES</a:t>
            </a:r>
          </a:p>
          <a:p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CONDITIONS DE TRAVAIL</a:t>
            </a:r>
          </a:p>
          <a:p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SOCIAL ET PRISE DE PARTICIPATION</a:t>
            </a:r>
          </a:p>
          <a:p>
            <a:pPr>
              <a:buFont typeface="Wingdings" pitchFamily="2" charset="2"/>
              <a:buChar char="§"/>
            </a:pPr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POINTS DE VUE SUR L’ORGANISATION DU SECTEUR</a:t>
            </a:r>
            <a:endParaRPr lang="fr-FR" sz="2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3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51720" y="188640"/>
            <a:ext cx="6336704" cy="129614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FR" sz="2400" b="1" dirty="0" smtClean="0"/>
              <a:t>PREOCCUPATIONS PRIORITAIRES DES TRAVAILLEURS DANS LE CONTEXTE ACTUEL</a:t>
            </a:r>
          </a:p>
        </p:txBody>
      </p:sp>
      <p:pic>
        <p:nvPicPr>
          <p:cNvPr id="5" name="Picture 43" descr="PERSPECTIVE Terminal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16832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9" name="ZoneTexte 8"/>
          <p:cNvSpPr txBox="1"/>
          <p:nvPr/>
        </p:nvSpPr>
        <p:spPr>
          <a:xfrm>
            <a:off x="4932040" y="1966188"/>
            <a:ext cx="424872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PRESERVATION DES EMPLOIS (reversement de tous les travailleurs des ADS dans la nouvelle société de gestion)</a:t>
            </a:r>
          </a:p>
          <a:p>
            <a:pPr>
              <a:buFont typeface="Wingdings" pitchFamily="2" charset="2"/>
              <a:buChar char="§"/>
            </a:pPr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PRESERVATION DE TOUS LES ACQUIS SOCIAUX</a:t>
            </a:r>
          </a:p>
          <a:p>
            <a:endParaRPr lang="fr-FR" sz="2400" b="1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4</a:t>
            </a:fld>
            <a:endParaRPr kumimoji="0" lang="fr-FR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995936" y="836712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CONDITIONS DE TRAVAIL</a:t>
            </a:r>
          </a:p>
          <a:p>
            <a:r>
              <a:rPr lang="fr-FR" sz="2400" b="1" dirty="0" smtClean="0"/>
              <a:t> </a:t>
            </a:r>
          </a:p>
          <a:p>
            <a:endParaRPr lang="fr-FR" sz="2400" b="1" dirty="0"/>
          </a:p>
        </p:txBody>
      </p:sp>
      <p:pic>
        <p:nvPicPr>
          <p:cNvPr id="3" name="Picture 43" descr="PERSPECTIVE Terminal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2696"/>
            <a:ext cx="3744417" cy="3040737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4" name="ZoneTexte 3"/>
          <p:cNvSpPr txBox="1"/>
          <p:nvPr/>
        </p:nvSpPr>
        <p:spPr>
          <a:xfrm>
            <a:off x="3995936" y="1340768"/>
            <a:ext cx="49265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000" b="1" dirty="0" smtClean="0"/>
              <a:t> RESPECT </a:t>
            </a:r>
            <a:r>
              <a:rPr lang="fr-FR" sz="2000" b="1" dirty="0" smtClean="0"/>
              <a:t>DES REGLES DE SANTE ET SECURITE </a:t>
            </a:r>
            <a:endParaRPr lang="fr-FR" sz="2000" b="1" dirty="0" smtClean="0"/>
          </a:p>
          <a:p>
            <a:r>
              <a:rPr lang="fr-FR" sz="2000" b="1" dirty="0" smtClean="0"/>
              <a:t>AU TRAVAIL  (CSST)</a:t>
            </a:r>
          </a:p>
          <a:p>
            <a:endParaRPr lang="fr-FR" sz="2000" b="1" dirty="0" smtClean="0"/>
          </a:p>
          <a:p>
            <a:pPr>
              <a:buFont typeface="Wingdings" pitchFamily="2" charset="2"/>
              <a:buChar char="§"/>
            </a:pPr>
            <a:r>
              <a:rPr lang="fr-FR" sz="2000" b="1" dirty="0" smtClean="0"/>
              <a:t> LOGEMENTS </a:t>
            </a:r>
            <a:r>
              <a:rPr lang="fr-FR" sz="2000" b="1" dirty="0" smtClean="0"/>
              <a:t>D’ASTREINTE</a:t>
            </a:r>
            <a:r>
              <a:rPr lang="fr-FR" sz="2000" b="1" dirty="0" smtClean="0"/>
              <a:t> </a:t>
            </a:r>
            <a:endParaRPr lang="fr-FR" sz="2000" b="1" dirty="0" smtClean="0"/>
          </a:p>
          <a:p>
            <a:endParaRPr lang="fr-FR" sz="20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5</a:t>
            </a:fld>
            <a:endParaRPr kumimoji="0" lang="fr-F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372703" y="404665"/>
            <a:ext cx="3711465" cy="1008112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EMPLOIS ET CARRIERE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5040560" cy="3312368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0" name="ZoneTexte 9"/>
          <p:cNvSpPr txBox="1"/>
          <p:nvPr/>
        </p:nvSpPr>
        <p:spPr>
          <a:xfrm>
            <a:off x="5724128" y="1340768"/>
            <a:ext cx="2520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STATUT DU PERSONNEL DE LA NOUVELLE SOCIETE DE GESTION</a:t>
            </a:r>
          </a:p>
          <a:p>
            <a:pPr>
              <a:buFont typeface="Wingdings" pitchFamily="2" charset="2"/>
              <a:buChar char="§"/>
            </a:pPr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MISE A NIVEAU DU PERSONNEL (FORMATION)</a:t>
            </a:r>
            <a:endParaRPr lang="fr-FR" sz="2400" b="1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6</a:t>
            </a:fld>
            <a:endParaRPr kumimoji="0" lang="fr-FR"/>
          </a:p>
        </p:txBody>
      </p:sp>
    </p:spTree>
    <p:extLst>
      <p:ext uri="{BB962C8B-B14F-4D97-AF65-F5344CB8AC3E}">
        <p14:creationId xmlns:p14="http://schemas.microsoft.com/office/powerpoint/2010/main" xmlns="" val="2442277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4464495" cy="2896721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6" name="Rectangle 5"/>
          <p:cNvSpPr/>
          <p:nvPr/>
        </p:nvSpPr>
        <p:spPr>
          <a:xfrm>
            <a:off x="971600" y="476672"/>
            <a:ext cx="5666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800" b="1" dirty="0" smtClean="0"/>
              <a:t>SOCIAL ET </a:t>
            </a:r>
            <a:r>
              <a:rPr lang="fr-FR" sz="2800" b="1" dirty="0" smtClean="0"/>
              <a:t>PRISE DE PARTICIPATION </a:t>
            </a:r>
            <a:endParaRPr lang="fr-FR" sz="2800" b="1" dirty="0" smtClean="0"/>
          </a:p>
        </p:txBody>
      </p:sp>
      <p:sp>
        <p:nvSpPr>
          <p:cNvPr id="10" name="ZoneTexte 9"/>
          <p:cNvSpPr txBox="1"/>
          <p:nvPr/>
        </p:nvSpPr>
        <p:spPr>
          <a:xfrm>
            <a:off x="5076056" y="1484784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HABITAT SOCIAL</a:t>
            </a:r>
          </a:p>
          <a:p>
            <a:pPr>
              <a:buFont typeface="Wingdings" pitchFamily="2" charset="2"/>
              <a:buChar char="§"/>
            </a:pPr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ACTIONNARIAT DANS LA NOUVELLE SOCIETE DE GESTION</a:t>
            </a:r>
            <a:endParaRPr lang="fr-FR" sz="2400" b="1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7</a:t>
            </a:fld>
            <a:endParaRPr kumimoji="0" lang="fr-FR"/>
          </a:p>
        </p:txBody>
      </p:sp>
    </p:spTree>
    <p:extLst>
      <p:ext uri="{BB962C8B-B14F-4D97-AF65-F5344CB8AC3E}">
        <p14:creationId xmlns:p14="http://schemas.microsoft.com/office/powerpoint/2010/main" xmlns="" val="2442277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/>
        </p:blipFill>
        <p:spPr>
          <a:xfrm rot="20753331" flipH="1">
            <a:off x="108261" y="-3142205"/>
            <a:ext cx="2895600" cy="6861081"/>
          </a:xfrm>
          <a:prstGeom prst="rect">
            <a:avLst/>
          </a:prstGeom>
        </p:spPr>
      </p:pic>
      <p:pic>
        <p:nvPicPr>
          <p:cNvPr id="5" name="Picture 43" descr="PERSPECTIVE Terminal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548680"/>
            <a:ext cx="4536504" cy="3384376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6" name="Rectangle 5"/>
          <p:cNvSpPr/>
          <p:nvPr/>
        </p:nvSpPr>
        <p:spPr>
          <a:xfrm>
            <a:off x="4932040" y="980728"/>
            <a:ext cx="3888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POINTS </a:t>
            </a:r>
            <a:r>
              <a:rPr lang="fr-FR" sz="2400" b="1" dirty="0" smtClean="0"/>
              <a:t>DE VUE SUR L’ORGANISATION DU </a:t>
            </a:r>
            <a:r>
              <a:rPr lang="fr-FR" sz="2400" b="1" dirty="0" smtClean="0"/>
              <a:t> SECTEUR</a:t>
            </a:r>
            <a:endParaRPr lang="fr-FR" sz="2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4932040" y="2420888"/>
            <a:ext cx="4032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 AEROPORTS REGIONAUX</a:t>
            </a:r>
          </a:p>
          <a:p>
            <a:endParaRPr lang="fr-FR" sz="2400" b="1" dirty="0" smtClean="0"/>
          </a:p>
          <a:p>
            <a:pPr>
              <a:buFont typeface="Wingdings" pitchFamily="2" charset="2"/>
              <a:buChar char="§"/>
            </a:pPr>
            <a:r>
              <a:rPr lang="fr-FR" sz="2400" b="1" dirty="0" smtClean="0"/>
              <a:t>SORT RESERVE A AIBD SA</a:t>
            </a:r>
            <a:endParaRPr lang="fr-FR" sz="2400" b="1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8</a:t>
            </a:fld>
            <a:endParaRPr kumimoji="0" lang="fr-FR"/>
          </a:p>
        </p:txBody>
      </p:sp>
    </p:spTree>
    <p:extLst>
      <p:ext uri="{BB962C8B-B14F-4D97-AF65-F5344CB8AC3E}">
        <p14:creationId xmlns:p14="http://schemas.microsoft.com/office/powerpoint/2010/main" xmlns="" val="22198668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fr-FR" smtClean="0"/>
              <a:pPr/>
              <a:t>9</a:t>
            </a:fld>
            <a:endParaRPr kumimoji="0" lang="fr-FR"/>
          </a:p>
        </p:txBody>
      </p:sp>
      <p:sp>
        <p:nvSpPr>
          <p:cNvPr id="3" name="ZoneTexte 2"/>
          <p:cNvSpPr txBox="1"/>
          <p:nvPr/>
        </p:nvSpPr>
        <p:spPr>
          <a:xfrm>
            <a:off x="3347864" y="620688"/>
            <a:ext cx="1880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CONCLUSION</a:t>
            </a:r>
            <a:endParaRPr lang="fr-FR" sz="24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539552" y="1628800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LES INFORMATIONS EXPOSEES CI-DESSUS NECESSITENT, DE LA PART DES PARTIES PRENANTES, DES CONCERTATIONS OBJECTIVES AFIN D’ABOUTIR </a:t>
            </a:r>
            <a:r>
              <a:rPr lang="fr-FR" sz="2400" b="1" dirty="0" smtClean="0"/>
              <a:t>A DES DECISIONS CONSENSUELLES ET LA SIGNATURE D’UN PROTOCOLE.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NOUS PROPOSONS LA MISE SUR PIED D’UN COMITE DE SUIVI </a:t>
            </a:r>
            <a:r>
              <a:rPr lang="fr-FR" sz="2400" b="1" smtClean="0"/>
              <a:t>DES DECISIONS </a:t>
            </a:r>
            <a:r>
              <a:rPr lang="fr-FR" sz="2400" b="1" dirty="0" smtClean="0"/>
              <a:t>QUI SERONT ISSUES DE CES JOURNEES DU TRANSPORT AERIEN.</a:t>
            </a:r>
          </a:p>
          <a:p>
            <a:endParaRPr lang="fr-FR" sz="2400" dirty="0" smtClean="0"/>
          </a:p>
          <a:p>
            <a:r>
              <a:rPr lang="fr-FR" sz="2400" b="1" dirty="0" smtClean="0"/>
              <a:t>D’AUTRES POINTS COMPLEMENTAIRES A CEUX DEJA MENTIONNES SERONT DEVELOPPES PAR LES CAMARADES SECRETAIRES GENERAUX DES SYNDICATS DU SECTEUR. </a:t>
            </a:r>
            <a:endParaRPr lang="fr-FR" sz="2400" dirty="0" smtClean="0"/>
          </a:p>
        </p:txBody>
      </p:sp>
    </p:spTree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Form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275</Words>
  <Application>Microsoft Office PowerPoint</Application>
  <PresentationFormat>Affichage à l'écran (4:3)</PresentationFormat>
  <Paragraphs>64</Paragraphs>
  <Slides>9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Formation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2017-03-28T23:29:22Z</dcterms:created>
  <dcterms:modified xsi:type="dcterms:W3CDTF">2017-04-01T01:38:52Z</dcterms:modified>
</cp:coreProperties>
</file>