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media/audio1.bin" ContentType="audio/unknown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6" r:id="rId22"/>
    <p:sldId id="277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1" d="100"/>
          <a:sy n="121" d="100"/>
        </p:scale>
        <p:origin x="-17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58DE9-3DF8-4441-ABBB-9391B33C26A4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F03DC-65BB-D84A-9585-682577FB81D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062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2C86E3B-0067-8644-B0B2-41B9D7D03AF3}" type="slidenum">
              <a:rPr lang="en-US"/>
              <a:pPr eaLnBrk="1" hangingPunct="1"/>
              <a:t>2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DCB5A6-E7C2-CC48-B3F8-B5415A1E5961}" type="slidenum">
              <a:rPr lang="fr-FR"/>
              <a:pPr/>
              <a:t>25</a:t>
            </a:fld>
            <a:endParaRPr lang="fr-FR"/>
          </a:p>
        </p:txBody>
      </p:sp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78852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fld id="{658D59D3-76B3-994C-B763-C7AD248A3CC4}" type="slidenum">
              <a:rPr lang="fr-FR" sz="1200">
                <a:latin typeface="Calibri" charset="0"/>
              </a:rPr>
              <a:pPr algn="r"/>
              <a:t>25</a:t>
            </a:fld>
            <a:endParaRPr lang="fr-FR" sz="1200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 avec filigra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fr-FR" smtClean="0"/>
              <a:t>Cliquez et modifiez le titre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filigra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imag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us, Haut et b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8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03238"/>
            <a:ext cx="7313613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35138"/>
            <a:ext cx="7313613" cy="4056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AD04947D-D3DF-C447-B8BC-838C4E4E67E6}" type="datetimeFigureOut">
              <a:rPr lang="fr-FR" smtClean="0"/>
              <a:t>09/10/12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</a:lstStyle>
          <a:p>
            <a:fld id="{880DEBA0-FD1B-2C49-9075-2D491F79D76B}" type="slidenum">
              <a:rPr lang="fr-FR" smtClean="0"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550" indent="-463550" algn="l" defTabSz="914400" rtl="0" eaLnBrk="1" latinLnBrk="0" hangingPunct="1">
        <a:spcBef>
          <a:spcPts val="2000"/>
        </a:spcBef>
        <a:buSzPct val="90000"/>
        <a:buFontTx/>
        <a:buBlip>
          <a:blip r:embed="rId2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gif"/><Relationship Id="rId5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4" Type="http://schemas.openxmlformats.org/officeDocument/2006/relationships/image" Target="../media/image17.jpg"/><Relationship Id="rId5" Type="http://schemas.openxmlformats.org/officeDocument/2006/relationships/image" Target="../media/image18.jpg"/><Relationship Id="rId6" Type="http://schemas.openxmlformats.org/officeDocument/2006/relationships/image" Target="../media/image19.jp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2.png"/><Relationship Id="rId3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4.jpg"/><Relationship Id="rId3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28.jpe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4" Type="http://schemas.openxmlformats.org/officeDocument/2006/relationships/image" Target="../media/image31.jp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3.jpeg"/><Relationship Id="rId3" Type="http://schemas.openxmlformats.org/officeDocument/2006/relationships/image" Target="../media/image34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6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7.jpeg"/><Relationship Id="rId3" Type="http://schemas.openxmlformats.org/officeDocument/2006/relationships/image" Target="../media/image3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4" Type="http://schemas.openxmlformats.org/officeDocument/2006/relationships/image" Target="../media/image40.gif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4" Type="http://schemas.openxmlformats.org/officeDocument/2006/relationships/image" Target="../media/image42.jpe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4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44.jpe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5.png"/><Relationship Id="rId3" Type="http://schemas.openxmlformats.org/officeDocument/2006/relationships/image" Target="../media/image4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4" Type="http://schemas.openxmlformats.org/officeDocument/2006/relationships/image" Target="../media/image49.jpe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0.jpg"/><Relationship Id="rId3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2.jpeg"/><Relationship Id="rId3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4" Type="http://schemas.openxmlformats.org/officeDocument/2006/relationships/image" Target="../media/image56.gif"/><Relationship Id="rId5" Type="http://schemas.openxmlformats.org/officeDocument/2006/relationships/hyperlink" Target="http://ppsmania.net/" TargetMode="External"/><Relationship Id="rId6" Type="http://schemas.openxmlformats.org/officeDocument/2006/relationships/image" Target="../media/image57.jpeg"/><Relationship Id="rId7" Type="http://schemas.openxmlformats.org/officeDocument/2006/relationships/image" Target="../media/image58.jpeg"/><Relationship Id="rId8" Type="http://schemas.openxmlformats.org/officeDocument/2006/relationships/hyperlink" Target="http://ppsmania.fr/" TargetMode="Externa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Nicole Gauroy\Mes documents\Mes images\chopin3.bmp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58870" y="887476"/>
            <a:ext cx="3560482" cy="4000528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10" descr="C:\Documents and Settings\Nicole Gauroy\Mes documents\Mes images\chopin-unterschrift.gif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140844" y="3844132"/>
            <a:ext cx="6423374" cy="14613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950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  <p:sndAc>
          <p:stSnd loop="1">
            <p:snd r:embed="rId2" name="Etude In E Major (Chopin). WAV."/>
          </p:stSnd>
        </p:sndAc>
      </p:transition>
    </mc:Choice>
    <mc:Fallback xmlns="">
      <p:transition xmlns:p14="http://schemas.microsoft.com/office/powerpoint/2010/main" spd="med" advTm="10000">
        <p:fade/>
        <p:sndAc>
          <p:stSnd loop="1">
            <p:snd r:embed="rId5" name="Etude In E Major (Chopin). WAV.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77098" y="4065301"/>
            <a:ext cx="8048249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just"/>
            <a:r>
              <a:rPr lang="fr-FR" sz="32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Frédéric Chopin</a:t>
            </a:r>
            <a:r>
              <a:rPr lang="fr-FR" sz="24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 nait le 22 février 1810, à </a:t>
            </a:r>
            <a:r>
              <a:rPr lang="fr-FR" sz="2400" i="1" dirty="0" err="1" smtClean="0">
                <a:solidFill>
                  <a:srgbClr val="935A0C"/>
                </a:solidFill>
                <a:latin typeface="Book Antiqua"/>
                <a:cs typeface="Book Antiqua"/>
              </a:rPr>
              <a:t>Zelazowa-Wola</a:t>
            </a:r>
            <a:r>
              <a:rPr lang="fr-FR" sz="24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, dans une famille de 4 enfants. En 1810, sa famille s'installe à Varsovie mais les évènements de 1813 les obligent à partir pour les faubourgs de Cracovie.</a:t>
            </a:r>
          </a:p>
          <a:p>
            <a:pPr algn="just"/>
            <a:r>
              <a:rPr lang="fr-FR" sz="24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Il suit l</a:t>
            </a:r>
            <a:r>
              <a:rPr lang="ja-JP" altLang="fr-FR" sz="24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’</a:t>
            </a:r>
            <a:r>
              <a:rPr lang="fr-FR" sz="24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enseignement dispensé dans le pensionnat que tiennent ses parents.</a:t>
            </a:r>
            <a:endParaRPr lang="fr-FR" sz="2400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  <p:pic>
        <p:nvPicPr>
          <p:cNvPr id="3" name="Image 2" descr="zelazowa_wola_panoram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250" y="271815"/>
            <a:ext cx="7709643" cy="359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parent chop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018" y="685950"/>
            <a:ext cx="1905000" cy="2425700"/>
          </a:xfrm>
          <a:prstGeom prst="rect">
            <a:avLst/>
          </a:prstGeom>
          <a:ln w="76200" cmpd="sng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" name="Image 6" descr="wp3e5eb195_05_0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4953" y="685950"/>
            <a:ext cx="1905000" cy="2425700"/>
          </a:xfrm>
          <a:prstGeom prst="rect">
            <a:avLst/>
          </a:prstGeom>
          <a:ln w="76200" cmpd="sng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8" name="ZoneTexte 7"/>
          <p:cNvSpPr txBox="1"/>
          <p:nvPr/>
        </p:nvSpPr>
        <p:spPr>
          <a:xfrm>
            <a:off x="4821897" y="1334965"/>
            <a:ext cx="4583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Nicolas et </a:t>
            </a:r>
            <a:r>
              <a:rPr lang="fr-FR" sz="2000" i="1" dirty="0" err="1" smtClean="0">
                <a:solidFill>
                  <a:srgbClr val="935A0C"/>
                </a:solidFill>
                <a:latin typeface="Book Antiqua"/>
                <a:cs typeface="Book Antiqua"/>
              </a:rPr>
              <a:t>Justyna</a:t>
            </a:r>
            <a:r>
              <a:rPr lang="fr-FR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 Chopin, ses parents</a:t>
            </a:r>
          </a:p>
          <a:p>
            <a:r>
              <a:rPr lang="fr-FR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Et ses trois sœurs </a:t>
            </a:r>
            <a:r>
              <a:rPr lang="fr-FR" sz="2000" i="1" dirty="0" err="1" smtClean="0">
                <a:solidFill>
                  <a:srgbClr val="935A0C"/>
                </a:solidFill>
                <a:latin typeface="Book Antiqua"/>
                <a:cs typeface="Book Antiqua"/>
              </a:rPr>
              <a:t>Ludwika</a:t>
            </a:r>
            <a:r>
              <a:rPr lang="fr-FR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, Isabella et Emilia</a:t>
            </a:r>
            <a:endParaRPr lang="fr-FR" sz="2000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  <p:pic>
        <p:nvPicPr>
          <p:cNvPr id="9" name="Image 8" descr="wpae040477_05_0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7511" y="3407726"/>
            <a:ext cx="1905000" cy="2679700"/>
          </a:xfrm>
          <a:prstGeom prst="rect">
            <a:avLst/>
          </a:prstGeom>
          <a:ln w="76200" cmpd="sng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10" name="Image 9" descr="wpdbecf6f1_05_0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018" y="3407726"/>
            <a:ext cx="1905000" cy="2679700"/>
          </a:xfrm>
          <a:prstGeom prst="rect">
            <a:avLst/>
          </a:prstGeom>
          <a:ln w="76200" cmpd="sng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11" name="Image 10" descr="wp0707cc61_05_06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4953" y="3407726"/>
            <a:ext cx="1905000" cy="2679700"/>
          </a:xfrm>
          <a:prstGeom prst="rect">
            <a:avLst/>
          </a:prstGeom>
          <a:ln w="76200" cmpd="sng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236436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chemeClr val="bg1">
                <a:lumMod val="75000"/>
                <a:alpha val="64000"/>
              </a:schemeClr>
            </a:gs>
            <a:gs pos="0">
              <a:srgbClr val="FFFFFF">
                <a:alpha val="64000"/>
              </a:srgbClr>
            </a:gs>
            <a:gs pos="100000">
              <a:schemeClr val="bg1">
                <a:lumMod val="65000"/>
                <a:alpha val="73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30495" y="1316306"/>
            <a:ext cx="4572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fr-CA" sz="2000" i="1" dirty="0" smtClean="0">
                <a:latin typeface="Book Antiqua"/>
                <a:cs typeface="Book Antiqua"/>
              </a:rPr>
              <a:t>À </a:t>
            </a:r>
            <a:r>
              <a:rPr lang="fr-CA" sz="2000" i="1" dirty="0" err="1" smtClean="0">
                <a:latin typeface="Book Antiqua"/>
                <a:cs typeface="Book Antiqua"/>
              </a:rPr>
              <a:t>Warsaw</a:t>
            </a:r>
            <a:r>
              <a:rPr lang="fr-CA" sz="2000" i="1" dirty="0" smtClean="0">
                <a:latin typeface="Book Antiqua"/>
                <a:cs typeface="Book Antiqua"/>
              </a:rPr>
              <a:t> ( </a:t>
            </a:r>
            <a:r>
              <a:rPr lang="fr-CA" sz="2000" i="1" dirty="0">
                <a:latin typeface="Book Antiqua"/>
                <a:cs typeface="Book Antiqua"/>
              </a:rPr>
              <a:t>V</a:t>
            </a:r>
            <a:r>
              <a:rPr lang="fr-CA" sz="2000" i="1" dirty="0" smtClean="0">
                <a:latin typeface="Book Antiqua"/>
                <a:cs typeface="Book Antiqua"/>
              </a:rPr>
              <a:t>arsovie ), Chopin était considéré comme un "second Mozart." </a:t>
            </a:r>
          </a:p>
          <a:p>
            <a:pPr algn="just">
              <a:spcBef>
                <a:spcPct val="50000"/>
              </a:spcBef>
            </a:pPr>
            <a:r>
              <a:rPr lang="fr-CA" sz="2000" i="1" dirty="0" smtClean="0">
                <a:latin typeface="Book Antiqua"/>
                <a:cs typeface="Book Antiqua"/>
              </a:rPr>
              <a:t>À l’âge de 7 ans, il avait composé deux de ses  polonaises.</a:t>
            </a:r>
          </a:p>
          <a:p>
            <a:pPr algn="just">
              <a:spcBef>
                <a:spcPct val="50000"/>
              </a:spcBef>
            </a:pPr>
            <a:r>
              <a:rPr lang="fr-CA" sz="2000" i="1" dirty="0" smtClean="0">
                <a:latin typeface="Book Antiqua"/>
                <a:cs typeface="Book Antiqua"/>
              </a:rPr>
              <a:t>L’enfant prodige faisait la nouvelle dans le journal de </a:t>
            </a:r>
            <a:r>
              <a:rPr lang="fr-CA" sz="2000" i="1" dirty="0" err="1" smtClean="0">
                <a:latin typeface="Book Antiqua"/>
                <a:cs typeface="Book Antiqua"/>
              </a:rPr>
              <a:t>Warsaw</a:t>
            </a:r>
            <a:r>
              <a:rPr lang="fr-CA" sz="2000" i="1" dirty="0" smtClean="0">
                <a:latin typeface="Book Antiqua"/>
                <a:cs typeface="Book Antiqua"/>
              </a:rPr>
              <a:t>, et « le petit Chopin » devint l’attraction des réceptions données dans les salons aristocratiques de </a:t>
            </a:r>
            <a:r>
              <a:rPr lang="fr-CA" sz="2000" i="1" dirty="0" err="1" smtClean="0">
                <a:latin typeface="Book Antiqua"/>
                <a:cs typeface="Book Antiqua"/>
              </a:rPr>
              <a:t>Warsaw</a:t>
            </a:r>
            <a:r>
              <a:rPr lang="fr-CA" sz="2000" i="1" dirty="0" smtClean="0">
                <a:latin typeface="Book Antiqua"/>
                <a:cs typeface="Book Antiqua"/>
              </a:rPr>
              <a:t>. </a:t>
            </a:r>
          </a:p>
          <a:p>
            <a:pPr algn="just">
              <a:spcBef>
                <a:spcPct val="50000"/>
              </a:spcBef>
            </a:pPr>
            <a:r>
              <a:rPr lang="fr-CA" sz="2000" i="1" dirty="0" smtClean="0">
                <a:latin typeface="Book Antiqua"/>
                <a:cs typeface="Book Antiqua"/>
              </a:rPr>
              <a:t>Chopin donna son premier récital de piano à l’âge de 8 ans.</a:t>
            </a:r>
            <a:endParaRPr lang="fr-FR" sz="2000" i="1" dirty="0">
              <a:latin typeface="Book Antiqua"/>
              <a:cs typeface="Book Antiqua"/>
            </a:endParaRPr>
          </a:p>
        </p:txBody>
      </p:sp>
      <p:pic>
        <p:nvPicPr>
          <p:cNvPr id="4" name="Picture 12" descr="Chopin Young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DBDBDB"/>
              </a:clrFrom>
              <a:clrTo>
                <a:srgbClr val="DBDBD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188665"/>
            <a:ext cx="4360053" cy="566933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68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hopin Grand Theater Warsa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808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xmlns:p14="http://schemas.microsoft.com/office/powerpoint/2010/main" spd="med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6978" y="52778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CA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Maria </a:t>
            </a:r>
            <a:r>
              <a:rPr lang="fr-CA" sz="2000" i="1" dirty="0" err="1" smtClean="0">
                <a:solidFill>
                  <a:srgbClr val="935A0C"/>
                </a:solidFill>
                <a:latin typeface="Book Antiqua"/>
                <a:cs typeface="Book Antiqua"/>
              </a:rPr>
              <a:t>Wodzinska</a:t>
            </a:r>
            <a:r>
              <a:rPr lang="fr-CA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 était l’élève de Chopin; elle a peint son autoportrait et le lui a offert. Ils se sont fiancés mais Maria se laissa convaincre par sa famille de le quitter à cause de sa santé fragile. </a:t>
            </a:r>
          </a:p>
          <a:p>
            <a:pPr algn="just"/>
            <a:r>
              <a:rPr lang="fr-CA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Chopin en fut fort affligé mais conserva et annota toutes les lettres  reçues de Maria avec les mots suivants : “À mon grand regret ”.</a:t>
            </a:r>
            <a:endParaRPr lang="fr-CA" sz="2000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  <p:pic>
        <p:nvPicPr>
          <p:cNvPr id="3" name="Image 2" descr="jpg_208x340_maria_wodzinska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451" y="527784"/>
            <a:ext cx="2641600" cy="4318000"/>
          </a:xfrm>
          <a:prstGeom prst="rect">
            <a:avLst/>
          </a:prstGeom>
        </p:spPr>
      </p:pic>
      <p:pic>
        <p:nvPicPr>
          <p:cNvPr id="4" name="Image 3" descr="maria_wodzinska_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099" y="3536712"/>
            <a:ext cx="4351997" cy="3031705"/>
          </a:xfrm>
          <a:prstGeom prst="rect">
            <a:avLst/>
          </a:prstGeom>
          <a:ln w="57150" cmpd="sng"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027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opins_manuscript_of_Scherzo_no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6" y="-21025"/>
            <a:ext cx="9127484" cy="6849403"/>
          </a:xfrm>
          <a:prstGeom prst="rect">
            <a:avLst/>
          </a:prstGeom>
        </p:spPr>
      </p:pic>
      <p:pic>
        <p:nvPicPr>
          <p:cNvPr id="2" name="Picture 5" descr="Chopin Family Radzwill 18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960" y="510668"/>
            <a:ext cx="6211665" cy="40591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796226" y="5334103"/>
            <a:ext cx="8067905" cy="101566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Lorsqu</a:t>
            </a:r>
            <a:r>
              <a:rPr lang="ja-JP" alt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’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il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devait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donner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un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récital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, Chopin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avait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une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nette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préférence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pour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des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espaces intimes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tels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que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la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demeure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du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Comte et de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la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Comtesse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Radziwil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,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lui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qui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détestait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s</a:t>
            </a:r>
            <a:r>
              <a:rPr lang="ja-JP" alt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’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exécuter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dans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de grandes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salles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 de </a:t>
            </a:r>
            <a:r>
              <a:rPr lang="pt-BR" sz="2000" i="1" dirty="0" err="1">
                <a:solidFill>
                  <a:srgbClr val="000000"/>
                </a:solidFill>
                <a:latin typeface="Book Antiqua"/>
                <a:cs typeface="Book Antiqua"/>
              </a:rPr>
              <a:t>concert</a:t>
            </a:r>
            <a:r>
              <a:rPr lang="pt-BR" sz="2000" i="1" dirty="0">
                <a:solidFill>
                  <a:srgbClr val="000000"/>
                </a:solidFill>
                <a:latin typeface="Book Antiqua"/>
                <a:cs typeface="Book Antiqua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5170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3642650" y="864205"/>
            <a:ext cx="5011990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Alors qu’il était de passage à  Vienne, Chopin fut mis au courant d’une rébellion imminente à </a:t>
            </a:r>
            <a:r>
              <a:rPr lang="fr-CA" sz="2000" i="1" dirty="0" err="1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Warsaw</a:t>
            </a:r>
            <a:r>
              <a:rPr lang="fr-CA" sz="2000" i="1" dirty="0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 et il décida de ne pas retourner en Pologne. </a:t>
            </a:r>
          </a:p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Il demeura à Vienne encore quelques mois puis visita Munich et Stuttgart en Allemagne d’où il apprit l’occupation de la Pologne par l’armée russe.  </a:t>
            </a:r>
          </a:p>
        </p:txBody>
      </p:sp>
      <p:pic>
        <p:nvPicPr>
          <p:cNvPr id="3" name="Image 2" descr="f36.highres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756" y="864205"/>
            <a:ext cx="2356785" cy="31818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 Box 19"/>
          <p:cNvSpPr txBox="1">
            <a:spLocks noChangeArrowheads="1"/>
          </p:cNvSpPr>
          <p:nvPr/>
        </p:nvSpPr>
        <p:spPr bwMode="auto">
          <a:xfrm>
            <a:off x="667756" y="4575842"/>
            <a:ext cx="7986884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Chopin déménagea à Paris en 1830. </a:t>
            </a:r>
          </a:p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Dès l’âge de 20 ans, il avait déjà  composé plusieurs œuvres pour piano dont ses deux concertos et une partie de « Études Opus 10 ». </a:t>
            </a:r>
          </a:p>
        </p:txBody>
      </p:sp>
    </p:spTree>
    <p:extLst>
      <p:ext uri="{BB962C8B-B14F-4D97-AF65-F5344CB8AC3E}">
        <p14:creationId xmlns:p14="http://schemas.microsoft.com/office/powerpoint/2010/main" val="314330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athedral Notredame Paris purpl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athedral Notredame Paris purp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833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xmlns:p14="http://schemas.microsoft.com/office/powerpoint/2010/main" spd="med" advTm="6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395288" y="327351"/>
            <a:ext cx="8497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À Paris, Chopin se lia d’amitié avec plusieurs artistes dont Franz Liszt, Hector Berlioz, Félix Mendelssohn, et Vincenzo Bellini. </a:t>
            </a:r>
          </a:p>
          <a:p>
            <a:pPr eaLnBrk="1" hangingPunct="1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Robert Schumann écrivit: « Chapeau, monsieur! Un génie. »</a:t>
            </a:r>
          </a:p>
        </p:txBody>
      </p:sp>
      <p:pic>
        <p:nvPicPr>
          <p:cNvPr id="3" name="Image 2" descr="french-school-camille-pley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692" y="1689538"/>
            <a:ext cx="3486150" cy="4648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4565315" y="3030340"/>
            <a:ext cx="4226630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rgbClr val="935A0C"/>
                </a:solidFill>
                <a:latin typeface="Book Antiqua"/>
                <a:cs typeface="Book Antiqua"/>
              </a:rPr>
              <a:t>Chopin établit une grande amitié avec Camille Pleyel qui était propriétaire des ateliers de fabrication des pianos Pleyel. </a:t>
            </a:r>
          </a:p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rgbClr val="935A0C"/>
                </a:solidFill>
                <a:latin typeface="Book Antiqua"/>
                <a:cs typeface="Book Antiqua"/>
              </a:rPr>
              <a:t>Dès lors, tous les pianos de Chopin furent fabriqués exclusivement par l’atelier de son ami</a:t>
            </a:r>
            <a:r>
              <a:rPr lang="fr-CA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.</a:t>
            </a:r>
            <a:endParaRPr lang="fr-CA" sz="2000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353446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opins_manuscript_of_Scherzo_no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6" y="-21025"/>
            <a:ext cx="9127484" cy="6849403"/>
          </a:xfrm>
          <a:prstGeom prst="rect">
            <a:avLst/>
          </a:prstGeom>
        </p:spPr>
      </p:pic>
      <p:pic>
        <p:nvPicPr>
          <p:cNvPr id="2" name="Image 1" descr="6a00d8341ca86653ef014e87391387970d-800w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8" y="672152"/>
            <a:ext cx="2778985" cy="2879028"/>
          </a:xfrm>
          <a:prstGeom prst="rect">
            <a:avLst/>
          </a:prstGeom>
          <a:ln w="57150" cmpd="sng">
            <a:solidFill>
              <a:srgbClr val="AB942E"/>
            </a:solidFill>
          </a:ln>
        </p:spPr>
      </p:pic>
      <p:pic>
        <p:nvPicPr>
          <p:cNvPr id="3" name="Image 2" descr="Piano-0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1616" y="672152"/>
            <a:ext cx="3984972" cy="4823476"/>
          </a:xfrm>
          <a:prstGeom prst="rect">
            <a:avLst/>
          </a:prstGeom>
          <a:ln w="57150" cmpd="sng">
            <a:solidFill>
              <a:srgbClr val="AB942E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17267" y="4018300"/>
            <a:ext cx="3841641" cy="172354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endParaRPr lang="fr-CA" sz="700" i="1" dirty="0" smtClean="0">
              <a:solidFill>
                <a:srgbClr val="000000"/>
              </a:solidFill>
              <a:latin typeface="Book Antiqua"/>
              <a:cs typeface="Book Antiqua"/>
            </a:endParaRPr>
          </a:p>
          <a:p>
            <a:pPr algn="just">
              <a:spcBef>
                <a:spcPct val="50000"/>
              </a:spcBef>
            </a:pPr>
            <a:r>
              <a:rPr lang="fr-CA" i="1" dirty="0" smtClean="0">
                <a:solidFill>
                  <a:srgbClr val="000000"/>
                </a:solidFill>
                <a:latin typeface="Book Antiqua"/>
                <a:cs typeface="Book Antiqua"/>
              </a:rPr>
              <a:t>Chopin se rendait régulièrement aux ateliers de fabrication afin de s’assurer que ses exigences soient entièrement respectées pour ses nouveaux pianos.</a:t>
            </a:r>
            <a:br>
              <a:rPr lang="fr-CA" i="1" dirty="0" smtClean="0">
                <a:solidFill>
                  <a:srgbClr val="000000"/>
                </a:solidFill>
                <a:latin typeface="Book Antiqua"/>
                <a:cs typeface="Book Antiqua"/>
              </a:rPr>
            </a:br>
            <a:endParaRPr lang="fr-CA" i="1" dirty="0">
              <a:solidFill>
                <a:srgbClr val="000000"/>
              </a:solidFill>
              <a:latin typeface="Book Antiqua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422401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hopin Eugène Delacroix 18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706" y="733389"/>
            <a:ext cx="4687384" cy="561394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5529743" y="1633890"/>
            <a:ext cx="3313112" cy="355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En 1838, son ami Eugène Delacroix peint ce portrait.  Chopin était déjà très malade de la tuberculose.  </a:t>
            </a:r>
          </a:p>
          <a:p>
            <a:pPr algn="just" eaLnBrk="1" hangingPunct="1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Il donnait des leçons privées et des récitals publics pour garder le moral. </a:t>
            </a:r>
          </a:p>
          <a:p>
            <a:pPr algn="just" eaLnBrk="1" hangingPunct="1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Il se gardait du temps pour effectuer ce qu’il aimait le plus, soit composer pour le piano.</a:t>
            </a:r>
            <a:r>
              <a:rPr lang="pt-BR" i="1" dirty="0">
                <a:solidFill>
                  <a:srgbClr val="935A0C"/>
                </a:solidFill>
                <a:latin typeface="Book Antiqua"/>
                <a:cs typeface="Book Antiqua"/>
              </a:rPr>
              <a:t>  </a:t>
            </a:r>
          </a:p>
          <a:p>
            <a:pPr algn="just" eaLnBrk="1" hangingPunct="1">
              <a:spcBef>
                <a:spcPct val="50000"/>
              </a:spcBef>
            </a:pPr>
            <a:endParaRPr lang="pt-BR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66492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xmlns:p14="http://schemas.microsoft.com/office/powerpoint/2010/main" spd="med" advTm="12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3504991" y="1173706"/>
            <a:ext cx="4661198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rgbClr val="935A0C"/>
                </a:solidFill>
                <a:latin typeface="Book Antiqua"/>
                <a:cs typeface="Book Antiqua"/>
              </a:rPr>
              <a:t>En 1836, lors d’une fête donnée par la Comtesse Marie d'Agoult, fiancée de Franz Liszt , </a:t>
            </a:r>
            <a:r>
              <a:rPr lang="fr-CA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compositeur </a:t>
            </a:r>
            <a:r>
              <a:rPr lang="fr-CA" sz="2000" i="1" dirty="0">
                <a:solidFill>
                  <a:srgbClr val="935A0C"/>
                </a:solidFill>
                <a:latin typeface="Book Antiqua"/>
                <a:cs typeface="Book Antiqua"/>
              </a:rPr>
              <a:t>et ami proche, Chopin rencontra Amandine-Aurore Dupin, Baronne </a:t>
            </a:r>
            <a:r>
              <a:rPr lang="fr-CA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Dudevant</a:t>
            </a:r>
            <a:r>
              <a:rPr lang="fr-CA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.</a:t>
            </a:r>
            <a:endParaRPr lang="fr-CA" sz="2000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  <p:pic>
        <p:nvPicPr>
          <p:cNvPr id="4" name="Image 3" descr="Marie d'Agoult 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1031" y="2941188"/>
            <a:ext cx="2405158" cy="3551636"/>
          </a:xfrm>
          <a:prstGeom prst="rect">
            <a:avLst/>
          </a:prstGeom>
          <a:ln w="57150" cmpd="sng">
            <a:solidFill>
              <a:srgbClr val="AB942E"/>
            </a:solidFill>
          </a:ln>
        </p:spPr>
      </p:pic>
      <p:pic>
        <p:nvPicPr>
          <p:cNvPr id="5" name="Image 4" descr="220px-Liszt_(Lehmann_portrait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75" y="1173706"/>
            <a:ext cx="2794000" cy="3543300"/>
          </a:xfrm>
          <a:prstGeom prst="rect">
            <a:avLst/>
          </a:prstGeom>
          <a:ln w="57150" cmpd="sng">
            <a:solidFill>
              <a:srgbClr val="AB942E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396774" y="419010"/>
            <a:ext cx="37014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b="1" i="1" dirty="0" smtClean="0">
                <a:solidFill>
                  <a:srgbClr val="935A0C"/>
                </a:solidFill>
                <a:latin typeface="Book Antiqua"/>
                <a:cs typeface="Book Antiqua"/>
              </a:rPr>
              <a:t>Franz Liszt </a:t>
            </a:r>
            <a:r>
              <a:rPr lang="fr-CA" b="1" i="1" dirty="0">
                <a:solidFill>
                  <a:srgbClr val="935A0C"/>
                </a:solidFill>
                <a:latin typeface="Book Antiqua"/>
                <a:cs typeface="Book Antiqua"/>
              </a:rPr>
              <a:t>e</a:t>
            </a:r>
            <a:r>
              <a:rPr lang="fr-CA" b="1" i="1" dirty="0" smtClean="0">
                <a:solidFill>
                  <a:srgbClr val="935A0C"/>
                </a:solidFill>
                <a:latin typeface="Book Antiqua"/>
                <a:cs typeface="Book Antiqua"/>
              </a:rPr>
              <a:t>t Marie d’Agoult</a:t>
            </a:r>
            <a:endParaRPr lang="fr-FR" b="1" dirty="0">
              <a:solidFill>
                <a:srgbClr val="935A0C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7444" y="52705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fr-CA" i="1" dirty="0" smtClean="0">
                <a:solidFill>
                  <a:srgbClr val="935A0C"/>
                </a:solidFill>
                <a:latin typeface="Book Antiqua"/>
                <a:cs typeface="Book Antiqua"/>
              </a:rPr>
              <a:t>Elle est mieux connue par son pseudonyme « George Sand » soit son nom d’écrivaine.</a:t>
            </a:r>
            <a:endParaRPr lang="fr-CA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362655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xmlns:p14="http://schemas.microsoft.com/office/powerpoint/2010/main" spd="med" advTm="12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901788" y="586116"/>
            <a:ext cx="4779037" cy="5232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sz="24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George Sand</a:t>
            </a:r>
            <a:r>
              <a:rPr lang="fr-CA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 (pseudonyme d’écrivaine)</a:t>
            </a:r>
          </a:p>
          <a:p>
            <a:pPr algn="just" eaLnBrk="1" hangingPunct="1">
              <a:spcBef>
                <a:spcPct val="50000"/>
              </a:spcBef>
            </a:pPr>
            <a:r>
              <a:rPr lang="fr-CA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De son vrai nom « Amandine Aurore Lucille Dupin »</a:t>
            </a:r>
          </a:p>
          <a:p>
            <a:pPr algn="just" eaLnBrk="1" hangingPunct="1">
              <a:spcBef>
                <a:spcPct val="50000"/>
              </a:spcBef>
            </a:pP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/>
            </a:r>
            <a:b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</a:br>
            <a:r>
              <a:rPr lang="fr-CA" sz="2000" i="1" dirty="0">
                <a:solidFill>
                  <a:srgbClr val="935A0C"/>
                </a:solidFill>
                <a:latin typeface="Book Antiqua"/>
                <a:cs typeface="Book Antiqua"/>
              </a:rPr>
              <a:t>La Baronne </a:t>
            </a:r>
            <a:r>
              <a:rPr lang="fr-CA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Dudevant</a:t>
            </a:r>
            <a:r>
              <a:rPr lang="fr-CA" sz="2000" i="1" dirty="0">
                <a:solidFill>
                  <a:srgbClr val="935A0C"/>
                </a:solidFill>
                <a:latin typeface="Book Antiqua"/>
                <a:cs typeface="Book Antiqua"/>
              </a:rPr>
              <a:t> tomba amoureuse de Chopin. Elle voulait s’occuper de lui afin que sa santé s’améliore et qu’il puisse consacrer plus de temps à la composition. Finalement, il a dit « Oui. »  Ils passèrent alors de longues périodes à sa maison d’été située à Nohant dans le centre da la France. Régulièrement, elle invitait plusieurs amis à passer les fins de semaines avec eux . </a:t>
            </a:r>
          </a:p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rgbClr val="935A0C"/>
                </a:solidFill>
                <a:latin typeface="Book Antiqua"/>
                <a:cs typeface="Book Antiqua"/>
              </a:rPr>
              <a:t>Ces visiteurs étaient notamment Franz Liszt et Eugène Delacroix.</a:t>
            </a:r>
          </a:p>
        </p:txBody>
      </p:sp>
      <p:pic>
        <p:nvPicPr>
          <p:cNvPr id="4" name="Image 3" descr="george_s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450" y="717362"/>
            <a:ext cx="3175000" cy="4686300"/>
          </a:xfrm>
          <a:prstGeom prst="rect">
            <a:avLst/>
          </a:prstGeom>
          <a:ln w="57150" cmpd="sng">
            <a:solidFill>
              <a:srgbClr val="AB942E"/>
            </a:solidFill>
          </a:ln>
        </p:spPr>
      </p:pic>
    </p:spTree>
    <p:extLst>
      <p:ext uri="{BB962C8B-B14F-4D97-AF65-F5344CB8AC3E}">
        <p14:creationId xmlns:p14="http://schemas.microsoft.com/office/powerpoint/2010/main" val="110562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000">
        <p:fade/>
      </p:transition>
    </mc:Choice>
    <mc:Fallback xmlns="">
      <p:transition xmlns:p14="http://schemas.microsoft.com/office/powerpoint/2010/main" spd="med" advTm="1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d-et-Chop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75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opin Nohan Geoge S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5711" y="813537"/>
            <a:ext cx="5092330" cy="3649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0" y="5436524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Chopin </a:t>
            </a:r>
            <a:r>
              <a:rPr lang="pt-BR" sz="2000" i="1" dirty="0" err="1" smtClean="0">
                <a:solidFill>
                  <a:srgbClr val="935A0C"/>
                </a:solidFill>
                <a:latin typeface="Book Antiqua"/>
                <a:cs typeface="Book Antiqua"/>
              </a:rPr>
              <a:t>passent</a:t>
            </a:r>
            <a:r>
              <a:rPr lang="pt-BR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de 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longues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périodes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 à 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Nohant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, de 1838 à 1847, </a:t>
            </a:r>
            <a:r>
              <a:rPr lang="pt-BR" sz="2000" i="1" dirty="0" err="1" smtClean="0">
                <a:solidFill>
                  <a:srgbClr val="935A0C"/>
                </a:solidFill>
                <a:latin typeface="Book Antiqua"/>
                <a:cs typeface="Book Antiqua"/>
              </a:rPr>
              <a:t>où</a:t>
            </a:r>
            <a:r>
              <a:rPr lang="pt-BR" sz="2000" i="1" dirty="0" smtClean="0">
                <a:solidFill>
                  <a:srgbClr val="935A0C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son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état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 de 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santé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s</a:t>
            </a:r>
            <a:r>
              <a:rPr lang="ja-JP" alt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’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améliora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 </a:t>
            </a:r>
            <a:r>
              <a:rPr lang="pt-BR" sz="2000" i="1" dirty="0" err="1">
                <a:solidFill>
                  <a:srgbClr val="935A0C"/>
                </a:solidFill>
                <a:latin typeface="Book Antiqua"/>
                <a:cs typeface="Book Antiqua"/>
              </a:rPr>
              <a:t>remarquablement</a:t>
            </a:r>
            <a:r>
              <a:rPr lang="pt-BR" sz="2000" i="1" dirty="0">
                <a:solidFill>
                  <a:srgbClr val="935A0C"/>
                </a:solidFill>
                <a:latin typeface="Book Antiqua"/>
                <a:cs typeface="Book Antiqua"/>
              </a:rPr>
              <a:t>.   </a:t>
            </a:r>
          </a:p>
        </p:txBody>
      </p:sp>
      <p:pic>
        <p:nvPicPr>
          <p:cNvPr id="4" name="Image 3" descr="chopin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781" y="1927375"/>
            <a:ext cx="2540000" cy="3098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2498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opins_manuscript_of_Scherzo_no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6" y="-21025"/>
            <a:ext cx="9127484" cy="6849403"/>
          </a:xfrm>
          <a:prstGeom prst="rect">
            <a:avLst/>
          </a:prstGeom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286407" y="833674"/>
            <a:ext cx="5083040" cy="163121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sz="2000" i="1" dirty="0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En 1845, la relation entre Chopin et Aurore connut de sérieux problèmes, ce qui détériora la santé déjà fragile de </a:t>
            </a:r>
            <a:r>
              <a:rPr lang="fr-CA" sz="2000" i="1" dirty="0" smtClean="0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Chopin. Ces </a:t>
            </a:r>
            <a:r>
              <a:rPr lang="fr-CA" sz="2000" i="1" dirty="0">
                <a:solidFill>
                  <a:schemeClr val="accent4">
                    <a:lumMod val="75000"/>
                  </a:schemeClr>
                </a:solidFill>
                <a:latin typeface="Book Antiqua"/>
                <a:cs typeface="Book Antiqua"/>
              </a:rPr>
              <a:t>problèmes ont finalement provoqué la fin de leur relation en 1847. </a:t>
            </a:r>
          </a:p>
        </p:txBody>
      </p:sp>
      <p:pic>
        <p:nvPicPr>
          <p:cNvPr id="3" name="Image 2" descr="george sand.jpg"/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6610" y="475095"/>
            <a:ext cx="1966487" cy="2592883"/>
          </a:xfrm>
          <a:prstGeom prst="ellipse">
            <a:avLst/>
          </a:prstGeom>
          <a:ln w="57150" cmpd="sng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5" name="Rectangle 4"/>
          <p:cNvSpPr/>
          <p:nvPr/>
        </p:nvSpPr>
        <p:spPr>
          <a:xfrm>
            <a:off x="724006" y="4337466"/>
            <a:ext cx="4925701" cy="1015663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fr-CA" sz="2000" i="1" dirty="0">
                <a:solidFill>
                  <a:srgbClr val="935A0C"/>
                </a:solidFill>
                <a:latin typeface="Book Antiqua"/>
                <a:cs typeface="Book Antiqua"/>
              </a:rPr>
              <a:t>Une étudiante anglaise, Jane Stirling, aida Chopin à aménager dans son nouvel appartement situé à la Place Vendôme,  Paris</a:t>
            </a:r>
            <a:endParaRPr lang="fr-FR" sz="2000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  <p:pic>
        <p:nvPicPr>
          <p:cNvPr id="6" name="Image 5" descr="Jane_Stirling.gif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9825" y="3225311"/>
            <a:ext cx="1999622" cy="2726291"/>
          </a:xfrm>
          <a:prstGeom prst="ellipse">
            <a:avLst/>
          </a:prstGeom>
          <a:ln w="57150" cmpd="sng">
            <a:solidFill>
              <a:srgbClr val="AB942E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147350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opins_manuscript_of_Scherzo_no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6" y="-21025"/>
            <a:ext cx="9127484" cy="6849403"/>
          </a:xfrm>
          <a:prstGeom prst="rect">
            <a:avLst/>
          </a:prstGeom>
        </p:spPr>
      </p:pic>
      <p:pic>
        <p:nvPicPr>
          <p:cNvPr id="3" name="Picture 4" descr="Chopin Plâce Vendome 12 Liv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875" y="465143"/>
            <a:ext cx="5033303" cy="38427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4" name="Picture 4" descr="Chopin Last Pleyel 14810"/>
          <p:cNvPicPr>
            <a:picLocks noChangeAspect="1" noChangeArrowheads="1"/>
          </p:cNvPicPr>
          <p:nvPr/>
        </p:nvPicPr>
        <p:blipFill rotWithShape="1">
          <a:blip r:embed="rId4" cstate="email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07680" y="3548483"/>
            <a:ext cx="4438612" cy="2762841"/>
          </a:xfrm>
          <a:prstGeom prst="rect">
            <a:avLst/>
          </a:prstGeom>
          <a:noFill/>
          <a:ln w="9525">
            <a:solidFill>
              <a:schemeClr val="bg2">
                <a:lumMod val="9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13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opin Plâce Vendôme 1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hopin Plâce Vendôm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18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zwty0u8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2458" y="122154"/>
            <a:ext cx="3985486" cy="3985486"/>
          </a:xfrm>
          <a:prstGeom prst="rect">
            <a:avLst/>
          </a:prstGeom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40140" y="4952201"/>
            <a:ext cx="8027804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En 1847, Chopin donna des concerts en Angleterre et en Écosse avec Jane Stirling, même s’il était sévèrement malade. </a:t>
            </a:r>
          </a:p>
          <a:p>
            <a:pPr algn="just" eaLnBrk="1" hangingPunct="1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Il  retourna à Paris en 1848, mais était incapable de performer ou d’enseigner. </a:t>
            </a:r>
          </a:p>
        </p:txBody>
      </p:sp>
      <p:pic>
        <p:nvPicPr>
          <p:cNvPr id="3" name="Image 2" descr="81398_780934631_chopin-33_H120604_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042" y="616525"/>
            <a:ext cx="3810000" cy="2565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740140" y="3461309"/>
            <a:ext cx="4013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935A0C"/>
                </a:solidFill>
                <a:latin typeface="Book Antiqua"/>
                <a:cs typeface="Book Antiqua"/>
              </a:rPr>
              <a:t>Concert chez Adélaïde </a:t>
            </a:r>
            <a:r>
              <a:rPr lang="fr-FR" i="1" dirty="0" err="1">
                <a:solidFill>
                  <a:srgbClr val="935A0C"/>
                </a:solidFill>
                <a:latin typeface="Book Antiqua"/>
                <a:cs typeface="Book Antiqua"/>
              </a:rPr>
              <a:t>S</a:t>
            </a:r>
            <a:r>
              <a:rPr lang="fr-FR" i="1" dirty="0" err="1" smtClean="0">
                <a:solidFill>
                  <a:srgbClr val="935A0C"/>
                </a:solidFill>
                <a:latin typeface="Book Antiqua"/>
                <a:cs typeface="Book Antiqua"/>
              </a:rPr>
              <a:t>artoris</a:t>
            </a:r>
            <a:r>
              <a:rPr lang="fr-FR" i="1" dirty="0" smtClean="0">
                <a:solidFill>
                  <a:srgbClr val="935A0C"/>
                </a:solidFill>
                <a:latin typeface="Book Antiqua"/>
                <a:cs typeface="Book Antiqua"/>
              </a:rPr>
              <a:t> où se presse l'élite londonienne</a:t>
            </a:r>
            <a:endParaRPr lang="fr-FR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350718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opin Last moment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4614" y="642443"/>
            <a:ext cx="4315322" cy="30738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3" name="Rectangle 2"/>
          <p:cNvSpPr/>
          <p:nvPr/>
        </p:nvSpPr>
        <p:spPr>
          <a:xfrm>
            <a:off x="536350" y="4225227"/>
            <a:ext cx="839484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Sa sœur Ludvika est partie de Pologne pour venir prendre soin de lui, à sa maison de </a:t>
            </a:r>
            <a:r>
              <a:rPr lang="fr-CA" i="1" dirty="0" smtClean="0">
                <a:solidFill>
                  <a:srgbClr val="935A0C"/>
                </a:solidFill>
                <a:latin typeface="Book Antiqua"/>
                <a:cs typeface="Book Antiqua"/>
              </a:rPr>
              <a:t>Paris au 12 place Vendôme où l'on peut lire cette plaque.</a:t>
            </a:r>
            <a:endParaRPr lang="fr-CA" i="1" dirty="0">
              <a:solidFill>
                <a:srgbClr val="935A0C"/>
              </a:solidFill>
              <a:latin typeface="Book Antiqua"/>
              <a:cs typeface="Book Antiqua"/>
            </a:endParaRPr>
          </a:p>
          <a:p>
            <a:pPr algn="just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Chopin y décéda  le 17 octobre 1848</a:t>
            </a:r>
            <a:endParaRPr lang="fr-FR" dirty="0"/>
          </a:p>
        </p:txBody>
      </p:sp>
      <p:pic>
        <p:nvPicPr>
          <p:cNvPr id="4" name="Image 3" descr="imagesch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9008" y="4823897"/>
            <a:ext cx="2710932" cy="1624163"/>
          </a:xfrm>
          <a:prstGeom prst="rect">
            <a:avLst/>
          </a:prstGeom>
        </p:spPr>
      </p:pic>
      <p:pic>
        <p:nvPicPr>
          <p:cNvPr id="5" name="Image 4" descr="f40.highres.jp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50591" y="870834"/>
            <a:ext cx="2909349" cy="229771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698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623295" y="4136951"/>
            <a:ext cx="8091711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Selon les derniers vœux de Chopin, le Requiem de  Mozart fut chanté à ses funérailles, lesquelles furent tenues à l’église de La Madeleine où il y eut une assistance d’environ </a:t>
            </a:r>
            <a:r>
              <a:rPr lang="fr-CA" i="1" dirty="0" smtClean="0">
                <a:solidFill>
                  <a:srgbClr val="935A0C"/>
                </a:solidFill>
                <a:latin typeface="Book Antiqua"/>
                <a:cs typeface="Book Antiqua"/>
              </a:rPr>
              <a:t>3000 </a:t>
            </a: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personnes.</a:t>
            </a:r>
            <a:r>
              <a:rPr lang="en-US" i="1" dirty="0">
                <a:solidFill>
                  <a:srgbClr val="935A0C"/>
                </a:solidFill>
                <a:latin typeface="Book Antiqua"/>
                <a:cs typeface="Book Antiqua"/>
              </a:rPr>
              <a:t> </a:t>
            </a: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À cette époque, l’église n’acceptait que des chorales masculines dans son enceinte. Les funérailles ont dû être repoussées de 2 semaines en raison des négociations avec les représentants de l’Église. Finalement, les derniers vœux de Chopin ont été exaucés mais le chœur des voix  féminines fut dissimulé à l’arrière de rideaux de velours noir. </a:t>
            </a:r>
          </a:p>
        </p:txBody>
      </p:sp>
      <p:pic>
        <p:nvPicPr>
          <p:cNvPr id="3" name="Image 2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295" y="644236"/>
            <a:ext cx="5479869" cy="32466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 3" descr="Daguerre_otype_de_Chopin_sur_son_lit_de_mort.jp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0E0E0A"/>
              </a:clrFrom>
              <a:clrTo>
                <a:srgbClr val="0E0E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633" y="813225"/>
            <a:ext cx="1663624" cy="236770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796633" y="3269198"/>
            <a:ext cx="1918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 smtClean="0">
                <a:solidFill>
                  <a:srgbClr val="935A0C"/>
                </a:solidFill>
                <a:latin typeface="Book Antiqua"/>
                <a:cs typeface="Book Antiqua"/>
              </a:rPr>
              <a:t>Daguerreéotype</a:t>
            </a:r>
            <a:endParaRPr lang="fr-FR" i="1" dirty="0" smtClean="0">
              <a:solidFill>
                <a:srgbClr val="935A0C"/>
              </a:solidFill>
              <a:latin typeface="Book Antiqua"/>
              <a:cs typeface="Book Antiqua"/>
            </a:endParaRPr>
          </a:p>
          <a:p>
            <a:pPr algn="ctr"/>
            <a:r>
              <a:rPr lang="fr-FR" i="1" dirty="0" smtClean="0">
                <a:solidFill>
                  <a:srgbClr val="935A0C"/>
                </a:solidFill>
                <a:latin typeface="Book Antiqua"/>
                <a:cs typeface="Book Antiqua"/>
              </a:rPr>
              <a:t> de </a:t>
            </a:r>
            <a:r>
              <a:rPr lang="fr-FR" i="1" dirty="0">
                <a:solidFill>
                  <a:srgbClr val="935A0C"/>
                </a:solidFill>
                <a:latin typeface="Book Antiqua"/>
                <a:cs typeface="Book Antiqua"/>
              </a:rPr>
              <a:t>C</a:t>
            </a:r>
            <a:r>
              <a:rPr lang="fr-FR" i="1" dirty="0" smtClean="0">
                <a:solidFill>
                  <a:srgbClr val="935A0C"/>
                </a:solidFill>
                <a:latin typeface="Book Antiqua"/>
                <a:cs typeface="Book Antiqua"/>
              </a:rPr>
              <a:t>hopin</a:t>
            </a:r>
            <a:endParaRPr lang="fr-FR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415135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92092" y="2286767"/>
            <a:ext cx="47325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Chopin fut enterré au </a:t>
            </a:r>
            <a:r>
              <a:rPr lang="fr-CA" i="1" dirty="0" smtClean="0">
                <a:solidFill>
                  <a:srgbClr val="935A0C"/>
                </a:solidFill>
                <a:latin typeface="Book Antiqua"/>
                <a:cs typeface="Book Antiqua"/>
              </a:rPr>
              <a:t>cimetière du </a:t>
            </a: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Père-Lachaise à Paris. </a:t>
            </a:r>
          </a:p>
          <a:p>
            <a:pPr algn="just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Selon ses derniers vœux, son cœur fut retiré et envoyé dans une urne à </a:t>
            </a:r>
            <a:r>
              <a:rPr lang="fr-CA" i="1" dirty="0" err="1">
                <a:solidFill>
                  <a:srgbClr val="935A0C"/>
                </a:solidFill>
                <a:latin typeface="Book Antiqua"/>
                <a:cs typeface="Book Antiqua"/>
              </a:rPr>
              <a:t>Warsaw</a:t>
            </a: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 où il fut scellé dans un pilier de l’église Sainte-Croix. </a:t>
            </a:r>
          </a:p>
          <a:p>
            <a:pPr algn="just">
              <a:spcBef>
                <a:spcPct val="50000"/>
              </a:spcBef>
            </a:pPr>
            <a:r>
              <a:rPr lang="fr-CA" i="1" dirty="0">
                <a:solidFill>
                  <a:srgbClr val="935A0C"/>
                </a:solidFill>
                <a:latin typeface="Book Antiqua"/>
                <a:cs typeface="Book Antiqua"/>
              </a:rPr>
              <a:t>Sa tombe, toujours décorée de fleurs, attire de nombreux visiteurs même en hiver.   </a:t>
            </a:r>
          </a:p>
        </p:txBody>
      </p:sp>
      <p:pic>
        <p:nvPicPr>
          <p:cNvPr id="3" name="Image 2" descr="Chopin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874" y="992909"/>
            <a:ext cx="3321489" cy="44286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5lxxs2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8591" y="369870"/>
            <a:ext cx="1481240" cy="178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8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a00d8341c858253ef00e54fa13f988834-640wi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5126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8890" y="3318039"/>
            <a:ext cx="17435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935A0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Fin</a:t>
            </a:r>
            <a:endParaRPr lang="fr-FR" sz="8800" b="1" cap="none" spc="0" dirty="0">
              <a:ln w="12700">
                <a:solidFill>
                  <a:schemeClr val="bg1"/>
                </a:solidFill>
                <a:prstDash val="solid"/>
              </a:ln>
              <a:solidFill>
                <a:srgbClr val="935A0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58890" y="6115178"/>
            <a:ext cx="8432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rgbClr val="935A0C"/>
                </a:solidFill>
                <a:latin typeface="Book Antiqua"/>
                <a:cs typeface="Book Antiqua"/>
              </a:rPr>
              <a:t>photos web - montage NG - musique étude en E majeur de Chopin</a:t>
            </a:r>
            <a:endParaRPr lang="fr-FR" b="1" i="1" dirty="0">
              <a:solidFill>
                <a:srgbClr val="935A0C"/>
              </a:solidFill>
              <a:latin typeface="Book Antiqua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355385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0">
        <p:fade/>
      </p:transition>
    </mc:Choice>
    <mc:Fallback xmlns="">
      <p:transition xmlns:p14="http://schemas.microsoft.com/office/powerpoint/2010/main" spd="med" advTm="2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/>
          </a:p>
        </p:txBody>
      </p:sp>
      <p:pic>
        <p:nvPicPr>
          <p:cNvPr id="77827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charset="0"/>
            </a:endParaRPr>
          </a:p>
        </p:txBody>
      </p:sp>
      <p:sp>
        <p:nvSpPr>
          <p:cNvPr id="77830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charset="0"/>
            </a:endParaRPr>
          </a:p>
        </p:txBody>
      </p:sp>
      <p:pic>
        <p:nvPicPr>
          <p:cNvPr id="77831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/>
            <a:r>
              <a:rPr lang="fr-CA" sz="3000">
                <a:solidFill>
                  <a:srgbClr val="FF0066"/>
                </a:solidFill>
                <a:latin typeface="Calibri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charset="0"/>
                <a:hlinkClick r:id="rId8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599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Encrier">
  <a:themeElements>
    <a:clrScheme name="Encrier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Encrier">
      <a:majorFont>
        <a:latin typeface="Goudy Old Style"/>
        <a:ea typeface=""/>
        <a:cs typeface=""/>
        <a:font script="Jpan" typeface="ＭＳ 明朝"/>
      </a:majorFont>
      <a:minorFont>
        <a:latin typeface="Goudy Old Style"/>
        <a:ea typeface=""/>
        <a:cs typeface=""/>
        <a:font script="Jpan" typeface="ＭＳ 明朝"/>
      </a:minorFont>
    </a:fontScheme>
    <a:fmtScheme name="Encrier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Encrier.thmx</Template>
  <TotalTime>574</TotalTime>
  <Words>847</Words>
  <Application>Microsoft Macintosh PowerPoint</Application>
  <PresentationFormat>Présentation à l'écran (4:3)</PresentationFormat>
  <Paragraphs>53</Paragraphs>
  <Slides>25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Encrier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Frédéric Chopin</dc:title>
  <dc:subject>musique</dc:subject>
  <dc:creator>nicole Gauroy</dc:creator>
  <cp:keywords/>
  <dc:description/>
  <cp:lastModifiedBy>nicole Gauroy</cp:lastModifiedBy>
  <cp:revision>30</cp:revision>
  <dcterms:created xsi:type="dcterms:W3CDTF">2012-09-27T15:14:22Z</dcterms:created>
  <dcterms:modified xsi:type="dcterms:W3CDTF">2012-10-09T20:45:16Z</dcterms:modified>
  <cp:category>musique</cp:category>
</cp:coreProperties>
</file>