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6.jpg" ContentType="image/jpeg"/>
  <Override PartName="/ppt/media/image17.jpg" ContentType="image/jpeg"/>
  <Override PartName="/ppt/media/image21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57" r:id="rId2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2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t>08/04/2017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aida.benamara@fsegt.utm.t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496944" cy="6336703"/>
          </a:xfrm>
        </p:spPr>
        <p:txBody>
          <a:bodyPr>
            <a:normAutofit/>
          </a:bodyPr>
          <a:lstStyle/>
          <a:p>
            <a:pPr algn="ctr"/>
            <a:r>
              <a:rPr lang="fr-FR" sz="2000" b="1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La </a:t>
            </a:r>
            <a:r>
              <a:rPr lang="fr-FR" sz="2000" b="1" dirty="0">
                <a:latin typeface="Berlin Sans FB Demi" panose="020E0802020502020306" pitchFamily="34" charset="0"/>
                <a:cs typeface="Aharoni" panose="02010803020104030203" pitchFamily="2" charset="-79"/>
              </a:rPr>
              <a:t>2</a:t>
            </a:r>
            <a:r>
              <a:rPr lang="fr-FR" sz="2000" b="1" baseline="30000" dirty="0">
                <a:latin typeface="Berlin Sans FB Demi" panose="020E0802020502020306" pitchFamily="34" charset="0"/>
                <a:cs typeface="Aharoni" panose="02010803020104030203" pitchFamily="2" charset="-79"/>
              </a:rPr>
              <a:t>ème</a:t>
            </a:r>
            <a:r>
              <a:rPr lang="fr-FR" sz="2000" b="1" dirty="0">
                <a:latin typeface="Berlin Sans FB Demi" panose="020E0802020502020306" pitchFamily="34" charset="0"/>
                <a:cs typeface="Aharoni" panose="02010803020104030203" pitchFamily="2" charset="-79"/>
              </a:rPr>
              <a:t> Edition du </a:t>
            </a:r>
            <a:r>
              <a:rPr lang="fr-FR" sz="2000" dirty="0">
                <a:latin typeface="Berlin Sans FB Demi" panose="020E0802020502020306" pitchFamily="34" charset="0"/>
                <a:cs typeface="Aharoni" panose="02010803020104030203" pitchFamily="2" charset="-79"/>
              </a:rPr>
              <a:t> </a:t>
            </a:r>
            <a:r>
              <a:rPr lang="fr-FR" sz="2000" b="1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FORUM </a:t>
            </a:r>
            <a:r>
              <a:rPr lang="fr-FR" sz="2000" b="1" dirty="0">
                <a:latin typeface="Berlin Sans FB Demi" panose="020E0802020502020306" pitchFamily="34" charset="0"/>
                <a:cs typeface="Aharoni" panose="02010803020104030203" pitchFamily="2" charset="-79"/>
              </a:rPr>
              <a:t>DES METIERS DU </a:t>
            </a:r>
            <a:r>
              <a:rPr lang="fr-FR" sz="2000" b="1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MARKETING</a:t>
            </a:r>
          </a:p>
          <a:p>
            <a:pPr algn="ctr"/>
            <a:r>
              <a:rPr lang="fr-FR" sz="2000" b="1" dirty="0">
                <a:latin typeface="Berlin Sans FB Demi" panose="020E0802020502020306" pitchFamily="34" charset="0"/>
                <a:cs typeface="Aharoni" panose="02010803020104030203" pitchFamily="2" charset="-79"/>
              </a:rPr>
              <a:t>Le jeudi 13 avril </a:t>
            </a:r>
            <a:r>
              <a:rPr lang="fr-FR" sz="2000" b="1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2017</a:t>
            </a:r>
          </a:p>
          <a:p>
            <a:pPr algn="ctr"/>
            <a:r>
              <a:rPr lang="fr-FR" sz="2000" b="1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Organisée </a:t>
            </a:r>
            <a:r>
              <a:rPr lang="fr-FR" sz="2000" b="1" dirty="0">
                <a:latin typeface="Berlin Sans FB Demi" panose="020E0802020502020306" pitchFamily="34" charset="0"/>
                <a:cs typeface="Aharoni" panose="02010803020104030203" pitchFamily="2" charset="-79"/>
              </a:rPr>
              <a:t>par </a:t>
            </a:r>
            <a:endParaRPr lang="fr-FR" sz="2000" dirty="0">
              <a:latin typeface="Berlin Sans FB Demi" panose="020E0802020502020306" pitchFamily="34" charset="0"/>
              <a:cs typeface="Aharoni" panose="02010803020104030203" pitchFamily="2" charset="-79"/>
            </a:endParaRPr>
          </a:p>
          <a:p>
            <a:pPr algn="ctr"/>
            <a:r>
              <a:rPr lang="fr-FR" sz="2000" b="1" dirty="0">
                <a:latin typeface="Berlin Sans FB Demi" panose="020E0802020502020306" pitchFamily="34" charset="0"/>
                <a:cs typeface="Aharoni" panose="02010803020104030203" pitchFamily="2" charset="-79"/>
              </a:rPr>
              <a:t>LE </a:t>
            </a:r>
            <a:r>
              <a:rPr lang="fr-FR" sz="2000" b="1" cap="all" dirty="0">
                <a:latin typeface="Berlin Sans FB Demi" panose="020E0802020502020306" pitchFamily="34" charset="0"/>
                <a:cs typeface="Aharoni" panose="02010803020104030203" pitchFamily="2" charset="-79"/>
              </a:rPr>
              <a:t>Département Marketing DE LA FSEGT</a:t>
            </a:r>
            <a:endParaRPr lang="fr-FR" sz="2000" dirty="0">
              <a:latin typeface="Berlin Sans FB Demi" panose="020E0802020502020306" pitchFamily="34" charset="0"/>
              <a:cs typeface="Aharoni" panose="02010803020104030203" pitchFamily="2" charset="-79"/>
            </a:endParaRPr>
          </a:p>
          <a:p>
            <a:pPr algn="ctr"/>
            <a:r>
              <a:rPr lang="fr-FR" sz="2000" b="1" cap="all" dirty="0">
                <a:latin typeface="Berlin Sans FB Demi" panose="020E0802020502020306" pitchFamily="34" charset="0"/>
                <a:cs typeface="Aharoni" panose="02010803020104030203" pitchFamily="2" charset="-79"/>
              </a:rPr>
              <a:t> </a:t>
            </a:r>
            <a:endParaRPr lang="fr-FR" sz="2000" b="1" cap="all" dirty="0" smtClean="0">
              <a:latin typeface="Berlin Sans FB Demi" panose="020E0802020502020306" pitchFamily="34" charset="0"/>
              <a:cs typeface="Aharoni" panose="02010803020104030203" pitchFamily="2" charset="-79"/>
            </a:endParaRPr>
          </a:p>
          <a:p>
            <a:pPr algn="ctr"/>
            <a:endParaRPr lang="fr-FR" sz="2000" dirty="0">
              <a:latin typeface="Berlin Sans FB Demi" panose="020E0802020502020306" pitchFamily="34" charset="0"/>
              <a:cs typeface="Aharoni" panose="02010803020104030203" pitchFamily="2" charset="-79"/>
            </a:endParaRPr>
          </a:p>
          <a:p>
            <a:pPr algn="ctr"/>
            <a:endParaRPr lang="fr-FR" sz="2000" b="1" dirty="0" smtClean="0">
              <a:latin typeface="Berlin Sans FB Demi" panose="020E0802020502020306" pitchFamily="34" charset="0"/>
              <a:cs typeface="Aharoni" panose="02010803020104030203" pitchFamily="2" charset="-79"/>
            </a:endParaRPr>
          </a:p>
          <a:p>
            <a:pPr algn="ctr"/>
            <a:r>
              <a:rPr lang="fr-FR" sz="2000" b="1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En </a:t>
            </a:r>
            <a:r>
              <a:rPr lang="fr-FR" sz="2000" b="1" dirty="0">
                <a:latin typeface="Berlin Sans FB Demi" panose="020E0802020502020306" pitchFamily="34" charset="0"/>
                <a:cs typeface="Aharoni" panose="02010803020104030203" pitchFamily="2" charset="-79"/>
              </a:rPr>
              <a:t>partenariat avec </a:t>
            </a:r>
            <a:endParaRPr lang="fr-FR" sz="2000" dirty="0">
              <a:latin typeface="Berlin Sans FB Demi" panose="020E0802020502020306" pitchFamily="34" charset="0"/>
              <a:cs typeface="Aharoni" panose="02010803020104030203" pitchFamily="2" charset="-79"/>
            </a:endParaRPr>
          </a:p>
          <a:p>
            <a:pPr algn="ctr"/>
            <a:r>
              <a:rPr lang="fr-FR" sz="2000" b="1" dirty="0">
                <a:latin typeface="Berlin Sans FB Demi" panose="020E0802020502020306" pitchFamily="34" charset="0"/>
                <a:cs typeface="Aharoni" panose="02010803020104030203" pitchFamily="2" charset="-79"/>
              </a:rPr>
              <a:t>L’Association des Diplômés de la FSEGT (ADIF</a:t>
            </a:r>
            <a:r>
              <a:rPr lang="fr-FR" sz="2000" b="1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)</a:t>
            </a:r>
          </a:p>
          <a:p>
            <a:pPr algn="ctr"/>
            <a:endParaRPr lang="fr-FR" sz="2000" dirty="0" smtClean="0">
              <a:latin typeface="Berlin Sans FB Demi" panose="020E0802020502020306" pitchFamily="34" charset="0"/>
              <a:cs typeface="Aharoni" panose="02010803020104030203" pitchFamily="2" charset="-79"/>
            </a:endParaRPr>
          </a:p>
          <a:p>
            <a:pPr algn="ctr"/>
            <a:endParaRPr lang="fr-FR" sz="2000" dirty="0">
              <a:latin typeface="Berlin Sans FB Demi" panose="020E0802020502020306" pitchFamily="34" charset="0"/>
              <a:cs typeface="Aharoni" panose="02010803020104030203" pitchFamily="2" charset="-79"/>
            </a:endParaRPr>
          </a:p>
          <a:p>
            <a:pPr algn="ctr"/>
            <a:endParaRPr lang="fr-FR" sz="2000" b="1" dirty="0" smtClean="0">
              <a:latin typeface="Berlin Sans FB Demi" panose="020E0802020502020306" pitchFamily="34" charset="0"/>
              <a:cs typeface="Aharoni" panose="02010803020104030203" pitchFamily="2" charset="-79"/>
            </a:endParaRPr>
          </a:p>
          <a:p>
            <a:pPr algn="ctr"/>
            <a:r>
              <a:rPr lang="fr-FR" sz="2000" b="1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ET</a:t>
            </a:r>
            <a:r>
              <a:rPr lang="fr-FR" sz="2000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 </a:t>
            </a:r>
            <a:r>
              <a:rPr lang="fr-FR" sz="2000" b="1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L’Association </a:t>
            </a:r>
            <a:r>
              <a:rPr lang="fr-FR" sz="2000" b="1" dirty="0">
                <a:latin typeface="Berlin Sans FB Demi" panose="020E0802020502020306" pitchFamily="34" charset="0"/>
                <a:cs typeface="Aharoni" panose="02010803020104030203" pitchFamily="2" charset="-79"/>
              </a:rPr>
              <a:t>Tunisienne de Marketing (ATM</a:t>
            </a:r>
            <a:r>
              <a:rPr lang="fr-FR" sz="2000" b="1" dirty="0" smtClean="0">
                <a:latin typeface="Berlin Sans FB Demi" panose="020E0802020502020306" pitchFamily="34" charset="0"/>
                <a:cs typeface="Aharoni" panose="02010803020104030203" pitchFamily="2" charset="-79"/>
              </a:rPr>
              <a:t>)</a:t>
            </a:r>
          </a:p>
          <a:p>
            <a:pPr algn="ctr"/>
            <a:endParaRPr lang="fr-FR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fr-FR" sz="2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364" y="1861977"/>
            <a:ext cx="1554483" cy="120698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473" y="3784492"/>
            <a:ext cx="1554483" cy="130069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473" y="5661248"/>
            <a:ext cx="1554483" cy="838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03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8284">
        <p14:warp dir="in"/>
      </p:transition>
    </mc:Choice>
    <mc:Fallback>
      <p:transition spd="slow" advTm="82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8092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>
                <a:effectLst/>
              </a:rPr>
              <a:t>Les objectifs du FMM 2017 :</a:t>
            </a:r>
            <a:br>
              <a:rPr lang="fr-FR" dirty="0">
                <a:effectLst/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323528" y="1412776"/>
            <a:ext cx="8424936" cy="4968552"/>
          </a:xfrm>
        </p:spPr>
        <p:txBody>
          <a:bodyPr>
            <a:normAutofit/>
          </a:bodyPr>
          <a:lstStyle/>
          <a:p>
            <a:pPr lvl="0"/>
            <a:r>
              <a:rPr lang="fr-FR" sz="2400" dirty="0"/>
              <a:t>Orienter, soutenir et assister les étudiants dans leur choix de la filière </a:t>
            </a:r>
            <a:r>
              <a:rPr lang="fr-FR" sz="2400" dirty="0" smtClean="0"/>
              <a:t>marketing</a:t>
            </a:r>
            <a:endParaRPr lang="fr-FR" sz="2400" dirty="0"/>
          </a:p>
          <a:p>
            <a:pPr lvl="0"/>
            <a:r>
              <a:rPr lang="fr-FR" sz="2400" dirty="0"/>
              <a:t>Aider les étudiants à stimuler leur créativité et à exploiter leur vrai </a:t>
            </a:r>
            <a:r>
              <a:rPr lang="fr-FR" sz="2400" dirty="0" smtClean="0"/>
              <a:t>potentiel </a:t>
            </a:r>
            <a:endParaRPr lang="fr-FR" sz="2400" dirty="0"/>
          </a:p>
          <a:p>
            <a:pPr lvl="0"/>
            <a:r>
              <a:rPr lang="fr-FR" sz="2400" dirty="0"/>
              <a:t>Motiver les étudiants pour croire en </a:t>
            </a:r>
            <a:r>
              <a:rPr lang="fr-FR" sz="2400" dirty="0" smtClean="0"/>
              <a:t>eux-mêmes </a:t>
            </a:r>
            <a:endParaRPr lang="fr-FR" sz="2400" dirty="0"/>
          </a:p>
          <a:p>
            <a:pPr lvl="0"/>
            <a:r>
              <a:rPr lang="fr-FR" sz="2400" dirty="0"/>
              <a:t>Booster les étudiants pour rêver d’un métier conforme à leurs besoins et </a:t>
            </a:r>
            <a:r>
              <a:rPr lang="fr-FR" sz="2400" dirty="0" smtClean="0"/>
              <a:t>aspirations</a:t>
            </a:r>
            <a:endParaRPr lang="fr-FR" sz="2400" dirty="0"/>
          </a:p>
          <a:p>
            <a:pPr lvl="0"/>
            <a:r>
              <a:rPr lang="fr-FR" sz="2400" dirty="0"/>
              <a:t>Bâtir un véritable pont entre la FSEGT et le monde </a:t>
            </a:r>
            <a:r>
              <a:rPr lang="fr-FR" sz="2400" dirty="0" smtClean="0"/>
              <a:t>professionnel</a:t>
            </a:r>
            <a:endParaRPr lang="fr-FR" sz="2400" dirty="0"/>
          </a:p>
          <a:p>
            <a:pPr lvl="0"/>
            <a:r>
              <a:rPr lang="fr-FR" sz="2400" dirty="0"/>
              <a:t>Créer des opportunités de </a:t>
            </a:r>
            <a:r>
              <a:rPr lang="fr-FR" sz="2400" dirty="0" smtClean="0"/>
              <a:t>rencontres</a:t>
            </a:r>
            <a:endParaRPr lang="fr-FR" sz="2400" dirty="0"/>
          </a:p>
          <a:p>
            <a:pPr lvl="0"/>
            <a:r>
              <a:rPr lang="fr-FR" sz="2400" dirty="0"/>
              <a:t>Proposer des partages d’expériences </a:t>
            </a: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135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821">
        <p14:window dir="vert"/>
      </p:transition>
    </mc:Choice>
    <mc:Fallback>
      <p:transition spd="slow" advTm="108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>
                <a:effectLst/>
              </a:rPr>
              <a:t>Présentation 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> </a:t>
            </a:r>
            <a:br>
              <a:rPr lang="fr-FR" dirty="0">
                <a:effectLst/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323528" y="1700808"/>
            <a:ext cx="8424936" cy="4842872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fr-FR" sz="4400" dirty="0"/>
              <a:t>Au programme de cette 2</a:t>
            </a:r>
            <a:r>
              <a:rPr lang="fr-FR" sz="4400" baseline="30000" dirty="0"/>
              <a:t>ème</a:t>
            </a:r>
            <a:r>
              <a:rPr lang="fr-FR" sz="4400" dirty="0"/>
              <a:t> édition : </a:t>
            </a:r>
            <a:endParaRPr lang="fr-FR" sz="4400" dirty="0" smtClean="0"/>
          </a:p>
          <a:p>
            <a:r>
              <a:rPr lang="fr-FR" sz="4400" dirty="0" smtClean="0"/>
              <a:t>Conférence</a:t>
            </a:r>
          </a:p>
          <a:p>
            <a:r>
              <a:rPr lang="fr-FR" sz="4400" dirty="0" smtClean="0"/>
              <a:t>Talk shows</a:t>
            </a:r>
          </a:p>
          <a:p>
            <a:r>
              <a:rPr lang="fr-FR" sz="4400" dirty="0" smtClean="0"/>
              <a:t>Des workshops</a:t>
            </a:r>
          </a:p>
          <a:p>
            <a:r>
              <a:rPr lang="fr-FR" sz="4400" dirty="0" smtClean="0"/>
              <a:t>Des </a:t>
            </a:r>
            <a:r>
              <a:rPr lang="fr-FR" sz="4400" dirty="0"/>
              <a:t>rencontres avec les  « </a:t>
            </a:r>
            <a:r>
              <a:rPr lang="fr-FR" sz="4400" dirty="0" err="1"/>
              <a:t>success</a:t>
            </a:r>
            <a:r>
              <a:rPr lang="fr-FR" sz="4400" dirty="0"/>
              <a:t> stories </a:t>
            </a:r>
            <a:r>
              <a:rPr lang="fr-FR" sz="4400" dirty="0" smtClean="0"/>
              <a:t>»</a:t>
            </a:r>
          </a:p>
          <a:p>
            <a:r>
              <a:rPr lang="fr-FR" sz="4400" dirty="0" smtClean="0"/>
              <a:t>Des </a:t>
            </a:r>
            <a:r>
              <a:rPr lang="fr-FR" sz="4400" dirty="0"/>
              <a:t>forums de </a:t>
            </a:r>
            <a:r>
              <a:rPr lang="fr-FR" sz="4400" dirty="0" smtClean="0"/>
              <a:t>discussions</a:t>
            </a:r>
          </a:p>
          <a:p>
            <a:r>
              <a:rPr lang="fr-FR" sz="4400" b="1" dirty="0" smtClean="0"/>
              <a:t>Un </a:t>
            </a:r>
            <a:r>
              <a:rPr lang="fr-FR" sz="4400" b="1" dirty="0"/>
              <a:t>grand jeu FMM </a:t>
            </a:r>
            <a:r>
              <a:rPr lang="fr-FR" sz="4400" b="1" dirty="0" smtClean="0"/>
              <a:t>2017</a:t>
            </a:r>
            <a:endParaRPr lang="fr-FR" sz="4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66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629">
        <p14:window dir="vert"/>
      </p:transition>
    </mc:Choice>
    <mc:Fallback>
      <p:transition spd="slow" advTm="106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>
                <a:effectLst/>
              </a:rPr>
              <a:t>Public cible 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323528" y="1700808"/>
            <a:ext cx="8424936" cy="4842872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fr-FR" sz="4400" dirty="0"/>
              <a:t>600 étudiants inscrits en licences fondamentales et appliquées en Gestion, en Mastère de recherche en marketing et en Mastère Professionnel en Marketing de la distribution à la FSEGT et d’autres institutions, seront au rendez-vous.</a:t>
            </a:r>
          </a:p>
          <a:p>
            <a:pPr marL="45720" indent="0">
              <a:buNone/>
            </a:pPr>
            <a:endParaRPr lang="fr-FR" sz="44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27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917">
        <p14:window dir="vert"/>
      </p:transition>
    </mc:Choice>
    <mc:Fallback>
      <p:transition spd="slow" advTm="10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988840"/>
            <a:ext cx="4608512" cy="3762747"/>
          </a:xfr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36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167">
        <p14:pan dir="u"/>
      </p:transition>
    </mc:Choice>
    <mc:Fallback>
      <p:transition spd="slow" advTm="416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8" name="Espace réservé du contenu 7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44824"/>
            <a:ext cx="7200800" cy="3960440"/>
          </a:xfrm>
        </p:spPr>
      </p:pic>
    </p:spTree>
    <p:extLst>
      <p:ext uri="{BB962C8B-B14F-4D97-AF65-F5344CB8AC3E}">
        <p14:creationId xmlns:p14="http://schemas.microsoft.com/office/powerpoint/2010/main" val="156255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107">
        <p14:pan dir="u"/>
      </p:transition>
    </mc:Choice>
    <mc:Fallback>
      <p:transition spd="slow" advTm="41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6" name="Espace réservé du contenu 5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348880"/>
            <a:ext cx="7920880" cy="2952328"/>
          </a:xfrm>
        </p:spPr>
      </p:pic>
    </p:spTree>
    <p:extLst>
      <p:ext uri="{BB962C8B-B14F-4D97-AF65-F5344CB8AC3E}">
        <p14:creationId xmlns:p14="http://schemas.microsoft.com/office/powerpoint/2010/main" val="219387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3896">
        <p14:pan dir="u"/>
      </p:transition>
    </mc:Choice>
    <mc:Fallback>
      <p:transition spd="slow" advTm="38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7" name="Espace réservé du contenu 6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1700213"/>
            <a:ext cx="8424936" cy="4380136"/>
          </a:xfrm>
        </p:spPr>
      </p:pic>
    </p:spTree>
    <p:extLst>
      <p:ext uri="{BB962C8B-B14F-4D97-AF65-F5344CB8AC3E}">
        <p14:creationId xmlns:p14="http://schemas.microsoft.com/office/powerpoint/2010/main" val="2632690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77">
        <p14:pan dir="u"/>
      </p:transition>
    </mc:Choice>
    <mc:Fallback>
      <p:transition spd="slow" advTm="40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5" name="Espace réservé du contenu 4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19" y="1628800"/>
            <a:ext cx="8064896" cy="5328592"/>
          </a:xfrm>
        </p:spPr>
      </p:pic>
    </p:spTree>
    <p:extLst>
      <p:ext uri="{BB962C8B-B14F-4D97-AF65-F5344CB8AC3E}">
        <p14:creationId xmlns:p14="http://schemas.microsoft.com/office/powerpoint/2010/main" val="2974885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389">
        <p14:pan dir="u"/>
      </p:transition>
    </mc:Choice>
    <mc:Fallback>
      <p:transition spd="slow" advTm="43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6" name="Espace réservé du contenu 5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08919"/>
            <a:ext cx="7759768" cy="2880321"/>
          </a:xfrm>
        </p:spPr>
      </p:pic>
    </p:spTree>
    <p:extLst>
      <p:ext uri="{BB962C8B-B14F-4D97-AF65-F5344CB8AC3E}">
        <p14:creationId xmlns:p14="http://schemas.microsoft.com/office/powerpoint/2010/main" val="2241979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3587">
        <p14:pan dir="u"/>
      </p:transition>
    </mc:Choice>
    <mc:Fallback>
      <p:transition spd="slow" advTm="35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5" name="Espace réservé du contenu 4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56792"/>
            <a:ext cx="7399728" cy="4752527"/>
          </a:xfrm>
        </p:spPr>
      </p:pic>
    </p:spTree>
    <p:extLst>
      <p:ext uri="{BB962C8B-B14F-4D97-AF65-F5344CB8AC3E}">
        <p14:creationId xmlns:p14="http://schemas.microsoft.com/office/powerpoint/2010/main" val="4211037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3648">
        <p14:pan dir="u"/>
      </p:transition>
    </mc:Choice>
    <mc:Fallback>
      <p:transition spd="slow" advTm="36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6" name="Espace réservé du contenu 5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564904"/>
            <a:ext cx="7848600" cy="2952328"/>
          </a:xfrm>
        </p:spPr>
      </p:pic>
    </p:spTree>
    <p:extLst>
      <p:ext uri="{BB962C8B-B14F-4D97-AF65-F5344CB8AC3E}">
        <p14:creationId xmlns:p14="http://schemas.microsoft.com/office/powerpoint/2010/main" val="26114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375">
        <p14:pan dir="u"/>
      </p:transition>
    </mc:Choice>
    <mc:Fallback>
      <p:transition spd="slow" advTm="43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5" name="Espace réservé du contenu 4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708920"/>
            <a:ext cx="4968552" cy="2160240"/>
          </a:xfrm>
        </p:spPr>
      </p:pic>
    </p:spTree>
    <p:extLst>
      <p:ext uri="{BB962C8B-B14F-4D97-AF65-F5344CB8AC3E}">
        <p14:creationId xmlns:p14="http://schemas.microsoft.com/office/powerpoint/2010/main" val="655649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3990">
        <p14:pan dir="u"/>
      </p:transition>
    </mc:Choice>
    <mc:Fallback>
      <p:transition spd="slow" advTm="39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6" name="Espace réservé du contenu 5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72815"/>
            <a:ext cx="5976664" cy="4648615"/>
          </a:xfrm>
        </p:spPr>
      </p:pic>
    </p:spTree>
    <p:extLst>
      <p:ext uri="{BB962C8B-B14F-4D97-AF65-F5344CB8AC3E}">
        <p14:creationId xmlns:p14="http://schemas.microsoft.com/office/powerpoint/2010/main" val="74573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209">
        <p14:pan dir="u"/>
      </p:transition>
    </mc:Choice>
    <mc:Fallback>
      <p:transition spd="slow" advTm="42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 smtClean="0">
                <a:effectLst/>
              </a:rPr>
              <a:t>Sponsor </a:t>
            </a:r>
            <a:r>
              <a:rPr lang="fr-FR" dirty="0">
                <a:effectLst/>
              </a:rPr>
              <a:t>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7" name="Espace réservé du contenu 6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060575"/>
            <a:ext cx="4896544" cy="4360856"/>
          </a:xfrm>
        </p:spPr>
      </p:pic>
    </p:spTree>
    <p:extLst>
      <p:ext uri="{BB962C8B-B14F-4D97-AF65-F5344CB8AC3E}">
        <p14:creationId xmlns:p14="http://schemas.microsoft.com/office/powerpoint/2010/main" val="127500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643">
        <p14:pan dir="u"/>
      </p:transition>
    </mc:Choice>
    <mc:Fallback>
      <p:transition spd="slow" advTm="46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>
                <a:effectLst/>
              </a:rPr>
              <a:t>Participants 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539552" y="1772816"/>
            <a:ext cx="7992888" cy="4648615"/>
          </a:xfrm>
        </p:spPr>
        <p:txBody>
          <a:bodyPr/>
          <a:lstStyle/>
          <a:p>
            <a:pPr marL="45720" indent="0" algn="ctr">
              <a:buNone/>
            </a:pPr>
            <a:r>
              <a:rPr lang="fr-FR" dirty="0"/>
              <a:t>L</a:t>
            </a:r>
            <a:r>
              <a:rPr lang="fr-FR" dirty="0" smtClean="0"/>
              <a:t>e </a:t>
            </a:r>
            <a:r>
              <a:rPr lang="fr-FR" dirty="0"/>
              <a:t>Président de l’Université de Tunis El </a:t>
            </a:r>
            <a:r>
              <a:rPr lang="fr-FR" dirty="0" smtClean="0"/>
              <a:t>Manar</a:t>
            </a:r>
          </a:p>
          <a:p>
            <a:pPr marL="45720" indent="0">
              <a:buNone/>
            </a:pPr>
            <a:endParaRPr lang="fr-FR" dirty="0" smtClean="0"/>
          </a:p>
          <a:p>
            <a:pPr marL="45720" indent="0">
              <a:buNone/>
            </a:pPr>
            <a:endParaRPr lang="fr-FR" dirty="0" smtClean="0"/>
          </a:p>
          <a:p>
            <a:pPr marL="45720" indent="0">
              <a:buNone/>
            </a:pPr>
            <a:endParaRPr lang="fr-FR" dirty="0" smtClean="0"/>
          </a:p>
          <a:p>
            <a:pPr marL="45720" indent="0">
              <a:buNone/>
            </a:pPr>
            <a:endParaRPr lang="fr-FR" dirty="0" smtClean="0"/>
          </a:p>
          <a:p>
            <a:pPr marL="45720" indent="0" algn="ctr">
              <a:buNone/>
            </a:pPr>
            <a:r>
              <a:rPr lang="fr-FR" dirty="0" smtClean="0"/>
              <a:t>Les </a:t>
            </a:r>
            <a:r>
              <a:rPr lang="fr-FR" dirty="0"/>
              <a:t>doyens des deux facultés : FSEGT et </a:t>
            </a:r>
            <a:r>
              <a:rPr lang="fr-FR" dirty="0" smtClean="0"/>
              <a:t>FDSPT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4581129"/>
            <a:ext cx="2808313" cy="184030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871" y="2204864"/>
            <a:ext cx="2088232" cy="158417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102" y="4581130"/>
            <a:ext cx="1863241" cy="184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9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970">
        <p14:gallery dir="l"/>
      </p:transition>
    </mc:Choice>
    <mc:Fallback>
      <p:transition spd="slow" advTm="59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>
                <a:effectLst/>
              </a:rPr>
              <a:t>Participants 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539552" y="1916830"/>
            <a:ext cx="7992888" cy="4680521"/>
          </a:xfrm>
        </p:spPr>
        <p:txBody>
          <a:bodyPr/>
          <a:lstStyle/>
          <a:p>
            <a:pPr marL="45720" indent="0">
              <a:buNone/>
            </a:pPr>
            <a:r>
              <a:rPr lang="fr-FR" dirty="0"/>
              <a:t>L</a:t>
            </a:r>
            <a:r>
              <a:rPr lang="fr-FR" dirty="0" smtClean="0"/>
              <a:t>e </a:t>
            </a:r>
            <a:r>
              <a:rPr lang="fr-FR" dirty="0"/>
              <a:t>Président de </a:t>
            </a:r>
            <a:r>
              <a:rPr lang="fr-FR" dirty="0" smtClean="0"/>
              <a:t>l’ATM                  La </a:t>
            </a:r>
            <a:r>
              <a:rPr lang="fr-FR" dirty="0"/>
              <a:t>Présidente de l’ATPMC</a:t>
            </a:r>
            <a:endParaRPr lang="fr-FR" dirty="0" smtClean="0"/>
          </a:p>
          <a:p>
            <a:pPr algn="ctr"/>
            <a:endParaRPr lang="fr-FR" dirty="0" smtClean="0"/>
          </a:p>
          <a:p>
            <a:pPr marL="45720" indent="0" algn="ctr">
              <a:buNone/>
            </a:pPr>
            <a:endParaRPr lang="fr-FR" dirty="0" smtClean="0"/>
          </a:p>
          <a:p>
            <a:pPr marL="45720" indent="0" algn="ctr">
              <a:buNone/>
            </a:pPr>
            <a:endParaRPr lang="fr-FR" dirty="0" smtClean="0"/>
          </a:p>
          <a:p>
            <a:pPr marL="45720" indent="0" algn="ctr">
              <a:buNone/>
            </a:pPr>
            <a:endParaRPr lang="fr-FR" dirty="0" smtClean="0"/>
          </a:p>
          <a:p>
            <a:pPr marL="45720" indent="0" algn="ctr">
              <a:buNone/>
            </a:pPr>
            <a:r>
              <a:rPr lang="fr-FR" dirty="0" smtClean="0"/>
              <a:t>La </a:t>
            </a:r>
            <a:r>
              <a:rPr lang="fr-FR" dirty="0"/>
              <a:t>Présidente de </a:t>
            </a:r>
            <a:r>
              <a:rPr lang="fr-FR" dirty="0" smtClean="0"/>
              <a:t>l’ADIF</a:t>
            </a:r>
          </a:p>
          <a:p>
            <a:pPr marL="45720" indent="0" algn="ctr">
              <a:buNone/>
            </a:pPr>
            <a:endParaRPr lang="fr-FR" dirty="0" smtClean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22" y="2420888"/>
            <a:ext cx="3384375" cy="158417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648615"/>
            <a:ext cx="2592287" cy="177281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420888"/>
            <a:ext cx="3312368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184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961">
        <p14:gallery dir="l"/>
      </p:transition>
    </mc:Choice>
    <mc:Fallback>
      <p:transition spd="slow" advTm="59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51216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>
                <a:effectLst/>
              </a:rPr>
              <a:t>Participants de La 2</a:t>
            </a:r>
            <a:r>
              <a:rPr lang="fr-FR" baseline="30000" dirty="0">
                <a:effectLst/>
              </a:rPr>
              <a:t>ème</a:t>
            </a:r>
            <a:r>
              <a:rPr lang="fr-FR" dirty="0">
                <a:effectLst/>
              </a:rPr>
              <a:t> édition du 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539552" y="1700808"/>
            <a:ext cx="7992888" cy="4896543"/>
          </a:xfrm>
        </p:spPr>
        <p:txBody>
          <a:bodyPr/>
          <a:lstStyle/>
          <a:p>
            <a:r>
              <a:rPr lang="fr-FR" sz="2500" dirty="0"/>
              <a:t>Les professionnels du marketing dans différents secteurs </a:t>
            </a:r>
            <a:r>
              <a:rPr lang="fr-FR" sz="2500" dirty="0" smtClean="0"/>
              <a:t>d’activités </a:t>
            </a:r>
            <a:endParaRPr lang="fr-FR" sz="2500" dirty="0"/>
          </a:p>
          <a:p>
            <a:r>
              <a:rPr lang="fr-FR" sz="2500" dirty="0"/>
              <a:t>Les enseignants de la </a:t>
            </a:r>
            <a:r>
              <a:rPr lang="fr-FR" sz="2500" dirty="0" smtClean="0"/>
              <a:t>FSEGT</a:t>
            </a:r>
            <a:endParaRPr lang="fr-FR" sz="2500" dirty="0"/>
          </a:p>
          <a:p>
            <a:r>
              <a:rPr lang="fr-FR" sz="2500" dirty="0"/>
              <a:t>Les étudiants de la </a:t>
            </a:r>
            <a:r>
              <a:rPr lang="fr-FR" sz="2500" dirty="0" smtClean="0"/>
              <a:t>FSEGT </a:t>
            </a:r>
            <a:endParaRPr lang="fr-FR" sz="2500" dirty="0"/>
          </a:p>
          <a:p>
            <a:r>
              <a:rPr lang="fr-FR" sz="2500" dirty="0"/>
              <a:t>Les étudiants des </a:t>
            </a:r>
            <a:r>
              <a:rPr lang="fr-FR" sz="2500" dirty="0" smtClean="0"/>
              <a:t>institutions</a:t>
            </a:r>
            <a:endParaRPr lang="fr-FR" sz="2500" dirty="0"/>
          </a:p>
          <a:p>
            <a:r>
              <a:rPr lang="fr-FR" sz="2500" dirty="0"/>
              <a:t>Les </a:t>
            </a:r>
            <a:r>
              <a:rPr lang="fr-FR" sz="2500" dirty="0" smtClean="0"/>
              <a:t>journalistes</a:t>
            </a:r>
          </a:p>
          <a:p>
            <a:r>
              <a:rPr lang="fr-FR" sz="2500" dirty="0" smtClean="0"/>
              <a:t>Les médias</a:t>
            </a:r>
            <a:endParaRPr lang="fr-FR" sz="2500" dirty="0"/>
          </a:p>
          <a:p>
            <a:r>
              <a:rPr lang="fr-FR" sz="2500" dirty="0"/>
              <a:t>Les responsables du centre de carrière de la </a:t>
            </a:r>
            <a:r>
              <a:rPr lang="fr-FR" sz="2500" dirty="0" smtClean="0"/>
              <a:t>FSEGT</a:t>
            </a:r>
            <a:endParaRPr lang="fr-FR" sz="2500" dirty="0"/>
          </a:p>
          <a:p>
            <a:r>
              <a:rPr lang="fr-FR" sz="2500" dirty="0"/>
              <a:t>Les responsables de l’agence </a:t>
            </a:r>
            <a:r>
              <a:rPr lang="en-US" sz="2500" dirty="0"/>
              <a:t>USAID </a:t>
            </a:r>
            <a:r>
              <a:rPr lang="en-US" sz="2500" dirty="0" smtClean="0"/>
              <a:t>Tunisia</a:t>
            </a:r>
            <a:endParaRPr lang="fr-FR" sz="2500" dirty="0"/>
          </a:p>
          <a:p>
            <a:pPr marL="45720" indent="0" algn="ctr">
              <a:buNone/>
            </a:pP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782783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307">
        <p14:gallery dir="l"/>
      </p:transition>
    </mc:Choice>
    <mc:Fallback>
      <p:transition spd="slow" advTm="113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80920" cy="1584176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>
                <a:effectLst/>
              </a:rPr>
              <a:t>Présidente du Comité d’Organisation </a:t>
            </a:r>
            <a:r>
              <a:rPr lang="fr-FR" dirty="0" smtClean="0">
                <a:effectLst/>
              </a:rPr>
              <a:t>FMM</a:t>
            </a: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r>
              <a:rPr lang="fr-FR" dirty="0">
                <a:effectLst/>
              </a:rPr>
              <a:t/>
            </a:r>
            <a:br>
              <a:rPr lang="fr-FR" dirty="0">
                <a:effectLst/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323528" y="1916832"/>
            <a:ext cx="8424936" cy="44644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fr-FR" b="1" dirty="0" smtClean="0"/>
              <a:t>M</a:t>
            </a:r>
            <a:r>
              <a:rPr lang="fr-FR" b="1" baseline="30000" dirty="0" smtClean="0"/>
              <a:t>me </a:t>
            </a:r>
            <a:r>
              <a:rPr lang="fr-FR" b="1" dirty="0"/>
              <a:t>AIDA BACCOUCHE BEN AMARA</a:t>
            </a:r>
            <a:endParaRPr lang="fr-FR" dirty="0"/>
          </a:p>
          <a:p>
            <a:pPr marL="45720" indent="0">
              <a:buNone/>
            </a:pPr>
            <a:r>
              <a:rPr lang="fr-FR" dirty="0" smtClean="0"/>
              <a:t>Directrice </a:t>
            </a:r>
            <a:r>
              <a:rPr lang="fr-FR" dirty="0"/>
              <a:t>du Département </a:t>
            </a:r>
            <a:r>
              <a:rPr lang="fr-FR" dirty="0" smtClean="0"/>
              <a:t>Marketing</a:t>
            </a:r>
          </a:p>
          <a:p>
            <a:pPr marL="45720" indent="0">
              <a:buNone/>
            </a:pPr>
            <a:r>
              <a:rPr lang="fr-FR" dirty="0" smtClean="0"/>
              <a:t> </a:t>
            </a:r>
            <a:r>
              <a:rPr lang="fr-FR" dirty="0"/>
              <a:t>- FSEGT- Université de Tunis El Manar</a:t>
            </a:r>
          </a:p>
          <a:p>
            <a:pPr marL="45720" indent="0">
              <a:buNone/>
            </a:pPr>
            <a:r>
              <a:rPr lang="fr-FR" dirty="0"/>
              <a:t>Tel : +216 </a:t>
            </a:r>
            <a:r>
              <a:rPr lang="fr-FR" dirty="0" smtClean="0"/>
              <a:t>21815593</a:t>
            </a:r>
          </a:p>
          <a:p>
            <a:pPr marL="45720" indent="0">
              <a:buNone/>
            </a:pPr>
            <a:r>
              <a:rPr lang="fr-FR" dirty="0" smtClean="0"/>
              <a:t>Bureau</a:t>
            </a:r>
            <a:r>
              <a:rPr lang="fr-FR" dirty="0"/>
              <a:t> : </a:t>
            </a:r>
            <a:endParaRPr lang="fr-FR" dirty="0" smtClean="0"/>
          </a:p>
          <a:p>
            <a:pPr marL="45720" indent="0">
              <a:buNone/>
            </a:pPr>
            <a:r>
              <a:rPr lang="fr-FR" dirty="0" smtClean="0"/>
              <a:t>71870277 </a:t>
            </a:r>
            <a:r>
              <a:rPr lang="fr-FR" dirty="0"/>
              <a:t>– 71874121 </a:t>
            </a:r>
            <a:r>
              <a:rPr lang="fr-FR" dirty="0" smtClean="0"/>
              <a:t>Poste </a:t>
            </a:r>
            <a:r>
              <a:rPr lang="fr-FR" dirty="0"/>
              <a:t>280</a:t>
            </a:r>
          </a:p>
          <a:p>
            <a:pPr marL="45720" indent="0">
              <a:buNone/>
            </a:pPr>
            <a:r>
              <a:rPr lang="fr-FR" u="sng" dirty="0">
                <a:hlinkClick r:id="rId2"/>
              </a:rPr>
              <a:t>a</a:t>
            </a:r>
            <a:r>
              <a:rPr lang="fr-FR" u="sng" dirty="0" smtClean="0">
                <a:hlinkClick r:id="rId2"/>
              </a:rPr>
              <a:t>ida.benamara@fsegt.utm.tn</a:t>
            </a:r>
            <a:endParaRPr lang="fr-FR" dirty="0"/>
          </a:p>
          <a:p>
            <a:pPr marL="45720" indent="0">
              <a:buNone/>
            </a:pPr>
            <a:r>
              <a:rPr lang="fr-FR" u="sng" dirty="0"/>
              <a:t>a.diplomesfsegt@gmail.com</a:t>
            </a:r>
            <a:endParaRPr lang="fr-FR" dirty="0"/>
          </a:p>
          <a:p>
            <a:pPr marL="4572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528" y="6080349"/>
            <a:ext cx="971600" cy="68216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844824"/>
            <a:ext cx="3565048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661818"/>
      </p:ext>
    </p:extLst>
  </p:cSld>
  <p:clrMapOvr>
    <a:masterClrMapping/>
  </p:clrMapOvr>
  <p:transition spd="slow" advTm="6795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llage">
  <a:themeElements>
    <a:clrScheme name="Sillag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illage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illage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152</TotalTime>
  <Words>302</Words>
  <Application>Microsoft Office PowerPoint</Application>
  <PresentationFormat>Affichage à l'écran (4:3)</PresentationFormat>
  <Paragraphs>74</Paragraphs>
  <Slides>19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Sillage</vt:lpstr>
      <vt:lpstr>Présentation PowerPoint</vt:lpstr>
      <vt:lpstr>Les objectifs du FMM 2017 : </vt:lpstr>
      <vt:lpstr>Présentation de la 2ème édition du  FMM  </vt:lpstr>
      <vt:lpstr>Public cible de La 2ème édition du  FMM  </vt:lpstr>
      <vt:lpstr>Sponsor de La 2ème édition du  FMM   </vt:lpstr>
      <vt:lpstr>Sponsor de La 2ème édition du  FMM   </vt:lpstr>
      <vt:lpstr>Sponsor de La 2ème édition du  FMM   </vt:lpstr>
      <vt:lpstr>Sponsor de La 2ème édition du  FMM   </vt:lpstr>
      <vt:lpstr>Sponsor de La 2ème édition du  FMM   </vt:lpstr>
      <vt:lpstr>Sponsor de La 2ème édition du  FMM   </vt:lpstr>
      <vt:lpstr>Sponsor de La 2ème édition du  FMM   </vt:lpstr>
      <vt:lpstr>Sponsor de La 2ème édition du  FMM   </vt:lpstr>
      <vt:lpstr>Sponsor de La 2ème édition du  FMM   </vt:lpstr>
      <vt:lpstr>Sponsor de La 2ème édition du  FMM   </vt:lpstr>
      <vt:lpstr>Sponsor de La 2ème édition du  FMM   </vt:lpstr>
      <vt:lpstr>Participants de La 2ème édition du  FMM    </vt:lpstr>
      <vt:lpstr>Participants de La 2ème édition du  FMM    </vt:lpstr>
      <vt:lpstr>Participants de La 2ème édition du  FMM    </vt:lpstr>
      <vt:lpstr>Présidente du Comité d’Organisation FMM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user</dc:creator>
  <cp:lastModifiedBy>user</cp:lastModifiedBy>
  <cp:revision>31</cp:revision>
  <dcterms:created xsi:type="dcterms:W3CDTF">2017-04-08T13:51:45Z</dcterms:created>
  <dcterms:modified xsi:type="dcterms:W3CDTF">2017-04-08T17:08:07Z</dcterms:modified>
</cp:coreProperties>
</file>