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84" r:id="rId4"/>
    <p:sldId id="285" r:id="rId5"/>
    <p:sldId id="287" r:id="rId6"/>
    <p:sldId id="289" r:id="rId7"/>
    <p:sldId id="291" r:id="rId8"/>
    <p:sldId id="295" r:id="rId9"/>
    <p:sldId id="296" r:id="rId10"/>
    <p:sldId id="305" r:id="rId11"/>
    <p:sldId id="306" r:id="rId12"/>
    <p:sldId id="298" r:id="rId13"/>
    <p:sldId id="307" r:id="rId14"/>
    <p:sldId id="309" r:id="rId15"/>
    <p:sldId id="310" r:id="rId16"/>
    <p:sldId id="311" r:id="rId17"/>
    <p:sldId id="313" r:id="rId18"/>
  </p:sldIdLst>
  <p:sldSz cx="9144000" cy="6858000" type="screen4x3"/>
  <p:notesSz cx="6858000" cy="9144000"/>
  <p:defaultTex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uXZ4scYW/5aIOqvyGxu2A==" hashData="fZc7G3RiHShkpYMDaFWq87Q+PI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D7BE"/>
    <a:srgbClr val="D3C6A5"/>
    <a:srgbClr val="C7E6A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6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6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8" name="7 Marcador de pie de página"/>
          <p:cNvSpPr>
            <a:spLocks noGrp="1"/>
          </p:cNvSpPr>
          <p:nvPr>
            <p:ph type="ftr" sz="quarter" idx="11"/>
          </p:nvPr>
        </p:nvSpPr>
        <p:spPr/>
        <p:txBody>
          <a:bodyPr/>
          <a:lstStyle/>
          <a:p>
            <a:endParaRPr lang="es-UY"/>
          </a:p>
        </p:txBody>
      </p:sp>
      <p:sp>
        <p:nvSpPr>
          <p:cNvPr id="9" name="8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4" name="3 Marcador de pie de página"/>
          <p:cNvSpPr>
            <a:spLocks noGrp="1"/>
          </p:cNvSpPr>
          <p:nvPr>
            <p:ph type="ftr" sz="quarter" idx="11"/>
          </p:nvPr>
        </p:nvSpPr>
        <p:spPr/>
        <p:txBody>
          <a:bodyPr/>
          <a:lstStyle/>
          <a:p>
            <a:endParaRPr lang="es-UY"/>
          </a:p>
        </p:txBody>
      </p:sp>
      <p:sp>
        <p:nvSpPr>
          <p:cNvPr id="5" name="4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3" name="2 Marcador de pie de página"/>
          <p:cNvSpPr>
            <a:spLocks noGrp="1"/>
          </p:cNvSpPr>
          <p:nvPr>
            <p:ph type="ftr" sz="quarter" idx="11"/>
          </p:nvPr>
        </p:nvSpPr>
        <p:spPr/>
        <p:txBody>
          <a:bodyPr/>
          <a:lstStyle/>
          <a:p>
            <a:endParaRPr lang="es-UY"/>
          </a:p>
        </p:txBody>
      </p:sp>
      <p:sp>
        <p:nvSpPr>
          <p:cNvPr id="4" name="3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UY"/>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031EB-1DA2-4685-970C-C296F5AF6CF3}" type="slidenum">
              <a:rPr lang="es-UY" smtClean="0"/>
              <a:pPr/>
              <a:t>‹Nº›</a:t>
            </a:fld>
            <a:endParaRPr lang="es-UY"/>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3B2240-3984-48DF-AD76-39A51F4853F1}" type="datetimeFigureOut">
              <a:rPr lang="es-UY" smtClean="0"/>
              <a:pPr/>
              <a:t>23/6/2016</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9031EB-1DA2-4685-970C-C296F5AF6CF3}" type="slidenum">
              <a:rPr lang="es-UY" smtClean="0"/>
              <a:pPr/>
              <a:t>‹Nº›</a:t>
            </a:fld>
            <a:endParaRPr lang="es-U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9" Type="http://schemas.openxmlformats.org/officeDocument/2006/relationships/image" Target="../media/image50.jpeg"/></Relationships>
</file>

<file path=ppt/slides/_rels/slide1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17.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6.jpeg"/><Relationship Id="rId7" Type="http://schemas.openxmlformats.org/officeDocument/2006/relationships/hyperlink" Target="http://milespowerpoints.ourtoolbar.com/" TargetMode="External"/><Relationship Id="rId12" Type="http://schemas.openxmlformats.org/officeDocument/2006/relationships/hyperlink" Target="http://www.milespostales.com/" TargetMode="External"/><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58.png"/><Relationship Id="rId11" Type="http://schemas.openxmlformats.org/officeDocument/2006/relationships/hyperlink" Target="http://www.milesvideos.com/" TargetMode="External"/><Relationship Id="rId5" Type="http://schemas.openxmlformats.org/officeDocument/2006/relationships/hyperlink" Target="http://www.milespowerpoints.com/" TargetMode="External"/><Relationship Id="rId10" Type="http://schemas.openxmlformats.org/officeDocument/2006/relationships/hyperlink" Target="http://www.milesfrases.com/" TargetMode="External"/><Relationship Id="rId4" Type="http://schemas.openxmlformats.org/officeDocument/2006/relationships/image" Target="../media/image57.jpeg"/><Relationship Id="rId9" Type="http://schemas.openxmlformats.org/officeDocument/2006/relationships/hyperlink" Target="http://www.frasesfrases.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UY" dirty="0" smtClean="0"/>
              <a:t>Mi experiencia en los templos de </a:t>
            </a:r>
            <a:br>
              <a:rPr lang="es-UY" dirty="0" smtClean="0"/>
            </a:br>
            <a:r>
              <a:rPr lang="es-UY" dirty="0" err="1" smtClean="0"/>
              <a:t>Angkor</a:t>
            </a:r>
            <a:r>
              <a:rPr lang="es-UY" dirty="0" smtClean="0"/>
              <a:t>- Camboya</a:t>
            </a:r>
            <a:endParaRPr lang="es-UY" dirty="0"/>
          </a:p>
        </p:txBody>
      </p:sp>
      <p:sp>
        <p:nvSpPr>
          <p:cNvPr id="3" name="2 Subtítulo"/>
          <p:cNvSpPr>
            <a:spLocks noGrp="1"/>
          </p:cNvSpPr>
          <p:nvPr>
            <p:ph type="subTitle" idx="1"/>
          </p:nvPr>
        </p:nvSpPr>
        <p:spPr/>
        <p:txBody>
          <a:bodyPr/>
          <a:lstStyle/>
          <a:p>
            <a:endParaRPr lang="es-UY"/>
          </a:p>
        </p:txBody>
      </p:sp>
      <p:pic>
        <p:nvPicPr>
          <p:cNvPr id="4" name="Khim Khmer traditional Music [Khmer Music][122].wav">
            <a:hlinkClick r:id="" action="ppaction://media"/>
          </p:cNvPr>
          <p:cNvPicPr>
            <a:picLocks noRot="1" noChangeAspect="1"/>
          </p:cNvPicPr>
          <p:nvPr>
            <a:wavAudioFile r:embed="rId1" name="Khim Khmer traditional Music [Khmer Music][122].wav"/>
          </p:nvPr>
        </p:nvPicPr>
        <p:blipFill>
          <a:blip r:embed="rId3" cstate="print"/>
          <a:stretch>
            <a:fillRect/>
          </a:stretch>
        </p:blipFill>
        <p:spPr>
          <a:xfrm>
            <a:off x="4419600" y="3276600"/>
            <a:ext cx="304800" cy="304800"/>
          </a:xfrm>
          <a:prstGeom prst="rect">
            <a:avLst/>
          </a:prstGeom>
        </p:spPr>
      </p:pic>
      <p:pic>
        <p:nvPicPr>
          <p:cNvPr id="5" name="4 Imagen" descr="Untitled-2.jpg"/>
          <p:cNvPicPr>
            <a:picLocks noChangeAspect="1"/>
          </p:cNvPicPr>
          <p:nvPr/>
        </p:nvPicPr>
        <p:blipFill>
          <a:blip r:embed="rId4" cstate="print"/>
          <a:stretch>
            <a:fillRect/>
          </a:stretch>
        </p:blipFill>
        <p:spPr>
          <a:xfrm>
            <a:off x="0" y="0"/>
            <a:ext cx="9144000" cy="6858000"/>
          </a:xfrm>
          <a:prstGeom prst="rect">
            <a:avLst/>
          </a:prstGeom>
        </p:spPr>
      </p:pic>
      <p:sp>
        <p:nvSpPr>
          <p:cNvPr id="6" name="5 Rectángulo"/>
          <p:cNvSpPr/>
          <p:nvPr/>
        </p:nvSpPr>
        <p:spPr>
          <a:xfrm>
            <a:off x="2411760" y="5534561"/>
            <a:ext cx="6876256" cy="1323439"/>
          </a:xfrm>
          <a:prstGeom prst="rect">
            <a:avLst/>
          </a:prstGeom>
        </p:spPr>
        <p:txBody>
          <a:bodyPr wrap="square">
            <a:spAutoFit/>
            <a:scene3d>
              <a:camera prst="orthographicFront"/>
              <a:lightRig rig="threePt" dir="t"/>
            </a:scene3d>
            <a:sp3d extrusionH="57150" contourW="6350">
              <a:bevelT w="38100" h="38100"/>
            </a:sp3d>
          </a:bodyPr>
          <a:lstStyle/>
          <a:p>
            <a:pPr algn="ctr"/>
            <a:r>
              <a:rPr lang="es-UY" sz="2400" dirty="0" smtClean="0">
                <a:solidFill>
                  <a:srgbClr val="FF0000"/>
                </a:solidFill>
                <a:latin typeface="Arial Black" pitchFamily="34" charset="0"/>
              </a:rPr>
              <a:t>Mi experiencia en:</a:t>
            </a:r>
          </a:p>
          <a:p>
            <a:pPr algn="ctr"/>
            <a:r>
              <a:rPr lang="es-UY" dirty="0" smtClean="0">
                <a:solidFill>
                  <a:srgbClr val="FF0000"/>
                </a:solidFill>
                <a:latin typeface="Arial Black" pitchFamily="34" charset="0"/>
              </a:rPr>
              <a:t> </a:t>
            </a:r>
            <a:r>
              <a:rPr lang="es-UY" sz="2800" dirty="0" smtClean="0">
                <a:solidFill>
                  <a:srgbClr val="FF0000"/>
                </a:solidFill>
                <a:latin typeface="Arial Black" pitchFamily="34" charset="0"/>
              </a:rPr>
              <a:t>Los templos de </a:t>
            </a:r>
            <a:br>
              <a:rPr lang="es-UY" sz="2800" dirty="0" smtClean="0">
                <a:solidFill>
                  <a:srgbClr val="FF0000"/>
                </a:solidFill>
                <a:latin typeface="Arial Black" pitchFamily="34" charset="0"/>
              </a:rPr>
            </a:br>
            <a:r>
              <a:rPr lang="es-UY" sz="2800" dirty="0" err="1" smtClean="0">
                <a:solidFill>
                  <a:srgbClr val="FF0000"/>
                </a:solidFill>
                <a:latin typeface="Arial Black" pitchFamily="34" charset="0"/>
              </a:rPr>
              <a:t>Angkor</a:t>
            </a:r>
            <a:r>
              <a:rPr lang="es-UY" sz="2800" dirty="0" smtClean="0">
                <a:solidFill>
                  <a:srgbClr val="FF0000"/>
                </a:solidFill>
                <a:latin typeface="Arial Black" pitchFamily="34" charset="0"/>
              </a:rPr>
              <a:t>- Camboya</a:t>
            </a:r>
            <a:endParaRPr lang="es-UY" sz="2800" dirty="0">
              <a:solidFill>
                <a:srgbClr val="FF0000"/>
              </a:solidFill>
              <a:latin typeface="Arial Black"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Map_of_Angkor_Archaeological_Park.jpg"/>
          <p:cNvPicPr>
            <a:picLocks noChangeAspect="1"/>
          </p:cNvPicPr>
          <p:nvPr/>
        </p:nvPicPr>
        <p:blipFill>
          <a:blip r:embed="rId2" cstate="print"/>
          <a:stretch>
            <a:fillRect/>
          </a:stretch>
        </p:blipFill>
        <p:spPr>
          <a:xfrm>
            <a:off x="0" y="0"/>
            <a:ext cx="9144000" cy="6858000"/>
          </a:xfrm>
          <a:prstGeom prst="rect">
            <a:avLst/>
          </a:prstGeom>
        </p:spPr>
      </p:pic>
      <p:sp>
        <p:nvSpPr>
          <p:cNvPr id="6" name="5 Rectángulo"/>
          <p:cNvSpPr/>
          <p:nvPr/>
        </p:nvSpPr>
        <p:spPr>
          <a:xfrm>
            <a:off x="3923928" y="116632"/>
            <a:ext cx="5039544" cy="6555641"/>
          </a:xfrm>
          <a:prstGeom prst="rect">
            <a:avLst/>
          </a:prstGeom>
          <a:solidFill>
            <a:srgbClr val="C7E6A4"/>
          </a:solidFill>
          <a:ln w="57150" cmpd="dbl">
            <a:solidFill>
              <a:schemeClr val="tx1"/>
            </a:solidFill>
          </a:ln>
        </p:spPr>
        <p:txBody>
          <a:bodyPr wrap="square">
            <a:spAutoFit/>
          </a:bodyPr>
          <a:lstStyle/>
          <a:p>
            <a:r>
              <a:rPr lang="es-UY" sz="1400" dirty="0" smtClean="0">
                <a:latin typeface="Comic Sans MS" pitchFamily="66" charset="0"/>
              </a:rPr>
              <a:t>La puerta de entrada para recorrer los templos de </a:t>
            </a:r>
            <a:r>
              <a:rPr lang="es-UY" sz="1400" dirty="0" err="1" smtClean="0">
                <a:latin typeface="Comic Sans MS" pitchFamily="66" charset="0"/>
              </a:rPr>
              <a:t>Angkor</a:t>
            </a:r>
            <a:r>
              <a:rPr lang="es-UY" sz="1400" dirty="0" smtClean="0">
                <a:latin typeface="Comic Sans MS" pitchFamily="66" charset="0"/>
              </a:rPr>
              <a:t> es  la ciudad de </a:t>
            </a:r>
            <a:r>
              <a:rPr lang="es-UY" sz="1400" dirty="0" err="1" smtClean="0">
                <a:latin typeface="Comic Sans MS" pitchFamily="66" charset="0"/>
              </a:rPr>
              <a:t>Siem</a:t>
            </a:r>
            <a:r>
              <a:rPr lang="es-UY" sz="1400" dirty="0" smtClean="0">
                <a:latin typeface="Comic Sans MS" pitchFamily="66" charset="0"/>
              </a:rPr>
              <a:t> </a:t>
            </a:r>
            <a:r>
              <a:rPr lang="es-UY" sz="1400" dirty="0" err="1" smtClean="0">
                <a:latin typeface="Comic Sans MS" pitchFamily="66" charset="0"/>
              </a:rPr>
              <a:t>Reap</a:t>
            </a:r>
            <a:r>
              <a:rPr lang="es-UY" sz="1400" dirty="0" smtClean="0">
                <a:latin typeface="Comic Sans MS" pitchFamily="66" charset="0"/>
              </a:rPr>
              <a:t>, una burbuja dentro de la realidad de Camboya (digo una burbuja porque a tan solo 5 km de ella viven muchas personas en sus pequeñas parcelas sin agua corriente ni electricidad haciendo malabares para subsistir), en </a:t>
            </a:r>
            <a:r>
              <a:rPr lang="es-UY" sz="1400" dirty="0" err="1" smtClean="0">
                <a:latin typeface="Comic Sans MS" pitchFamily="66" charset="0"/>
              </a:rPr>
              <a:t>Siem</a:t>
            </a:r>
            <a:r>
              <a:rPr lang="es-UY" sz="1400" dirty="0" smtClean="0">
                <a:latin typeface="Comic Sans MS" pitchFamily="66" charset="0"/>
              </a:rPr>
              <a:t> </a:t>
            </a:r>
            <a:r>
              <a:rPr lang="es-UY" sz="1400" dirty="0" err="1" smtClean="0">
                <a:latin typeface="Comic Sans MS" pitchFamily="66" charset="0"/>
              </a:rPr>
              <a:t>Reap</a:t>
            </a:r>
            <a:r>
              <a:rPr lang="es-UY" sz="1400" dirty="0" smtClean="0">
                <a:latin typeface="Comic Sans MS" pitchFamily="66" charset="0"/>
              </a:rPr>
              <a:t> es donde están todos los hoteles y de donde los miles de turistas se trasladan para conocer estos maravillosos templos.</a:t>
            </a:r>
          </a:p>
          <a:p>
            <a:r>
              <a:rPr lang="es-UY" sz="1400" dirty="0" smtClean="0">
                <a:latin typeface="Comic Sans MS" pitchFamily="66" charset="0"/>
              </a:rPr>
              <a:t>Escondidos por los alrededores de </a:t>
            </a:r>
            <a:r>
              <a:rPr lang="es-UY" sz="1400" dirty="0" err="1" smtClean="0">
                <a:latin typeface="Comic Sans MS" pitchFamily="66" charset="0"/>
              </a:rPr>
              <a:t>Siem</a:t>
            </a:r>
            <a:r>
              <a:rPr lang="es-UY" sz="1400" dirty="0" smtClean="0">
                <a:latin typeface="Comic Sans MS" pitchFamily="66" charset="0"/>
              </a:rPr>
              <a:t> </a:t>
            </a:r>
            <a:r>
              <a:rPr lang="es-UY" sz="1400" dirty="0" err="1" smtClean="0">
                <a:latin typeface="Comic Sans MS" pitchFamily="66" charset="0"/>
              </a:rPr>
              <a:t>Reap</a:t>
            </a:r>
            <a:r>
              <a:rPr lang="es-UY" sz="1400" dirty="0" smtClean="0">
                <a:latin typeface="Comic Sans MS" pitchFamily="66" charset="0"/>
              </a:rPr>
              <a:t> hay más de 80 templos de la civilización </a:t>
            </a:r>
            <a:r>
              <a:rPr lang="es-UY" sz="1400" dirty="0" err="1" smtClean="0">
                <a:latin typeface="Comic Sans MS" pitchFamily="66" charset="0"/>
              </a:rPr>
              <a:t>angkoriana</a:t>
            </a:r>
            <a:r>
              <a:rPr lang="es-UY" sz="1400" dirty="0" smtClean="0">
                <a:latin typeface="Comic Sans MS" pitchFamily="66" charset="0"/>
              </a:rPr>
              <a:t> que para visitarlos hay que comprar una entrada que cuesta por un día 20 dólares, la de tres días 40 y la de una semana 60 dólares. Son tickets personales e intransferibles con foto incluida que revisan y son marcados por los guardias de cada templo.</a:t>
            </a:r>
          </a:p>
          <a:p>
            <a:r>
              <a:rPr lang="es-UY" sz="1400" dirty="0" err="1" smtClean="0">
                <a:latin typeface="Comic Sans MS" pitchFamily="66" charset="0"/>
              </a:rPr>
              <a:t>Angkor</a:t>
            </a:r>
            <a:r>
              <a:rPr lang="es-UY" sz="1400" dirty="0" smtClean="0">
                <a:latin typeface="Comic Sans MS" pitchFamily="66" charset="0"/>
              </a:rPr>
              <a:t> es uno de los sitios arqueológicos más importantes del sudoeste asiático, se extiende por unos 400 km2, cubiertos en gran parte por la selva, y encierra los admirables vestigios de las distintas capitales del Imperio Jémer, que estuvo en su apogeo entre los siglos IX y XIV. </a:t>
            </a:r>
          </a:p>
          <a:p>
            <a:r>
              <a:rPr lang="es-UY" sz="1400" dirty="0" smtClean="0">
                <a:latin typeface="Comic Sans MS" pitchFamily="66" charset="0"/>
              </a:rPr>
              <a:t>La zona de </a:t>
            </a:r>
            <a:r>
              <a:rPr lang="es-UY" sz="1400" dirty="0" err="1" smtClean="0">
                <a:latin typeface="Comic Sans MS" pitchFamily="66" charset="0"/>
              </a:rPr>
              <a:t>Angkor</a:t>
            </a:r>
            <a:r>
              <a:rPr lang="es-UY" sz="1400" dirty="0" smtClean="0">
                <a:latin typeface="Comic Sans MS" pitchFamily="66" charset="0"/>
              </a:rPr>
              <a:t> estuvo habitada por pequeños pueblos desde el siglo I DC, pero su época dorada se inicia en año 802 DC, cuando el rey </a:t>
            </a:r>
            <a:r>
              <a:rPr lang="es-UY" sz="1400" dirty="0" err="1" smtClean="0">
                <a:latin typeface="Comic Sans MS" pitchFamily="66" charset="0"/>
              </a:rPr>
              <a:t>Jayavarman</a:t>
            </a:r>
            <a:r>
              <a:rPr lang="es-UY" sz="1400" dirty="0" smtClean="0">
                <a:latin typeface="Comic Sans MS" pitchFamily="66" charset="0"/>
              </a:rPr>
              <a:t> II somete las tribus circundantes, creando un único reino del que se declara </a:t>
            </a:r>
            <a:r>
              <a:rPr lang="es-UY" sz="1400" i="1" dirty="0" err="1" smtClean="0">
                <a:latin typeface="Comic Sans MS" pitchFamily="66" charset="0"/>
              </a:rPr>
              <a:t>Devaraja</a:t>
            </a:r>
            <a:r>
              <a:rPr lang="es-UY" sz="1400" dirty="0" smtClean="0">
                <a:latin typeface="Comic Sans MS" pitchFamily="66" charset="0"/>
              </a:rPr>
              <a:t> o rey-dios. Para reforzar la imagen de su ascendencia divina, empieza a construir grandes obras religiosas, iniciando una tradición que continuarán sus sucesores durante siglos, produciendo multitud de templos hasta el abandono de la zona, a mediados del siglo XV,</a:t>
            </a:r>
            <a:r>
              <a:rPr lang="es-UY" sz="1400" baseline="30000" dirty="0" smtClean="0">
                <a:latin typeface="Comic Sans MS" pitchFamily="66" charset="0"/>
              </a:rPr>
              <a:t> </a:t>
            </a:r>
            <a:r>
              <a:rPr lang="es-UY" sz="1400" dirty="0" smtClean="0">
                <a:latin typeface="Comic Sans MS" pitchFamily="66" charset="0"/>
              </a:rPr>
              <a:t>y motivado por causas todavía no del todo esclarecidas.</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Untitled-9.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5148064" y="476672"/>
            <a:ext cx="3635896" cy="5724644"/>
          </a:xfrm>
          <a:prstGeom prst="rect">
            <a:avLst/>
          </a:prstGeom>
          <a:solidFill>
            <a:schemeClr val="accent3">
              <a:lumMod val="50000"/>
              <a:alpha val="73000"/>
            </a:schemeClr>
          </a:solidFill>
          <a:ln w="50800" cmpd="thickThin">
            <a:solidFill>
              <a:schemeClr val="bg2"/>
            </a:solidFill>
          </a:ln>
        </p:spPr>
        <p:txBody>
          <a:bodyPr wrap="square">
            <a:spAutoFit/>
          </a:bodyPr>
          <a:lstStyle/>
          <a:p>
            <a:r>
              <a:rPr lang="es-UY" sz="2000" u="sng" dirty="0" err="1" smtClean="0">
                <a:solidFill>
                  <a:schemeClr val="bg2"/>
                </a:solidFill>
                <a:latin typeface="Comic Sans MS" pitchFamily="66" charset="0"/>
              </a:rPr>
              <a:t>Angkor</a:t>
            </a:r>
            <a:r>
              <a:rPr lang="es-UY" sz="2000" u="sng" dirty="0" smtClean="0">
                <a:solidFill>
                  <a:schemeClr val="bg2"/>
                </a:solidFill>
                <a:latin typeface="Comic Sans MS" pitchFamily="66" charset="0"/>
              </a:rPr>
              <a:t> </a:t>
            </a:r>
            <a:r>
              <a:rPr lang="es-UY" sz="2000" u="sng" dirty="0" err="1" smtClean="0">
                <a:solidFill>
                  <a:schemeClr val="bg2"/>
                </a:solidFill>
                <a:latin typeface="Comic Sans MS" pitchFamily="66" charset="0"/>
              </a:rPr>
              <a:t>Thom</a:t>
            </a:r>
            <a:r>
              <a:rPr lang="es-UY" sz="2000" u="sng" dirty="0" smtClean="0">
                <a:solidFill>
                  <a:schemeClr val="bg2"/>
                </a:solidFill>
                <a:latin typeface="Comic Sans MS" pitchFamily="66" charset="0"/>
              </a:rPr>
              <a:t> </a:t>
            </a:r>
            <a:r>
              <a:rPr lang="es-UY" sz="1600" dirty="0" smtClean="0">
                <a:solidFill>
                  <a:schemeClr val="bg2"/>
                </a:solidFill>
                <a:latin typeface="Comic Sans MS" pitchFamily="66" charset="0"/>
              </a:rPr>
              <a:t>está ubicada al lado del río </a:t>
            </a:r>
            <a:r>
              <a:rPr lang="es-UY" sz="1600" dirty="0" err="1" smtClean="0">
                <a:solidFill>
                  <a:schemeClr val="bg2"/>
                </a:solidFill>
                <a:latin typeface="Comic Sans MS" pitchFamily="66" charset="0"/>
              </a:rPr>
              <a:t>Siem</a:t>
            </a:r>
            <a:r>
              <a:rPr lang="es-UY" sz="1600" dirty="0" smtClean="0">
                <a:solidFill>
                  <a:schemeClr val="bg2"/>
                </a:solidFill>
                <a:latin typeface="Comic Sans MS" pitchFamily="66" charset="0"/>
              </a:rPr>
              <a:t> </a:t>
            </a:r>
            <a:r>
              <a:rPr lang="es-UY" sz="1600" dirty="0" err="1" smtClean="0">
                <a:solidFill>
                  <a:schemeClr val="bg2"/>
                </a:solidFill>
                <a:latin typeface="Comic Sans MS" pitchFamily="66" charset="0"/>
              </a:rPr>
              <a:t>Reap</a:t>
            </a:r>
            <a:r>
              <a:rPr lang="es-UY" sz="1600" dirty="0" smtClean="0">
                <a:solidFill>
                  <a:schemeClr val="bg2"/>
                </a:solidFill>
                <a:latin typeface="Comic Sans MS" pitchFamily="66" charset="0"/>
              </a:rPr>
              <a:t> y </a:t>
            </a:r>
            <a:r>
              <a:rPr lang="es-UY" sz="1600" dirty="0" smtClean="0">
                <a:solidFill>
                  <a:schemeClr val="bg2"/>
                </a:solidFill>
                <a:latin typeface="Comic Sans MS" pitchFamily="66" charset="0"/>
                <a:cs typeface="Arial" charset="0"/>
              </a:rPr>
              <a:t>fue la ciudad real intramuros construida por </a:t>
            </a:r>
            <a:r>
              <a:rPr lang="es-UY" sz="1600" dirty="0" err="1" smtClean="0">
                <a:solidFill>
                  <a:schemeClr val="bg2"/>
                </a:solidFill>
                <a:latin typeface="Comic Sans MS" pitchFamily="66" charset="0"/>
                <a:cs typeface="Arial" charset="0"/>
              </a:rPr>
              <a:t>Jayavarman</a:t>
            </a:r>
            <a:r>
              <a:rPr lang="es-UY" sz="1600" dirty="0" smtClean="0">
                <a:solidFill>
                  <a:schemeClr val="bg2"/>
                </a:solidFill>
                <a:latin typeface="Comic Sans MS" pitchFamily="66" charset="0"/>
                <a:cs typeface="Arial" charset="0"/>
              </a:rPr>
              <a:t> VII (1181 - c. 1220), </a:t>
            </a:r>
            <a:r>
              <a:rPr lang="es-UY" sz="1600" dirty="0" smtClean="0">
                <a:solidFill>
                  <a:schemeClr val="bg2"/>
                </a:solidFill>
                <a:latin typeface="Comic Sans MS" pitchFamily="66" charset="0"/>
              </a:rPr>
              <a:t>se halla fortificada por una muralla de forma rectangular de 9 km2 (es decir 3 km por lado) que está hecha de laterita y tierra, está acompañada de un foso y presenta cuatro imponentes entradas con cuatro caras esculpidas mirando hacia los puntos cardinales. Ya que los jemer no conocían la bóveda, los arcos que forman la entrada han sido apilados en forma piramidal. Su nombre significa "Gran Ciudad" y se mantuvo como capital desde 1181 al menos hasta el siglo XVII</a:t>
            </a:r>
            <a:r>
              <a:rPr lang="es-UY" sz="1600" dirty="0" smtClean="0">
                <a:solidFill>
                  <a:schemeClr val="bg2"/>
                </a:solidFill>
              </a:rPr>
              <a:t>.</a:t>
            </a:r>
            <a:r>
              <a:rPr lang="es-UY" sz="1600" dirty="0" smtClean="0">
                <a:latin typeface="Arial" charset="0"/>
                <a:cs typeface="Arial" charset="0"/>
              </a:rPr>
              <a:t> </a:t>
            </a:r>
            <a:r>
              <a:rPr lang="es-UY" sz="1600" dirty="0" err="1" smtClean="0">
                <a:solidFill>
                  <a:schemeClr val="bg2"/>
                </a:solidFill>
                <a:latin typeface="Comic Sans MS" pitchFamily="66" charset="0"/>
                <a:cs typeface="Arial" charset="0"/>
              </a:rPr>
              <a:t>Angkor</a:t>
            </a:r>
            <a:r>
              <a:rPr lang="es-UY" sz="1600" dirty="0" smtClean="0">
                <a:solidFill>
                  <a:schemeClr val="bg2"/>
                </a:solidFill>
                <a:latin typeface="Comic Sans MS" pitchFamily="66" charset="0"/>
                <a:cs typeface="Arial" charset="0"/>
              </a:rPr>
              <a:t> </a:t>
            </a:r>
            <a:r>
              <a:rPr lang="es-UY" sz="1600" dirty="0" err="1" smtClean="0">
                <a:solidFill>
                  <a:schemeClr val="bg2"/>
                </a:solidFill>
                <a:latin typeface="Comic Sans MS" pitchFamily="66" charset="0"/>
                <a:cs typeface="Arial" charset="0"/>
              </a:rPr>
              <a:t>Thom</a:t>
            </a:r>
            <a:r>
              <a:rPr lang="es-UY" sz="1600" dirty="0" smtClean="0">
                <a:solidFill>
                  <a:schemeClr val="bg2"/>
                </a:solidFill>
                <a:latin typeface="Comic Sans MS" pitchFamily="66" charset="0"/>
                <a:cs typeface="Arial" charset="0"/>
              </a:rPr>
              <a:t> fue construida dentro de la cosmogonía hindú, dedicado al dios </a:t>
            </a:r>
            <a:r>
              <a:rPr lang="es-UY" sz="1600" dirty="0" err="1" smtClean="0">
                <a:solidFill>
                  <a:schemeClr val="bg2"/>
                </a:solidFill>
                <a:latin typeface="Comic Sans MS" pitchFamily="66" charset="0"/>
                <a:cs typeface="Arial" charset="0"/>
              </a:rPr>
              <a:t>Visnu</a:t>
            </a:r>
            <a:r>
              <a:rPr lang="es-UY" sz="1600" dirty="0" smtClean="0">
                <a:solidFill>
                  <a:schemeClr val="bg2"/>
                </a:solidFill>
                <a:latin typeface="Comic Sans MS" pitchFamily="66" charset="0"/>
                <a:cs typeface="Arial" charset="0"/>
              </a:rPr>
              <a:t>, aunque más tarde se dedicaría al budismo. </a:t>
            </a:r>
            <a:endParaRPr lang="es-UY" sz="1600" dirty="0">
              <a:solidFill>
                <a:schemeClr val="bg2"/>
              </a:solidFill>
              <a:latin typeface="Comic Sans MS" pitchFamily="66" charset="0"/>
            </a:endParaRPr>
          </a:p>
        </p:txBody>
      </p:sp>
      <p:sp>
        <p:nvSpPr>
          <p:cNvPr id="5" name="4 CuadroTexto"/>
          <p:cNvSpPr txBox="1"/>
          <p:nvPr/>
        </p:nvSpPr>
        <p:spPr>
          <a:xfrm>
            <a:off x="3419872" y="6381328"/>
            <a:ext cx="2304256" cy="307777"/>
          </a:xfrm>
          <a:prstGeom prst="rect">
            <a:avLst/>
          </a:prstGeom>
          <a:noFill/>
        </p:spPr>
        <p:txBody>
          <a:bodyPr wrap="square" rtlCol="0">
            <a:spAutoFit/>
          </a:bodyPr>
          <a:lstStyle/>
          <a:p>
            <a:r>
              <a:rPr lang="es-UY" sz="1400" dirty="0" smtClean="0">
                <a:latin typeface="Comic Sans MS" pitchFamily="66" charset="0"/>
              </a:rPr>
              <a:t>Entrada este</a:t>
            </a:r>
            <a:endParaRPr lang="es-UY" sz="1400" dirty="0">
              <a:latin typeface="Comic Sans MS" pitchFamily="66" charset="0"/>
            </a:endParaRPr>
          </a:p>
        </p:txBody>
      </p:sp>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Untitled-6.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Untitled-1.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Untitled-7.jpg"/>
          <p:cNvPicPr>
            <a:picLocks noChangeAspect="1"/>
          </p:cNvPicPr>
          <p:nvPr/>
        </p:nvPicPr>
        <p:blipFill>
          <a:blip r:embed="rId4" cstate="print"/>
          <a:stretch>
            <a:fillRect/>
          </a:stretch>
        </p:blipFill>
        <p:spPr>
          <a:xfrm>
            <a:off x="0" y="0"/>
            <a:ext cx="9144000" cy="6858000"/>
          </a:xfrm>
          <a:prstGeom prst="rect">
            <a:avLst/>
          </a:prstGeom>
        </p:spPr>
      </p:pic>
      <p:pic>
        <p:nvPicPr>
          <p:cNvPr id="7" name="6 Imagen" descr="Untitled-28.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Untitled-3.jpg"/>
          <p:cNvPicPr>
            <a:picLocks noChangeAspect="1"/>
          </p:cNvPicPr>
          <p:nvPr/>
        </p:nvPicPr>
        <p:blipFill>
          <a:blip r:embed="rId6" cstate="print"/>
          <a:stretch>
            <a:fillRect/>
          </a:stretch>
        </p:blipFill>
        <p:spPr>
          <a:xfrm>
            <a:off x="0" y="0"/>
            <a:ext cx="9144000" cy="6858000"/>
          </a:xfrm>
          <a:prstGeom prst="rect">
            <a:avLst/>
          </a:prstGeom>
        </p:spPr>
      </p:pic>
      <p:pic>
        <p:nvPicPr>
          <p:cNvPr id="9" name="8 Imagen" descr="Untitled-2.jpg"/>
          <p:cNvPicPr>
            <a:picLocks noChangeAspect="1"/>
          </p:cNvPicPr>
          <p:nvPr/>
        </p:nvPicPr>
        <p:blipFill>
          <a:blip r:embed="rId7" cstate="print"/>
          <a:stretch>
            <a:fillRect/>
          </a:stretch>
        </p:blipFill>
        <p:spPr>
          <a:xfrm>
            <a:off x="0" y="0"/>
            <a:ext cx="9144000" cy="6858000"/>
          </a:xfrm>
          <a:prstGeom prst="rect">
            <a:avLst/>
          </a:prstGeom>
        </p:spPr>
      </p:pic>
      <p:sp>
        <p:nvSpPr>
          <p:cNvPr id="10" name="9 Rectángulo"/>
          <p:cNvSpPr/>
          <p:nvPr/>
        </p:nvSpPr>
        <p:spPr>
          <a:xfrm>
            <a:off x="0" y="0"/>
            <a:ext cx="9144000" cy="1600438"/>
          </a:xfrm>
          <a:prstGeom prst="rect">
            <a:avLst/>
          </a:prstGeom>
          <a:solidFill>
            <a:schemeClr val="accent3">
              <a:lumMod val="50000"/>
              <a:alpha val="42000"/>
            </a:schemeClr>
          </a:solidFill>
        </p:spPr>
        <p:txBody>
          <a:bodyPr wrap="square">
            <a:spAutoFit/>
          </a:bodyPr>
          <a:lstStyle/>
          <a:p>
            <a:r>
              <a:rPr lang="es-UY" sz="1400" dirty="0" smtClean="0">
                <a:solidFill>
                  <a:schemeClr val="bg2"/>
                </a:solidFill>
                <a:latin typeface="Comic Sans MS" pitchFamily="66" charset="0"/>
              </a:rPr>
              <a:t>Una larga calzada que conduce a la entrada de cada torre está flanqueada por una hilera de 54 figuras de piedra a cada lado - los demonios de la derecha y de la izquierda dioses-para hacer un total de 108 seres míticos que guardan la ciudad de </a:t>
            </a:r>
            <a:r>
              <a:rPr lang="es-UY" sz="1400" dirty="0" err="1" smtClean="0">
                <a:solidFill>
                  <a:schemeClr val="bg2"/>
                </a:solidFill>
                <a:latin typeface="Comic Sans MS" pitchFamily="66" charset="0"/>
              </a:rPr>
              <a:t>Angkor</a:t>
            </a:r>
            <a:r>
              <a:rPr lang="es-UY" sz="1400" dirty="0" smtClean="0">
                <a:solidFill>
                  <a:schemeClr val="bg2"/>
                </a:solidFill>
                <a:latin typeface="Comic Sans MS" pitchFamily="66" charset="0"/>
              </a:rPr>
              <a:t> </a:t>
            </a:r>
            <a:r>
              <a:rPr lang="es-UY" sz="1400" dirty="0" err="1" smtClean="0">
                <a:solidFill>
                  <a:schemeClr val="bg2"/>
                </a:solidFill>
                <a:latin typeface="Comic Sans MS" pitchFamily="66" charset="0"/>
              </a:rPr>
              <a:t>Thom</a:t>
            </a:r>
            <a:r>
              <a:rPr lang="es-UY" sz="1400" dirty="0" smtClean="0">
                <a:solidFill>
                  <a:schemeClr val="bg2"/>
                </a:solidFill>
                <a:latin typeface="Comic Sans MS" pitchFamily="66" charset="0"/>
              </a:rPr>
              <a:t>. Los demonios tienen una expresión muecas y llevan un tocado militar, mientras que los dioses se ven muy tranquilos, con sus ojos en forma de almendra y llevan un tocado cónico. Una serpiente extiende sus nueve cabezas en la forma de un abanico en el comienzo de la calzada. Su cuerpo se extiende la longitud de la calzada y está en manos de los dioses y los demonios que forman una barandilla de serpiente. </a:t>
            </a:r>
            <a:endParaRPr lang="es-UY" sz="1400" dirty="0">
              <a:solidFill>
                <a:schemeClr val="bg2"/>
              </a:solidFill>
              <a:latin typeface="Comic Sans MS" pitchFamily="66" charset="0"/>
            </a:endParaRPr>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8" presetClass="exit" presetSubtype="32" fill="hold" nodeType="clickEffect">
                                  <p:stCondLst>
                                    <p:cond delay="0"/>
                                  </p:stCondLst>
                                  <p:childTnLst>
                                    <p:animEffect transition="out" filter="diamond(out)">
                                      <p:cBhvr>
                                        <p:cTn id="14" dur="3000"/>
                                        <p:tgtEl>
                                          <p:spTgt spid="8"/>
                                        </p:tgtEl>
                                      </p:cBhvr>
                                    </p:animEffect>
                                    <p:set>
                                      <p:cBhvr>
                                        <p:cTn id="15" dur="1" fill="hold">
                                          <p:stCondLst>
                                            <p:cond delay="2999"/>
                                          </p:stCondLst>
                                        </p:cTn>
                                        <p:tgtEl>
                                          <p:spTgt spid="8"/>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1+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3" presetClass="exit" presetSubtype="32" fill="hold" nodeType="clickEffect">
                                  <p:stCondLst>
                                    <p:cond delay="0"/>
                                  </p:stCondLst>
                                  <p:childTnLst>
                                    <p:animEffect transition="out" filter="plus(out)">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7" presetClass="exit" presetSubtype="10" fill="hold" nodeType="clickEffect">
                                  <p:stCondLst>
                                    <p:cond delay="0"/>
                                  </p:stCondLst>
                                  <p:childTnLst>
                                    <p:anim calcmode="lin" valueType="num">
                                      <p:cBhvr>
                                        <p:cTn id="33" dur="3000"/>
                                        <p:tgtEl>
                                          <p:spTgt spid="4"/>
                                        </p:tgtEl>
                                        <p:attrNameLst>
                                          <p:attrName>ppt_w</p:attrName>
                                        </p:attrNameLst>
                                      </p:cBhvr>
                                      <p:tavLst>
                                        <p:tav tm="0">
                                          <p:val>
                                            <p:strVal val="ppt_w"/>
                                          </p:val>
                                        </p:tav>
                                        <p:tav tm="100000">
                                          <p:val>
                                            <p:fltVal val="0"/>
                                          </p:val>
                                        </p:tav>
                                      </p:tavLst>
                                    </p:anim>
                                    <p:anim calcmode="lin" valueType="num">
                                      <p:cBhvr>
                                        <p:cTn id="34" dur="3000"/>
                                        <p:tgtEl>
                                          <p:spTgt spid="4"/>
                                        </p:tgtEl>
                                        <p:attrNameLst>
                                          <p:attrName>ppt_h</p:attrName>
                                        </p:attrNameLst>
                                      </p:cBhvr>
                                      <p:tavLst>
                                        <p:tav tm="0">
                                          <p:val>
                                            <p:strVal val="ppt_h"/>
                                          </p:val>
                                        </p:tav>
                                        <p:tav tm="100000">
                                          <p:val>
                                            <p:strVal val="ppt_h"/>
                                          </p:val>
                                        </p:tav>
                                      </p:tavLst>
                                    </p:anim>
                                    <p:set>
                                      <p:cBhvr>
                                        <p:cTn id="35" dur="1" fill="hold">
                                          <p:stCondLst>
                                            <p:cond delay="2999"/>
                                          </p:stCondLst>
                                        </p:cTn>
                                        <p:tgtEl>
                                          <p:spTgt spid="4"/>
                                        </p:tgtEl>
                                        <p:attrNameLst>
                                          <p:attrName>style.visibility</p:attrName>
                                        </p:attrNameLst>
                                      </p:cBhvr>
                                      <p:to>
                                        <p:strVal val="hidden"/>
                                      </p:to>
                                    </p:set>
                                  </p:childTnLst>
                                </p:cTn>
                              </p:par>
                              <p:par>
                                <p:cTn id="36" presetID="2" presetClass="exit" presetSubtype="4" fill="hold" nodeType="withEffect">
                                  <p:stCondLst>
                                    <p:cond delay="0"/>
                                  </p:stCondLst>
                                  <p:childTnLst>
                                    <p:anim calcmode="lin" valueType="num">
                                      <p:cBhvr additive="base">
                                        <p:cTn id="37" dur="3000"/>
                                        <p:tgtEl>
                                          <p:spTgt spid="4"/>
                                        </p:tgtEl>
                                        <p:attrNameLst>
                                          <p:attrName>ppt_x</p:attrName>
                                        </p:attrNameLst>
                                      </p:cBhvr>
                                      <p:tavLst>
                                        <p:tav tm="0">
                                          <p:val>
                                            <p:strVal val="ppt_x"/>
                                          </p:val>
                                        </p:tav>
                                        <p:tav tm="100000">
                                          <p:val>
                                            <p:strVal val="ppt_x"/>
                                          </p:val>
                                        </p:tav>
                                      </p:tavLst>
                                    </p:anim>
                                    <p:anim calcmode="lin" valueType="num">
                                      <p:cBhvr additive="base">
                                        <p:cTn id="38" dur="3000"/>
                                        <p:tgtEl>
                                          <p:spTgt spid="4"/>
                                        </p:tgtEl>
                                        <p:attrNameLst>
                                          <p:attrName>ppt_y</p:attrName>
                                        </p:attrNameLst>
                                      </p:cBhvr>
                                      <p:tavLst>
                                        <p:tav tm="0">
                                          <p:val>
                                            <p:strVal val="ppt_y"/>
                                          </p:val>
                                        </p:tav>
                                        <p:tav tm="100000">
                                          <p:val>
                                            <p:strVal val="1+ppt_h/2"/>
                                          </p:val>
                                        </p:tav>
                                      </p:tavLst>
                                    </p:anim>
                                    <p:set>
                                      <p:cBhvr>
                                        <p:cTn id="39"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51520" y="4077072"/>
            <a:ext cx="8604448" cy="2462213"/>
          </a:xfrm>
          <a:prstGeom prst="rect">
            <a:avLst/>
          </a:prstGeom>
          <a:solidFill>
            <a:schemeClr val="accent3">
              <a:lumMod val="50000"/>
              <a:alpha val="69000"/>
            </a:schemeClr>
          </a:solidFill>
          <a:ln w="57150" cmpd="thickThin">
            <a:solidFill>
              <a:schemeClr val="bg2"/>
            </a:solidFill>
          </a:ln>
        </p:spPr>
        <p:txBody>
          <a:bodyPr wrap="square">
            <a:spAutoFit/>
          </a:bodyPr>
          <a:lstStyle/>
          <a:p>
            <a:r>
              <a:rPr lang="es-UY" sz="1400" dirty="0" smtClean="0">
                <a:solidFill>
                  <a:schemeClr val="bg2"/>
                </a:solidFill>
                <a:latin typeface="Comic Sans MS" pitchFamily="66" charset="0"/>
              </a:rPr>
              <a:t>El templo de </a:t>
            </a:r>
            <a:r>
              <a:rPr lang="es-UY" sz="1400" b="1" dirty="0" err="1" smtClean="0">
                <a:solidFill>
                  <a:schemeClr val="bg2"/>
                </a:solidFill>
                <a:latin typeface="Comic Sans MS" pitchFamily="66" charset="0"/>
              </a:rPr>
              <a:t>Bayon</a:t>
            </a:r>
            <a:r>
              <a:rPr lang="es-UY" sz="1400" b="1" dirty="0" smtClean="0">
                <a:solidFill>
                  <a:schemeClr val="bg2"/>
                </a:solidFill>
                <a:latin typeface="Comic Sans MS" pitchFamily="66" charset="0"/>
              </a:rPr>
              <a:t> </a:t>
            </a:r>
            <a:r>
              <a:rPr lang="es-UY" sz="1400" dirty="0" smtClean="0">
                <a:solidFill>
                  <a:schemeClr val="bg2"/>
                </a:solidFill>
                <a:latin typeface="Comic Sans MS" pitchFamily="66" charset="0"/>
              </a:rPr>
              <a:t>está en el centro de </a:t>
            </a:r>
            <a:r>
              <a:rPr lang="es-UY" sz="1400" dirty="0" err="1" smtClean="0">
                <a:solidFill>
                  <a:schemeClr val="bg2"/>
                </a:solidFill>
                <a:latin typeface="Comic Sans MS" pitchFamily="66" charset="0"/>
              </a:rPr>
              <a:t>Angkor</a:t>
            </a:r>
            <a:r>
              <a:rPr lang="es-UY" sz="1400" dirty="0" smtClean="0">
                <a:solidFill>
                  <a:schemeClr val="bg2"/>
                </a:solidFill>
                <a:latin typeface="Comic Sans MS" pitchFamily="66" charset="0"/>
              </a:rPr>
              <a:t> </a:t>
            </a:r>
            <a:r>
              <a:rPr lang="es-UY" sz="1400" dirty="0" err="1" smtClean="0">
                <a:solidFill>
                  <a:schemeClr val="bg2"/>
                </a:solidFill>
                <a:latin typeface="Comic Sans MS" pitchFamily="66" charset="0"/>
              </a:rPr>
              <a:t>Thom</a:t>
            </a:r>
            <a:r>
              <a:rPr lang="es-UY" sz="1400" dirty="0" smtClean="0">
                <a:solidFill>
                  <a:schemeClr val="bg2"/>
                </a:solidFill>
                <a:latin typeface="Comic Sans MS" pitchFamily="66" charset="0"/>
              </a:rPr>
              <a:t> es un monumento único en el mundo, no solamente por representar un período de transición entre el Hinduismo y el Budismo en ese país, ni por los ricos bajorrelieves que ilustran escenas de la mitología y la vida diaria de la civilización jemer, sino fundamentalmente por la extraordinaria, enigmática y monumental presencia de varias torres en forma de caras que pueblan este importante edificio, patrimonio de la humanidad por UNESCO. Bayón representa el exponente máximo de la arquitectura "barroca" jemer. La forma del templo es bastante compleja, aunque su trazado es geométrico. Esta traza geométrica simboliza un “</a:t>
            </a:r>
            <a:r>
              <a:rPr lang="es-UY" sz="1400" dirty="0" err="1" smtClean="0">
                <a:solidFill>
                  <a:schemeClr val="bg2"/>
                </a:solidFill>
                <a:latin typeface="Comic Sans MS" pitchFamily="66" charset="0"/>
              </a:rPr>
              <a:t>yantra</a:t>
            </a:r>
            <a:r>
              <a:rPr lang="es-UY" sz="1400" dirty="0" smtClean="0">
                <a:solidFill>
                  <a:schemeClr val="bg2"/>
                </a:solidFill>
                <a:latin typeface="Comic Sans MS" pitchFamily="66" charset="0"/>
              </a:rPr>
              <a:t>”, un símbolo usado en el Budismo </a:t>
            </a:r>
            <a:r>
              <a:rPr lang="es-UY" sz="1400" dirty="0" err="1" smtClean="0">
                <a:solidFill>
                  <a:schemeClr val="bg2"/>
                </a:solidFill>
                <a:latin typeface="Comic Sans MS" pitchFamily="66" charset="0"/>
              </a:rPr>
              <a:t>Tántrico</a:t>
            </a:r>
            <a:r>
              <a:rPr lang="es-UY" sz="1400" dirty="0" smtClean="0">
                <a:solidFill>
                  <a:schemeClr val="bg2"/>
                </a:solidFill>
                <a:latin typeface="Comic Sans MS" pitchFamily="66" charset="0"/>
              </a:rPr>
              <a:t> (de hecho </a:t>
            </a:r>
            <a:r>
              <a:rPr lang="es-UY" sz="1400" dirty="0" err="1" smtClean="0">
                <a:solidFill>
                  <a:schemeClr val="bg2"/>
                </a:solidFill>
                <a:latin typeface="Comic Sans MS" pitchFamily="66" charset="0"/>
              </a:rPr>
              <a:t>Bayon</a:t>
            </a:r>
            <a:r>
              <a:rPr lang="es-UY" sz="1400" dirty="0" smtClean="0">
                <a:solidFill>
                  <a:schemeClr val="bg2"/>
                </a:solidFill>
                <a:latin typeface="Comic Sans MS" pitchFamily="66" charset="0"/>
              </a:rPr>
              <a:t> significa “</a:t>
            </a:r>
            <a:r>
              <a:rPr lang="es-UY" sz="1400" dirty="0" err="1" smtClean="0">
                <a:solidFill>
                  <a:schemeClr val="bg2"/>
                </a:solidFill>
                <a:latin typeface="Comic Sans MS" pitchFamily="66" charset="0"/>
              </a:rPr>
              <a:t>Yantra</a:t>
            </a:r>
            <a:r>
              <a:rPr lang="es-UY" sz="1400" dirty="0" smtClean="0">
                <a:solidFill>
                  <a:schemeClr val="bg2"/>
                </a:solidFill>
                <a:latin typeface="Comic Sans MS" pitchFamily="66" charset="0"/>
              </a:rPr>
              <a:t> masculino”), del mismo modo que el templo en sí es una representación del Monte </a:t>
            </a:r>
            <a:r>
              <a:rPr lang="es-UY" sz="1400" dirty="0" err="1" smtClean="0">
                <a:solidFill>
                  <a:schemeClr val="bg2"/>
                </a:solidFill>
                <a:latin typeface="Comic Sans MS" pitchFamily="66" charset="0"/>
              </a:rPr>
              <a:t>Meru</a:t>
            </a:r>
            <a:r>
              <a:rPr lang="es-UY" sz="1400" dirty="0" smtClean="0">
                <a:solidFill>
                  <a:schemeClr val="bg2"/>
                </a:solidFill>
                <a:latin typeface="Comic Sans MS" pitchFamily="66" charset="0"/>
              </a:rPr>
              <a:t>, la mítica montaña sagrada budista. En el centro de la composición había una gran estatua de Buda meditando, la que fue posteriormente removida por religiosos hindúes, que la arrojaron a un pozo, de donde fue recuperada recientemente.</a:t>
            </a:r>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2.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11.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Untitled-7.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Untitled-4.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Untitled-5.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Untitled-6.jpg"/>
          <p:cNvPicPr>
            <a:picLocks noChangeAspect="1"/>
          </p:cNvPicPr>
          <p:nvPr/>
        </p:nvPicPr>
        <p:blipFill>
          <a:blip r:embed="rId7" cstate="print"/>
          <a:stretch>
            <a:fillRect/>
          </a:stretch>
        </p:blipFill>
        <p:spPr>
          <a:xfrm>
            <a:off x="0" y="0"/>
            <a:ext cx="9144000" cy="6858000"/>
          </a:xfrm>
          <a:prstGeom prst="rect">
            <a:avLst/>
          </a:prstGeom>
        </p:spPr>
      </p:pic>
      <p:pic>
        <p:nvPicPr>
          <p:cNvPr id="8" name="7 Imagen" descr="Untitled-1.jpg"/>
          <p:cNvPicPr>
            <a:picLocks noChangeAspect="1"/>
          </p:cNvPicPr>
          <p:nvPr/>
        </p:nvPicPr>
        <p:blipFill>
          <a:blip r:embed="rId8" cstate="print"/>
          <a:stretch>
            <a:fillRect/>
          </a:stretch>
        </p:blipFill>
        <p:spPr>
          <a:xfrm>
            <a:off x="0" y="0"/>
            <a:ext cx="9144000" cy="6858000"/>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3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out)">
                                      <p:cBhvr>
                                        <p:cTn id="12" dur="3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Horizontal)">
                                      <p:cBhvr>
                                        <p:cTn id="17" dur="3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xit" presetSubtype="10" fill="hold" nodeType="click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16" presetClass="entr" presetSubtype="2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3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8" presetClass="entr" presetSubtype="32"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diamond(out)">
                                      <p:cBhvr>
                                        <p:cTn id="3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5589240"/>
            <a:ext cx="9144000" cy="307777"/>
          </a:xfrm>
          <a:prstGeom prst="rect">
            <a:avLst/>
          </a:prstGeom>
        </p:spPr>
        <p:txBody>
          <a:bodyPr wrap="square">
            <a:spAutoFit/>
          </a:bodyPr>
          <a:lstStyle/>
          <a:p>
            <a:pPr algn="ctr"/>
            <a:r>
              <a:rPr lang="es-UY" sz="1400" dirty="0" smtClean="0">
                <a:latin typeface="Comic Sans MS" pitchFamily="66" charset="0"/>
              </a:rPr>
              <a:t>Terraza de los elefantes está situado en la Plaza Real de </a:t>
            </a:r>
            <a:r>
              <a:rPr lang="es-UY" sz="1400" dirty="0" err="1" smtClean="0">
                <a:latin typeface="Comic Sans MS" pitchFamily="66" charset="0"/>
              </a:rPr>
              <a:t>Angkor</a:t>
            </a:r>
            <a:r>
              <a:rPr lang="es-UY" sz="1400" dirty="0" smtClean="0">
                <a:latin typeface="Comic Sans MS" pitchFamily="66" charset="0"/>
              </a:rPr>
              <a:t> </a:t>
            </a:r>
            <a:r>
              <a:rPr lang="es-UY" sz="1400" dirty="0" err="1" smtClean="0">
                <a:latin typeface="Comic Sans MS" pitchFamily="66" charset="0"/>
              </a:rPr>
              <a:t>Thom</a:t>
            </a:r>
            <a:r>
              <a:rPr lang="es-UY" sz="1400" dirty="0" smtClean="0">
                <a:latin typeface="Comic Sans MS" pitchFamily="66" charset="0"/>
              </a:rPr>
              <a:t> .</a:t>
            </a:r>
            <a:r>
              <a:rPr lang="es-UY" sz="1400" dirty="0" smtClean="0"/>
              <a:t> </a:t>
            </a:r>
            <a:r>
              <a:rPr lang="es-UY" sz="1400" dirty="0" smtClean="0">
                <a:latin typeface="Comic Sans MS" pitchFamily="66" charset="0"/>
              </a:rPr>
              <a:t>Fue construida a finales del siglo 12</a:t>
            </a:r>
            <a:endParaRPr lang="es-UY" sz="1400" dirty="0">
              <a:latin typeface="Comic Sans MS" pitchFamily="66" charset="0"/>
            </a:endParaRPr>
          </a:p>
        </p:txBody>
      </p:sp>
      <p:pic>
        <p:nvPicPr>
          <p:cNvPr id="4" name="3 Imagen" descr="Untitled-4.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2.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Untitled-1.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out)">
                                      <p:cBhvr>
                                        <p:cTn id="12" dur="3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3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out)">
                                      <p:cBhvr>
                                        <p:cTn id="1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1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79512" y="4941168"/>
            <a:ext cx="8712968" cy="1754326"/>
          </a:xfrm>
          <a:prstGeom prst="rect">
            <a:avLst/>
          </a:prstGeom>
          <a:solidFill>
            <a:schemeClr val="accent3">
              <a:lumMod val="50000"/>
              <a:alpha val="73000"/>
            </a:schemeClr>
          </a:solidFill>
          <a:ln w="50800" cmpd="thickThin">
            <a:solidFill>
              <a:schemeClr val="bg2"/>
            </a:solidFill>
          </a:ln>
        </p:spPr>
        <p:txBody>
          <a:bodyPr wrap="square">
            <a:spAutoFit/>
          </a:bodyPr>
          <a:lstStyle/>
          <a:p>
            <a:r>
              <a:rPr lang="es-UY" sz="1200" dirty="0" smtClean="0">
                <a:solidFill>
                  <a:schemeClr val="bg2"/>
                </a:solidFill>
                <a:latin typeface="Comic Sans MS" pitchFamily="66" charset="0"/>
              </a:rPr>
              <a:t>A 25 km de </a:t>
            </a:r>
            <a:r>
              <a:rPr lang="es-UY" sz="1200" dirty="0" err="1" smtClean="0">
                <a:solidFill>
                  <a:schemeClr val="bg2"/>
                </a:solidFill>
                <a:latin typeface="Comic Sans MS" pitchFamily="66" charset="0"/>
              </a:rPr>
              <a:t>Angkor</a:t>
            </a:r>
            <a:r>
              <a:rPr lang="es-UY" sz="1200" dirty="0" smtClean="0">
                <a:solidFill>
                  <a:schemeClr val="bg2"/>
                </a:solidFill>
                <a:latin typeface="Comic Sans MS" pitchFamily="66" charset="0"/>
              </a:rPr>
              <a:t> </a:t>
            </a:r>
            <a:r>
              <a:rPr lang="es-UY" sz="1200" dirty="0" err="1" smtClean="0">
                <a:solidFill>
                  <a:schemeClr val="bg2"/>
                </a:solidFill>
                <a:latin typeface="Comic Sans MS" pitchFamily="66" charset="0"/>
              </a:rPr>
              <a:t>Thom</a:t>
            </a:r>
            <a:r>
              <a:rPr lang="es-UY" sz="1200" dirty="0" smtClean="0">
                <a:solidFill>
                  <a:schemeClr val="bg2"/>
                </a:solidFill>
                <a:latin typeface="Comic Sans MS" pitchFamily="66" charset="0"/>
              </a:rPr>
              <a:t> se encuentra el encantador templo de </a:t>
            </a:r>
            <a:r>
              <a:rPr lang="es-UY" sz="1200" dirty="0" err="1" smtClean="0">
                <a:solidFill>
                  <a:schemeClr val="bg2"/>
                </a:solidFill>
                <a:latin typeface="Comic Sans MS" pitchFamily="66" charset="0"/>
              </a:rPr>
              <a:t>Banteay</a:t>
            </a:r>
            <a:r>
              <a:rPr lang="es-UY" sz="1200" dirty="0" smtClean="0">
                <a:solidFill>
                  <a:schemeClr val="bg2"/>
                </a:solidFill>
                <a:latin typeface="Comic Sans MS" pitchFamily="66" charset="0"/>
              </a:rPr>
              <a:t> </a:t>
            </a:r>
            <a:r>
              <a:rPr lang="es-UY" sz="1200" dirty="0" err="1" smtClean="0">
                <a:solidFill>
                  <a:schemeClr val="bg2"/>
                </a:solidFill>
                <a:latin typeface="Comic Sans MS" pitchFamily="66" charset="0"/>
              </a:rPr>
              <a:t>Srei</a:t>
            </a:r>
            <a:r>
              <a:rPr lang="es-UY" sz="1200" dirty="0" smtClean="0">
                <a:solidFill>
                  <a:schemeClr val="bg2"/>
                </a:solidFill>
                <a:latin typeface="Comic Sans MS" pitchFamily="66" charset="0"/>
              </a:rPr>
              <a:t> del siglo X dedicado al dios hindú </a:t>
            </a:r>
            <a:r>
              <a:rPr lang="es-UY" sz="1200" dirty="0" err="1" smtClean="0">
                <a:solidFill>
                  <a:schemeClr val="bg2"/>
                </a:solidFill>
                <a:latin typeface="Comic Sans MS" pitchFamily="66" charset="0"/>
              </a:rPr>
              <a:t>Shiva</a:t>
            </a:r>
            <a:r>
              <a:rPr lang="es-UY" sz="1200" dirty="0" smtClean="0">
                <a:solidFill>
                  <a:schemeClr val="bg2"/>
                </a:solidFill>
                <a:latin typeface="Comic Sans MS" pitchFamily="66" charset="0"/>
              </a:rPr>
              <a:t>. </a:t>
            </a:r>
          </a:p>
          <a:p>
            <a:r>
              <a:rPr lang="es-UY" sz="1200" dirty="0" smtClean="0">
                <a:solidFill>
                  <a:schemeClr val="bg2"/>
                </a:solidFill>
                <a:latin typeface="Comic Sans MS" pitchFamily="66" charset="0"/>
              </a:rPr>
              <a:t>El encanto especial de este templo radica en su notable estado de conservación, su pequeño tamaño y la excelencia de la decoración. Este templo es considerado la obra maestra dentro del arte clásico jemer y está formado por varios recintos en los que en sus frontales se pueden encontrar relieves narrativos que ilustran episodios de leyendas sagradas. Fue mandado a construir en la segunda mitad del siglo X por un cortesano llamado </a:t>
            </a:r>
            <a:r>
              <a:rPr lang="es-UY" sz="1200" dirty="0" err="1" smtClean="0">
                <a:solidFill>
                  <a:schemeClr val="bg2"/>
                </a:solidFill>
                <a:latin typeface="Comic Sans MS" pitchFamily="66" charset="0"/>
              </a:rPr>
              <a:t>Yajnavaraha</a:t>
            </a:r>
            <a:r>
              <a:rPr lang="es-UY" sz="1200" dirty="0" smtClean="0">
                <a:solidFill>
                  <a:schemeClr val="bg2"/>
                </a:solidFill>
                <a:latin typeface="Comic Sans MS" pitchFamily="66" charset="0"/>
              </a:rPr>
              <a:t>, que era consejero de los reyes </a:t>
            </a:r>
            <a:r>
              <a:rPr lang="es-UY" sz="1200" dirty="0" err="1" smtClean="0">
                <a:solidFill>
                  <a:schemeClr val="bg2"/>
                </a:solidFill>
                <a:latin typeface="Comic Sans MS" pitchFamily="66" charset="0"/>
              </a:rPr>
              <a:t>Jayavarman</a:t>
            </a:r>
            <a:r>
              <a:rPr lang="es-UY" sz="1200" dirty="0" smtClean="0">
                <a:solidFill>
                  <a:schemeClr val="bg2"/>
                </a:solidFill>
                <a:latin typeface="Comic Sans MS" pitchFamily="66" charset="0"/>
              </a:rPr>
              <a:t> II y V, la leyenda dice que sus constructores fueron todas mujeres por eso se lo conoce coloquialmente como “templo de las mujeres” o la "ciudadela de las mujeres". Algunos lo describen como más cercanos en la arquitectura y la decoración de modelos indios que cualquier otro templo de </a:t>
            </a:r>
            <a:r>
              <a:rPr lang="es-UY" sz="1200" dirty="0" err="1" smtClean="0">
                <a:solidFill>
                  <a:schemeClr val="bg2"/>
                </a:solidFill>
                <a:latin typeface="Comic Sans MS" pitchFamily="66" charset="0"/>
              </a:rPr>
              <a:t>Angkor</a:t>
            </a:r>
            <a:r>
              <a:rPr lang="es-UY" sz="1200" dirty="0" smtClean="0">
                <a:solidFill>
                  <a:schemeClr val="bg2"/>
                </a:solidFill>
                <a:latin typeface="Comic Sans MS" pitchFamily="66" charset="0"/>
              </a:rPr>
              <a:t>. Una característica especial de la exquisita decoración fue el uso de una piedra arenisca de color rosa.</a:t>
            </a:r>
          </a:p>
        </p:txBody>
      </p:sp>
      <p:pic>
        <p:nvPicPr>
          <p:cNvPr id="4" name="3 Imagen" descr="Untitled-6.jpg"/>
          <p:cNvPicPr>
            <a:picLocks noChangeAspect="1"/>
          </p:cNvPicPr>
          <p:nvPr/>
        </p:nvPicPr>
        <p:blipFill>
          <a:blip r:embed="rId3" cstate="print"/>
          <a:stretch>
            <a:fillRect/>
          </a:stretch>
        </p:blipFill>
        <p:spPr>
          <a:xfrm>
            <a:off x="0" y="0"/>
            <a:ext cx="9144000" cy="6858000"/>
          </a:xfrm>
          <a:prstGeom prst="rect">
            <a:avLst/>
          </a:prstGeom>
        </p:spPr>
      </p:pic>
      <p:sp>
        <p:nvSpPr>
          <p:cNvPr id="5" name="4 Rectángulo"/>
          <p:cNvSpPr/>
          <p:nvPr/>
        </p:nvSpPr>
        <p:spPr>
          <a:xfrm>
            <a:off x="107504" y="5517232"/>
            <a:ext cx="8784976" cy="738664"/>
          </a:xfrm>
          <a:prstGeom prst="rect">
            <a:avLst/>
          </a:prstGeom>
          <a:solidFill>
            <a:schemeClr val="accent3">
              <a:lumMod val="50000"/>
              <a:alpha val="71000"/>
            </a:schemeClr>
          </a:solidFill>
          <a:ln w="41275" cmpd="thickThin">
            <a:solidFill>
              <a:schemeClr val="bg2"/>
            </a:solidFill>
          </a:ln>
        </p:spPr>
        <p:txBody>
          <a:bodyPr wrap="square">
            <a:spAutoFit/>
          </a:bodyPr>
          <a:lstStyle/>
          <a:p>
            <a:r>
              <a:rPr lang="es-UY" sz="1400" dirty="0" smtClean="0">
                <a:solidFill>
                  <a:schemeClr val="bg2"/>
                </a:solidFill>
                <a:latin typeface="Comic Sans MS" pitchFamily="66" charset="0"/>
              </a:rPr>
              <a:t>El arquitecto Henri </a:t>
            </a:r>
            <a:r>
              <a:rPr lang="es-UY" sz="1400" dirty="0" err="1" smtClean="0">
                <a:solidFill>
                  <a:schemeClr val="bg2"/>
                </a:solidFill>
                <a:latin typeface="Comic Sans MS" pitchFamily="66" charset="0"/>
              </a:rPr>
              <a:t>Marchal</a:t>
            </a:r>
            <a:r>
              <a:rPr lang="es-UY" sz="1400" dirty="0" smtClean="0">
                <a:solidFill>
                  <a:schemeClr val="bg2"/>
                </a:solidFill>
                <a:latin typeface="Comic Sans MS" pitchFamily="66" charset="0"/>
              </a:rPr>
              <a:t>, restauró el templo entre 1931 y 1936 empleando la misma técnica que en el resto del complejo, la </a:t>
            </a:r>
            <a:r>
              <a:rPr lang="es-UY" sz="1400" dirty="0" err="1" smtClean="0">
                <a:solidFill>
                  <a:schemeClr val="bg2"/>
                </a:solidFill>
                <a:latin typeface="Comic Sans MS" pitchFamily="66" charset="0"/>
              </a:rPr>
              <a:t>anastilosis</a:t>
            </a:r>
            <a:r>
              <a:rPr lang="es-UY" sz="1400" dirty="0" smtClean="0">
                <a:solidFill>
                  <a:schemeClr val="bg2"/>
                </a:solidFill>
                <a:latin typeface="Comic Sans MS" pitchFamily="66" charset="0"/>
              </a:rPr>
              <a:t>, que según creo es como reconstruir utilizando los restos allí depositados encajándolos como un </a:t>
            </a:r>
            <a:r>
              <a:rPr lang="es-UY" sz="1400" dirty="0" err="1" smtClean="0">
                <a:solidFill>
                  <a:schemeClr val="bg2"/>
                </a:solidFill>
                <a:latin typeface="Comic Sans MS" pitchFamily="66" charset="0"/>
              </a:rPr>
              <a:t>puzzle</a:t>
            </a:r>
            <a:r>
              <a:rPr lang="es-UY" sz="1400" dirty="0" smtClean="0">
                <a:solidFill>
                  <a:schemeClr val="bg2"/>
                </a:solidFill>
                <a:latin typeface="Comic Sans MS" pitchFamily="66" charset="0"/>
              </a:rPr>
              <a:t>. </a:t>
            </a:r>
            <a:endParaRPr lang="es-UY" sz="1400" dirty="0">
              <a:solidFill>
                <a:schemeClr val="bg2"/>
              </a:solidFill>
              <a:latin typeface="Comic Sans MS" pitchFamily="66" charset="0"/>
            </a:endParaRPr>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30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1.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7.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Untitled-9.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Untitled-8.jpg"/>
          <p:cNvPicPr>
            <a:picLocks noChangeAspect="1"/>
          </p:cNvPicPr>
          <p:nvPr/>
        </p:nvPicPr>
        <p:blipFill>
          <a:blip r:embed="rId5" cstate="print"/>
          <a:stretch>
            <a:fillRect/>
          </a:stretch>
        </p:blipFill>
        <p:spPr>
          <a:xfrm>
            <a:off x="0" y="0"/>
            <a:ext cx="9144000" cy="6858000"/>
          </a:xfrm>
          <a:prstGeom prst="rect">
            <a:avLst/>
          </a:prstGeom>
        </p:spPr>
      </p:pic>
      <p:sp>
        <p:nvSpPr>
          <p:cNvPr id="6" name="5 Rectángulo"/>
          <p:cNvSpPr/>
          <p:nvPr/>
        </p:nvSpPr>
        <p:spPr>
          <a:xfrm>
            <a:off x="251520" y="188640"/>
            <a:ext cx="8496944" cy="954107"/>
          </a:xfrm>
          <a:prstGeom prst="rect">
            <a:avLst/>
          </a:prstGeom>
          <a:solidFill>
            <a:schemeClr val="bg2">
              <a:alpha val="71000"/>
            </a:schemeClr>
          </a:solidFill>
          <a:ln w="57150" cmpd="thickThin">
            <a:solidFill>
              <a:schemeClr val="tx1"/>
            </a:solidFill>
          </a:ln>
        </p:spPr>
        <p:txBody>
          <a:bodyPr wrap="square">
            <a:spAutoFit/>
          </a:bodyPr>
          <a:lstStyle/>
          <a:p>
            <a:r>
              <a:rPr lang="es-UY" sz="1400" dirty="0" smtClean="0">
                <a:latin typeface="Comic Sans MS" pitchFamily="66" charset="0"/>
              </a:rPr>
              <a:t>Después de atravesar varios pórticos labrados se llega a una estructura formada por tres torres (</a:t>
            </a:r>
            <a:r>
              <a:rPr lang="es-UY" sz="1400" dirty="0" err="1" smtClean="0">
                <a:latin typeface="Comic Sans MS" pitchFamily="66" charset="0"/>
              </a:rPr>
              <a:t>prasats</a:t>
            </a:r>
            <a:r>
              <a:rPr lang="es-UY" sz="1400" dirty="0" smtClean="0">
                <a:latin typeface="Comic Sans MS" pitchFamily="66" charset="0"/>
              </a:rPr>
              <a:t>) sobre una plataforma con forma de T con escaleras. Las entradas están custodiadas por guardianes con imágenes de monos y genios. Estas esculturas son réplicas de las originales que se encuentran en el Museo de Phnom Penh. </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anim calcmode="lin" valueType="num">
                                      <p:cBhvr>
                                        <p:cTn id="14"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xit" presetSubtype="32" fill="hold" nodeType="clickEffect">
                                  <p:stCondLst>
                                    <p:cond delay="0"/>
                                  </p:stCondLst>
                                  <p:childTnLst>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fltVal val="0"/>
                                          </p:val>
                                        </p:tav>
                                      </p:tavLst>
                                    </p:anim>
                                    <p:set>
                                      <p:cBhvr>
                                        <p:cTn id="21" dur="1" fill="hold">
                                          <p:stCondLst>
                                            <p:cond delay="2999"/>
                                          </p:stCondLst>
                                        </p:cTn>
                                        <p:tgtEl>
                                          <p:spTgt spid="4"/>
                                        </p:tgtEl>
                                        <p:attrNameLst>
                                          <p:attrName>style.visibility</p:attrName>
                                        </p:attrNameLst>
                                      </p:cBhvr>
                                      <p:to>
                                        <p:strVal val="hidden"/>
                                      </p:to>
                                    </p:set>
                                  </p:childTnLst>
                                </p:cTn>
                              </p:par>
                              <p:par>
                                <p:cTn id="22" presetID="4"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ox(in)">
                                      <p:cBhvr>
                                        <p:cTn id="24" dur="30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3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79512" y="5085184"/>
            <a:ext cx="8712968" cy="1600438"/>
          </a:xfrm>
          <a:prstGeom prst="rect">
            <a:avLst/>
          </a:prstGeom>
          <a:solidFill>
            <a:srgbClr val="F0D7BE">
              <a:alpha val="73000"/>
            </a:srgbClr>
          </a:solidFill>
          <a:ln w="76200" cmpd="thickThin">
            <a:solidFill>
              <a:schemeClr val="tx1"/>
            </a:solidFill>
          </a:ln>
        </p:spPr>
        <p:txBody>
          <a:bodyPr wrap="square">
            <a:spAutoFit/>
          </a:bodyPr>
          <a:lstStyle/>
          <a:p>
            <a:r>
              <a:rPr lang="es-UY" sz="1400" dirty="0" smtClean="0">
                <a:latin typeface="Comic Sans MS" pitchFamily="66" charset="0"/>
              </a:rPr>
              <a:t>Ta </a:t>
            </a:r>
            <a:r>
              <a:rPr lang="es-UY" sz="1400" dirty="0" err="1" smtClean="0">
                <a:latin typeface="Comic Sans MS" pitchFamily="66" charset="0"/>
              </a:rPr>
              <a:t>Prohm</a:t>
            </a:r>
            <a:r>
              <a:rPr lang="es-UY" sz="1400" dirty="0" smtClean="0">
                <a:latin typeface="Comic Sans MS" pitchFamily="66" charset="0"/>
              </a:rPr>
              <a:t> es de finales del siglo XII. El templo fue encargado en 1186 por el rey </a:t>
            </a:r>
            <a:r>
              <a:rPr lang="es-UY" sz="1400" dirty="0" err="1" smtClean="0">
                <a:latin typeface="Comic Sans MS" pitchFamily="66" charset="0"/>
              </a:rPr>
              <a:t>Jayavarman</a:t>
            </a:r>
            <a:r>
              <a:rPr lang="es-UY" sz="1400" dirty="0" smtClean="0">
                <a:latin typeface="Comic Sans MS" pitchFamily="66" charset="0"/>
              </a:rPr>
              <a:t> VII, quien se lo dedicó a su madre. Denominado originalmente </a:t>
            </a:r>
            <a:r>
              <a:rPr lang="es-UY" sz="1400" dirty="0" err="1" smtClean="0">
                <a:latin typeface="Comic Sans MS" pitchFamily="66" charset="0"/>
              </a:rPr>
              <a:t>Rajavihara</a:t>
            </a:r>
            <a:r>
              <a:rPr lang="es-UY" sz="1400" dirty="0" smtClean="0">
                <a:latin typeface="Comic Sans MS" pitchFamily="66" charset="0"/>
              </a:rPr>
              <a:t> ("monasterio real"), el templo sirvió como monasterio budista, llegando a alojar al menos a 12.640 personas. En la actualidad la fama de este templo se debe al hecho de ser uno de los pocos monumentos que todavía no ha sido "rescatado de la selva", pues fue el templo elegido por la </a:t>
            </a:r>
            <a:r>
              <a:rPr lang="es-UY" sz="1400" dirty="0" err="1" smtClean="0">
                <a:latin typeface="Comic Sans MS" pitchFamily="66" charset="0"/>
              </a:rPr>
              <a:t>École</a:t>
            </a:r>
            <a:r>
              <a:rPr lang="es-UY" sz="1400" dirty="0" smtClean="0">
                <a:latin typeface="Comic Sans MS" pitchFamily="66" charset="0"/>
              </a:rPr>
              <a:t> </a:t>
            </a:r>
            <a:r>
              <a:rPr lang="es-UY" sz="1400" dirty="0" err="1" smtClean="0">
                <a:latin typeface="Comic Sans MS" pitchFamily="66" charset="0"/>
              </a:rPr>
              <a:t>française</a:t>
            </a:r>
            <a:r>
              <a:rPr lang="es-UY" sz="1400" dirty="0" smtClean="0">
                <a:latin typeface="Comic Sans MS" pitchFamily="66" charset="0"/>
              </a:rPr>
              <a:t> </a:t>
            </a:r>
            <a:r>
              <a:rPr lang="es-UY" sz="1400" dirty="0" err="1" smtClean="0">
                <a:latin typeface="Comic Sans MS" pitchFamily="66" charset="0"/>
              </a:rPr>
              <a:t>d'Extrême-Orient</a:t>
            </a:r>
            <a:r>
              <a:rPr lang="es-UY" sz="1400" dirty="0" smtClean="0">
                <a:latin typeface="Comic Sans MS" pitchFamily="66" charset="0"/>
              </a:rPr>
              <a:t> para mostrar el estado en el que se encontraban los templos de </a:t>
            </a:r>
            <a:r>
              <a:rPr lang="es-UY" sz="1400" dirty="0" err="1" smtClean="0">
                <a:latin typeface="Comic Sans MS" pitchFamily="66" charset="0"/>
              </a:rPr>
              <a:t>Angkor</a:t>
            </a:r>
            <a:r>
              <a:rPr lang="es-UY" sz="1400" dirty="0" smtClean="0">
                <a:latin typeface="Comic Sans MS" pitchFamily="66" charset="0"/>
              </a:rPr>
              <a:t> a finales del siglo XIX, cuando fueron descubiertos por los occidentales.</a:t>
            </a:r>
            <a:r>
              <a:rPr lang="es-UY" sz="1400" baseline="30000" dirty="0" smtClean="0">
                <a:latin typeface="Comic Sans MS" pitchFamily="66" charset="0"/>
              </a:rPr>
              <a:t> </a:t>
            </a: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5.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51520" y="5661248"/>
            <a:ext cx="8712968" cy="738664"/>
          </a:xfrm>
          <a:prstGeom prst="rect">
            <a:avLst/>
          </a:prstGeom>
          <a:solidFill>
            <a:srgbClr val="D3C6A5">
              <a:alpha val="65000"/>
            </a:srgbClr>
          </a:solidFill>
          <a:ln w="44450" cmpd="thickThin">
            <a:solidFill>
              <a:schemeClr val="tx1"/>
            </a:solidFill>
          </a:ln>
        </p:spPr>
        <p:txBody>
          <a:bodyPr wrap="square">
            <a:spAutoFit/>
          </a:bodyPr>
          <a:lstStyle/>
          <a:p>
            <a:r>
              <a:rPr lang="es-UY" sz="1400" dirty="0" smtClean="0">
                <a:latin typeface="Comic Sans MS" pitchFamily="66" charset="0"/>
              </a:rPr>
              <a:t>La naturaleza se ha fusionado con la estructura de piedra formando imágenes oníricas. Las raíces de los árboles se confunden con los muros del templo y las ramas se convierten en paredes y eso lo han convertido en una de las principales atracciones turísticas de Camboya. </a:t>
            </a:r>
            <a:endParaRPr lang="es-UY" sz="1400" dirty="0">
              <a:latin typeface="Comic Sans MS" pitchFamily="66" charset="0"/>
            </a:endParaRPr>
          </a:p>
        </p:txBody>
      </p:sp>
      <p:pic>
        <p:nvPicPr>
          <p:cNvPr id="4" name="3 Imagen" descr="Untitled-3.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4.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Untitled-6.jpg"/>
          <p:cNvPicPr>
            <a:picLocks noChangeAspect="1"/>
          </p:cNvPicPr>
          <p:nvPr/>
        </p:nvPicPr>
        <p:blipFill>
          <a:blip r:embed="rId5" cstate="print"/>
          <a:stretch>
            <a:fillRect/>
          </a:stretch>
        </p:blipFill>
        <p:spPr>
          <a:xfrm>
            <a:off x="0" y="0"/>
            <a:ext cx="9144000" cy="6858000"/>
          </a:xfrm>
          <a:prstGeom prst="rect">
            <a:avLst/>
          </a:prstGeom>
        </p:spPr>
      </p:pic>
      <p:pic>
        <p:nvPicPr>
          <p:cNvPr id="7" name="6 Imagen" descr="Untitled-8.jpg"/>
          <p:cNvPicPr>
            <a:picLocks noChangeAspect="1"/>
          </p:cNvPicPr>
          <p:nvPr/>
        </p:nvPicPr>
        <p:blipFill>
          <a:blip r:embed="rId6" cstate="print"/>
          <a:stretch>
            <a:fillRect/>
          </a:stretch>
        </p:blipFill>
        <p:spPr>
          <a:xfrm>
            <a:off x="0" y="0"/>
            <a:ext cx="9144000" cy="6858000"/>
          </a:xfrm>
          <a:prstGeom prst="rect">
            <a:avLst/>
          </a:prstGeom>
        </p:spPr>
      </p:pic>
      <p:pic>
        <p:nvPicPr>
          <p:cNvPr id="8" name="7 Imagen" descr="Untitled-9.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3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3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3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amond(in)">
                                      <p:cBhvr>
                                        <p:cTn id="27" dur="3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2400" decel="100000"/>
                                        <p:tgtEl>
                                          <p:spTgt spid="8"/>
                                        </p:tgtEl>
                                      </p:cBhvr>
                                    </p:animEffect>
                                    <p:anim calcmode="lin" valueType="num">
                                      <p:cBhvr>
                                        <p:cTn id="33" dur="2400" decel="100000" fill="hold"/>
                                        <p:tgtEl>
                                          <p:spTgt spid="8"/>
                                        </p:tgtEl>
                                        <p:attrNameLst>
                                          <p:attrName>style.rotation</p:attrName>
                                        </p:attrNameLst>
                                      </p:cBhvr>
                                      <p:tavLst>
                                        <p:tav tm="0">
                                          <p:val>
                                            <p:fltVal val="-90"/>
                                          </p:val>
                                        </p:tav>
                                        <p:tav tm="100000">
                                          <p:val>
                                            <p:fltVal val="0"/>
                                          </p:val>
                                        </p:tav>
                                      </p:tavLst>
                                    </p:anim>
                                    <p:anim calcmode="lin" valueType="num">
                                      <p:cBhvr>
                                        <p:cTn id="34" dur="2400" decel="100000" fill="hold"/>
                                        <p:tgtEl>
                                          <p:spTgt spid="8"/>
                                        </p:tgtEl>
                                        <p:attrNameLst>
                                          <p:attrName>ppt_x</p:attrName>
                                        </p:attrNameLst>
                                      </p:cBhvr>
                                      <p:tavLst>
                                        <p:tav tm="0">
                                          <p:val>
                                            <p:strVal val="#ppt_x+0.4"/>
                                          </p:val>
                                        </p:tav>
                                        <p:tav tm="100000">
                                          <p:val>
                                            <p:strVal val="#ppt_x-0.05"/>
                                          </p:val>
                                        </p:tav>
                                      </p:tavLst>
                                    </p:anim>
                                    <p:anim calcmode="lin" valueType="num">
                                      <p:cBhvr>
                                        <p:cTn id="35" dur="2400" decel="100000" fill="hold"/>
                                        <p:tgtEl>
                                          <p:spTgt spid="8"/>
                                        </p:tgtEl>
                                        <p:attrNameLst>
                                          <p:attrName>ppt_y</p:attrName>
                                        </p:attrNameLst>
                                      </p:cBhvr>
                                      <p:tavLst>
                                        <p:tav tm="0">
                                          <p:val>
                                            <p:strVal val="#ppt_y-0.4"/>
                                          </p:val>
                                        </p:tav>
                                        <p:tav tm="100000">
                                          <p:val>
                                            <p:strVal val="#ppt_y+0.1"/>
                                          </p:val>
                                        </p:tav>
                                      </p:tavLst>
                                    </p:anim>
                                    <p:anim calcmode="lin" valueType="num">
                                      <p:cBhvr>
                                        <p:cTn id="36" dur="600" accel="100000" fill="hold">
                                          <p:stCondLst>
                                            <p:cond delay="2400"/>
                                          </p:stCondLst>
                                        </p:cTn>
                                        <p:tgtEl>
                                          <p:spTgt spid="8"/>
                                        </p:tgtEl>
                                        <p:attrNameLst>
                                          <p:attrName>ppt_x</p:attrName>
                                        </p:attrNameLst>
                                      </p:cBhvr>
                                      <p:tavLst>
                                        <p:tav tm="0">
                                          <p:val>
                                            <p:strVal val="#ppt_x-0.05"/>
                                          </p:val>
                                        </p:tav>
                                        <p:tav tm="100000">
                                          <p:val>
                                            <p:strVal val="#ppt_x"/>
                                          </p:val>
                                        </p:tav>
                                      </p:tavLst>
                                    </p:anim>
                                    <p:anim calcmode="lin" valueType="num">
                                      <p:cBhvr>
                                        <p:cTn id="37" dur="600" accel="100000" fill="hold">
                                          <p:stCondLst>
                                            <p:cond delay="24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MBODIA_SIEMREAP-shutterstock_6866582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51520" y="5301208"/>
            <a:ext cx="8712968" cy="1384995"/>
          </a:xfrm>
          <a:prstGeom prst="rect">
            <a:avLst/>
          </a:prstGeom>
          <a:solidFill>
            <a:schemeClr val="tx2">
              <a:lumMod val="60000"/>
              <a:lumOff val="40000"/>
              <a:alpha val="47000"/>
            </a:schemeClr>
          </a:solidFill>
          <a:ln w="57150" cmpd="thickThin">
            <a:solidFill>
              <a:schemeClr val="tx1"/>
            </a:solidFill>
          </a:ln>
        </p:spPr>
        <p:txBody>
          <a:bodyPr wrap="square">
            <a:spAutoFit/>
          </a:bodyPr>
          <a:lstStyle/>
          <a:p>
            <a:r>
              <a:rPr lang="es-UY" sz="1400" dirty="0" smtClean="0">
                <a:latin typeface="Comic Sans MS" pitchFamily="66" charset="0"/>
              </a:rPr>
              <a:t>Ubicado 5,5 km al norte de </a:t>
            </a:r>
            <a:r>
              <a:rPr lang="es-UY" sz="1400" dirty="0" err="1" smtClean="0">
                <a:latin typeface="Comic Sans MS" pitchFamily="66" charset="0"/>
              </a:rPr>
              <a:t>Siem</a:t>
            </a:r>
            <a:r>
              <a:rPr lang="es-UY" sz="1400" dirty="0" smtClean="0">
                <a:latin typeface="Comic Sans MS" pitchFamily="66" charset="0"/>
              </a:rPr>
              <a:t> </a:t>
            </a:r>
            <a:r>
              <a:rPr lang="es-UY" sz="1400" dirty="0" err="1" smtClean="0">
                <a:latin typeface="Comic Sans MS" pitchFamily="66" charset="0"/>
              </a:rPr>
              <a:t>Reap</a:t>
            </a:r>
            <a:r>
              <a:rPr lang="es-UY" sz="1400" dirty="0" smtClean="0">
                <a:latin typeface="Comic Sans MS" pitchFamily="66" charset="0"/>
              </a:rPr>
              <a:t>,  </a:t>
            </a:r>
            <a:r>
              <a:rPr lang="es-UY" sz="1400" dirty="0" err="1" smtClean="0">
                <a:latin typeface="Comic Sans MS" pitchFamily="66" charset="0"/>
              </a:rPr>
              <a:t>Angkor</a:t>
            </a:r>
            <a:r>
              <a:rPr lang="es-UY" sz="1400" dirty="0" smtClean="0">
                <a:latin typeface="Comic Sans MS" pitchFamily="66" charset="0"/>
              </a:rPr>
              <a:t> Wat es el templo más grande y también el mejor conservado de los que integran el sitio arqueológico de </a:t>
            </a:r>
            <a:r>
              <a:rPr lang="es-UY" sz="1400" dirty="0" err="1" smtClean="0">
                <a:latin typeface="Comic Sans MS" pitchFamily="66" charset="0"/>
              </a:rPr>
              <a:t>Angkor</a:t>
            </a:r>
            <a:r>
              <a:rPr lang="es-UY" sz="1400" dirty="0" smtClean="0">
                <a:latin typeface="Comic Sans MS" pitchFamily="66" charset="0"/>
              </a:rPr>
              <a:t>. Está considerado como la mayor estructura religiosa jamás construida, y uno de los tesoros arqueológicos más importantes del mundo. El promotor de este gigantesco templo fue </a:t>
            </a:r>
            <a:r>
              <a:rPr lang="es-UY" sz="1400" dirty="0" err="1" smtClean="0">
                <a:latin typeface="Comic Sans MS" pitchFamily="66" charset="0"/>
              </a:rPr>
              <a:t>Suryavarman</a:t>
            </a:r>
            <a:r>
              <a:rPr lang="es-UY" sz="1400" dirty="0" smtClean="0">
                <a:latin typeface="Comic Sans MS" pitchFamily="66" charset="0"/>
              </a:rPr>
              <a:t> II, quien reinó desde el año 1113 hasta el 1150 d. C. Según cuenta la leyenda, el rey quiso ubicar el templo en un lugar del agrado de los dioses, por lo cual soltó un buey en la llanura y resolvió construir el templo allí donde se tumbase.</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95536" y="5157192"/>
            <a:ext cx="8352928" cy="1569660"/>
          </a:xfrm>
          <a:prstGeom prst="rect">
            <a:avLst/>
          </a:prstGeom>
          <a:solidFill>
            <a:srgbClr val="F0D7BE">
              <a:alpha val="64000"/>
            </a:srgbClr>
          </a:solidFill>
          <a:ln w="47625" cmpd="thickThin">
            <a:solidFill>
              <a:schemeClr val="tx1"/>
            </a:solidFill>
          </a:ln>
        </p:spPr>
        <p:txBody>
          <a:bodyPr wrap="square">
            <a:spAutoFit/>
          </a:bodyPr>
          <a:lstStyle/>
          <a:p>
            <a:r>
              <a:rPr lang="es-UY" sz="1200" dirty="0" smtClean="0">
                <a:latin typeface="Comic Sans MS" pitchFamily="66" charset="0"/>
              </a:rPr>
              <a:t>Dedicado inicialmente al dios </a:t>
            </a:r>
            <a:r>
              <a:rPr lang="es-UY" sz="1200" dirty="0" err="1" smtClean="0">
                <a:latin typeface="Comic Sans MS" pitchFamily="66" charset="0"/>
              </a:rPr>
              <a:t>Vishnú</a:t>
            </a:r>
            <a:r>
              <a:rPr lang="es-UY" sz="1200" dirty="0" smtClean="0">
                <a:latin typeface="Comic Sans MS" pitchFamily="66" charset="0"/>
              </a:rPr>
              <a:t>, el templo consta de tres recintos rectangulares concéntricos de altura creciente, rodeados por un lago perimetral de 3,6 km de longitud y de una anchura de 200 m. Según modernas investigaciones, el gran lago perimetral cumplía también una función estructural: el clima </a:t>
            </a:r>
            <a:r>
              <a:rPr lang="es-UY" sz="1200" dirty="0" err="1" smtClean="0">
                <a:latin typeface="Comic Sans MS" pitchFamily="66" charset="0"/>
              </a:rPr>
              <a:t>monzónico</a:t>
            </a:r>
            <a:r>
              <a:rPr lang="es-UY" sz="1200" dirty="0" smtClean="0">
                <a:latin typeface="Comic Sans MS" pitchFamily="66" charset="0"/>
              </a:rPr>
              <a:t> de la zona, con una marcada época de lluvias y una época seca, generaba grandes movimientos en el suelo, que a medida que avanzaba la estación seca iba contrayéndose por la pérdida de agua. Estos movimientos anuales terminaban por arruinar los cimientos de los templos, provocando hundimientos y colapsos en las estructuras. La presencia de un gran lago, que nunca llega a secarse en la estación seca, permite que el suelo del templo permanezca estable durante todo el año, evitando así los problemas con la cimentación.</a:t>
            </a:r>
          </a:p>
        </p:txBody>
      </p:sp>
      <p:sp>
        <p:nvSpPr>
          <p:cNvPr id="4" name="3 CuadroTexto"/>
          <p:cNvSpPr txBox="1"/>
          <p:nvPr/>
        </p:nvSpPr>
        <p:spPr>
          <a:xfrm>
            <a:off x="0" y="5805264"/>
            <a:ext cx="9144000" cy="276999"/>
          </a:xfrm>
          <a:prstGeom prst="rect">
            <a:avLst/>
          </a:prstGeom>
          <a:noFill/>
        </p:spPr>
        <p:txBody>
          <a:bodyPr wrap="square" rtlCol="0">
            <a:spAutoFit/>
          </a:bodyPr>
          <a:lstStyle/>
          <a:p>
            <a:pPr algn="ctr"/>
            <a:r>
              <a:rPr lang="es-UY" sz="1200" dirty="0" smtClean="0">
                <a:latin typeface="Comic Sans MS" pitchFamily="66" charset="0"/>
              </a:rPr>
              <a:t>Pasarela de entrada al templo con una parte del lago perimetral.</a:t>
            </a:r>
            <a:endParaRPr lang="es-UY" sz="1200" dirty="0">
              <a:latin typeface="Comic Sans MS" pitchFamily="66" charset="0"/>
            </a:endParaRPr>
          </a:p>
        </p:txBody>
      </p:sp>
      <p:pic>
        <p:nvPicPr>
          <p:cNvPr id="5" name="4 Imagen" descr="Untitled-2.jpg"/>
          <p:cNvPicPr>
            <a:picLocks noChangeAspect="1"/>
          </p:cNvPicPr>
          <p:nvPr/>
        </p:nvPicPr>
        <p:blipFill>
          <a:blip r:embed="rId3" cstate="print"/>
          <a:stretch>
            <a:fillRect/>
          </a:stretch>
        </p:blipFill>
        <p:spPr>
          <a:xfrm>
            <a:off x="0" y="0"/>
            <a:ext cx="9144000" cy="6858000"/>
          </a:xfrm>
          <a:prstGeom prst="rect">
            <a:avLst/>
          </a:prstGeom>
        </p:spPr>
      </p:pic>
      <p:sp>
        <p:nvSpPr>
          <p:cNvPr id="6" name="5 Rectángulo"/>
          <p:cNvSpPr/>
          <p:nvPr/>
        </p:nvSpPr>
        <p:spPr>
          <a:xfrm>
            <a:off x="1691680" y="6021288"/>
            <a:ext cx="6120680" cy="461665"/>
          </a:xfrm>
          <a:prstGeom prst="rect">
            <a:avLst/>
          </a:prstGeom>
          <a:ln w="41275" cmpd="thickThin">
            <a:solidFill>
              <a:schemeClr val="tx1"/>
            </a:solidFill>
          </a:ln>
        </p:spPr>
        <p:txBody>
          <a:bodyPr wrap="square">
            <a:spAutoFit/>
          </a:bodyPr>
          <a:lstStyle/>
          <a:p>
            <a:r>
              <a:rPr lang="es-UY" sz="1200" dirty="0" smtClean="0">
                <a:latin typeface="Comic Sans MS" pitchFamily="66" charset="0"/>
              </a:rPr>
              <a:t>En el recinto interior se elevan cinco torres en forma de loto, alcanzando la torre central una altura de 42 m sobre el santuario,</a:t>
            </a:r>
            <a:r>
              <a:rPr lang="es-UY" sz="1200" baseline="30000" dirty="0" smtClean="0">
                <a:latin typeface="Comic Sans MS" pitchFamily="66" charset="0"/>
              </a:rPr>
              <a:t> </a:t>
            </a:r>
            <a:r>
              <a:rPr lang="es-UY" sz="1200" dirty="0" smtClean="0">
                <a:latin typeface="Comic Sans MS" pitchFamily="66" charset="0"/>
              </a:rPr>
              <a:t>y 65 m sobre el nivel del suelo.</a:t>
            </a:r>
            <a:endParaRPr lang="es-UY" sz="1200" dirty="0">
              <a:latin typeface="Comic Sans MS" pitchFamily="66" charset="0"/>
            </a:endParaRPr>
          </a:p>
        </p:txBody>
      </p:sp>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3" presetClass="entr" presetSubtype="32"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out)">
                                      <p:cBhvr>
                                        <p:cTn id="15" dur="3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ntitled-4.jpg"/>
          <p:cNvPicPr>
            <a:picLocks noChangeAspect="1"/>
          </p:cNvPicPr>
          <p:nvPr/>
        </p:nvPicPr>
        <p:blipFill>
          <a:blip r:embed="rId2" cstate="print"/>
          <a:stretch>
            <a:fillRect/>
          </a:stretch>
        </p:blipFill>
        <p:spPr>
          <a:xfrm>
            <a:off x="0" y="0"/>
            <a:ext cx="9144000" cy="6858000"/>
          </a:xfrm>
          <a:prstGeom prst="rect">
            <a:avLst/>
          </a:prstGeom>
        </p:spPr>
      </p:pic>
      <p:pic>
        <p:nvPicPr>
          <p:cNvPr id="5" name="4 Imagen" descr="Untitled-3.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Untitled-12.jpg"/>
          <p:cNvPicPr>
            <a:picLocks noChangeAspect="1"/>
          </p:cNvPicPr>
          <p:nvPr/>
        </p:nvPicPr>
        <p:blipFill>
          <a:blip r:embed="rId4" cstate="print"/>
          <a:stretch>
            <a:fillRect/>
          </a:stretch>
        </p:blipFill>
        <p:spPr>
          <a:xfrm>
            <a:off x="0" y="0"/>
            <a:ext cx="9144000" cy="6858000"/>
          </a:xfrm>
          <a:prstGeom prst="rect">
            <a:avLst/>
          </a:prstGeom>
        </p:spPr>
      </p:pic>
      <p:sp>
        <p:nvSpPr>
          <p:cNvPr id="7" name="6 Rectángulo"/>
          <p:cNvSpPr/>
          <p:nvPr/>
        </p:nvSpPr>
        <p:spPr>
          <a:xfrm>
            <a:off x="4499992" y="5373216"/>
            <a:ext cx="3960440" cy="1015663"/>
          </a:xfrm>
          <a:prstGeom prst="rect">
            <a:avLst/>
          </a:prstGeom>
          <a:ln w="41275" cmpd="thickThin">
            <a:solidFill>
              <a:schemeClr val="tx1"/>
            </a:solidFill>
          </a:ln>
        </p:spPr>
        <p:txBody>
          <a:bodyPr wrap="square">
            <a:spAutoFit/>
          </a:bodyPr>
          <a:lstStyle/>
          <a:p>
            <a:r>
              <a:rPr lang="es-UY" sz="1200" dirty="0" smtClean="0">
                <a:latin typeface="Comic Sans MS" pitchFamily="66" charset="0"/>
              </a:rPr>
              <a:t>Los muros de </a:t>
            </a:r>
            <a:r>
              <a:rPr lang="es-UY" sz="1200" dirty="0" err="1" smtClean="0">
                <a:latin typeface="Comic Sans MS" pitchFamily="66" charset="0"/>
              </a:rPr>
              <a:t>Angkor</a:t>
            </a:r>
            <a:r>
              <a:rPr lang="es-UY" sz="1200" dirty="0" smtClean="0">
                <a:latin typeface="Comic Sans MS" pitchFamily="66" charset="0"/>
              </a:rPr>
              <a:t> Wat están decorados con ricos bajorrelieves, que relatan batallas y otras hazañas del Imperio Jemer. También son famosas las apsaras talladas en las paredes interiores, figuras que representan a ninfas acuáticas de la mitología hindú. </a:t>
            </a:r>
            <a:endParaRPr lang="es-UY" sz="1200" dirty="0">
              <a:latin typeface="Comic Sans MS" pitchFamily="66" charset="0"/>
            </a:endParaRPr>
          </a:p>
        </p:txBody>
      </p:sp>
      <p:pic>
        <p:nvPicPr>
          <p:cNvPr id="8" name="7 Imagen" descr="Untitled-100000.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3000"/>
                                        <p:tgtEl>
                                          <p:spTgt spid="6"/>
                                        </p:tgtEl>
                                      </p:cBhvr>
                                    </p:animEffect>
                                  </p:childTnLst>
                                </p:cTn>
                              </p:par>
                              <p:par>
                                <p:cTn id="17" presetID="17" presetClass="entr" presetSubtype="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ppt_w/2"/>
                                          </p:val>
                                        </p:tav>
                                        <p:tav tm="100000">
                                          <p:val>
                                            <p:strVal val="#ppt_x"/>
                                          </p:val>
                                        </p:tav>
                                      </p:tavLst>
                                    </p:anim>
                                    <p:anim calcmode="lin" valueType="num">
                                      <p:cBhvr>
                                        <p:cTn id="20" dur="3000" fill="hold"/>
                                        <p:tgtEl>
                                          <p:spTgt spid="7"/>
                                        </p:tgtEl>
                                        <p:attrNameLst>
                                          <p:attrName>ppt_y</p:attrName>
                                        </p:attrNameLst>
                                      </p:cBhvr>
                                      <p:tavLst>
                                        <p:tav tm="0">
                                          <p:val>
                                            <p:strVal val="#ppt_y"/>
                                          </p:val>
                                        </p:tav>
                                        <p:tav tm="100000">
                                          <p:val>
                                            <p:strVal val="#ppt_y"/>
                                          </p:val>
                                        </p:tav>
                                      </p:tavLst>
                                    </p:anim>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4.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6.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5.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Untitled-8.jpg"/>
          <p:cNvPicPr>
            <a:picLocks noChangeAspect="1"/>
          </p:cNvPicPr>
          <p:nvPr/>
        </p:nvPicPr>
        <p:blipFill>
          <a:blip r:embed="rId5" cstate="print"/>
          <a:stretch>
            <a:fillRect/>
          </a:stretch>
        </p:blipFill>
        <p:spPr>
          <a:xfrm>
            <a:off x="0" y="0"/>
            <a:ext cx="9144000" cy="6858000"/>
          </a:xfrm>
          <a:prstGeom prst="rect">
            <a:avLst/>
          </a:prstGeom>
        </p:spPr>
      </p:pic>
      <p:pic>
        <p:nvPicPr>
          <p:cNvPr id="7" name="6 Imagen" descr="Untitled-9.jpg"/>
          <p:cNvPicPr>
            <a:picLocks noChangeAspect="1"/>
          </p:cNvPicPr>
          <p:nvPr/>
        </p:nvPicPr>
        <p:blipFill>
          <a:blip r:embed="rId6" cstate="print"/>
          <a:stretch>
            <a:fillRect/>
          </a:stretch>
        </p:blipFill>
        <p:spPr>
          <a:xfrm>
            <a:off x="0" y="0"/>
            <a:ext cx="9144000" cy="6858000"/>
          </a:xfrm>
          <a:prstGeom prst="rect">
            <a:avLst/>
          </a:prstGeom>
        </p:spPr>
      </p:pic>
      <p:pic>
        <p:nvPicPr>
          <p:cNvPr id="8" name="7 Imagen" descr="Untitled-10.jpg"/>
          <p:cNvPicPr>
            <a:picLocks noChangeAspect="1"/>
          </p:cNvPicPr>
          <p:nvPr/>
        </p:nvPicPr>
        <p:blipFill>
          <a:blip r:embed="rId7" cstate="print"/>
          <a:stretch>
            <a:fillRect/>
          </a:stretch>
        </p:blipFill>
        <p:spPr>
          <a:xfrm>
            <a:off x="0" y="0"/>
            <a:ext cx="9144000" cy="6858000"/>
          </a:xfrm>
          <a:prstGeom prst="rect">
            <a:avLst/>
          </a:prstGeom>
        </p:spPr>
      </p:pic>
      <p:pic>
        <p:nvPicPr>
          <p:cNvPr id="9" name="8 Imagen" descr="Untitled-11.jpg"/>
          <p:cNvPicPr>
            <a:picLocks noChangeAspect="1"/>
          </p:cNvPicPr>
          <p:nvPr/>
        </p:nvPicPr>
        <p:blipFill>
          <a:blip r:embed="rId8" cstate="print"/>
          <a:stretch>
            <a:fillRect/>
          </a:stretch>
        </p:blipFill>
        <p:spPr>
          <a:xfrm>
            <a:off x="0" y="0"/>
            <a:ext cx="9144000" cy="6858000"/>
          </a:xfrm>
          <a:prstGeom prst="rect">
            <a:avLst/>
          </a:prstGeom>
        </p:spPr>
      </p:pic>
      <p:pic>
        <p:nvPicPr>
          <p:cNvPr id="10" name="9 Imagen" descr="Sunrise-at-Angkor-Wat-Temple-Siem-Reap-Cambodia-1070x732.jpg"/>
          <p:cNvPicPr>
            <a:picLocks noChangeAspect="1"/>
          </p:cNvPicPr>
          <p:nvPr/>
        </p:nvPicPr>
        <p:blipFill>
          <a:blip r:embed="rId9" cstate="print"/>
          <a:stretch>
            <a:fillRect/>
          </a:stretch>
        </p:blipFill>
        <p:spPr>
          <a:xfrm>
            <a:off x="-1" y="-19309"/>
            <a:ext cx="10052897" cy="6877309"/>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3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3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out)">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5"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ppt_x</p:attrName>
                                        </p:attrNameLst>
                                      </p:cBhvr>
                                      <p:tavLst>
                                        <p:tav tm="0">
                                          <p:val>
                                            <p:strVal val="#ppt_x-.2"/>
                                          </p:val>
                                        </p:tav>
                                        <p:tav tm="100000">
                                          <p:val>
                                            <p:strVal val="#ppt_x"/>
                                          </p:val>
                                        </p:tav>
                                      </p:tavLst>
                                    </p:anim>
                                    <p:anim calcmode="lin" valueType="num">
                                      <p:cBhvr>
                                        <p:cTn id="31" dur="3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2" dur="3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6_04_13_DSC_7944.jpg"/>
          <p:cNvPicPr>
            <a:picLocks noChangeAspect="1"/>
          </p:cNvPicPr>
          <p:nvPr/>
        </p:nvPicPr>
        <p:blipFill>
          <a:blip r:embed="rId2" cstate="print"/>
          <a:stretch>
            <a:fillRect/>
          </a:stretch>
        </p:blipFill>
        <p:spPr>
          <a:xfrm>
            <a:off x="179512" y="116632"/>
            <a:ext cx="4762500" cy="3152775"/>
          </a:xfrm>
          <a:prstGeom prst="rect">
            <a:avLst/>
          </a:prstGeom>
        </p:spPr>
      </p:pic>
      <p:pic>
        <p:nvPicPr>
          <p:cNvPr id="3" name="2 Imagen" descr="2016_04_14_DSC_8281.jpg"/>
          <p:cNvPicPr>
            <a:picLocks noChangeAspect="1"/>
          </p:cNvPicPr>
          <p:nvPr/>
        </p:nvPicPr>
        <p:blipFill>
          <a:blip r:embed="rId3" cstate="print"/>
          <a:stretch>
            <a:fillRect/>
          </a:stretch>
        </p:blipFill>
        <p:spPr>
          <a:xfrm>
            <a:off x="179512" y="3501008"/>
            <a:ext cx="4762500" cy="3152775"/>
          </a:xfrm>
          <a:prstGeom prst="rect">
            <a:avLst/>
          </a:prstGeom>
        </p:spPr>
      </p:pic>
      <p:sp>
        <p:nvSpPr>
          <p:cNvPr id="4" name="3 CuadroTexto"/>
          <p:cNvSpPr txBox="1"/>
          <p:nvPr/>
        </p:nvSpPr>
        <p:spPr>
          <a:xfrm>
            <a:off x="179512" y="3284984"/>
            <a:ext cx="4752528" cy="246221"/>
          </a:xfrm>
          <a:prstGeom prst="rect">
            <a:avLst/>
          </a:prstGeom>
          <a:noFill/>
        </p:spPr>
        <p:txBody>
          <a:bodyPr wrap="square" rtlCol="0">
            <a:spAutoFit/>
          </a:bodyPr>
          <a:lstStyle/>
          <a:p>
            <a:pPr algn="ctr"/>
            <a:r>
              <a:rPr lang="es-UY" sz="1000" dirty="0" smtClean="0"/>
              <a:t>Luchadores de artes marciales muy cerca de la entrada de </a:t>
            </a:r>
            <a:r>
              <a:rPr lang="es-UY" sz="1000" dirty="0" err="1" smtClean="0"/>
              <a:t>Angkor</a:t>
            </a:r>
            <a:r>
              <a:rPr lang="es-UY" sz="1000" dirty="0" smtClean="0"/>
              <a:t> Wat</a:t>
            </a:r>
            <a:endParaRPr lang="es-UY" sz="1000" dirty="0"/>
          </a:p>
        </p:txBody>
      </p:sp>
      <p:sp>
        <p:nvSpPr>
          <p:cNvPr id="5" name="4 CuadroTexto"/>
          <p:cNvSpPr txBox="1"/>
          <p:nvPr/>
        </p:nvSpPr>
        <p:spPr>
          <a:xfrm>
            <a:off x="179512" y="6597352"/>
            <a:ext cx="4752528" cy="246221"/>
          </a:xfrm>
          <a:prstGeom prst="rect">
            <a:avLst/>
          </a:prstGeom>
          <a:noFill/>
        </p:spPr>
        <p:txBody>
          <a:bodyPr wrap="square" rtlCol="0">
            <a:spAutoFit/>
          </a:bodyPr>
          <a:lstStyle/>
          <a:p>
            <a:pPr algn="ctr"/>
            <a:r>
              <a:rPr lang="es-UY" sz="1000" dirty="0" smtClean="0"/>
              <a:t>Orquesta de músicos ciegos cerca del templo de </a:t>
            </a:r>
            <a:r>
              <a:rPr lang="es-UY" sz="1000" dirty="0" err="1" smtClean="0"/>
              <a:t>Bayon</a:t>
            </a:r>
            <a:endParaRPr lang="es-UY" sz="1000" dirty="0"/>
          </a:p>
        </p:txBody>
      </p:sp>
      <p:sp>
        <p:nvSpPr>
          <p:cNvPr id="6" name="5 Rectángulo"/>
          <p:cNvSpPr/>
          <p:nvPr/>
        </p:nvSpPr>
        <p:spPr>
          <a:xfrm>
            <a:off x="5148064" y="548680"/>
            <a:ext cx="3816424" cy="5632311"/>
          </a:xfrm>
          <a:prstGeom prst="rect">
            <a:avLst/>
          </a:prstGeom>
          <a:ln>
            <a:solidFill>
              <a:schemeClr val="tx1"/>
            </a:solidFill>
          </a:ln>
        </p:spPr>
        <p:txBody>
          <a:bodyPr wrap="square">
            <a:spAutoFit/>
          </a:bodyPr>
          <a:lstStyle/>
          <a:p>
            <a:r>
              <a:rPr lang="es-UY" sz="1200" dirty="0" smtClean="0"/>
              <a:t>No estoy segura que el pueblo actual de Camboya sea consciente del rico patrimonio arqueológico que tienen, mas bien creo que notan que miles de turistas llegan para verlo y eso les ayuda mucho en el sustento diario, tampoco estoy segura que noten que la corrupción pública salta a los ojos …les cuento dos de las cosas que vi: cuando se llega al aeropuerto de </a:t>
            </a:r>
            <a:r>
              <a:rPr lang="es-UY" sz="1200" dirty="0" err="1" smtClean="0"/>
              <a:t>Seam</a:t>
            </a:r>
            <a:r>
              <a:rPr lang="es-UY" sz="1200" dirty="0" smtClean="0"/>
              <a:t> </a:t>
            </a:r>
            <a:r>
              <a:rPr lang="es-UY" sz="1200" dirty="0" err="1" smtClean="0"/>
              <a:t>Reap</a:t>
            </a:r>
            <a:r>
              <a:rPr lang="es-UY" sz="1200" dirty="0" smtClean="0"/>
              <a:t> hay que pagar la visa de entrada al país que son 40US, en un mostrador hay 3 funcionarios de emigración (empleados públicos) con una máquina de contar dinero tipo las que hay en los bancos que se hace a simple vista y sellos que ponen en el pasaporte sin mirarte la cara, estos 3 funcionarios tenían tantas joyas de oro y brillantes encima que parecían una joyería ambulante ¿de dónde sacaron el dinero para comprarlas en una sociedad donde la mayoría son pobres o muy pobres?...no es por los sueldos, ya que sus sueldos están en la media del país y apenas alcanza para llegar a fin de mes.</a:t>
            </a:r>
          </a:p>
          <a:p>
            <a:r>
              <a:rPr lang="es-UY" sz="1200" dirty="0" smtClean="0"/>
              <a:t>Hasta hace 2 años la entrada al Parque Arqueológico se pagaba en una garita tipo peaje, que la administraba una empresa extranjera y daba un porcentaje (que no sé cuanto era ) al gobierno, parece que hubo mucho movimiento en la población y ahora el Parque Arqueológico es administrado por el gobierno para lo cual la empresa extranjera, hizo un edificio (sin licitación) en tierras estatales, pero también en esas tierras estatales se están construyendo un hotel enorme que va a ser de 5 estrellas que va a ser de dicha empresa….yo esto no lo entiendo, salvo que haya mucho dinero para los que firman los decretos.</a:t>
            </a:r>
          </a:p>
        </p:txBody>
      </p:sp>
      <p:pic>
        <p:nvPicPr>
          <p:cNvPr id="7" name="6 Imagen" descr="2016_04_13_DSC_7955.jpg"/>
          <p:cNvPicPr>
            <a:picLocks noChangeAspect="1"/>
          </p:cNvPicPr>
          <p:nvPr/>
        </p:nvPicPr>
        <p:blipFill>
          <a:blip r:embed="rId4" cstate="print"/>
          <a:stretch>
            <a:fillRect/>
          </a:stretch>
        </p:blipFill>
        <p:spPr>
          <a:xfrm>
            <a:off x="179512" y="116632"/>
            <a:ext cx="4762500" cy="3152775"/>
          </a:xfrm>
          <a:prstGeom prst="rect">
            <a:avLst/>
          </a:prstGeom>
        </p:spPr>
      </p:pic>
      <p:pic>
        <p:nvPicPr>
          <p:cNvPr id="8" name="7 Imagen" descr="2016_04_13_DSC_8071.jpg"/>
          <p:cNvPicPr>
            <a:picLocks noChangeAspect="1"/>
          </p:cNvPicPr>
          <p:nvPr/>
        </p:nvPicPr>
        <p:blipFill>
          <a:blip r:embed="rId5" cstate="print"/>
          <a:stretch>
            <a:fillRect/>
          </a:stretch>
        </p:blipFill>
        <p:spPr>
          <a:xfrm>
            <a:off x="179512" y="3501008"/>
            <a:ext cx="4762500" cy="3152775"/>
          </a:xfrm>
          <a:prstGeom prst="rect">
            <a:avLst/>
          </a:prstGeom>
        </p:spPr>
      </p:pic>
      <p:sp>
        <p:nvSpPr>
          <p:cNvPr id="9" name="8 CuadroTexto"/>
          <p:cNvSpPr txBox="1"/>
          <p:nvPr/>
        </p:nvSpPr>
        <p:spPr>
          <a:xfrm>
            <a:off x="179512" y="3284984"/>
            <a:ext cx="4752528" cy="246221"/>
          </a:xfrm>
          <a:prstGeom prst="rect">
            <a:avLst/>
          </a:prstGeom>
          <a:noFill/>
        </p:spPr>
        <p:txBody>
          <a:bodyPr wrap="square" rtlCol="0">
            <a:spAutoFit/>
          </a:bodyPr>
          <a:lstStyle/>
          <a:p>
            <a:pPr algn="ctr"/>
            <a:r>
              <a:rPr lang="es-UY" sz="1000" dirty="0" smtClean="0"/>
              <a:t>Vendedores de agua de caña</a:t>
            </a:r>
            <a:endParaRPr lang="es-UY" sz="1000" dirty="0"/>
          </a:p>
        </p:txBody>
      </p:sp>
      <p:sp>
        <p:nvSpPr>
          <p:cNvPr id="10" name="9 CuadroTexto"/>
          <p:cNvSpPr txBox="1"/>
          <p:nvPr/>
        </p:nvSpPr>
        <p:spPr>
          <a:xfrm>
            <a:off x="179512" y="6611779"/>
            <a:ext cx="4752528" cy="246221"/>
          </a:xfrm>
          <a:prstGeom prst="rect">
            <a:avLst/>
          </a:prstGeom>
          <a:noFill/>
        </p:spPr>
        <p:txBody>
          <a:bodyPr wrap="square" rtlCol="0">
            <a:spAutoFit/>
          </a:bodyPr>
          <a:lstStyle/>
          <a:p>
            <a:pPr algn="ctr"/>
            <a:r>
              <a:rPr lang="es-UY" sz="1000" dirty="0" smtClean="0"/>
              <a:t>Uno de los caminos a los templos con los </a:t>
            </a:r>
            <a:r>
              <a:rPr lang="es-UY" sz="1000" dirty="0" err="1" smtClean="0"/>
              <a:t>tuc</a:t>
            </a:r>
            <a:r>
              <a:rPr lang="es-UY" sz="1000" dirty="0" smtClean="0"/>
              <a:t> </a:t>
            </a:r>
            <a:r>
              <a:rPr lang="es-UY" sz="1000" dirty="0" err="1" smtClean="0"/>
              <a:t>tuc</a:t>
            </a:r>
            <a:r>
              <a:rPr lang="es-UY" sz="1000" dirty="0" smtClean="0"/>
              <a:t> buscando pasajeros</a:t>
            </a:r>
            <a:endParaRPr lang="es-UY" sz="1000" dirty="0"/>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fill="hold" nodeType="click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2000"/>
                                        <p:tgtEl>
                                          <p:spTgt spid="4"/>
                                        </p:tgtEl>
                                      </p:cBhvr>
                                    </p:animEffect>
                                    <p:set>
                                      <p:cBhvr>
                                        <p:cTn id="15" dur="1" fill="hold">
                                          <p:stCondLst>
                                            <p:cond delay="1999"/>
                                          </p:stCondLst>
                                        </p:cTn>
                                        <p:tgtEl>
                                          <p:spTgt spid="4"/>
                                        </p:tgtEl>
                                        <p:attrNameLst>
                                          <p:attrName>style.visibility</p:attrName>
                                        </p:attrNameLst>
                                      </p:cBhvr>
                                      <p:to>
                                        <p:strVal val="hidden"/>
                                      </p:to>
                                    </p:set>
                                  </p:childTnLst>
                                </p:cTn>
                              </p:par>
                              <p:par>
                                <p:cTn id="16" presetID="10" presetClass="exit" presetSubtype="0" fill="hold" grpId="0" nodeType="withEffect">
                                  <p:stCondLst>
                                    <p:cond delay="0"/>
                                  </p:stCondLst>
                                  <p:childTnLst>
                                    <p:animEffect transition="out" filter="fade">
                                      <p:cBhvr>
                                        <p:cTn id="17" dur="2000"/>
                                        <p:tgtEl>
                                          <p:spTgt spid="5"/>
                                        </p:tgtEl>
                                      </p:cBhvr>
                                    </p:animEffect>
                                    <p:set>
                                      <p:cBhvr>
                                        <p:cTn id="18" dur="1" fill="hold">
                                          <p:stCondLst>
                                            <p:cond delay="1999"/>
                                          </p:stCondLst>
                                        </p:cTn>
                                        <p:tgtEl>
                                          <p:spTgt spid="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fade">
                                      <p:cBhvr>
                                        <p:cTn id="29" dur="2000"/>
                                        <p:tgtEl>
                                          <p:spTgt spid="9">
                                            <p:txEl>
                                              <p:pRg st="0" end="0"/>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6_04_14_DSC_8238.jpg"/>
          <p:cNvPicPr>
            <a:picLocks noChangeAspect="1"/>
          </p:cNvPicPr>
          <p:nvPr/>
        </p:nvPicPr>
        <p:blipFill>
          <a:blip r:embed="rId2" cstate="print"/>
          <a:stretch>
            <a:fillRect/>
          </a:stretch>
        </p:blipFill>
        <p:spPr>
          <a:xfrm>
            <a:off x="179512" y="116632"/>
            <a:ext cx="4762500" cy="3152775"/>
          </a:xfrm>
          <a:prstGeom prst="rect">
            <a:avLst/>
          </a:prstGeom>
        </p:spPr>
      </p:pic>
      <p:pic>
        <p:nvPicPr>
          <p:cNvPr id="3" name="2 Imagen" descr="2016_04_14_DSC_8233.jpg"/>
          <p:cNvPicPr>
            <a:picLocks noChangeAspect="1"/>
          </p:cNvPicPr>
          <p:nvPr/>
        </p:nvPicPr>
        <p:blipFill>
          <a:blip r:embed="rId3" cstate="print"/>
          <a:stretch>
            <a:fillRect/>
          </a:stretch>
        </p:blipFill>
        <p:spPr>
          <a:xfrm>
            <a:off x="179512" y="3501008"/>
            <a:ext cx="4762500" cy="3152775"/>
          </a:xfrm>
          <a:prstGeom prst="rect">
            <a:avLst/>
          </a:prstGeom>
        </p:spPr>
      </p:pic>
      <p:sp>
        <p:nvSpPr>
          <p:cNvPr id="4" name="3 Rectángulo"/>
          <p:cNvSpPr/>
          <p:nvPr/>
        </p:nvSpPr>
        <p:spPr>
          <a:xfrm>
            <a:off x="5220072" y="764704"/>
            <a:ext cx="3816424" cy="4893647"/>
          </a:xfrm>
          <a:prstGeom prst="rect">
            <a:avLst/>
          </a:prstGeom>
          <a:ln>
            <a:solidFill>
              <a:schemeClr val="tx1"/>
            </a:solidFill>
          </a:ln>
        </p:spPr>
        <p:txBody>
          <a:bodyPr wrap="square">
            <a:spAutoFit/>
          </a:bodyPr>
          <a:lstStyle/>
          <a:p>
            <a:r>
              <a:rPr lang="es-UY" sz="1200" dirty="0" smtClean="0"/>
              <a:t>Para entender un poco a la sociedad camboyana hay que conocer la historia reciente del país, que es muy triste….</a:t>
            </a:r>
          </a:p>
          <a:p>
            <a:r>
              <a:rPr lang="es-UY" sz="1200" dirty="0" smtClean="0"/>
              <a:t>Después de ocho años de guerra civil y una explosiva situación política marcada por la guerra en el vecino Vietnam y el golpe de Estado del primer ministro </a:t>
            </a:r>
            <a:r>
              <a:rPr lang="es-UY" sz="1200" dirty="0" err="1" smtClean="0"/>
              <a:t>Lon</a:t>
            </a:r>
            <a:r>
              <a:rPr lang="es-UY" sz="1200" dirty="0" smtClean="0"/>
              <a:t> </a:t>
            </a:r>
            <a:r>
              <a:rPr lang="es-UY" sz="1200" dirty="0" err="1" smtClean="0"/>
              <a:t>Nol</a:t>
            </a:r>
            <a:r>
              <a:rPr lang="es-UY" sz="1200" dirty="0" smtClean="0"/>
              <a:t> que derrocó al rey </a:t>
            </a:r>
            <a:r>
              <a:rPr lang="es-UY" sz="1200" dirty="0" err="1" smtClean="0"/>
              <a:t>Sihanouk</a:t>
            </a:r>
            <a:r>
              <a:rPr lang="es-UY" sz="1200" dirty="0" smtClean="0"/>
              <a:t> en 1970, la insurgencia comunista de los Jemeres Rojos, apoyada por la China de Mao tomó Phnom Penh el 17 de abril de 1975.</a:t>
            </a:r>
          </a:p>
          <a:p>
            <a:r>
              <a:rPr lang="es-UY" sz="1200" dirty="0" smtClean="0"/>
              <a:t>Empezaba así el horrendo «Año Cero» que el «Hermano Número 1» de los Jemeres Rojos, Pol </a:t>
            </a:r>
            <a:r>
              <a:rPr lang="es-UY" sz="1200" dirty="0" err="1" smtClean="0"/>
              <a:t>Pot</a:t>
            </a:r>
            <a:r>
              <a:rPr lang="es-UY" sz="1200" dirty="0" smtClean="0"/>
              <a:t>, implantó en Camboya. En su desquiciado intento por alcanzar una sociedad agraria sin clases, los Jemeres Rojos despoblaron las ciudades, recluyeron a sus habitantes en campos de trabajo, separaron a las familias, abolieron la propiedad privada, prohibieron la religión, suprimieron la educación, clausuraron los hospitales, cerraron los bancos, quemaron el dinero, anularon la individualidad del ser humano y liquidaron sin piedad a todo aquél que consideraban su enemigo. Entre 1975 y 1979, dos de sus siete millones de habitantes perecieron de hambre, extenuación y por ejecuciones sumarias en sus tristemente famosos «campos de la muerte». </a:t>
            </a:r>
          </a:p>
          <a:p>
            <a:r>
              <a:rPr lang="es-UY" sz="1200" dirty="0" err="1" smtClean="0"/>
              <a:t>Hun</a:t>
            </a:r>
            <a:r>
              <a:rPr lang="es-UY" sz="1200" dirty="0" smtClean="0"/>
              <a:t> </a:t>
            </a:r>
            <a:r>
              <a:rPr lang="es-UY" sz="1200" dirty="0" err="1" smtClean="0"/>
              <a:t>Sen</a:t>
            </a:r>
            <a:r>
              <a:rPr lang="es-UY" sz="1200" dirty="0" smtClean="0"/>
              <a:t>  militante de los jemeres rojos en sus primeros tiempos, es el primer ministro desde el año 1985 con 31 años en el poder, parece que estuviera atornillado a su sillón y por ahora no tiene intención de dejarlo.</a:t>
            </a:r>
          </a:p>
        </p:txBody>
      </p:sp>
      <p:sp>
        <p:nvSpPr>
          <p:cNvPr id="5" name="4 CuadroTexto"/>
          <p:cNvSpPr txBox="1"/>
          <p:nvPr/>
        </p:nvSpPr>
        <p:spPr>
          <a:xfrm>
            <a:off x="179512" y="3212976"/>
            <a:ext cx="4752528" cy="246221"/>
          </a:xfrm>
          <a:prstGeom prst="rect">
            <a:avLst/>
          </a:prstGeom>
          <a:noFill/>
        </p:spPr>
        <p:txBody>
          <a:bodyPr wrap="square" rtlCol="0">
            <a:spAutoFit/>
          </a:bodyPr>
          <a:lstStyle/>
          <a:p>
            <a:pPr algn="ctr"/>
            <a:r>
              <a:rPr lang="es-UY" sz="1000" dirty="0" smtClean="0"/>
              <a:t>La mejor casa de campesino que vi en mi recorrido</a:t>
            </a:r>
            <a:endParaRPr lang="es-UY" sz="1000" dirty="0"/>
          </a:p>
        </p:txBody>
      </p:sp>
      <p:sp>
        <p:nvSpPr>
          <p:cNvPr id="6" name="5 CuadroTexto"/>
          <p:cNvSpPr txBox="1"/>
          <p:nvPr/>
        </p:nvSpPr>
        <p:spPr>
          <a:xfrm>
            <a:off x="179512" y="6611779"/>
            <a:ext cx="4752528" cy="246221"/>
          </a:xfrm>
          <a:prstGeom prst="rect">
            <a:avLst/>
          </a:prstGeom>
          <a:noFill/>
        </p:spPr>
        <p:txBody>
          <a:bodyPr wrap="square" rtlCol="0">
            <a:spAutoFit/>
          </a:bodyPr>
          <a:lstStyle/>
          <a:p>
            <a:pPr algn="ctr"/>
            <a:r>
              <a:rPr lang="es-UY" sz="1000" dirty="0" smtClean="0"/>
              <a:t>Vendedor de cocos en su vivienda, con su vaca flaca</a:t>
            </a:r>
            <a:endParaRPr lang="es-UY" sz="1000" dirty="0"/>
          </a:p>
        </p:txBody>
      </p:sp>
      <p:pic>
        <p:nvPicPr>
          <p:cNvPr id="7" name="6 Imagen" descr="2016_04_13_DSC_8015.jpg"/>
          <p:cNvPicPr>
            <a:picLocks noChangeAspect="1"/>
          </p:cNvPicPr>
          <p:nvPr/>
        </p:nvPicPr>
        <p:blipFill>
          <a:blip r:embed="rId4" cstate="print"/>
          <a:stretch>
            <a:fillRect/>
          </a:stretch>
        </p:blipFill>
        <p:spPr>
          <a:xfrm>
            <a:off x="4788024" y="188640"/>
            <a:ext cx="4178358" cy="6309320"/>
          </a:xfrm>
          <a:prstGeom prst="rect">
            <a:avLst/>
          </a:prstGeom>
        </p:spPr>
      </p:pic>
      <p:sp>
        <p:nvSpPr>
          <p:cNvPr id="8" name="7 CuadroTexto"/>
          <p:cNvSpPr txBox="1"/>
          <p:nvPr/>
        </p:nvSpPr>
        <p:spPr>
          <a:xfrm>
            <a:off x="4788024" y="6525344"/>
            <a:ext cx="4176464" cy="246221"/>
          </a:xfrm>
          <a:prstGeom prst="rect">
            <a:avLst/>
          </a:prstGeom>
          <a:noFill/>
        </p:spPr>
        <p:txBody>
          <a:bodyPr wrap="square" rtlCol="0">
            <a:spAutoFit/>
          </a:bodyPr>
          <a:lstStyle/>
          <a:p>
            <a:pPr algn="ctr"/>
            <a:r>
              <a:rPr lang="es-UY" sz="1000" dirty="0" smtClean="0"/>
              <a:t>Rezando a Buda dentro de </a:t>
            </a:r>
            <a:r>
              <a:rPr lang="es-UY" sz="1000" dirty="0" err="1" smtClean="0"/>
              <a:t>Angkor</a:t>
            </a:r>
            <a:r>
              <a:rPr lang="es-UY" sz="1000" dirty="0" smtClean="0"/>
              <a:t> Wat</a:t>
            </a:r>
            <a:endParaRPr lang="es-UY" sz="1000" dirty="0"/>
          </a:p>
        </p:txBody>
      </p:sp>
      <p:sp>
        <p:nvSpPr>
          <p:cNvPr id="9" name="8 Rectángulo"/>
          <p:cNvSpPr/>
          <p:nvPr/>
        </p:nvSpPr>
        <p:spPr>
          <a:xfrm>
            <a:off x="611560" y="764704"/>
            <a:ext cx="3024336" cy="1569660"/>
          </a:xfrm>
          <a:prstGeom prst="rect">
            <a:avLst/>
          </a:prstGeom>
          <a:ln>
            <a:solidFill>
              <a:schemeClr val="tx1"/>
            </a:solidFill>
          </a:ln>
        </p:spPr>
        <p:txBody>
          <a:bodyPr wrap="square">
            <a:spAutoFit/>
          </a:bodyPr>
          <a:lstStyle/>
          <a:p>
            <a:r>
              <a:rPr lang="es-UY" sz="1200" dirty="0" smtClean="0"/>
              <a:t>La mejor época para recorrer </a:t>
            </a:r>
            <a:r>
              <a:rPr lang="es-UY" sz="1200" smtClean="0"/>
              <a:t>los templos </a:t>
            </a:r>
            <a:r>
              <a:rPr lang="es-UY" sz="1200" dirty="0" smtClean="0"/>
              <a:t>es en enero y febrero, cuando es temporada seca y la temperatura solo llega a 37 grados, no cuando fui yo, en abril, que es finales de temporada seca  pero la temperatura llega a los 45 grados, si no se está acostumbrado a ese calor parece que falta el aire y te cansas mucho.</a:t>
            </a:r>
            <a:endParaRPr lang="es-UY" sz="1200" dirty="0"/>
          </a:p>
        </p:txBody>
      </p:sp>
      <p:sp>
        <p:nvSpPr>
          <p:cNvPr id="10" name="9 CuadroTexto"/>
          <p:cNvSpPr txBox="1"/>
          <p:nvPr/>
        </p:nvSpPr>
        <p:spPr>
          <a:xfrm>
            <a:off x="611560" y="4365104"/>
            <a:ext cx="3024336" cy="1015663"/>
          </a:xfrm>
          <a:prstGeom prst="rect">
            <a:avLst/>
          </a:prstGeom>
          <a:noFill/>
          <a:ln>
            <a:solidFill>
              <a:schemeClr val="tx1"/>
            </a:solidFill>
          </a:ln>
        </p:spPr>
        <p:txBody>
          <a:bodyPr wrap="square" rtlCol="0">
            <a:spAutoFit/>
          </a:bodyPr>
          <a:lstStyle/>
          <a:p>
            <a:r>
              <a:rPr lang="es-UY" sz="1200" dirty="0" smtClean="0"/>
              <a:t>Fotografías propias y de internet </a:t>
            </a:r>
          </a:p>
          <a:p>
            <a:r>
              <a:rPr lang="es-UY" sz="1200" dirty="0" smtClean="0"/>
              <a:t>Música tradicional camboyana  tocada con </a:t>
            </a:r>
            <a:r>
              <a:rPr lang="es-UY" sz="1200" dirty="0" err="1" smtClean="0"/>
              <a:t>Khim</a:t>
            </a:r>
            <a:r>
              <a:rPr lang="es-UY" sz="1200" dirty="0" smtClean="0"/>
              <a:t>  un instrumento que está hecho de madera de forma trapezoidal  y latón y se toca con dos palos de bambú.</a:t>
            </a:r>
            <a:endParaRPr lang="es-UY" sz="1200" dirty="0"/>
          </a:p>
        </p:txBody>
      </p:sp>
      <p:pic>
        <p:nvPicPr>
          <p:cNvPr id="11" name="Picture 21" descr="milespowerpoints_r2_c4">
            <a:hlinkClick r:id="rId5"/>
          </p:cNvPr>
          <p:cNvPicPr>
            <a:picLocks noChangeAspect="1" noChangeArrowheads="1"/>
          </p:cNvPicPr>
          <p:nvPr/>
        </p:nvPicPr>
        <p:blipFill>
          <a:blip r:embed="rId6" cstate="print"/>
          <a:srcRect/>
          <a:stretch>
            <a:fillRect/>
          </a:stretch>
        </p:blipFill>
        <p:spPr bwMode="auto">
          <a:xfrm>
            <a:off x="2806700" y="0"/>
            <a:ext cx="3494088" cy="609600"/>
          </a:xfrm>
          <a:prstGeom prst="rect">
            <a:avLst/>
          </a:prstGeom>
          <a:noFill/>
          <a:ln w="9525">
            <a:noFill/>
            <a:miter lim="800000"/>
            <a:headEnd/>
            <a:tailEnd/>
          </a:ln>
        </p:spPr>
      </p:pic>
      <p:pic>
        <p:nvPicPr>
          <p:cNvPr id="12" name="Picture 14" descr="too">
            <a:hlinkClick r:id="rId7"/>
          </p:cNvPr>
          <p:cNvPicPr>
            <a:picLocks noChangeAspect="1" noChangeArrowheads="1"/>
          </p:cNvPicPr>
          <p:nvPr/>
        </p:nvPicPr>
        <p:blipFill>
          <a:blip r:embed="rId8" cstate="print"/>
          <a:srcRect/>
          <a:stretch>
            <a:fillRect/>
          </a:stretch>
        </p:blipFill>
        <p:spPr bwMode="auto">
          <a:xfrm>
            <a:off x="-1587" y="1223962"/>
            <a:ext cx="9145587" cy="650875"/>
          </a:xfrm>
          <a:prstGeom prst="rect">
            <a:avLst/>
          </a:prstGeom>
          <a:noFill/>
          <a:ln w="9525">
            <a:noFill/>
            <a:miter lim="800000"/>
            <a:headEnd/>
            <a:tailEnd/>
          </a:ln>
        </p:spPr>
      </p:pic>
      <p:sp>
        <p:nvSpPr>
          <p:cNvPr id="14" name="Text Box 24">
            <a:hlinkClick r:id="rId9"/>
          </p:cNvPr>
          <p:cNvSpPr txBox="1">
            <a:spLocks noChangeArrowheads="1"/>
          </p:cNvSpPr>
          <p:nvPr/>
        </p:nvSpPr>
        <p:spPr bwMode="auto">
          <a:xfrm>
            <a:off x="179512" y="3068960"/>
            <a:ext cx="1657350" cy="488950"/>
          </a:xfrm>
          <a:prstGeom prst="rect">
            <a:avLst/>
          </a:prstGeom>
          <a:noFill/>
          <a:ln w="9525">
            <a:noFill/>
            <a:miter lim="800000"/>
            <a:headEnd/>
            <a:tailEnd/>
          </a:ln>
          <a:effec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1pPr>
            <a:lvl2pPr marL="4302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2pPr>
            <a:lvl3pPr marL="6461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3pPr>
            <a:lvl4pPr marL="862013" indent="-214313"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4pPr>
            <a:lvl5pPr marL="10779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5pPr>
            <a:lvl6pPr marL="2286000" algn="l" defTabSz="914400" rtl="0" eaLnBrk="1" latinLnBrk="0" hangingPunct="1">
              <a:defRPr sz="2000" u="sng" kern="1200">
                <a:solidFill>
                  <a:schemeClr val="bg1"/>
                </a:solidFill>
                <a:latin typeface="Arial" charset="0"/>
                <a:ea typeface="MS Gothic" pitchFamily="49" charset="-128"/>
                <a:cs typeface="+mn-cs"/>
              </a:defRPr>
            </a:lvl6pPr>
            <a:lvl7pPr marL="2743200" algn="l" defTabSz="914400" rtl="0" eaLnBrk="1" latinLnBrk="0" hangingPunct="1">
              <a:defRPr sz="2000" u="sng" kern="1200">
                <a:solidFill>
                  <a:schemeClr val="bg1"/>
                </a:solidFill>
                <a:latin typeface="Arial" charset="0"/>
                <a:ea typeface="MS Gothic" pitchFamily="49" charset="-128"/>
                <a:cs typeface="+mn-cs"/>
              </a:defRPr>
            </a:lvl7pPr>
            <a:lvl8pPr marL="3200400" algn="l" defTabSz="914400" rtl="0" eaLnBrk="1" latinLnBrk="0" hangingPunct="1">
              <a:defRPr sz="2000" u="sng" kern="1200">
                <a:solidFill>
                  <a:schemeClr val="bg1"/>
                </a:solidFill>
                <a:latin typeface="Arial" charset="0"/>
                <a:ea typeface="MS Gothic" pitchFamily="49" charset="-128"/>
                <a:cs typeface="+mn-cs"/>
              </a:defRPr>
            </a:lvl8pPr>
            <a:lvl9pPr marL="3657600" algn="l" defTabSz="914400" rtl="0" eaLnBrk="1" latinLnBrk="0" hangingPunct="1">
              <a:defRPr sz="2000" u="sng" kern="1200">
                <a:solidFill>
                  <a:schemeClr val="bg1"/>
                </a:solidFill>
                <a:latin typeface="Arial" charset="0"/>
                <a:ea typeface="MS Gothic" pitchFamily="49" charset="-128"/>
                <a:cs typeface="+mn-cs"/>
              </a:defRPr>
            </a:lvl9pPr>
          </a:lstStyle>
          <a:p>
            <a:pPr>
              <a:spcBef>
                <a:spcPct val="50000"/>
              </a:spcBef>
            </a:pPr>
            <a:r>
              <a:rPr lang="es-ES" sz="2800" dirty="0">
                <a:solidFill>
                  <a:schemeClr val="tx1"/>
                </a:solidFill>
                <a:hlinkClick r:id="rId10"/>
              </a:rPr>
              <a:t>Frases</a:t>
            </a:r>
            <a:endParaRPr lang="es-ES" sz="2800" dirty="0">
              <a:solidFill>
                <a:schemeClr val="tx1"/>
              </a:solidFill>
            </a:endParaRPr>
          </a:p>
        </p:txBody>
      </p:sp>
      <p:sp>
        <p:nvSpPr>
          <p:cNvPr id="15" name="Text Box 25"/>
          <p:cNvSpPr txBox="1">
            <a:spLocks noChangeArrowheads="1"/>
          </p:cNvSpPr>
          <p:nvPr/>
        </p:nvSpPr>
        <p:spPr bwMode="auto">
          <a:xfrm>
            <a:off x="251520" y="3645024"/>
            <a:ext cx="1368425" cy="488950"/>
          </a:xfrm>
          <a:prstGeom prst="rect">
            <a:avLst/>
          </a:prstGeom>
          <a:noFill/>
          <a:ln w="9525">
            <a:noFill/>
            <a:miter lim="800000"/>
            <a:headEnd/>
            <a:tailEnd/>
          </a:ln>
          <a:effec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1pPr>
            <a:lvl2pPr marL="4302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2pPr>
            <a:lvl3pPr marL="6461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3pPr>
            <a:lvl4pPr marL="862013" indent="-214313"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4pPr>
            <a:lvl5pPr marL="10779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5pPr>
            <a:lvl6pPr marL="2286000" algn="l" defTabSz="914400" rtl="0" eaLnBrk="1" latinLnBrk="0" hangingPunct="1">
              <a:defRPr sz="2000" u="sng" kern="1200">
                <a:solidFill>
                  <a:schemeClr val="bg1"/>
                </a:solidFill>
                <a:latin typeface="Arial" charset="0"/>
                <a:ea typeface="MS Gothic" pitchFamily="49" charset="-128"/>
                <a:cs typeface="+mn-cs"/>
              </a:defRPr>
            </a:lvl6pPr>
            <a:lvl7pPr marL="2743200" algn="l" defTabSz="914400" rtl="0" eaLnBrk="1" latinLnBrk="0" hangingPunct="1">
              <a:defRPr sz="2000" u="sng" kern="1200">
                <a:solidFill>
                  <a:schemeClr val="bg1"/>
                </a:solidFill>
                <a:latin typeface="Arial" charset="0"/>
                <a:ea typeface="MS Gothic" pitchFamily="49" charset="-128"/>
                <a:cs typeface="+mn-cs"/>
              </a:defRPr>
            </a:lvl7pPr>
            <a:lvl8pPr marL="3200400" algn="l" defTabSz="914400" rtl="0" eaLnBrk="1" latinLnBrk="0" hangingPunct="1">
              <a:defRPr sz="2000" u="sng" kern="1200">
                <a:solidFill>
                  <a:schemeClr val="bg1"/>
                </a:solidFill>
                <a:latin typeface="Arial" charset="0"/>
                <a:ea typeface="MS Gothic" pitchFamily="49" charset="-128"/>
                <a:cs typeface="+mn-cs"/>
              </a:defRPr>
            </a:lvl8pPr>
            <a:lvl9pPr marL="3657600" algn="l" defTabSz="914400" rtl="0" eaLnBrk="1" latinLnBrk="0" hangingPunct="1">
              <a:defRPr sz="2000" u="sng" kern="1200">
                <a:solidFill>
                  <a:schemeClr val="bg1"/>
                </a:solidFill>
                <a:latin typeface="Arial" charset="0"/>
                <a:ea typeface="MS Gothic" pitchFamily="49" charset="-128"/>
                <a:cs typeface="+mn-cs"/>
              </a:defRPr>
            </a:lvl9pPr>
          </a:lstStyle>
          <a:p>
            <a:pPr>
              <a:spcBef>
                <a:spcPct val="50000"/>
              </a:spcBef>
            </a:pPr>
            <a:r>
              <a:rPr lang="es-ES" sz="2800" dirty="0">
                <a:hlinkClick r:id="rId11"/>
              </a:rPr>
              <a:t>Videos</a:t>
            </a:r>
            <a:endParaRPr lang="es-ES" sz="2800" dirty="0"/>
          </a:p>
        </p:txBody>
      </p:sp>
      <p:sp>
        <p:nvSpPr>
          <p:cNvPr id="16" name="Text Box 26"/>
          <p:cNvSpPr txBox="1">
            <a:spLocks noChangeArrowheads="1"/>
          </p:cNvSpPr>
          <p:nvPr/>
        </p:nvSpPr>
        <p:spPr bwMode="auto">
          <a:xfrm>
            <a:off x="179512" y="4365104"/>
            <a:ext cx="1584325" cy="488950"/>
          </a:xfrm>
          <a:prstGeom prst="rect">
            <a:avLst/>
          </a:prstGeom>
          <a:noFill/>
          <a:ln w="9525">
            <a:noFill/>
            <a:miter lim="800000"/>
            <a:headEnd/>
            <a:tailEnd/>
          </a:ln>
          <a:effec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1pPr>
            <a:lvl2pPr marL="4302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2pPr>
            <a:lvl3pPr marL="6461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3pPr>
            <a:lvl4pPr marL="862013" indent="-214313"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4pPr>
            <a:lvl5pPr marL="10779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5pPr>
            <a:lvl6pPr marL="2286000" algn="l" defTabSz="914400" rtl="0" eaLnBrk="1" latinLnBrk="0" hangingPunct="1">
              <a:defRPr sz="2000" u="sng" kern="1200">
                <a:solidFill>
                  <a:schemeClr val="bg1"/>
                </a:solidFill>
                <a:latin typeface="Arial" charset="0"/>
                <a:ea typeface="MS Gothic" pitchFamily="49" charset="-128"/>
                <a:cs typeface="+mn-cs"/>
              </a:defRPr>
            </a:lvl6pPr>
            <a:lvl7pPr marL="2743200" algn="l" defTabSz="914400" rtl="0" eaLnBrk="1" latinLnBrk="0" hangingPunct="1">
              <a:defRPr sz="2000" u="sng" kern="1200">
                <a:solidFill>
                  <a:schemeClr val="bg1"/>
                </a:solidFill>
                <a:latin typeface="Arial" charset="0"/>
                <a:ea typeface="MS Gothic" pitchFamily="49" charset="-128"/>
                <a:cs typeface="+mn-cs"/>
              </a:defRPr>
            </a:lvl7pPr>
            <a:lvl8pPr marL="3200400" algn="l" defTabSz="914400" rtl="0" eaLnBrk="1" latinLnBrk="0" hangingPunct="1">
              <a:defRPr sz="2000" u="sng" kern="1200">
                <a:solidFill>
                  <a:schemeClr val="bg1"/>
                </a:solidFill>
                <a:latin typeface="Arial" charset="0"/>
                <a:ea typeface="MS Gothic" pitchFamily="49" charset="-128"/>
                <a:cs typeface="+mn-cs"/>
              </a:defRPr>
            </a:lvl8pPr>
            <a:lvl9pPr marL="3657600" algn="l" defTabSz="914400" rtl="0" eaLnBrk="1" latinLnBrk="0" hangingPunct="1">
              <a:defRPr sz="2000" u="sng" kern="1200">
                <a:solidFill>
                  <a:schemeClr val="bg1"/>
                </a:solidFill>
                <a:latin typeface="Arial" charset="0"/>
                <a:ea typeface="MS Gothic" pitchFamily="49" charset="-128"/>
                <a:cs typeface="+mn-cs"/>
              </a:defRPr>
            </a:lvl9pPr>
          </a:lstStyle>
          <a:p>
            <a:pPr>
              <a:spcBef>
                <a:spcPct val="50000"/>
              </a:spcBef>
            </a:pPr>
            <a:r>
              <a:rPr lang="es-ES" sz="2800" dirty="0">
                <a:solidFill>
                  <a:schemeClr val="tx1"/>
                </a:solidFill>
                <a:hlinkClick r:id="rId12"/>
              </a:rPr>
              <a:t>Postales</a:t>
            </a:r>
            <a:endParaRPr lang="es-ES" sz="2800" dirty="0">
              <a:solidFill>
                <a:schemeClr val="tx1"/>
              </a:solidFill>
            </a:endParaRPr>
          </a:p>
        </p:txBody>
      </p:sp>
      <p:sp>
        <p:nvSpPr>
          <p:cNvPr id="17" name="Text Box 29"/>
          <p:cNvSpPr txBox="1">
            <a:spLocks noChangeArrowheads="1"/>
          </p:cNvSpPr>
          <p:nvPr/>
        </p:nvSpPr>
        <p:spPr bwMode="auto">
          <a:xfrm>
            <a:off x="179512" y="2204864"/>
            <a:ext cx="4500563" cy="517525"/>
          </a:xfrm>
          <a:prstGeom prst="rect">
            <a:avLst/>
          </a:prstGeom>
          <a:noFill/>
          <a:ln w="9525">
            <a:noFill/>
            <a:miter lim="800000"/>
            <a:headEnd/>
            <a:tailEnd/>
          </a:ln>
          <a:effectLst/>
        </p:spPr>
        <p:txBody>
          <a:bodyPr wrap="none">
            <a:spAutoFit/>
          </a:bodyPr>
          <a:lstStyle>
            <a:defPPr>
              <a:defRPr lang="en-GB"/>
            </a:defPPr>
            <a:lvl1pPr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1pPr>
            <a:lvl2pPr marL="4302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2pPr>
            <a:lvl3pPr marL="6461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3pPr>
            <a:lvl4pPr marL="862013" indent="-214313"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4pPr>
            <a:lvl5pPr marL="1077913" indent="-215900" algn="l" defTabSz="449263" rtl="0" fontAlgn="base" hangingPunct="0">
              <a:lnSpc>
                <a:spcPct val="93000"/>
              </a:lnSpc>
              <a:spcBef>
                <a:spcPct val="0"/>
              </a:spcBef>
              <a:spcAft>
                <a:spcPct val="0"/>
              </a:spcAft>
              <a:buClr>
                <a:srgbClr val="000000"/>
              </a:buClr>
              <a:buSzPct val="45000"/>
              <a:buFont typeface="Wingdings" pitchFamily="2" charset="2"/>
              <a:defRPr sz="2000" u="sng" kern="1200">
                <a:solidFill>
                  <a:schemeClr val="bg1"/>
                </a:solidFill>
                <a:latin typeface="Arial" charset="0"/>
                <a:ea typeface="MS Gothic" pitchFamily="49" charset="-128"/>
                <a:cs typeface="+mn-cs"/>
              </a:defRPr>
            </a:lvl5pPr>
            <a:lvl6pPr marL="2286000" algn="l" defTabSz="914400" rtl="0" eaLnBrk="1" latinLnBrk="0" hangingPunct="1">
              <a:defRPr sz="2000" u="sng" kern="1200">
                <a:solidFill>
                  <a:schemeClr val="bg1"/>
                </a:solidFill>
                <a:latin typeface="Arial" charset="0"/>
                <a:ea typeface="MS Gothic" pitchFamily="49" charset="-128"/>
                <a:cs typeface="+mn-cs"/>
              </a:defRPr>
            </a:lvl6pPr>
            <a:lvl7pPr marL="2743200" algn="l" defTabSz="914400" rtl="0" eaLnBrk="1" latinLnBrk="0" hangingPunct="1">
              <a:defRPr sz="2000" u="sng" kern="1200">
                <a:solidFill>
                  <a:schemeClr val="bg1"/>
                </a:solidFill>
                <a:latin typeface="Arial" charset="0"/>
                <a:ea typeface="MS Gothic" pitchFamily="49" charset="-128"/>
                <a:cs typeface="+mn-cs"/>
              </a:defRPr>
            </a:lvl7pPr>
            <a:lvl8pPr marL="3200400" algn="l" defTabSz="914400" rtl="0" eaLnBrk="1" latinLnBrk="0" hangingPunct="1">
              <a:defRPr sz="2000" u="sng" kern="1200">
                <a:solidFill>
                  <a:schemeClr val="bg1"/>
                </a:solidFill>
                <a:latin typeface="Arial" charset="0"/>
                <a:ea typeface="MS Gothic" pitchFamily="49" charset="-128"/>
                <a:cs typeface="+mn-cs"/>
              </a:defRPr>
            </a:lvl8pPr>
            <a:lvl9pPr marL="3657600" algn="l" defTabSz="914400" rtl="0" eaLnBrk="1" latinLnBrk="0" hangingPunct="1">
              <a:defRPr sz="2000" u="sng" kern="1200">
                <a:solidFill>
                  <a:schemeClr val="bg1"/>
                </a:solidFill>
                <a:latin typeface="Arial" charset="0"/>
                <a:ea typeface="MS Gothic" pitchFamily="49" charset="-128"/>
                <a:cs typeface="+mn-cs"/>
              </a:defRPr>
            </a:lvl9pPr>
          </a:lstStyle>
          <a:p>
            <a:r>
              <a:rPr lang="es-ES" sz="3000" b="1" i="1" u="none" dirty="0"/>
              <a:t>Más sitios interesantes:</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childTnLst>
                                </p:cTn>
                              </p:par>
                              <p:par>
                                <p:cTn id="14" presetID="2" presetClass="exit" presetSubtype="4" fill="hold" nodeType="withEffect">
                                  <p:stCondLst>
                                    <p:cond delay="0"/>
                                  </p:stCondLst>
                                  <p:childTnLst>
                                    <p:anim calcmode="lin" valueType="num">
                                      <p:cBhvr additive="base">
                                        <p:cTn id="15" dur="3000"/>
                                        <p:tgtEl>
                                          <p:spTgt spid="3"/>
                                        </p:tgtEl>
                                        <p:attrNameLst>
                                          <p:attrName>ppt_x</p:attrName>
                                        </p:attrNameLst>
                                      </p:cBhvr>
                                      <p:tavLst>
                                        <p:tav tm="0">
                                          <p:val>
                                            <p:strVal val="ppt_x"/>
                                          </p:val>
                                        </p:tav>
                                        <p:tav tm="100000">
                                          <p:val>
                                            <p:strVal val="ppt_x"/>
                                          </p:val>
                                        </p:tav>
                                      </p:tavLst>
                                    </p:anim>
                                    <p:anim calcmode="lin" valueType="num">
                                      <p:cBhvr additive="base">
                                        <p:cTn id="16" dur="3000"/>
                                        <p:tgtEl>
                                          <p:spTgt spid="3"/>
                                        </p:tgtEl>
                                        <p:attrNameLst>
                                          <p:attrName>ppt_y</p:attrName>
                                        </p:attrNameLst>
                                      </p:cBhvr>
                                      <p:tavLst>
                                        <p:tav tm="0">
                                          <p:val>
                                            <p:strVal val="ppt_y"/>
                                          </p:val>
                                        </p:tav>
                                        <p:tav tm="100000">
                                          <p:val>
                                            <p:strVal val="1+ppt_h/2"/>
                                          </p:val>
                                        </p:tav>
                                      </p:tavLst>
                                    </p:anim>
                                    <p:set>
                                      <p:cBhvr>
                                        <p:cTn id="17" dur="1" fill="hold">
                                          <p:stCondLst>
                                            <p:cond delay="2999"/>
                                          </p:stCondLst>
                                        </p:cTn>
                                        <p:tgtEl>
                                          <p:spTgt spid="3"/>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0" presetClass="exit" presetSubtype="0" fill="hold" grpId="0" nodeType="withEffect">
                                  <p:stCondLst>
                                    <p:cond delay="0"/>
                                  </p:stCondLst>
                                  <p:childTnLst>
                                    <p:animEffect transition="out" filter="fade">
                                      <p:cBhvr>
                                        <p:cTn id="22" dur="1000"/>
                                        <p:tgtEl>
                                          <p:spTgt spid="5"/>
                                        </p:tgtEl>
                                      </p:cBhvr>
                                    </p:animEffect>
                                    <p:set>
                                      <p:cBhvr>
                                        <p:cTn id="23" dur="1" fill="hold">
                                          <p:stCondLst>
                                            <p:cond delay="999"/>
                                          </p:stCondLst>
                                        </p:cTn>
                                        <p:tgtEl>
                                          <p:spTgt spid="5"/>
                                        </p:tgtEl>
                                        <p:attrNameLst>
                                          <p:attrName>style.visibility</p:attrName>
                                        </p:attrNameLst>
                                      </p:cBhvr>
                                      <p:to>
                                        <p:strVal val="hidden"/>
                                      </p:to>
                                    </p:set>
                                  </p:childTnLst>
                                </p:cTn>
                              </p:par>
                              <p:par>
                                <p:cTn id="24" presetID="2" presetClass="exit" presetSubtype="1" fill="hold" nodeType="withEffect">
                                  <p:stCondLst>
                                    <p:cond delay="0"/>
                                  </p:stCondLst>
                                  <p:childTnLst>
                                    <p:anim calcmode="lin" valueType="num">
                                      <p:cBhvr additive="base">
                                        <p:cTn id="25" dur="3000"/>
                                        <p:tgtEl>
                                          <p:spTgt spid="2"/>
                                        </p:tgtEl>
                                        <p:attrNameLst>
                                          <p:attrName>ppt_x</p:attrName>
                                        </p:attrNameLst>
                                      </p:cBhvr>
                                      <p:tavLst>
                                        <p:tav tm="0">
                                          <p:val>
                                            <p:strVal val="ppt_x"/>
                                          </p:val>
                                        </p:tav>
                                        <p:tav tm="100000">
                                          <p:val>
                                            <p:strVal val="ppt_x"/>
                                          </p:val>
                                        </p:tav>
                                      </p:tavLst>
                                    </p:anim>
                                    <p:anim calcmode="lin" valueType="num">
                                      <p:cBhvr additive="base">
                                        <p:cTn id="26" dur="3000"/>
                                        <p:tgtEl>
                                          <p:spTgt spid="2"/>
                                        </p:tgtEl>
                                        <p:attrNameLst>
                                          <p:attrName>ppt_y</p:attrName>
                                        </p:attrNameLst>
                                      </p:cBhvr>
                                      <p:tavLst>
                                        <p:tav tm="0">
                                          <p:val>
                                            <p:strVal val="ppt_y"/>
                                          </p:val>
                                        </p:tav>
                                        <p:tav tm="100000">
                                          <p:val>
                                            <p:strVal val="0-ppt_h/2"/>
                                          </p:val>
                                        </p:tav>
                                      </p:tavLst>
                                    </p:anim>
                                    <p:set>
                                      <p:cBhvr>
                                        <p:cTn id="27" dur="1" fill="hold">
                                          <p:stCondLst>
                                            <p:cond delay="2999"/>
                                          </p:stCondLst>
                                        </p:cTn>
                                        <p:tgtEl>
                                          <p:spTgt spid="2"/>
                                        </p:tgtEl>
                                        <p:attrNameLst>
                                          <p:attrName>style.visibility</p:attrName>
                                        </p:attrNameLst>
                                      </p:cBhvr>
                                      <p:to>
                                        <p:strVal val="hidden"/>
                                      </p:to>
                                    </p:set>
                                  </p:childTnLst>
                                </p:cTn>
                              </p:par>
                              <p:par>
                                <p:cTn id="28" presetID="10"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2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2000"/>
                                        <p:tgtEl>
                                          <p:spTgt spid="11"/>
                                        </p:tgtEl>
                                      </p:cBhvr>
                                    </p:animEffect>
                                  </p:childTnLst>
                                </p:cTn>
                              </p:par>
                              <p:par>
                                <p:cTn id="39" presetID="10" presetClass="entr" presetSubtype="0"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0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2000"/>
                                        <p:tgtEl>
                                          <p:spTgt spid="1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2000"/>
                                        <p:tgtEl>
                                          <p:spTgt spid="17"/>
                                        </p:tgtEl>
                                      </p:cBhvr>
                                    </p:animEffect>
                                  </p:childTnLst>
                                </p:cTn>
                              </p:par>
                              <p:par>
                                <p:cTn id="54" presetID="10" presetClass="exit" presetSubtype="0" fill="hold" grpId="1" nodeType="withEffect">
                                  <p:stCondLst>
                                    <p:cond delay="0"/>
                                  </p:stCondLst>
                                  <p:childTnLst>
                                    <p:animEffect transition="out" filter="fade">
                                      <p:cBhvr>
                                        <p:cTn id="55" dur="2000"/>
                                        <p:tgtEl>
                                          <p:spTgt spid="9"/>
                                        </p:tgtEl>
                                      </p:cBhvr>
                                    </p:animEffect>
                                    <p:set>
                                      <p:cBhvr>
                                        <p:cTn id="56" dur="1" fill="hold">
                                          <p:stCondLst>
                                            <p:cond delay="1999"/>
                                          </p:stCondLst>
                                        </p:cTn>
                                        <p:tgtEl>
                                          <p:spTgt spid="9"/>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2000"/>
                                        <p:tgtEl>
                                          <p:spTgt spid="10"/>
                                        </p:tgtEl>
                                      </p:cBhvr>
                                    </p:animEffect>
                                    <p:set>
                                      <p:cBhvr>
                                        <p:cTn id="59"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animBg="1"/>
      <p:bldP spid="9" grpId="1" animBg="1"/>
      <p:bldP spid="10" grpId="0" animBg="1"/>
      <p:bldP spid="10" grpId="1" animBg="1"/>
      <p:bldP spid="14" grpId="0"/>
      <p:bldP spid="15" grpId="0"/>
      <p:bldP spid="16" grpId="0"/>
      <p:bldP spid="1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408</TotalTime>
  <Words>1934</Words>
  <Application>Microsoft Office PowerPoint</Application>
  <PresentationFormat>Presentación en pantalla (4:3)</PresentationFormat>
  <Paragraphs>43</Paragraphs>
  <Slides>17</Slides>
  <Notes>0</Notes>
  <HiddenSlides>0</HiddenSlides>
  <MMClips>1</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Mi experiencia en los templos de  Angkor- Camboya</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 experiencia en  Ankor- Camboya</dc:title>
  <dc:creator>Escritorio</dc:creator>
  <cp:lastModifiedBy>Escritorio</cp:lastModifiedBy>
  <cp:revision>45</cp:revision>
  <dcterms:created xsi:type="dcterms:W3CDTF">2016-06-17T17:56:50Z</dcterms:created>
  <dcterms:modified xsi:type="dcterms:W3CDTF">2016-06-23T16:21:28Z</dcterms:modified>
</cp:coreProperties>
</file>