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6" r:id="rId19"/>
    <p:sldId id="273" r:id="rId20"/>
    <p:sldId id="274" r:id="rId21"/>
    <p:sldId id="275"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BDA6A56-9DB7-49A6-A3AA-D2F0FBDCE41A}" type="datetimeFigureOut">
              <a:rPr lang="fr-FR" smtClean="0"/>
              <a:t>19/03/2017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43E0B7-B535-4E0E-8E3F-99A7FCCD0A09}"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BDA6A56-9DB7-49A6-A3AA-D2F0FBDCE41A}" type="datetimeFigureOut">
              <a:rPr lang="fr-FR" smtClean="0"/>
              <a:t>19/03/2017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43E0B7-B535-4E0E-8E3F-99A7FCCD0A09}"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BDA6A56-9DB7-49A6-A3AA-D2F0FBDCE41A}" type="datetimeFigureOut">
              <a:rPr lang="fr-FR" smtClean="0"/>
              <a:t>19/03/2017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43E0B7-B535-4E0E-8E3F-99A7FCCD0A09}"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BDA6A56-9DB7-49A6-A3AA-D2F0FBDCE41A}" type="datetimeFigureOut">
              <a:rPr lang="fr-FR" smtClean="0"/>
              <a:t>19/03/2017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43E0B7-B535-4E0E-8E3F-99A7FCCD0A09}"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BDA6A56-9DB7-49A6-A3AA-D2F0FBDCE41A}" type="datetimeFigureOut">
              <a:rPr lang="fr-FR" smtClean="0"/>
              <a:t>19/03/2017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43E0B7-B535-4E0E-8E3F-99A7FCCD0A09}"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BDA6A56-9DB7-49A6-A3AA-D2F0FBDCE41A}" type="datetimeFigureOut">
              <a:rPr lang="fr-FR" smtClean="0"/>
              <a:t>19/03/2017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43E0B7-B535-4E0E-8E3F-99A7FCCD0A09}"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BDA6A56-9DB7-49A6-A3AA-D2F0FBDCE41A}" type="datetimeFigureOut">
              <a:rPr lang="fr-FR" smtClean="0"/>
              <a:t>19/03/2017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843E0B7-B535-4E0E-8E3F-99A7FCCD0A09}"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4BDA6A56-9DB7-49A6-A3AA-D2F0FBDCE41A}" type="datetimeFigureOut">
              <a:rPr lang="fr-FR" smtClean="0"/>
              <a:t>19/03/2017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843E0B7-B535-4E0E-8E3F-99A7FCCD0A09}"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BDA6A56-9DB7-49A6-A3AA-D2F0FBDCE41A}" type="datetimeFigureOut">
              <a:rPr lang="fr-FR" smtClean="0"/>
              <a:t>19/03/2017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843E0B7-B535-4E0E-8E3F-99A7FCCD0A09}"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BDA6A56-9DB7-49A6-A3AA-D2F0FBDCE41A}" type="datetimeFigureOut">
              <a:rPr lang="fr-FR" smtClean="0"/>
              <a:t>19/03/2017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43E0B7-B535-4E0E-8E3F-99A7FCCD0A09}"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BDA6A56-9DB7-49A6-A3AA-D2F0FBDCE41A}" type="datetimeFigureOut">
              <a:rPr lang="fr-FR" smtClean="0"/>
              <a:t>19/03/2017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43E0B7-B535-4E0E-8E3F-99A7FCCD0A09}"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DA6A56-9DB7-49A6-A3AA-D2F0FBDCE41A}" type="datetimeFigureOut">
              <a:rPr lang="fr-FR" smtClean="0"/>
              <a:t>19/03/2017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3E0B7-B535-4E0E-8E3F-99A7FCCD0A09}"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smtClean="0">
                <a:solidFill>
                  <a:srgbClr val="FF0000"/>
                </a:solidFill>
              </a:rPr>
              <a:t>Chapitre 3: L’affirmation de l’Etat monarchique dans le royaume des Capétiens et des Valois</a:t>
            </a:r>
            <a:endParaRPr lang="fr-FR" dirty="0">
              <a:solidFill>
                <a:srgbClr val="FF0000"/>
              </a:solidFill>
            </a:endParaRPr>
          </a:p>
        </p:txBody>
      </p:sp>
      <p:sp>
        <p:nvSpPr>
          <p:cNvPr id="3" name="Sous-titre 2"/>
          <p:cNvSpPr>
            <a:spLocks noGrp="1"/>
          </p:cNvSpPr>
          <p:nvPr>
            <p:ph type="subTitle" idx="1"/>
          </p:nvPr>
        </p:nvSpPr>
        <p:spPr/>
        <p:txBody>
          <a:bodyPr/>
          <a:lstStyle/>
          <a:p>
            <a:endParaRPr lang="fr-FR"/>
          </a:p>
        </p:txBody>
      </p:sp>
      <p:sp>
        <p:nvSpPr>
          <p:cNvPr id="6" name="Rectangle 5"/>
          <p:cNvSpPr/>
          <p:nvPr/>
        </p:nvSpPr>
        <p:spPr>
          <a:xfrm>
            <a:off x="683568" y="1700808"/>
            <a:ext cx="7776864" cy="21602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85000" lnSpcReduction="10000"/>
          </a:bodyPr>
          <a:lstStyle/>
          <a:p>
            <a:pPr>
              <a:buNone/>
            </a:pPr>
            <a:r>
              <a:rPr lang="fr-FR" dirty="0" smtClean="0">
                <a:solidFill>
                  <a:srgbClr val="0070C0"/>
                </a:solidFill>
              </a:rPr>
              <a:t>	En </a:t>
            </a:r>
            <a:r>
              <a:rPr lang="fr-FR" dirty="0">
                <a:solidFill>
                  <a:srgbClr val="0070C0"/>
                </a:solidFill>
              </a:rPr>
              <a:t>987, Hugues Capet est élu roi de France par les grands seigneurs du royaume. Il est le premier roi de la dynastie des Capétiens (dynastie qui a régné entre 978 et 1328). </a:t>
            </a:r>
          </a:p>
          <a:p>
            <a:pPr>
              <a:buNone/>
            </a:pPr>
            <a:r>
              <a:rPr lang="fr-FR" dirty="0" smtClean="0">
                <a:solidFill>
                  <a:srgbClr val="0070C0"/>
                </a:solidFill>
              </a:rPr>
              <a:t>	Même </a:t>
            </a:r>
            <a:r>
              <a:rPr lang="fr-FR" dirty="0">
                <a:solidFill>
                  <a:srgbClr val="0070C0"/>
                </a:solidFill>
              </a:rPr>
              <a:t>si celui-ci  est une haute autorité morale, puisqu’il est considéré comme l’élu de dieu, il ne réussit pas à imposer son pouvoir. En effet, le royaume de France est morcelé en fiefs (=terre accordée par un suzerain à un vassal) qui sont placés sous l’autorité de différents seigneurs et le roi n’exerce véritablement son autorité que sur le domaine royal. </a:t>
            </a:r>
          </a:p>
          <a:p>
            <a:endParaRPr lang="fr-FR" dirty="0"/>
          </a:p>
        </p:txBody>
      </p:sp>
      <p:sp>
        <p:nvSpPr>
          <p:cNvPr id="4" name="Rectangle 3"/>
          <p:cNvSpPr/>
          <p:nvPr/>
        </p:nvSpPr>
        <p:spPr>
          <a:xfrm>
            <a:off x="611560" y="1412776"/>
            <a:ext cx="8064896" cy="49685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Election d’Hugues Capet en 978 </a:t>
            </a:r>
            <a:endParaRPr lang="fr-FR" dirty="0"/>
          </a:p>
        </p:txBody>
      </p:sp>
      <p:pic>
        <p:nvPicPr>
          <p:cNvPr id="4" name="Espace réservé du contenu 3"/>
          <p:cNvPicPr>
            <a:picLocks noGrp="1"/>
          </p:cNvPicPr>
          <p:nvPr>
            <p:ph idx="1"/>
          </p:nvPr>
        </p:nvPicPr>
        <p:blipFill>
          <a:blip r:embed="rId2" cstate="print"/>
          <a:srcRect/>
          <a:stretch>
            <a:fillRect/>
          </a:stretch>
        </p:blipFill>
        <p:spPr bwMode="auto">
          <a:xfrm>
            <a:off x="1038666" y="2886732"/>
            <a:ext cx="7066667" cy="195289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None/>
            </a:pPr>
            <a:r>
              <a:rPr lang="fr-FR" u="sng" dirty="0" smtClean="0">
                <a:solidFill>
                  <a:srgbClr val="FF0000"/>
                </a:solidFill>
              </a:rPr>
              <a:t>B- Pourquoi </a:t>
            </a:r>
            <a:r>
              <a:rPr lang="fr-FR" u="sng" dirty="0">
                <a:solidFill>
                  <a:srgbClr val="FF0000"/>
                </a:solidFill>
              </a:rPr>
              <a:t>la bataille de Bouvines permet-elle aux Capétiens de s’imposer face aux seigneurs ? </a:t>
            </a:r>
            <a:endParaRPr lang="fr-FR" dirty="0">
              <a:solidFill>
                <a:srgbClr val="FF0000"/>
              </a:solidFill>
            </a:endParaRPr>
          </a:p>
          <a:p>
            <a:pPr>
              <a:buNone/>
            </a:pPr>
            <a:endParaRPr lang="fr-FR" dirty="0" smtClean="0"/>
          </a:p>
          <a:p>
            <a:pPr>
              <a:buNone/>
            </a:pPr>
            <a:r>
              <a:rPr lang="fr-FR" dirty="0" smtClean="0"/>
              <a:t> </a:t>
            </a:r>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Raconter la bataille de Bouvines </a:t>
            </a:r>
            <a:endParaRPr lang="fr-FR" dirty="0"/>
          </a:p>
        </p:txBody>
      </p:sp>
      <p:sp>
        <p:nvSpPr>
          <p:cNvPr id="3" name="Espace réservé du contenu 2"/>
          <p:cNvSpPr>
            <a:spLocks noGrp="1"/>
          </p:cNvSpPr>
          <p:nvPr>
            <p:ph idx="1"/>
          </p:nvPr>
        </p:nvSpPr>
        <p:spPr/>
        <p:txBody>
          <a:bodyPr/>
          <a:lstStyle/>
          <a:p>
            <a:pPr>
              <a:buNone/>
            </a:pPr>
            <a:r>
              <a:rPr lang="fr-FR" dirty="0" smtClean="0"/>
              <a:t>Des documents d’illustration pour raconter les origines de la bataille.</a:t>
            </a:r>
          </a:p>
          <a:p>
            <a:pPr>
              <a:buNone/>
            </a:pPr>
            <a:r>
              <a:rPr lang="fr-FR" dirty="0" smtClean="0"/>
              <a:t>Scanner carte p.87</a:t>
            </a:r>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600" dirty="0" smtClean="0"/>
              <a:t>Jean Fouquet, Couronnement </a:t>
            </a:r>
            <a:r>
              <a:rPr lang="fr-FR" sz="1600" dirty="0"/>
              <a:t>de Philippe </a:t>
            </a:r>
            <a:r>
              <a:rPr lang="fr-FR" sz="1600" dirty="0" smtClean="0"/>
              <a:t>Auguste, </a:t>
            </a:r>
            <a:r>
              <a:rPr lang="fr-FR" sz="1600" i="1" dirty="0" smtClean="0"/>
              <a:t>Grandes </a:t>
            </a:r>
            <a:r>
              <a:rPr lang="fr-FR" sz="1600" i="1" dirty="0"/>
              <a:t>Chroniques de </a:t>
            </a:r>
            <a:r>
              <a:rPr lang="fr-FR" sz="1600" i="1" dirty="0" smtClean="0"/>
              <a:t>France</a:t>
            </a:r>
            <a:r>
              <a:rPr lang="fr-FR" sz="1600" dirty="0" smtClean="0"/>
              <a:t>,</a:t>
            </a:r>
            <a:r>
              <a:rPr lang="fr-FR" sz="1600" dirty="0"/>
              <a:t> </a:t>
            </a:r>
            <a:r>
              <a:rPr lang="fr-FR" sz="1600" cap="small" dirty="0" err="1" smtClean="0"/>
              <a:t>xv</a:t>
            </a:r>
            <a:r>
              <a:rPr lang="fr-FR" sz="1600" baseline="30000" dirty="0" err="1" smtClean="0"/>
              <a:t>e</a:t>
            </a:r>
            <a:r>
              <a:rPr lang="fr-FR" sz="1600" dirty="0"/>
              <a:t> siècle).</a:t>
            </a:r>
          </a:p>
        </p:txBody>
      </p:sp>
      <p:pic>
        <p:nvPicPr>
          <p:cNvPr id="4" name="Espace réservé du contenu 3" descr="Couronnement de Philippe Auguste"/>
          <p:cNvPicPr>
            <a:picLocks noGrp="1"/>
          </p:cNvPicPr>
          <p:nvPr>
            <p:ph idx="1"/>
          </p:nvPr>
        </p:nvPicPr>
        <p:blipFill>
          <a:blip r:embed="rId2" cstate="print"/>
          <a:srcRect/>
          <a:stretch>
            <a:fillRect/>
          </a:stretch>
        </p:blipFill>
        <p:spPr bwMode="auto">
          <a:xfrm>
            <a:off x="899592" y="1484784"/>
            <a:ext cx="7128792" cy="4896544"/>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Résultat de recherche d'images pour &quot;carte europe bouvines&quot;"/>
          <p:cNvPicPr>
            <a:picLocks noGrp="1"/>
          </p:cNvPicPr>
          <p:nvPr>
            <p:ph idx="1"/>
          </p:nvPr>
        </p:nvPicPr>
        <p:blipFill>
          <a:blip r:embed="rId2" cstate="print"/>
          <a:srcRect/>
          <a:stretch>
            <a:fillRect/>
          </a:stretch>
        </p:blipFill>
        <p:spPr bwMode="auto">
          <a:xfrm>
            <a:off x="1789371" y="1600200"/>
            <a:ext cx="5565258" cy="452596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p:cNvPicPr>
          <p:nvPr>
            <p:ph idx="1"/>
          </p:nvPr>
        </p:nvPicPr>
        <p:blipFill>
          <a:blip r:embed="rId2" cstate="print"/>
          <a:srcRect/>
          <a:stretch>
            <a:fillRect/>
          </a:stretch>
        </p:blipFill>
        <p:spPr bwMode="auto">
          <a:xfrm>
            <a:off x="2899804" y="1600200"/>
            <a:ext cx="3344392" cy="452596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None/>
            </a:pPr>
            <a:r>
              <a:rPr lang="fr-FR" dirty="0" smtClean="0"/>
              <a:t>Voir tâche complexe </a:t>
            </a:r>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p:cNvPicPr>
          <p:nvPr>
            <p:ph idx="1"/>
          </p:nvPr>
        </p:nvPicPr>
        <p:blipFill>
          <a:blip r:embed="rId2" cstate="print"/>
          <a:srcRect/>
          <a:stretch>
            <a:fillRect/>
          </a:stretch>
        </p:blipFill>
        <p:spPr bwMode="auto">
          <a:xfrm>
            <a:off x="664916" y="1600200"/>
            <a:ext cx="7814167" cy="452596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just">
              <a:lnSpc>
                <a:spcPct val="115000"/>
              </a:lnSpc>
              <a:spcAft>
                <a:spcPts val="1000"/>
              </a:spcAft>
              <a:buNone/>
            </a:pPr>
            <a:r>
              <a:rPr lang="fr-FR" dirty="0" smtClean="0">
                <a:solidFill>
                  <a:srgbClr val="0070C0"/>
                </a:solidFill>
                <a:ea typeface="Calibri"/>
                <a:cs typeface="Times New Roman"/>
              </a:rPr>
              <a:t>	Entre </a:t>
            </a:r>
            <a:r>
              <a:rPr lang="fr-FR" dirty="0">
                <a:solidFill>
                  <a:srgbClr val="0070C0"/>
                </a:solidFill>
                <a:ea typeface="Calibri"/>
                <a:cs typeface="Times New Roman"/>
              </a:rPr>
              <a:t>le Xe et le XIIIe siècle, les rois cherchent à faire reconnaître leur autorité au sommet du système féodal. Pour cela, ils agrandirent le domaine royal en épousant les filles des grands seigneurs, en leur achetant des terres ou en leur faisant la guerre comme à Bouvines en 1214.</a:t>
            </a:r>
            <a:endParaRPr lang="fr-FR" dirty="0">
              <a:ea typeface="Calibri"/>
              <a:cs typeface="Times New Roman"/>
            </a:endParaRPr>
          </a:p>
          <a:p>
            <a:endParaRPr lang="fr-FR" dirty="0"/>
          </a:p>
        </p:txBody>
      </p:sp>
      <p:sp>
        <p:nvSpPr>
          <p:cNvPr id="4" name="Rectangle 3"/>
          <p:cNvSpPr/>
          <p:nvPr/>
        </p:nvSpPr>
        <p:spPr>
          <a:xfrm>
            <a:off x="683568" y="1484784"/>
            <a:ext cx="8208912" cy="46805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http://martial.berthot.free.fr/moyenage/sacrephilippeauguste.jpg"/>
          <p:cNvPicPr>
            <a:picLocks noGrp="1"/>
          </p:cNvPicPr>
          <p:nvPr>
            <p:ph idx="1"/>
          </p:nvPr>
        </p:nvPicPr>
        <p:blipFill>
          <a:blip r:embed="rId2" cstate="print"/>
          <a:srcRect/>
          <a:stretch>
            <a:fillRect/>
          </a:stretch>
        </p:blipFill>
        <p:spPr bwMode="auto">
          <a:xfrm>
            <a:off x="899592" y="764704"/>
            <a:ext cx="7200800" cy="5544616"/>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Placer la bataille de Bouvines</a:t>
            </a:r>
            <a:endParaRPr lang="fr-FR" dirty="0"/>
          </a:p>
        </p:txBody>
      </p:sp>
      <p:pic>
        <p:nvPicPr>
          <p:cNvPr id="4" name="Espace réservé du contenu 3"/>
          <p:cNvPicPr>
            <a:picLocks noGrp="1"/>
          </p:cNvPicPr>
          <p:nvPr>
            <p:ph idx="1"/>
          </p:nvPr>
        </p:nvPicPr>
        <p:blipFill>
          <a:blip r:embed="rId2" cstate="print"/>
          <a:srcRect/>
          <a:stretch>
            <a:fillRect/>
          </a:stretch>
        </p:blipFill>
        <p:spPr bwMode="auto">
          <a:xfrm>
            <a:off x="1038666" y="2886732"/>
            <a:ext cx="7066667" cy="195289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u="sng" dirty="0" smtClean="0">
                <a:solidFill>
                  <a:srgbClr val="FF0000"/>
                </a:solidFill>
              </a:rPr>
              <a:t>2- Comment </a:t>
            </a:r>
            <a:r>
              <a:rPr lang="fr-FR" sz="2800" u="sng" dirty="0">
                <a:solidFill>
                  <a:srgbClr val="FF0000"/>
                </a:solidFill>
              </a:rPr>
              <a:t>la monarchie a-t-elle modifié les bases de l’Etat afin de renforcer son pouvoir ? </a:t>
            </a:r>
            <a:r>
              <a:rPr lang="fr-FR" sz="2800" dirty="0"/>
              <a:t/>
            </a:r>
            <a:br>
              <a:rPr lang="fr-FR" sz="2800" dirty="0"/>
            </a:br>
            <a:endParaRPr lang="fr-FR" sz="2800" dirty="0"/>
          </a:p>
        </p:txBody>
      </p:sp>
      <p:sp>
        <p:nvSpPr>
          <p:cNvPr id="3" name="Espace réservé du contenu 2"/>
          <p:cNvSpPr>
            <a:spLocks noGrp="1"/>
          </p:cNvSpPr>
          <p:nvPr>
            <p:ph idx="1"/>
          </p:nvPr>
        </p:nvSpPr>
        <p:spPr/>
        <p:txBody>
          <a:bodyPr/>
          <a:lstStyle/>
          <a:p>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u="sng" dirty="0" smtClean="0">
                <a:solidFill>
                  <a:srgbClr val="FF0000"/>
                </a:solidFill>
              </a:rPr>
              <a:t>2- Comment </a:t>
            </a:r>
            <a:r>
              <a:rPr lang="fr-FR" sz="2800" u="sng" dirty="0">
                <a:solidFill>
                  <a:srgbClr val="FF0000"/>
                </a:solidFill>
              </a:rPr>
              <a:t>la monarchie a-t-elle modifié les bases de l’Etat afin de renforcer son pouvoir ? </a:t>
            </a:r>
            <a:r>
              <a:rPr lang="fr-FR" sz="2800" dirty="0"/>
              <a:t/>
            </a:r>
            <a:br>
              <a:rPr lang="fr-FR" sz="2800" dirty="0"/>
            </a:br>
            <a:endParaRPr lang="fr-FR" sz="2800" dirty="0"/>
          </a:p>
        </p:txBody>
      </p:sp>
      <p:sp>
        <p:nvSpPr>
          <p:cNvPr id="3" name="Espace réservé du contenu 2"/>
          <p:cNvSpPr>
            <a:spLocks noGrp="1"/>
          </p:cNvSpPr>
          <p:nvPr>
            <p:ph idx="1"/>
          </p:nvPr>
        </p:nvSpPr>
        <p:spPr/>
        <p:txBody>
          <a:bodyPr/>
          <a:lstStyle/>
          <a:p>
            <a:pPr>
              <a:buNone/>
            </a:pPr>
            <a:r>
              <a:rPr lang="fr-FR" u="sng" dirty="0" smtClean="0">
                <a:solidFill>
                  <a:srgbClr val="FF0000"/>
                </a:solidFill>
              </a:rPr>
              <a:t>A- Quelles sont les relations entre le roi et l’Eglise ? </a:t>
            </a:r>
            <a:endParaRPr lang="fr-FR" u="sng" dirty="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Voir fiche d’activité n°2: le sacre</a:t>
            </a:r>
            <a:endParaRPr lang="fr-FR" dirty="0"/>
          </a:p>
        </p:txBody>
      </p:sp>
      <p:pic>
        <p:nvPicPr>
          <p:cNvPr id="4" name="Espace réservé du contenu 3" descr="http://www.historel.net/moyenage/13e/louis8.jpg"/>
          <p:cNvPicPr>
            <a:picLocks noGrp="1"/>
          </p:cNvPicPr>
          <p:nvPr>
            <p:ph idx="1"/>
          </p:nvPr>
        </p:nvPicPr>
        <p:blipFill>
          <a:blip r:embed="rId2" cstate="print"/>
          <a:srcRect/>
          <a:stretch>
            <a:fillRect/>
          </a:stretch>
        </p:blipFill>
        <p:spPr bwMode="auto">
          <a:xfrm>
            <a:off x="2123728" y="1484784"/>
            <a:ext cx="4968552" cy="5157192"/>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None/>
            </a:pPr>
            <a:r>
              <a:rPr lang="fr-FR" dirty="0" smtClean="0"/>
              <a:t>	</a:t>
            </a:r>
            <a:r>
              <a:rPr lang="fr-FR" dirty="0" smtClean="0">
                <a:solidFill>
                  <a:srgbClr val="0070C0"/>
                </a:solidFill>
              </a:rPr>
              <a:t>La </a:t>
            </a:r>
            <a:r>
              <a:rPr lang="fr-FR" dirty="0">
                <a:solidFill>
                  <a:srgbClr val="0070C0"/>
                </a:solidFill>
              </a:rPr>
              <a:t>relation entre le roi et l’Eglise est très forte. </a:t>
            </a:r>
            <a:r>
              <a:rPr lang="fr-FR" dirty="0" smtClean="0">
                <a:solidFill>
                  <a:srgbClr val="0070C0"/>
                </a:solidFill>
              </a:rPr>
              <a:t>Le roi </a:t>
            </a:r>
            <a:r>
              <a:rPr lang="fr-FR" dirty="0">
                <a:solidFill>
                  <a:srgbClr val="0070C0"/>
                </a:solidFill>
              </a:rPr>
              <a:t>de France est sacré à Reims, son pouvoir est donc de droit divin. Lors du sacre (=cérémonie religieuse qui donne au roi un caractère divin), le roi reçoit le soutien des grands seigneurs mais aussi des membres de l’Eglise.</a:t>
            </a:r>
          </a:p>
          <a:p>
            <a:endParaRPr lang="fr-FR" dirty="0"/>
          </a:p>
        </p:txBody>
      </p:sp>
      <p:sp>
        <p:nvSpPr>
          <p:cNvPr id="4" name="Rectangle 3"/>
          <p:cNvSpPr/>
          <p:nvPr/>
        </p:nvSpPr>
        <p:spPr>
          <a:xfrm>
            <a:off x="683568" y="1556792"/>
            <a:ext cx="8064896" cy="38164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Voir fiche d’activité n°3: Saint-Denis</a:t>
            </a:r>
            <a:endParaRPr lang="fr-FR" dirty="0"/>
          </a:p>
        </p:txBody>
      </p:sp>
      <p:sp>
        <p:nvSpPr>
          <p:cNvPr id="3" name="Espace réservé du contenu 2"/>
          <p:cNvSpPr>
            <a:spLocks noGrp="1"/>
          </p:cNvSpPr>
          <p:nvPr>
            <p:ph idx="1"/>
          </p:nvPr>
        </p:nvSpPr>
        <p:spPr/>
        <p:txBody>
          <a:bodyPr/>
          <a:lstStyle/>
          <a:p>
            <a:endParaRPr lang="fr-F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77500" lnSpcReduction="20000"/>
          </a:bodyPr>
          <a:lstStyle/>
          <a:p>
            <a:pPr algn="just">
              <a:lnSpc>
                <a:spcPct val="115000"/>
              </a:lnSpc>
              <a:spcAft>
                <a:spcPts val="1000"/>
              </a:spcAft>
              <a:buNone/>
              <a:tabLst>
                <a:tab pos="1085850" algn="l"/>
              </a:tabLst>
            </a:pPr>
            <a:r>
              <a:rPr lang="fr-FR" dirty="0" smtClean="0">
                <a:solidFill>
                  <a:srgbClr val="0070C0"/>
                </a:solidFill>
                <a:ea typeface="Calibri"/>
                <a:cs typeface="Times New Roman"/>
              </a:rPr>
              <a:t>	A partir de la dynastie </a:t>
            </a:r>
            <a:r>
              <a:rPr lang="fr-FR" dirty="0">
                <a:solidFill>
                  <a:srgbClr val="0070C0"/>
                </a:solidFill>
                <a:ea typeface="Calibri"/>
                <a:cs typeface="Times New Roman"/>
              </a:rPr>
              <a:t>capétienne, les rois reposent presque toujours dans la nécropole (=groupement de plusieurs tombes) de la basilique Saint-Denis.  Ce rapprochement entre l’Eglise et la monarchie est illustré par la vie de Suger, qui a été l’abbé de Saint-Denis mais aussi le proche conseiller de deux rois de la dynastie capétienne. Il assura même la régence, c’est-à-dire qu’il a gouverné temporairement en l’absence du roi.</a:t>
            </a:r>
            <a:endParaRPr lang="fr-FR" dirty="0">
              <a:ea typeface="Calibri"/>
              <a:cs typeface="Times New Roman"/>
            </a:endParaRPr>
          </a:p>
          <a:p>
            <a:pPr algn="just">
              <a:lnSpc>
                <a:spcPct val="115000"/>
              </a:lnSpc>
              <a:spcAft>
                <a:spcPts val="1000"/>
              </a:spcAft>
              <a:buNone/>
              <a:tabLst>
                <a:tab pos="1085850" algn="l"/>
              </a:tabLst>
            </a:pPr>
            <a:r>
              <a:rPr lang="fr-FR" dirty="0" smtClean="0">
                <a:solidFill>
                  <a:srgbClr val="0070C0"/>
                </a:solidFill>
                <a:ea typeface="Calibri"/>
                <a:cs typeface="Times New Roman"/>
              </a:rPr>
              <a:t>	Les </a:t>
            </a:r>
            <a:r>
              <a:rPr lang="fr-FR" dirty="0">
                <a:solidFill>
                  <a:srgbClr val="0070C0"/>
                </a:solidFill>
                <a:ea typeface="Calibri"/>
                <a:cs typeface="Times New Roman"/>
              </a:rPr>
              <a:t>rois de France ont voulu affirmer le caractère sacré de la monarchie en se rapprochant de l’Eglise, afin de renforcer leur pouvoir. </a:t>
            </a:r>
            <a:endParaRPr lang="fr-FR" dirty="0">
              <a:ea typeface="Calibri"/>
              <a:cs typeface="Times New Roman"/>
            </a:endParaRPr>
          </a:p>
          <a:p>
            <a:endParaRPr lang="fr-FR" dirty="0"/>
          </a:p>
        </p:txBody>
      </p:sp>
      <p:sp>
        <p:nvSpPr>
          <p:cNvPr id="4" name="Rectangle 3"/>
          <p:cNvSpPr/>
          <p:nvPr/>
        </p:nvSpPr>
        <p:spPr>
          <a:xfrm>
            <a:off x="611560" y="1484784"/>
            <a:ext cx="8280920" cy="47525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lvl="0">
              <a:buNone/>
            </a:pPr>
            <a:r>
              <a:rPr lang="fr-FR" u="sng" dirty="0" smtClean="0">
                <a:solidFill>
                  <a:srgbClr val="FF0000"/>
                </a:solidFill>
              </a:rPr>
              <a:t>B- </a:t>
            </a:r>
            <a:r>
              <a:rPr lang="fr-FR" u="sng" dirty="0">
                <a:solidFill>
                  <a:srgbClr val="FF0000"/>
                </a:solidFill>
              </a:rPr>
              <a:t>Comment les rois de France mettent-ils en place une administration qui renforce leur pouvoir ? </a:t>
            </a:r>
          </a:p>
          <a:p>
            <a:pPr>
              <a:buNone/>
            </a:pPr>
            <a:endParaRPr lang="fr-F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None/>
            </a:pPr>
            <a:r>
              <a:rPr lang="fr-FR" dirty="0" smtClean="0"/>
              <a:t>Voir fiche d’activité administration </a:t>
            </a:r>
            <a:endParaRPr lang="fr-F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85000" lnSpcReduction="10000"/>
          </a:bodyPr>
          <a:lstStyle/>
          <a:p>
            <a:pPr>
              <a:buNone/>
            </a:pPr>
            <a:r>
              <a:rPr lang="fr-FR" dirty="0" smtClean="0"/>
              <a:t>	</a:t>
            </a:r>
            <a:r>
              <a:rPr lang="fr-FR" dirty="0" smtClean="0">
                <a:solidFill>
                  <a:srgbClr val="0070C0"/>
                </a:solidFill>
              </a:rPr>
              <a:t>Dès </a:t>
            </a:r>
            <a:r>
              <a:rPr lang="fr-FR" dirty="0">
                <a:solidFill>
                  <a:srgbClr val="0070C0"/>
                </a:solidFill>
              </a:rPr>
              <a:t>le XIIe siècle, Philippe Auguste nomme des baillis (nord de la France) et des sénéchaux (sud de la France), qui sont des représentants du roi chargés de rendre la justice et de prélever l’impôt. </a:t>
            </a:r>
          </a:p>
          <a:p>
            <a:pPr>
              <a:buNone/>
            </a:pPr>
            <a:r>
              <a:rPr lang="fr-FR" dirty="0" smtClean="0">
                <a:solidFill>
                  <a:srgbClr val="0070C0"/>
                </a:solidFill>
              </a:rPr>
              <a:t>	Au </a:t>
            </a:r>
            <a:r>
              <a:rPr lang="fr-FR" dirty="0">
                <a:solidFill>
                  <a:srgbClr val="0070C0"/>
                </a:solidFill>
              </a:rPr>
              <a:t>XIIIe siècle, Louis </a:t>
            </a:r>
            <a:r>
              <a:rPr lang="fr-FR" dirty="0" smtClean="0">
                <a:solidFill>
                  <a:srgbClr val="0070C0"/>
                </a:solidFill>
              </a:rPr>
              <a:t>IX, </a:t>
            </a:r>
            <a:r>
              <a:rPr lang="fr-FR" dirty="0">
                <a:solidFill>
                  <a:srgbClr val="0070C0"/>
                </a:solidFill>
              </a:rPr>
              <a:t>dit Saint Louis, impose une monnaie à l’ensemble du royaume. Charles VII, au XVe siècle, met en place une armée permanente qu’il peut faire entrer en guerre à tout moment. </a:t>
            </a:r>
          </a:p>
          <a:p>
            <a:pPr>
              <a:buNone/>
            </a:pPr>
            <a:r>
              <a:rPr lang="fr-FR" dirty="0" smtClean="0">
                <a:solidFill>
                  <a:srgbClr val="0070C0"/>
                </a:solidFill>
              </a:rPr>
              <a:t>	Les </a:t>
            </a:r>
            <a:r>
              <a:rPr lang="fr-FR" dirty="0">
                <a:solidFill>
                  <a:srgbClr val="0070C0"/>
                </a:solidFill>
              </a:rPr>
              <a:t>Capétiens renforcent leur autorité grâce à une administration mieux organisée et centralisée. </a:t>
            </a:r>
          </a:p>
          <a:p>
            <a:endParaRPr lang="fr-FR" dirty="0"/>
          </a:p>
        </p:txBody>
      </p:sp>
      <p:sp>
        <p:nvSpPr>
          <p:cNvPr id="4" name="Rectangle 3"/>
          <p:cNvSpPr/>
          <p:nvPr/>
        </p:nvSpPr>
        <p:spPr>
          <a:xfrm>
            <a:off x="539552" y="1412776"/>
            <a:ext cx="8280920" cy="46805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smtClean="0">
                <a:solidFill>
                  <a:srgbClr val="00B050"/>
                </a:solidFill>
              </a:rPr>
              <a:t>Comment </a:t>
            </a:r>
            <a:r>
              <a:rPr lang="fr-FR" sz="2800" dirty="0">
                <a:solidFill>
                  <a:srgbClr val="00B050"/>
                </a:solidFill>
              </a:rPr>
              <a:t>les rois capétiens renforcent-ils leur pouvoir pour poser les bases d’un Etat moderne ? </a:t>
            </a:r>
            <a:br>
              <a:rPr lang="fr-FR" sz="2800" dirty="0">
                <a:solidFill>
                  <a:srgbClr val="00B050"/>
                </a:solidFill>
              </a:rPr>
            </a:br>
            <a:endParaRPr lang="fr-FR" sz="2800" dirty="0">
              <a:solidFill>
                <a:srgbClr val="00B050"/>
              </a:solidFill>
            </a:endParaRPr>
          </a:p>
        </p:txBody>
      </p:sp>
      <p:sp>
        <p:nvSpPr>
          <p:cNvPr id="3" name="Espace réservé du contenu 2"/>
          <p:cNvSpPr>
            <a:spLocks noGrp="1"/>
          </p:cNvSpPr>
          <p:nvPr>
            <p:ph idx="1"/>
          </p:nvPr>
        </p:nvSpPr>
        <p:spPr/>
        <p:txBody>
          <a:bodyPr/>
          <a:lstStyle/>
          <a:p>
            <a:endParaRPr lang="fr-F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548680"/>
            <a:ext cx="8229600" cy="1143000"/>
          </a:xfrm>
        </p:spPr>
        <p:txBody>
          <a:bodyPr>
            <a:normAutofit fontScale="90000"/>
          </a:bodyPr>
          <a:lstStyle/>
          <a:p>
            <a:r>
              <a:rPr lang="fr-FR" sz="2700" dirty="0"/>
              <a:t>Devoir à faire à la maison </a:t>
            </a:r>
            <a:r>
              <a:rPr lang="fr-FR" sz="2700" dirty="0" smtClean="0"/>
              <a:t>:</a:t>
            </a:r>
            <a:r>
              <a:rPr lang="fr-FR" sz="2700" dirty="0"/>
              <a:t>Complète la carte mentale à l’aide de ton cours (exercices et traces écrites).</a:t>
            </a:r>
            <a:r>
              <a:rPr lang="fr-FR" dirty="0"/>
              <a:t/>
            </a:r>
            <a:br>
              <a:rPr lang="fr-FR" dirty="0"/>
            </a:br>
            <a:r>
              <a:rPr lang="fr-FR" dirty="0"/>
              <a:t/>
            </a:r>
            <a:br>
              <a:rPr lang="fr-FR" dirty="0"/>
            </a:br>
            <a:endParaRPr lang="fr-FR"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457200" y="2176435"/>
            <a:ext cx="8229600" cy="3373492"/>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628800"/>
            <a:ext cx="8229600" cy="1143000"/>
          </a:xfrm>
        </p:spPr>
        <p:txBody>
          <a:bodyPr>
            <a:normAutofit fontScale="90000"/>
          </a:bodyPr>
          <a:lstStyle/>
          <a:p>
            <a:r>
              <a:rPr lang="fr-FR" u="sng" dirty="0">
                <a:solidFill>
                  <a:srgbClr val="FF0000"/>
                </a:solidFill>
              </a:rPr>
              <a:t>III- Pourquoi  la Guerre de Cent Ans a-t-elle permis de renforcer le pouvoir monarchique ?</a:t>
            </a:r>
            <a:br>
              <a:rPr lang="fr-FR" u="sng" dirty="0">
                <a:solidFill>
                  <a:srgbClr val="FF0000"/>
                </a:solidFill>
              </a:rPr>
            </a:br>
            <a:endParaRPr lang="fr-FR" u="sng" dirty="0">
              <a:solidFill>
                <a:srgbClr val="FF0000"/>
              </a:solidFill>
            </a:endParaRPr>
          </a:p>
        </p:txBody>
      </p:sp>
      <p:sp>
        <p:nvSpPr>
          <p:cNvPr id="3" name="Espace réservé du contenu 2"/>
          <p:cNvSpPr>
            <a:spLocks noGrp="1"/>
          </p:cNvSpPr>
          <p:nvPr>
            <p:ph idx="1"/>
          </p:nvPr>
        </p:nvSpPr>
        <p:spPr/>
        <p:txBody>
          <a:bodyPr/>
          <a:lstStyle/>
          <a:p>
            <a:endParaRPr lang="fr-F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Raconter la guerre de Cent Ans </a:t>
            </a:r>
            <a:endParaRPr lang="fr-FR" dirty="0"/>
          </a:p>
        </p:txBody>
      </p:sp>
      <p:sp>
        <p:nvSpPr>
          <p:cNvPr id="3" name="Espace réservé du contenu 2"/>
          <p:cNvSpPr>
            <a:spLocks noGrp="1"/>
          </p:cNvSpPr>
          <p:nvPr>
            <p:ph idx="1"/>
          </p:nvPr>
        </p:nvSpPr>
        <p:spPr/>
        <p:txBody>
          <a:bodyPr/>
          <a:lstStyle/>
          <a:p>
            <a:pPr>
              <a:buNone/>
            </a:pPr>
            <a:r>
              <a:rPr lang="fr-FR" dirty="0" smtClean="0"/>
              <a:t>Pourquoi la guerre ? </a:t>
            </a:r>
          </a:p>
          <a:p>
            <a:pPr>
              <a:buNone/>
            </a:pPr>
            <a:endParaRPr lang="fr-FR" dirty="0"/>
          </a:p>
          <a:p>
            <a:pPr>
              <a:buNone/>
            </a:pPr>
            <a:endParaRPr lang="fr-FR" dirty="0"/>
          </a:p>
        </p:txBody>
      </p:sp>
      <p:pic>
        <p:nvPicPr>
          <p:cNvPr id="4" name="Picture 2"/>
          <p:cNvPicPr/>
          <p:nvPr/>
        </p:nvPicPr>
        <p:blipFill>
          <a:blip r:embed="rId2" cstate="print"/>
          <a:stretch/>
        </p:blipFill>
        <p:spPr>
          <a:xfrm>
            <a:off x="899592" y="2492896"/>
            <a:ext cx="6845400" cy="3664440"/>
          </a:xfrm>
          <a:prstGeom prst="rect">
            <a:avLst/>
          </a:prstGeom>
          <a:ln w="9360">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Charles le Bel meurt en 1328</a:t>
            </a:r>
            <a:endParaRPr lang="fr-FR"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2711551" y="1600200"/>
            <a:ext cx="3720897" cy="4525963"/>
          </a:xfrm>
          <a:prstGeom prst="rect">
            <a:avLst/>
          </a:prstGeom>
          <a:noFill/>
          <a:ln w="9525">
            <a:noFill/>
            <a:miter lim="800000"/>
            <a:headEnd/>
            <a:tailEnd/>
          </a:ln>
        </p:spPr>
      </p:pic>
      <p:sp>
        <p:nvSpPr>
          <p:cNvPr id="5" name="ZoneTexte 4"/>
          <p:cNvSpPr txBox="1"/>
          <p:nvPr/>
        </p:nvSpPr>
        <p:spPr>
          <a:xfrm>
            <a:off x="1115616" y="6237312"/>
            <a:ext cx="6696744" cy="646331"/>
          </a:xfrm>
          <a:prstGeom prst="rect">
            <a:avLst/>
          </a:prstGeom>
          <a:noFill/>
        </p:spPr>
        <p:txBody>
          <a:bodyPr wrap="square" rtlCol="0">
            <a:spAutoFit/>
          </a:bodyPr>
          <a:lstStyle/>
          <a:p>
            <a:pPr algn="ctr"/>
            <a:r>
              <a:rPr lang="fr-FR" dirty="0" smtClean="0"/>
              <a:t>Emile Giroux, Charles </a:t>
            </a:r>
            <a:r>
              <a:rPr lang="fr-FR" dirty="0"/>
              <a:t>IV le </a:t>
            </a:r>
            <a:r>
              <a:rPr lang="fr-FR" dirty="0" smtClean="0"/>
              <a:t>Bel, gravure </a:t>
            </a:r>
            <a:r>
              <a:rPr lang="fr-FR" dirty="0"/>
              <a:t>de </a:t>
            </a:r>
            <a:r>
              <a:rPr lang="fr-FR" dirty="0" smtClean="0"/>
              <a:t>1845</a:t>
            </a:r>
            <a:br>
              <a:rPr lang="fr-FR" dirty="0" smtClean="0"/>
            </a:br>
            <a:endParaRPr lang="fr-F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Résultat de recherche d'images pour &quot;guerre cent ans carte guyenne&quot;"/>
          <p:cNvPicPr>
            <a:picLocks noGrp="1"/>
          </p:cNvPicPr>
          <p:nvPr>
            <p:ph idx="1"/>
          </p:nvPr>
        </p:nvPicPr>
        <p:blipFill>
          <a:blip r:embed="rId2" cstate="print"/>
          <a:srcRect/>
          <a:stretch>
            <a:fillRect/>
          </a:stretch>
        </p:blipFill>
        <p:spPr bwMode="auto">
          <a:xfrm>
            <a:off x="2609352" y="1600200"/>
            <a:ext cx="3925295" cy="4525963"/>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descr="https://upload.wikimedia.org/wikipedia/commons/thumb/3/3b/Genealogie_guerre_de_cent_ans.png/1280px-Genealogie_guerre_de_cent_ans.png"/>
          <p:cNvPicPr/>
          <p:nvPr/>
        </p:nvPicPr>
        <p:blipFill>
          <a:blip r:embed="rId2" cstate="print"/>
          <a:srcRect/>
          <a:stretch>
            <a:fillRect/>
          </a:stretch>
        </p:blipFill>
        <p:spPr bwMode="auto">
          <a:xfrm>
            <a:off x="683568" y="836712"/>
            <a:ext cx="7848872" cy="5256584"/>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Fichier:Traité de Troyes.svg.png"/>
          <p:cNvPicPr>
            <a:picLocks noGrp="1"/>
          </p:cNvPicPr>
          <p:nvPr>
            <p:ph idx="1"/>
          </p:nvPr>
        </p:nvPicPr>
        <p:blipFill>
          <a:blip r:embed="rId2" cstate="print"/>
          <a:srcRect/>
          <a:stretch>
            <a:fillRect/>
          </a:stretch>
        </p:blipFill>
        <p:spPr bwMode="auto">
          <a:xfrm>
            <a:off x="2718884" y="1600200"/>
            <a:ext cx="3706232" cy="4525963"/>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098" name="Picture 2"/>
          <p:cNvPicPr>
            <a:picLocks noGrp="1" noChangeAspect="1" noChangeArrowheads="1"/>
          </p:cNvPicPr>
          <p:nvPr>
            <p:ph idx="1"/>
          </p:nvPr>
        </p:nvPicPr>
        <p:blipFill>
          <a:blip r:embed="rId2" cstate="print"/>
          <a:srcRect/>
          <a:stretch>
            <a:fillRect/>
          </a:stretch>
        </p:blipFill>
        <p:spPr bwMode="auto">
          <a:xfrm>
            <a:off x="2267744" y="429908"/>
            <a:ext cx="4270090" cy="6428092"/>
          </a:xfrm>
          <a:prstGeom prst="rect">
            <a:avLst/>
          </a:prstGeom>
          <a:noFill/>
          <a:ln w="9525">
            <a:noFill/>
            <a:miter lim="800000"/>
            <a:headEnd/>
            <a:tailEnd/>
          </a:ln>
        </p:spPr>
      </p:pic>
      <p:sp>
        <p:nvSpPr>
          <p:cNvPr id="5" name="ZoneTexte 4"/>
          <p:cNvSpPr txBox="1"/>
          <p:nvPr/>
        </p:nvSpPr>
        <p:spPr>
          <a:xfrm>
            <a:off x="6630748" y="1844824"/>
            <a:ext cx="2391424" cy="369332"/>
          </a:xfrm>
          <a:prstGeom prst="rect">
            <a:avLst/>
          </a:prstGeom>
          <a:noFill/>
        </p:spPr>
        <p:txBody>
          <a:bodyPr wrap="none" rtlCol="0">
            <a:spAutoFit/>
          </a:bodyPr>
          <a:lstStyle/>
          <a:p>
            <a:r>
              <a:rPr lang="fr-FR" dirty="0" smtClean="0"/>
              <a:t>Miniature du XVe siècle</a:t>
            </a:r>
            <a:endParaRPr lang="fr-F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t>Eugène </a:t>
            </a:r>
            <a:r>
              <a:rPr lang="fr-FR" sz="2000" dirty="0" err="1" smtClean="0"/>
              <a:t>Levepveu</a:t>
            </a:r>
            <a:r>
              <a:rPr lang="fr-FR" sz="2000" dirty="0" smtClean="0"/>
              <a:t>, </a:t>
            </a:r>
            <a:r>
              <a:rPr lang="fr-FR" sz="2000" i="1" dirty="0" smtClean="0"/>
              <a:t>Jeanne d’Arc à Reims lors du sacre de Charles VII</a:t>
            </a:r>
            <a:r>
              <a:rPr lang="fr-FR" sz="2000" dirty="0" smtClean="0"/>
              <a:t>, 1886, Panthéon, Paris</a:t>
            </a:r>
            <a:endParaRPr lang="fr-FR" sz="2000" dirty="0"/>
          </a:p>
        </p:txBody>
      </p:sp>
      <p:pic>
        <p:nvPicPr>
          <p:cNvPr id="4" name="Espace réservé du contenu 3" descr="Résultat de recherche d'images pour &quot;sacre de charles vii&quot;"/>
          <p:cNvPicPr>
            <a:picLocks noGrp="1"/>
          </p:cNvPicPr>
          <p:nvPr>
            <p:ph idx="1"/>
          </p:nvPr>
        </p:nvPicPr>
        <p:blipFill>
          <a:blip r:embed="rId2" cstate="print"/>
          <a:srcRect/>
          <a:stretch>
            <a:fillRect/>
          </a:stretch>
        </p:blipFill>
        <p:spPr bwMode="auto">
          <a:xfrm>
            <a:off x="2613222" y="1600200"/>
            <a:ext cx="3917555" cy="4525963"/>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lvl="0"/>
            <a:r>
              <a:rPr lang="fr-FR" sz="2400" dirty="0" smtClean="0"/>
              <a:t>1- Comment </a:t>
            </a:r>
            <a:r>
              <a:rPr lang="fr-FR" sz="2400" dirty="0"/>
              <a:t>le domaine royal évolue-t-il suite à la guerre de Cent Ans ? (doc 5p93)</a:t>
            </a:r>
            <a:br>
              <a:rPr lang="fr-FR" sz="2400" dirty="0"/>
            </a:br>
            <a:endParaRPr lang="fr-FR" sz="2400" dirty="0"/>
          </a:p>
        </p:txBody>
      </p:sp>
      <p:sp>
        <p:nvSpPr>
          <p:cNvPr id="3" name="Espace réservé du contenu 2"/>
          <p:cNvSpPr>
            <a:spLocks noGrp="1"/>
          </p:cNvSpPr>
          <p:nvPr>
            <p:ph idx="1"/>
          </p:nvPr>
        </p:nvSpPr>
        <p:spPr/>
        <p:txBody>
          <a:bodyPr/>
          <a:lstStyle/>
          <a:p>
            <a:endParaRPr lang="fr-F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Dans ce chapitre, je vais apprendre à: </a:t>
            </a:r>
            <a:endParaRPr lang="fr-FR" dirty="0"/>
          </a:p>
        </p:txBody>
      </p:sp>
      <p:sp>
        <p:nvSpPr>
          <p:cNvPr id="3" name="Espace réservé du contenu 2"/>
          <p:cNvSpPr>
            <a:spLocks noGrp="1"/>
          </p:cNvSpPr>
          <p:nvPr>
            <p:ph idx="1"/>
          </p:nvPr>
        </p:nvSpPr>
        <p:spPr/>
        <p:txBody>
          <a:bodyPr/>
          <a:lstStyle/>
          <a:p>
            <a:pPr>
              <a:buFontTx/>
              <a:buChar char="-"/>
            </a:pPr>
            <a:r>
              <a:rPr lang="fr-FR" dirty="0" smtClean="0"/>
              <a:t>Me repérer dans le temps</a:t>
            </a:r>
          </a:p>
          <a:p>
            <a:pPr>
              <a:buFontTx/>
              <a:buChar char="-"/>
            </a:pPr>
            <a:r>
              <a:rPr lang="fr-FR" dirty="0" smtClean="0"/>
              <a:t>Extraire des informations d’un texte</a:t>
            </a:r>
          </a:p>
          <a:p>
            <a:pPr>
              <a:buFontTx/>
              <a:buChar char="-"/>
            </a:pPr>
            <a:r>
              <a:rPr lang="fr-FR" dirty="0" smtClean="0"/>
              <a:t>Pratiquer différents langages</a:t>
            </a:r>
            <a:endParaRPr lang="fr-F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sz="3600" dirty="0"/>
              <a:t> </a:t>
            </a:r>
            <a:r>
              <a:rPr lang="fr-FR" sz="3600" dirty="0" smtClean="0"/>
              <a:t>2- Quelles réformes renforcent </a:t>
            </a:r>
            <a:r>
              <a:rPr lang="fr-FR" sz="3600" dirty="0"/>
              <a:t>l’Etat royal ? (doc </a:t>
            </a:r>
            <a:r>
              <a:rPr lang="fr-FR" sz="3600" dirty="0" smtClean="0"/>
              <a:t>4p93)</a:t>
            </a:r>
            <a:r>
              <a:rPr lang="fr-FR" dirty="0"/>
              <a:t/>
            </a:r>
            <a:br>
              <a:rPr lang="fr-FR" dirty="0"/>
            </a:br>
            <a:endParaRPr lang="fr-FR" dirty="0"/>
          </a:p>
        </p:txBody>
      </p:sp>
      <p:sp>
        <p:nvSpPr>
          <p:cNvPr id="3" name="Espace réservé du contenu 2"/>
          <p:cNvSpPr>
            <a:spLocks noGrp="1"/>
          </p:cNvSpPr>
          <p:nvPr>
            <p:ph idx="1"/>
          </p:nvPr>
        </p:nvSpPr>
        <p:spPr/>
        <p:txBody>
          <a:bodyPr/>
          <a:lstStyle/>
          <a:p>
            <a:endParaRPr lang="fr-F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lvl="0"/>
            <a:r>
              <a:rPr lang="fr-FR" sz="2800" dirty="0" smtClean="0"/>
              <a:t>3- </a:t>
            </a:r>
            <a:r>
              <a:rPr lang="fr-FR" sz="2800" dirty="0"/>
              <a:t>Quel sentiment semble renforcer le pouvoir du roi après la guerre de Cent Ans ? </a:t>
            </a:r>
            <a:br>
              <a:rPr lang="fr-FR" sz="2800" dirty="0"/>
            </a:br>
            <a:endParaRPr lang="fr-FR" sz="2800" dirty="0"/>
          </a:p>
        </p:txBody>
      </p:sp>
      <p:sp>
        <p:nvSpPr>
          <p:cNvPr id="3" name="Espace réservé du contenu 2"/>
          <p:cNvSpPr>
            <a:spLocks noGrp="1"/>
          </p:cNvSpPr>
          <p:nvPr>
            <p:ph idx="1"/>
          </p:nvPr>
        </p:nvSpPr>
        <p:spPr/>
        <p:txBody>
          <a:bodyPr>
            <a:normAutofit fontScale="47500" lnSpcReduction="20000"/>
          </a:bodyPr>
          <a:lstStyle/>
          <a:p>
            <a:pPr>
              <a:buNone/>
            </a:pPr>
            <a:r>
              <a:rPr lang="fr-FR" dirty="0" smtClean="0"/>
              <a:t>	</a:t>
            </a:r>
            <a:r>
              <a:rPr lang="fr-FR" b="1" u="sng" dirty="0" smtClean="0"/>
              <a:t>Les progrès de la conscience nationale</a:t>
            </a:r>
          </a:p>
          <a:p>
            <a:endParaRPr lang="fr-FR" dirty="0" smtClean="0"/>
          </a:p>
          <a:p>
            <a:pPr>
              <a:buNone/>
            </a:pPr>
            <a:r>
              <a:rPr lang="fr-FR" dirty="0" smtClean="0"/>
              <a:t>	« La guerre de Cent Ans a accéléré l'émergence du sentiment national, lequel s'est construit sur le rejet de l'occupation par les ennemis du royaume et du roi. Les chevauchées et pillages des Anglais a contribué à faire naître une certaine « xénophobie » au sein des populations locales. Plusieurs épisodes dans la guerre témoignent de sentiments patriotes : l'assassinat d'Etienne Marcel lorsqu'il fut soupçonné de vouloir livrer Paris aux Anglais, la résistance des paysans normands à l'occupation anglaise au XVe siècle et surtout Jeanne d'Arc, incarnation du sentiment national naissant.</a:t>
            </a:r>
          </a:p>
          <a:p>
            <a:endParaRPr lang="fr-FR" dirty="0" smtClean="0"/>
          </a:p>
          <a:p>
            <a:pPr>
              <a:buNone/>
            </a:pPr>
            <a:r>
              <a:rPr lang="fr-FR" dirty="0" smtClean="0"/>
              <a:t>	Ce sentiment national reste néanmoins encore ambigu et limité. Pour les Français du XVe siècle, la nation se confond avec la personne du roi ; elle en est inséparable. Cérémonies (entrées du roi dans les villes), statues et peintures du souverain renforcent le loyalisme dynastique. De plus, le sentiment national se superpose au sentiment d'appartenance locale. Ainsi, Bordeaux refuse de se soumettre au roi de France jusqu'en 1453 ; certaines identités régionales comme en Bretagne ou Bourgogne restent fortes. » </a:t>
            </a:r>
          </a:p>
          <a:p>
            <a:endParaRPr lang="fr-FR" dirty="0" smtClean="0"/>
          </a:p>
          <a:p>
            <a:pPr algn="r">
              <a:buNone/>
            </a:pPr>
            <a:r>
              <a:rPr lang="fr-FR" dirty="0" smtClean="0"/>
              <a:t>	L’avènement de la France moderne, Philisto.fr</a:t>
            </a:r>
          </a:p>
          <a:p>
            <a:endParaRPr lang="fr-F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20000"/>
          </a:bodyPr>
          <a:lstStyle/>
          <a:p>
            <a:pPr>
              <a:buNone/>
            </a:pPr>
            <a:r>
              <a:rPr lang="fr-FR" dirty="0" smtClean="0"/>
              <a:t>	</a:t>
            </a:r>
            <a:r>
              <a:rPr lang="fr-FR" dirty="0" smtClean="0">
                <a:solidFill>
                  <a:srgbClr val="0070C0"/>
                </a:solidFill>
              </a:rPr>
              <a:t>Le </a:t>
            </a:r>
            <a:r>
              <a:rPr lang="fr-FR" dirty="0">
                <a:solidFill>
                  <a:srgbClr val="0070C0"/>
                </a:solidFill>
              </a:rPr>
              <a:t>sacre de Charles VII en 1429, grâce à l’action de Jeanne d’Arc (1412-1431), renforce le prestige du roi. Avec l’aide de celle-ci, le roi parvient à mener la France vers la victoire. En créant de nouveaux impôts, comme la gabelle (=impôt sur le sel) ou la taille (=impôt sur le revenu) le roi peut réorganiser l’armée et vaincre les celle du roi d’Angleterre. Son fils, Louis XI, continue d’agrandir le royaume et à la fin du Moyen Âge le royaume de France est l’un des plus puissants d’Europe. </a:t>
            </a:r>
          </a:p>
          <a:p>
            <a:endParaRPr lang="fr-FR" dirty="0"/>
          </a:p>
        </p:txBody>
      </p:sp>
      <p:sp>
        <p:nvSpPr>
          <p:cNvPr id="4" name="Rectangle 3"/>
          <p:cNvSpPr/>
          <p:nvPr/>
        </p:nvSpPr>
        <p:spPr>
          <a:xfrm>
            <a:off x="683568" y="1484784"/>
            <a:ext cx="8208912" cy="46085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Placer: 	Guerre de Cent Ans, bataille d’</a:t>
            </a:r>
            <a:r>
              <a:rPr lang="fr-FR" dirty="0" err="1" smtClean="0"/>
              <a:t>Azincourt</a:t>
            </a:r>
            <a:r>
              <a:rPr lang="fr-FR" dirty="0" smtClean="0"/>
              <a:t>, sacre de Charles VII, mort de Jeanne d’Arc</a:t>
            </a:r>
            <a:endParaRPr lang="fr-FR" dirty="0"/>
          </a:p>
        </p:txBody>
      </p:sp>
      <p:pic>
        <p:nvPicPr>
          <p:cNvPr id="4" name="Espace réservé du contenu 3"/>
          <p:cNvPicPr>
            <a:picLocks noGrp="1"/>
          </p:cNvPicPr>
          <p:nvPr>
            <p:ph idx="1"/>
          </p:nvPr>
        </p:nvPicPr>
        <p:blipFill>
          <a:blip r:embed="rId2" cstate="print"/>
          <a:srcRect/>
          <a:stretch>
            <a:fillRect/>
          </a:stretch>
        </p:blipFill>
        <p:spPr bwMode="auto">
          <a:xfrm>
            <a:off x="1038666" y="2886732"/>
            <a:ext cx="7066667" cy="1952898"/>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u="sng" dirty="0" smtClean="0">
                <a:solidFill>
                  <a:srgbClr val="FF0000"/>
                </a:solidFill>
              </a:rPr>
              <a:t>Conclusion </a:t>
            </a:r>
            <a:br>
              <a:rPr lang="fr-FR" u="sng" dirty="0" smtClean="0">
                <a:solidFill>
                  <a:srgbClr val="FF0000"/>
                </a:solidFill>
              </a:rPr>
            </a:br>
            <a:endParaRPr lang="fr-FR" u="sng" dirty="0">
              <a:solidFill>
                <a:srgbClr val="FF0000"/>
              </a:solidFill>
            </a:endParaRPr>
          </a:p>
        </p:txBody>
      </p:sp>
      <p:sp>
        <p:nvSpPr>
          <p:cNvPr id="3" name="Espace réservé du contenu 2"/>
          <p:cNvSpPr>
            <a:spLocks noGrp="1"/>
          </p:cNvSpPr>
          <p:nvPr>
            <p:ph idx="1"/>
          </p:nvPr>
        </p:nvSpPr>
        <p:spPr/>
        <p:txBody>
          <a:bodyPr/>
          <a:lstStyle/>
          <a:p>
            <a:pPr>
              <a:buNone/>
            </a:pPr>
            <a:r>
              <a:rPr lang="fr-FR" dirty="0" smtClean="0"/>
              <a:t>	</a:t>
            </a:r>
            <a:r>
              <a:rPr lang="fr-FR" dirty="0" smtClean="0">
                <a:solidFill>
                  <a:srgbClr val="FF0000"/>
                </a:solidFill>
              </a:rPr>
              <a:t>Entre </a:t>
            </a:r>
            <a:r>
              <a:rPr lang="fr-FR" dirty="0">
                <a:solidFill>
                  <a:srgbClr val="FF0000"/>
                </a:solidFill>
              </a:rPr>
              <a:t>le XIIe et le XVe siècle, le pouvoir royal ne cesse de se renforcer. La société féodale laisse peu à peu la place à un système royal centralisé autour du roi. Ce pouvoir permet aux rois de France de poser les bases d’un Etat moderne en réformant l’administration du royaume. </a:t>
            </a:r>
          </a:p>
          <a:p>
            <a:endParaRPr lang="fr-FR" dirty="0"/>
          </a:p>
        </p:txBody>
      </p:sp>
      <p:sp>
        <p:nvSpPr>
          <p:cNvPr id="4" name="Rectangle 3"/>
          <p:cNvSpPr/>
          <p:nvPr/>
        </p:nvSpPr>
        <p:spPr>
          <a:xfrm>
            <a:off x="467544" y="1484784"/>
            <a:ext cx="8280920" cy="38164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Placer les dynasties capétienne (987 – 1328) et </a:t>
            </a:r>
            <a:r>
              <a:rPr lang="fr-FR" dirty="0" err="1" smtClean="0"/>
              <a:t>valoise</a:t>
            </a:r>
            <a:r>
              <a:rPr lang="fr-FR" dirty="0" smtClean="0"/>
              <a:t> (1328 – 1589)</a:t>
            </a:r>
            <a:endParaRPr lang="fr-FR" dirty="0"/>
          </a:p>
        </p:txBody>
      </p:sp>
      <p:sp>
        <p:nvSpPr>
          <p:cNvPr id="3" name="Espace réservé du contenu 2"/>
          <p:cNvSpPr>
            <a:spLocks noGrp="1"/>
          </p:cNvSpPr>
          <p:nvPr>
            <p:ph idx="1"/>
          </p:nvPr>
        </p:nvSpPr>
        <p:spPr/>
        <p:txBody>
          <a:bodyPr/>
          <a:lstStyle/>
          <a:p>
            <a:endParaRPr lang="fr-FR" dirty="0"/>
          </a:p>
        </p:txBody>
      </p:sp>
      <p:pic>
        <p:nvPicPr>
          <p:cNvPr id="4" name="Image 3"/>
          <p:cNvPicPr/>
          <p:nvPr/>
        </p:nvPicPr>
        <p:blipFill>
          <a:blip r:embed="rId2" cstate="print"/>
          <a:srcRect/>
          <a:stretch>
            <a:fillRect/>
          </a:stretch>
        </p:blipFill>
        <p:spPr bwMode="auto">
          <a:xfrm>
            <a:off x="834755" y="2393899"/>
            <a:ext cx="7474489" cy="2070201"/>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a:solidFill>
              <a:srgbClr val="FF0000"/>
            </a:solidFill>
          </a:ln>
        </p:spPr>
        <p:txBody>
          <a:bodyPr>
            <a:normAutofit fontScale="90000"/>
          </a:bodyPr>
          <a:lstStyle/>
          <a:p>
            <a:r>
              <a:rPr lang="fr-FR" u="sng" dirty="0" smtClean="0">
                <a:solidFill>
                  <a:srgbClr val="FF0000"/>
                </a:solidFill>
              </a:rPr>
              <a:t>I- Comment le roi s’affirme-t-il face aux seigneurs ? </a:t>
            </a:r>
            <a:endParaRPr lang="fr-FR" u="sng" dirty="0">
              <a:solidFill>
                <a:srgbClr val="FF0000"/>
              </a:solidFill>
            </a:endParaRPr>
          </a:p>
        </p:txBody>
      </p:sp>
      <p:sp>
        <p:nvSpPr>
          <p:cNvPr id="3" name="Espace réservé du contenu 2"/>
          <p:cNvSpPr>
            <a:spLocks noGrp="1"/>
          </p:cNvSpPr>
          <p:nvPr>
            <p:ph idx="1"/>
          </p:nvPr>
        </p:nvSpPr>
        <p:spPr/>
        <p:txBody>
          <a:bodyPr/>
          <a:lstStyle/>
          <a:p>
            <a:endParaRPr lang="fr-F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a:solidFill>
              <a:srgbClr val="FF0000"/>
            </a:solidFill>
          </a:ln>
        </p:spPr>
        <p:txBody>
          <a:bodyPr>
            <a:normAutofit fontScale="90000"/>
          </a:bodyPr>
          <a:lstStyle/>
          <a:p>
            <a:r>
              <a:rPr lang="fr-FR" u="sng" dirty="0" smtClean="0">
                <a:solidFill>
                  <a:srgbClr val="FF0000"/>
                </a:solidFill>
              </a:rPr>
              <a:t>I- Comment le roi s’affirme-t-il face aux seigneurs ? </a:t>
            </a:r>
            <a:endParaRPr lang="fr-FR" u="sng" dirty="0">
              <a:solidFill>
                <a:srgbClr val="FF0000"/>
              </a:solidFill>
            </a:endParaRPr>
          </a:p>
        </p:txBody>
      </p:sp>
      <p:sp>
        <p:nvSpPr>
          <p:cNvPr id="3" name="Espace réservé du contenu 2"/>
          <p:cNvSpPr>
            <a:spLocks noGrp="1"/>
          </p:cNvSpPr>
          <p:nvPr>
            <p:ph idx="1"/>
          </p:nvPr>
        </p:nvSpPr>
        <p:spPr/>
        <p:txBody>
          <a:bodyPr/>
          <a:lstStyle/>
          <a:p>
            <a:pPr>
              <a:buNone/>
            </a:pPr>
            <a:r>
              <a:rPr lang="fr-FR" u="sng" dirty="0" smtClean="0">
                <a:solidFill>
                  <a:srgbClr val="FF0000"/>
                </a:solidFill>
              </a:rPr>
              <a:t>A- Pourquoi le système féodal affaiblit-il la monarchie ? </a:t>
            </a:r>
            <a:endParaRPr lang="fr-FR" u="sng"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Observe l’étendue du domaine royal au XIe siècle. Qu’en déduis-tu ? </a:t>
            </a:r>
            <a:endParaRPr lang="fr-FR"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979712" y="1556792"/>
            <a:ext cx="5040560" cy="510413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Fiche d’activité n°1</a:t>
            </a:r>
          </a:p>
          <a:p>
            <a:pPr>
              <a:buNone/>
            </a:pPr>
            <a:endParaRPr lang="fr-FR" dirty="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343</Words>
  <Application>Microsoft Office PowerPoint</Application>
  <PresentationFormat>Affichage à l'écran (4:3)</PresentationFormat>
  <Paragraphs>60</Paragraphs>
  <Slides>44</Slides>
  <Notes>0</Notes>
  <HiddenSlides>0</HiddenSlides>
  <MMClips>0</MMClips>
  <ScaleCrop>false</ScaleCrop>
  <HeadingPairs>
    <vt:vector size="4" baseType="variant">
      <vt:variant>
        <vt:lpstr>Thème</vt:lpstr>
      </vt:variant>
      <vt:variant>
        <vt:i4>1</vt:i4>
      </vt:variant>
      <vt:variant>
        <vt:lpstr>Titres des diapositives</vt:lpstr>
      </vt:variant>
      <vt:variant>
        <vt:i4>44</vt:i4>
      </vt:variant>
    </vt:vector>
  </HeadingPairs>
  <TitlesOfParts>
    <vt:vector size="45" baseType="lpstr">
      <vt:lpstr>Thème Office</vt:lpstr>
      <vt:lpstr>Chapitre 3: L’affirmation de l’Etat monarchique dans le royaume des Capétiens et des Valois</vt:lpstr>
      <vt:lpstr>Diapositive 2</vt:lpstr>
      <vt:lpstr>Comment les rois capétiens renforcent-ils leur pouvoir pour poser les bases d’un Etat moderne ?  </vt:lpstr>
      <vt:lpstr>Dans ce chapitre, je vais apprendre à: </vt:lpstr>
      <vt:lpstr>Placer les dynasties capétienne (987 – 1328) et valoise (1328 – 1589)</vt:lpstr>
      <vt:lpstr>I- Comment le roi s’affirme-t-il face aux seigneurs ? </vt:lpstr>
      <vt:lpstr>I- Comment le roi s’affirme-t-il face aux seigneurs ? </vt:lpstr>
      <vt:lpstr>Observe l’étendue du domaine royal au XIe siècle. Qu’en déduis-tu ? </vt:lpstr>
      <vt:lpstr>Diapositive 9</vt:lpstr>
      <vt:lpstr>Diapositive 10</vt:lpstr>
      <vt:lpstr>Election d’Hugues Capet en 978 </vt:lpstr>
      <vt:lpstr>Diapositive 12</vt:lpstr>
      <vt:lpstr>Raconter la bataille de Bouvines </vt:lpstr>
      <vt:lpstr>Jean Fouquet, Couronnement de Philippe Auguste, Grandes Chroniques de France, xve siècle).</vt:lpstr>
      <vt:lpstr>Diapositive 15</vt:lpstr>
      <vt:lpstr>Diapositive 16</vt:lpstr>
      <vt:lpstr>Diapositive 17</vt:lpstr>
      <vt:lpstr>Diapositive 18</vt:lpstr>
      <vt:lpstr>Diapositive 19</vt:lpstr>
      <vt:lpstr>Placer la bataille de Bouvines</vt:lpstr>
      <vt:lpstr>2- Comment la monarchie a-t-elle modifié les bases de l’Etat afin de renforcer son pouvoir ?  </vt:lpstr>
      <vt:lpstr>2- Comment la monarchie a-t-elle modifié les bases de l’Etat afin de renforcer son pouvoir ?  </vt:lpstr>
      <vt:lpstr>Voir fiche d’activité n°2: le sacre</vt:lpstr>
      <vt:lpstr>Diapositive 24</vt:lpstr>
      <vt:lpstr>Voir fiche d’activité n°3: Saint-Denis</vt:lpstr>
      <vt:lpstr>Diapositive 26</vt:lpstr>
      <vt:lpstr>Diapositive 27</vt:lpstr>
      <vt:lpstr>Diapositive 28</vt:lpstr>
      <vt:lpstr>Diapositive 29</vt:lpstr>
      <vt:lpstr>Devoir à faire à la maison :Complète la carte mentale à l’aide de ton cours (exercices et traces écrites).  </vt:lpstr>
      <vt:lpstr>III- Pourquoi  la Guerre de Cent Ans a-t-elle permis de renforcer le pouvoir monarchique ? </vt:lpstr>
      <vt:lpstr>Raconter la guerre de Cent Ans </vt:lpstr>
      <vt:lpstr>Charles le Bel meurt en 1328</vt:lpstr>
      <vt:lpstr>Diapositive 34</vt:lpstr>
      <vt:lpstr>Diapositive 35</vt:lpstr>
      <vt:lpstr>Diapositive 36</vt:lpstr>
      <vt:lpstr>Diapositive 37</vt:lpstr>
      <vt:lpstr>Eugène Levepveu, Jeanne d’Arc à Reims lors du sacre de Charles VII, 1886, Panthéon, Paris</vt:lpstr>
      <vt:lpstr>1- Comment le domaine royal évolue-t-il suite à la guerre de Cent Ans ? (doc 5p93) </vt:lpstr>
      <vt:lpstr> 2- Quelles réformes renforcent l’Etat royal ? (doc 4p93) </vt:lpstr>
      <vt:lpstr>3- Quel sentiment semble renforcer le pouvoir du roi après la guerre de Cent Ans ?  </vt:lpstr>
      <vt:lpstr>Diapositive 42</vt:lpstr>
      <vt:lpstr>Placer:  Guerre de Cent Ans, bataille d’Azincourt, sacre de Charles VII, mort de Jeanne d’Arc</vt:lpstr>
      <vt:lpstr>Conclusion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Chapitre 3: L’affirmation de l’Etat monarchique dans le royaume des Capétiens et des Valois</dc:title>
  <dc:creator>Johanna</dc:creator>
  <cp:lastModifiedBy>Johanna</cp:lastModifiedBy>
  <cp:revision>7</cp:revision>
  <dcterms:created xsi:type="dcterms:W3CDTF">2017-03-19T15:20:56Z</dcterms:created>
  <dcterms:modified xsi:type="dcterms:W3CDTF">2017-03-19T16:21:39Z</dcterms:modified>
</cp:coreProperties>
</file>