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0" r:id="rId9"/>
    <p:sldId id="261" r:id="rId10"/>
    <p:sldId id="262" r:id="rId11"/>
    <p:sldId id="263" r:id="rId12"/>
    <p:sldId id="264" r:id="rId13"/>
    <p:sldId id="300" r:id="rId14"/>
    <p:sldId id="265" r:id="rId15"/>
    <p:sldId id="266" r:id="rId16"/>
    <p:sldId id="267" r:id="rId17"/>
    <p:sldId id="268" r:id="rId18"/>
    <p:sldId id="269" r:id="rId19"/>
    <p:sldId id="270" r:id="rId20"/>
    <p:sldId id="301" r:id="rId21"/>
    <p:sldId id="271" r:id="rId22"/>
    <p:sldId id="272" r:id="rId23"/>
    <p:sldId id="302" r:id="rId24"/>
    <p:sldId id="273" r:id="rId25"/>
    <p:sldId id="274" r:id="rId26"/>
    <p:sldId id="275" r:id="rId27"/>
    <p:sldId id="276" r:id="rId28"/>
    <p:sldId id="277" r:id="rId29"/>
    <p:sldId id="278" r:id="rId30"/>
    <p:sldId id="279" r:id="rId31"/>
    <p:sldId id="280" r:id="rId32"/>
    <p:sldId id="281" r:id="rId33"/>
    <p:sldId id="282" r:id="rId34"/>
    <p:sldId id="283" r:id="rId35"/>
    <p:sldId id="292" r:id="rId36"/>
    <p:sldId id="295" r:id="rId37"/>
    <p:sldId id="296" r:id="rId38"/>
    <p:sldId id="297" r:id="rId39"/>
    <p:sldId id="293" r:id="rId40"/>
    <p:sldId id="298" r:id="rId41"/>
    <p:sldId id="294" r:id="rId42"/>
    <p:sldId id="284" r:id="rId43"/>
    <p:sldId id="285" r:id="rId44"/>
    <p:sldId id="286" r:id="rId45"/>
    <p:sldId id="287" r:id="rId46"/>
    <p:sldId id="288" r:id="rId47"/>
    <p:sldId id="289" r:id="rId48"/>
    <p:sldId id="290" r:id="rId49"/>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37" name="Image 36"/>
          <p:cNvPicPr/>
          <p:nvPr/>
        </p:nvPicPr>
        <p:blipFill>
          <a:blip r:embed="rId2" cstate="print"/>
          <a:stretch/>
        </p:blipFill>
        <p:spPr>
          <a:xfrm>
            <a:off x="1735560" y="1599840"/>
            <a:ext cx="5671800" cy="4525560"/>
          </a:xfrm>
          <a:prstGeom prst="rect">
            <a:avLst/>
          </a:prstGeom>
          <a:ln>
            <a:noFill/>
          </a:ln>
        </p:spPr>
      </p:pic>
      <p:pic>
        <p:nvPicPr>
          <p:cNvPr id="38" name="Image 37"/>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457200" y="160020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76" name="Image 75"/>
          <p:cNvPicPr/>
          <p:nvPr/>
        </p:nvPicPr>
        <p:blipFill>
          <a:blip r:embed="rId2" cstate="print"/>
          <a:stretch/>
        </p:blipFill>
        <p:spPr>
          <a:xfrm>
            <a:off x="1735560" y="1599840"/>
            <a:ext cx="5671800" cy="4525560"/>
          </a:xfrm>
          <a:prstGeom prst="rect">
            <a:avLst/>
          </a:prstGeom>
          <a:ln>
            <a:noFill/>
          </a:ln>
        </p:spPr>
      </p:pic>
      <p:pic>
        <p:nvPicPr>
          <p:cNvPr id="77" name="Image 76"/>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8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87"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89"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90" name="PlaceHolder 3"/>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94"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95" name="PlaceHolder 3"/>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96" name="PlaceHolder 4"/>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98"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99"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00"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02"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03"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04" name="PlaceHolder 4"/>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06" name="PlaceHolder 2"/>
          <p:cNvSpPr>
            <a:spLocks noGrp="1"/>
          </p:cNvSpPr>
          <p:nvPr>
            <p:ph type="body"/>
          </p:nvPr>
        </p:nvSpPr>
        <p:spPr>
          <a:xfrm>
            <a:off x="457200" y="160020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07" name="PlaceHolder 3"/>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09"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10"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11"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12" name="PlaceHolder 5"/>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14"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15" name="PlaceHolder 3"/>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116" name="Image 115"/>
          <p:cNvPicPr/>
          <p:nvPr/>
        </p:nvPicPr>
        <p:blipFill>
          <a:blip r:embed="rId2" cstate="print"/>
          <a:stretch/>
        </p:blipFill>
        <p:spPr>
          <a:xfrm>
            <a:off x="1735560" y="1599840"/>
            <a:ext cx="5671800" cy="4525560"/>
          </a:xfrm>
          <a:prstGeom prst="rect">
            <a:avLst/>
          </a:prstGeom>
          <a:ln>
            <a:noFill/>
          </a:ln>
        </p:spPr>
      </p:pic>
      <p:pic>
        <p:nvPicPr>
          <p:cNvPr id="117" name="Image 116"/>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2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27"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29"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30" name="PlaceHolder 3"/>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34"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35" name="PlaceHolder 3"/>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36" name="PlaceHolder 4"/>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38"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39"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40"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42"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43"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44" name="PlaceHolder 4"/>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46" name="PlaceHolder 2"/>
          <p:cNvSpPr>
            <a:spLocks noGrp="1"/>
          </p:cNvSpPr>
          <p:nvPr>
            <p:ph type="body"/>
          </p:nvPr>
        </p:nvSpPr>
        <p:spPr>
          <a:xfrm>
            <a:off x="457200" y="160020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47" name="PlaceHolder 3"/>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49"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50"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51"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52" name="PlaceHolder 5"/>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54" name="PlaceHolder 2"/>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55" name="PlaceHolder 3"/>
          <p:cNvSpPr>
            <a:spLocks noGrp="1"/>
          </p:cNvSpPr>
          <p:nvPr>
            <p:ph type="body"/>
          </p:nvPr>
        </p:nvSpPr>
        <p:spPr>
          <a:xfrm>
            <a:off x="457200" y="1600200"/>
            <a:ext cx="822924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156" name="Image 155"/>
          <p:cNvPicPr/>
          <p:nvPr/>
        </p:nvPicPr>
        <p:blipFill>
          <a:blip r:embed="rId2" cstate="print"/>
          <a:stretch/>
        </p:blipFill>
        <p:spPr>
          <a:xfrm>
            <a:off x="1735560" y="1599840"/>
            <a:ext cx="5671800" cy="4525560"/>
          </a:xfrm>
          <a:prstGeom prst="rect">
            <a:avLst/>
          </a:prstGeom>
          <a:ln>
            <a:noFill/>
          </a:ln>
        </p:spPr>
      </p:pic>
      <p:pic>
        <p:nvPicPr>
          <p:cNvPr id="157" name="Image 156"/>
          <p:cNvPicPr/>
          <p:nvPr/>
        </p:nvPicPr>
        <p:blipFill>
          <a:blip r:embed="rId2" cstate="print"/>
          <a:stretch/>
        </p:blipFill>
        <p:spPr>
          <a:xfrm>
            <a:off x="1735560" y="1599840"/>
            <a:ext cx="5671800" cy="452556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lang="fr-FR" sz="180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13/03/2017</a:t>
            </a:r>
            <a:endParaRPr lang="fr-FR" sz="140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lstStyle/>
          <a:p>
            <a:endParaRPr lang="fr-FR" sz="240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lstStyle/>
          <a:p>
            <a:pPr algn="r">
              <a:lnSpc>
                <a:spcPct val="100000"/>
              </a:lnSpc>
            </a:pPr>
            <a:fld id="{E0392D3D-168E-4D74-8876-7C579CB2DC3C}" type="slidenum">
              <a:rPr lang="fr-FR" sz="1200" strike="noStrike" spc="-1">
                <a:solidFill>
                  <a:srgbClr val="8B8B8B"/>
                </a:solidFill>
                <a:uFill>
                  <a:solidFill>
                    <a:srgbClr val="FFFFFF"/>
                  </a:solidFill>
                </a:uFill>
                <a:latin typeface="Calibri"/>
              </a:rPr>
              <a:pPr algn="r">
                <a:lnSpc>
                  <a:spcPct val="100000"/>
                </a:lnSpc>
              </a:pPr>
              <a:t>‹N°›</a:t>
            </a:fld>
            <a:endParaRPr lang="fr-FR" sz="140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fr-FR" sz="32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24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20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20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Sixième niveau de plan</a:t>
            </a:r>
          </a:p>
          <a:p>
            <a:pPr marL="3024000" lvl="6"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lang="fr-FR" sz="180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457200" y="1600200"/>
            <a:ext cx="8229240" cy="4525560"/>
          </a:xfrm>
          <a:prstGeom prst="rect">
            <a:avLst/>
          </a:prstGeom>
        </p:spPr>
        <p:txBody>
          <a:bodyPr/>
          <a:lstStyle/>
          <a:p>
            <a:pPr marL="432000" indent="-324000">
              <a:buClr>
                <a:srgbClr val="000000"/>
              </a:buClr>
              <a:buSzPct val="45000"/>
              <a:buFont typeface="Wingdings" charset="2"/>
              <a:buChar char=""/>
            </a:pPr>
            <a:r>
              <a:rPr lang="fr-FR" sz="32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32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32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32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32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3200" strike="noStrike" spc="-1">
                <a:solidFill>
                  <a:srgbClr val="000000"/>
                </a:solidFill>
                <a:uFill>
                  <a:solidFill>
                    <a:srgbClr val="FFFFFF"/>
                  </a:solidFill>
                </a:uFill>
                <a:latin typeface="Calibri"/>
              </a:rPr>
              <a:t>Sixième niveau de plan</a:t>
            </a: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Septième niveau de planCliquez pour modifier les styles du texte du masque</a:t>
            </a:r>
          </a:p>
          <a:p>
            <a:pPr marL="743040" lvl="1" indent="-285480">
              <a:lnSpc>
                <a:spcPct val="100000"/>
              </a:lnSpc>
              <a:buClr>
                <a:srgbClr val="000000"/>
              </a:buClr>
              <a:buFont typeface="Arial"/>
              <a:buChar char="–"/>
            </a:pPr>
            <a:r>
              <a:rPr lang="fr-FR" sz="2800" strike="noStrike" spc="-1">
                <a:solidFill>
                  <a:srgbClr val="000000"/>
                </a:solidFill>
                <a:uFill>
                  <a:solidFill>
                    <a:srgbClr val="FFFFFF"/>
                  </a:solidFill>
                </a:uFill>
                <a:latin typeface="Calibri"/>
              </a:rPr>
              <a:t>Deuxième niveau</a:t>
            </a:r>
            <a:endParaRPr lang="fr-FR" sz="320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fr-FR" sz="2400" strike="noStrike" spc="-1">
                <a:solidFill>
                  <a:srgbClr val="000000"/>
                </a:solidFill>
                <a:uFill>
                  <a:solidFill>
                    <a:srgbClr val="FFFFFF"/>
                  </a:solidFill>
                </a:uFill>
                <a:latin typeface="Calibri"/>
              </a:rPr>
              <a:t>Troisième niveau</a:t>
            </a:r>
            <a:endParaRPr lang="fr-FR" sz="320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Quatrième niveau</a:t>
            </a:r>
            <a:endParaRPr lang="fr-FR" sz="320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Cinquième niveau</a:t>
            </a:r>
            <a:endParaRPr lang="fr-FR" sz="3200" strike="noStrike" spc="-1">
              <a:solidFill>
                <a:srgbClr val="000000"/>
              </a:solidFill>
              <a:uFill>
                <a:solidFill>
                  <a:srgbClr val="FFFFFF"/>
                </a:solidFill>
              </a:uFill>
              <a:latin typeface="Calibri"/>
            </a:endParaRPr>
          </a:p>
        </p:txBody>
      </p:sp>
      <p:sp>
        <p:nvSpPr>
          <p:cNvPr id="4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13/03/2017</a:t>
            </a:r>
            <a:endParaRPr lang="fr-FR" sz="1400" strike="noStrike" spc="-1">
              <a:solidFill>
                <a:srgbClr val="000000"/>
              </a:solidFill>
              <a:uFill>
                <a:solidFill>
                  <a:srgbClr val="FFFFFF"/>
                </a:solidFill>
              </a:uFill>
              <a:latin typeface="Times New Roman"/>
            </a:endParaRPr>
          </a:p>
        </p:txBody>
      </p:sp>
      <p:sp>
        <p:nvSpPr>
          <p:cNvPr id="42" name="PlaceHolder 4"/>
          <p:cNvSpPr>
            <a:spLocks noGrp="1"/>
          </p:cNvSpPr>
          <p:nvPr>
            <p:ph type="ftr"/>
          </p:nvPr>
        </p:nvSpPr>
        <p:spPr>
          <a:xfrm>
            <a:off x="3124080" y="6356520"/>
            <a:ext cx="2895120" cy="364680"/>
          </a:xfrm>
          <a:prstGeom prst="rect">
            <a:avLst/>
          </a:prstGeom>
        </p:spPr>
        <p:txBody>
          <a:bodyPr anchor="ctr"/>
          <a:lstStyle/>
          <a:p>
            <a:endParaRPr lang="fr-FR" sz="2400" strike="noStrike" spc="-1">
              <a:solidFill>
                <a:srgbClr val="000000"/>
              </a:solidFill>
              <a:uFill>
                <a:solidFill>
                  <a:srgbClr val="FFFFFF"/>
                </a:solidFill>
              </a:uFill>
              <a:latin typeface="Times New Roman"/>
            </a:endParaRPr>
          </a:p>
        </p:txBody>
      </p:sp>
      <p:sp>
        <p:nvSpPr>
          <p:cNvPr id="4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BCB37B0A-7C1B-47F4-BCB7-3E96E7CD63A6}" type="slidenum">
              <a:rPr lang="fr-FR" sz="1200" strike="noStrike" spc="-1">
                <a:solidFill>
                  <a:srgbClr val="8B8B8B"/>
                </a:solidFill>
                <a:uFill>
                  <a:solidFill>
                    <a:srgbClr val="FFFFFF"/>
                  </a:solidFill>
                </a:uFill>
                <a:latin typeface="Calibri"/>
              </a:rPr>
              <a:pPr algn="r">
                <a:lnSpc>
                  <a:spcPct val="100000"/>
                </a:lnSpc>
              </a:pPr>
              <a:t>‹N°›</a:t>
            </a:fld>
            <a:endParaRPr lang="fr-FR"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fr-FR" sz="4400" strike="noStrike" spc="-1">
                <a:solidFill>
                  <a:srgbClr val="000000"/>
                </a:solidFill>
                <a:uFill>
                  <a:solidFill>
                    <a:srgbClr val="FFFFFF"/>
                  </a:solidFill>
                </a:uFill>
                <a:latin typeface="Calibri"/>
              </a:rPr>
              <a:t>Cliquez pour modifier le style du titre</a:t>
            </a:r>
            <a:endParaRPr lang="fr-FR" sz="1800" strike="noStrike" spc="-1">
              <a:solidFill>
                <a:srgbClr val="000000"/>
              </a:solidFill>
              <a:uFill>
                <a:solidFill>
                  <a:srgbClr val="FFFFFF"/>
                </a:solidFill>
              </a:uFill>
              <a:latin typeface="Calibri"/>
            </a:endParaRPr>
          </a:p>
        </p:txBody>
      </p:sp>
      <p:sp>
        <p:nvSpPr>
          <p:cNvPr id="79" name="PlaceHolder 2"/>
          <p:cNvSpPr>
            <a:spLocks noGrp="1"/>
          </p:cNvSpPr>
          <p:nvPr>
            <p:ph type="body"/>
          </p:nvPr>
        </p:nvSpPr>
        <p:spPr>
          <a:xfrm>
            <a:off x="457200" y="1600200"/>
            <a:ext cx="4038120" cy="4525560"/>
          </a:xfrm>
          <a:prstGeom prst="rect">
            <a:avLst/>
          </a:prstGeom>
        </p:spPr>
        <p:txBody>
          <a:bodyPr/>
          <a:lstStyle/>
          <a:p>
            <a:pPr marL="432000" indent="-324000">
              <a:buClr>
                <a:srgbClr val="000000"/>
              </a:buClr>
              <a:buSzPct val="45000"/>
              <a:buFont typeface="Wingdings" charset="2"/>
              <a:buChar char=""/>
            </a:pPr>
            <a:r>
              <a:rPr lang="fr-FR" sz="28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28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28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28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28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2800" strike="noStrike" spc="-1">
                <a:solidFill>
                  <a:srgbClr val="000000"/>
                </a:solidFill>
                <a:uFill>
                  <a:solidFill>
                    <a:srgbClr val="FFFFFF"/>
                  </a:solidFill>
                </a:uFill>
                <a:latin typeface="Calibri"/>
              </a:rPr>
              <a:t>Sixième niveau de plan</a:t>
            </a:r>
          </a:p>
          <a:p>
            <a:pPr marL="343080" indent="-342720">
              <a:lnSpc>
                <a:spcPct val="100000"/>
              </a:lnSpc>
              <a:buClr>
                <a:srgbClr val="000000"/>
              </a:buClr>
              <a:buFont typeface="Arial"/>
              <a:buChar char="•"/>
            </a:pPr>
            <a:r>
              <a:rPr lang="fr-FR" sz="2800" strike="noStrike" spc="-1">
                <a:solidFill>
                  <a:srgbClr val="000000"/>
                </a:solidFill>
                <a:uFill>
                  <a:solidFill>
                    <a:srgbClr val="FFFFFF"/>
                  </a:solidFill>
                </a:uFill>
                <a:latin typeface="Calibri"/>
              </a:rPr>
              <a:t>Septième niveau de planCliquez pour modifier les styles du texte du masque</a:t>
            </a:r>
          </a:p>
          <a:p>
            <a:pPr marL="743040" lvl="1" indent="-285480">
              <a:lnSpc>
                <a:spcPct val="100000"/>
              </a:lnSpc>
              <a:buClr>
                <a:srgbClr val="000000"/>
              </a:buClr>
              <a:buFont typeface="Arial"/>
              <a:buChar char="–"/>
            </a:pPr>
            <a:r>
              <a:rPr lang="fr-FR" sz="2400" strike="noStrike" spc="-1">
                <a:solidFill>
                  <a:srgbClr val="000000"/>
                </a:solidFill>
                <a:uFill>
                  <a:solidFill>
                    <a:srgbClr val="FFFFFF"/>
                  </a:solidFill>
                </a:uFill>
                <a:latin typeface="Calibri"/>
              </a:rPr>
              <a:t>Deuxième niveau</a:t>
            </a:r>
            <a:endParaRPr lang="fr-FR" sz="280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Troisième niveau</a:t>
            </a:r>
            <a:endParaRPr lang="fr-FR" sz="280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fr-FR" sz="1800" strike="noStrike" spc="-1">
                <a:solidFill>
                  <a:srgbClr val="000000"/>
                </a:solidFill>
                <a:uFill>
                  <a:solidFill>
                    <a:srgbClr val="FFFFFF"/>
                  </a:solidFill>
                </a:uFill>
                <a:latin typeface="Calibri"/>
              </a:rPr>
              <a:t>Quatrième niveau</a:t>
            </a:r>
            <a:endParaRPr lang="fr-FR" sz="280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fr-FR" sz="1800" strike="noStrike" spc="-1">
                <a:solidFill>
                  <a:srgbClr val="000000"/>
                </a:solidFill>
                <a:uFill>
                  <a:solidFill>
                    <a:srgbClr val="FFFFFF"/>
                  </a:solidFill>
                </a:uFill>
                <a:latin typeface="Calibri"/>
              </a:rPr>
              <a:t>Cinquième niveau</a:t>
            </a:r>
            <a:endParaRPr lang="fr-FR" sz="2800" strike="noStrike" spc="-1">
              <a:solidFill>
                <a:srgbClr val="000000"/>
              </a:solidFill>
              <a:uFill>
                <a:solidFill>
                  <a:srgbClr val="FFFFFF"/>
                </a:solidFill>
              </a:uFill>
              <a:latin typeface="Calibri"/>
            </a:endParaRPr>
          </a:p>
        </p:txBody>
      </p:sp>
      <p:sp>
        <p:nvSpPr>
          <p:cNvPr id="80" name="PlaceHolder 3"/>
          <p:cNvSpPr>
            <a:spLocks noGrp="1"/>
          </p:cNvSpPr>
          <p:nvPr>
            <p:ph type="body"/>
          </p:nvPr>
        </p:nvSpPr>
        <p:spPr>
          <a:xfrm>
            <a:off x="4648320" y="1600200"/>
            <a:ext cx="4038120" cy="4525560"/>
          </a:xfrm>
          <a:prstGeom prst="rect">
            <a:avLst/>
          </a:prstGeom>
        </p:spPr>
        <p:txBody>
          <a:bodyPr/>
          <a:lstStyle/>
          <a:p>
            <a:pPr marL="432000" indent="-324000">
              <a:buClr>
                <a:srgbClr val="000000"/>
              </a:buClr>
              <a:buSzPct val="45000"/>
              <a:buFont typeface="Wingdings" charset="2"/>
              <a:buChar char=""/>
            </a:pPr>
            <a:r>
              <a:rPr lang="fr-FR" sz="28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28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28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28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28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2800" strike="noStrike" spc="-1">
                <a:solidFill>
                  <a:srgbClr val="000000"/>
                </a:solidFill>
                <a:uFill>
                  <a:solidFill>
                    <a:srgbClr val="FFFFFF"/>
                  </a:solidFill>
                </a:uFill>
                <a:latin typeface="Calibri"/>
              </a:rPr>
              <a:t>Sixième niveau de plan</a:t>
            </a:r>
          </a:p>
          <a:p>
            <a:pPr marL="343080" indent="-342720">
              <a:lnSpc>
                <a:spcPct val="100000"/>
              </a:lnSpc>
              <a:buClr>
                <a:srgbClr val="000000"/>
              </a:buClr>
              <a:buFont typeface="Arial"/>
              <a:buChar char="•"/>
            </a:pPr>
            <a:r>
              <a:rPr lang="fr-FR" sz="2800" strike="noStrike" spc="-1">
                <a:solidFill>
                  <a:srgbClr val="000000"/>
                </a:solidFill>
                <a:uFill>
                  <a:solidFill>
                    <a:srgbClr val="FFFFFF"/>
                  </a:solidFill>
                </a:uFill>
                <a:latin typeface="Calibri"/>
              </a:rPr>
              <a:t>Septième niveau de planCliquez pour modifier les styles du texte du masque</a:t>
            </a:r>
          </a:p>
          <a:p>
            <a:pPr marL="743040" lvl="1" indent="-285480">
              <a:lnSpc>
                <a:spcPct val="100000"/>
              </a:lnSpc>
              <a:buClr>
                <a:srgbClr val="000000"/>
              </a:buClr>
              <a:buFont typeface="Arial"/>
              <a:buChar char="–"/>
            </a:pPr>
            <a:r>
              <a:rPr lang="fr-FR" sz="2400" strike="noStrike" spc="-1">
                <a:solidFill>
                  <a:srgbClr val="000000"/>
                </a:solidFill>
                <a:uFill>
                  <a:solidFill>
                    <a:srgbClr val="FFFFFF"/>
                  </a:solidFill>
                </a:uFill>
                <a:latin typeface="Calibri"/>
              </a:rPr>
              <a:t>Deuxième niveau</a:t>
            </a:r>
            <a:endParaRPr lang="fr-FR" sz="280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Troisième niveau</a:t>
            </a:r>
            <a:endParaRPr lang="fr-FR" sz="280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fr-FR" sz="1800" strike="noStrike" spc="-1">
                <a:solidFill>
                  <a:srgbClr val="000000"/>
                </a:solidFill>
                <a:uFill>
                  <a:solidFill>
                    <a:srgbClr val="FFFFFF"/>
                  </a:solidFill>
                </a:uFill>
                <a:latin typeface="Calibri"/>
              </a:rPr>
              <a:t>Quatrième niveau</a:t>
            </a:r>
            <a:endParaRPr lang="fr-FR" sz="280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fr-FR" sz="1800" strike="noStrike" spc="-1">
                <a:solidFill>
                  <a:srgbClr val="000000"/>
                </a:solidFill>
                <a:uFill>
                  <a:solidFill>
                    <a:srgbClr val="FFFFFF"/>
                  </a:solidFill>
                </a:uFill>
                <a:latin typeface="Calibri"/>
              </a:rPr>
              <a:t>Cinquième niveau</a:t>
            </a:r>
            <a:endParaRPr lang="fr-FR" sz="2800" strike="noStrike" spc="-1">
              <a:solidFill>
                <a:srgbClr val="000000"/>
              </a:solidFill>
              <a:uFill>
                <a:solidFill>
                  <a:srgbClr val="FFFFFF"/>
                </a:solidFill>
              </a:uFill>
              <a:latin typeface="Calibri"/>
            </a:endParaRPr>
          </a:p>
        </p:txBody>
      </p:sp>
      <p:sp>
        <p:nvSpPr>
          <p:cNvPr id="81" name="PlaceHolder 4"/>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13/03/2017</a:t>
            </a:r>
            <a:endParaRPr lang="fr-FR" sz="1400" strike="noStrike" spc="-1">
              <a:solidFill>
                <a:srgbClr val="000000"/>
              </a:solidFill>
              <a:uFill>
                <a:solidFill>
                  <a:srgbClr val="FFFFFF"/>
                </a:solidFill>
              </a:uFill>
              <a:latin typeface="Times New Roman"/>
            </a:endParaRPr>
          </a:p>
        </p:txBody>
      </p:sp>
      <p:sp>
        <p:nvSpPr>
          <p:cNvPr id="82" name="PlaceHolder 5"/>
          <p:cNvSpPr>
            <a:spLocks noGrp="1"/>
          </p:cNvSpPr>
          <p:nvPr>
            <p:ph type="ftr"/>
          </p:nvPr>
        </p:nvSpPr>
        <p:spPr>
          <a:xfrm>
            <a:off x="3124080" y="6356520"/>
            <a:ext cx="2895120" cy="364680"/>
          </a:xfrm>
          <a:prstGeom prst="rect">
            <a:avLst/>
          </a:prstGeom>
        </p:spPr>
        <p:txBody>
          <a:bodyPr anchor="ctr"/>
          <a:lstStyle/>
          <a:p>
            <a:endParaRPr lang="fr-FR" sz="2400" strike="noStrike" spc="-1">
              <a:solidFill>
                <a:srgbClr val="000000"/>
              </a:solidFill>
              <a:uFill>
                <a:solidFill>
                  <a:srgbClr val="FFFFFF"/>
                </a:solidFill>
              </a:uFill>
              <a:latin typeface="Times New Roman"/>
            </a:endParaRPr>
          </a:p>
        </p:txBody>
      </p:sp>
      <p:sp>
        <p:nvSpPr>
          <p:cNvPr id="83" name="PlaceHolder 6"/>
          <p:cNvSpPr>
            <a:spLocks noGrp="1"/>
          </p:cNvSpPr>
          <p:nvPr>
            <p:ph type="sldNum"/>
          </p:nvPr>
        </p:nvSpPr>
        <p:spPr>
          <a:xfrm>
            <a:off x="6553080" y="6356520"/>
            <a:ext cx="2133360" cy="364680"/>
          </a:xfrm>
          <a:prstGeom prst="rect">
            <a:avLst/>
          </a:prstGeom>
        </p:spPr>
        <p:txBody>
          <a:bodyPr anchor="ctr"/>
          <a:lstStyle/>
          <a:p>
            <a:pPr algn="r">
              <a:lnSpc>
                <a:spcPct val="100000"/>
              </a:lnSpc>
            </a:pPr>
            <a:fld id="{5E366454-4CE8-45FC-B48C-3B206CF71DD8}" type="slidenum">
              <a:rPr lang="fr-FR" sz="1200" strike="noStrike" spc="-1">
                <a:solidFill>
                  <a:srgbClr val="8B8B8B"/>
                </a:solidFill>
                <a:uFill>
                  <a:solidFill>
                    <a:srgbClr val="FFFFFF"/>
                  </a:solidFill>
                </a:uFill>
                <a:latin typeface="Calibri"/>
              </a:rPr>
              <a:pPr algn="r">
                <a:lnSpc>
                  <a:spcPct val="100000"/>
                </a:lnSpc>
              </a:pPr>
              <a:t>‹N°›</a:t>
            </a:fld>
            <a:endParaRPr lang="fr-FR"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2880"/>
            <a:ext cx="3007800" cy="1161720"/>
          </a:xfrm>
          <a:prstGeom prst="rect">
            <a:avLst/>
          </a:prstGeom>
        </p:spPr>
        <p:txBody>
          <a:bodyPr anchor="b"/>
          <a:lstStyle/>
          <a:p>
            <a:pPr>
              <a:lnSpc>
                <a:spcPct val="100000"/>
              </a:lnSpc>
            </a:pPr>
            <a:r>
              <a:rPr lang="fr-FR" sz="2000" b="1" strike="noStrike" spc="-1">
                <a:solidFill>
                  <a:srgbClr val="000000"/>
                </a:solidFill>
                <a:uFill>
                  <a:solidFill>
                    <a:srgbClr val="FFFFFF"/>
                  </a:solidFill>
                </a:uFill>
                <a:latin typeface="Calibri"/>
              </a:rPr>
              <a:t>Cliquez pour modifier le style du titre</a:t>
            </a:r>
            <a:endParaRPr lang="fr-FR" sz="1800" strike="noStrike" spc="-1">
              <a:solidFill>
                <a:srgbClr val="000000"/>
              </a:solidFill>
              <a:uFill>
                <a:solidFill>
                  <a:srgbClr val="FFFFFF"/>
                </a:solidFill>
              </a:uFill>
              <a:latin typeface="Calibri"/>
            </a:endParaRPr>
          </a:p>
        </p:txBody>
      </p:sp>
      <p:sp>
        <p:nvSpPr>
          <p:cNvPr id="119" name="PlaceHolder 2"/>
          <p:cNvSpPr>
            <a:spLocks noGrp="1"/>
          </p:cNvSpPr>
          <p:nvPr>
            <p:ph type="body"/>
          </p:nvPr>
        </p:nvSpPr>
        <p:spPr>
          <a:xfrm>
            <a:off x="3575160" y="272880"/>
            <a:ext cx="5111280" cy="5852880"/>
          </a:xfrm>
          <a:prstGeom prst="rect">
            <a:avLst/>
          </a:prstGeom>
        </p:spPr>
        <p:txBody>
          <a:bodyPr/>
          <a:lstStyle/>
          <a:p>
            <a:pPr marL="432000" indent="-324000">
              <a:buClr>
                <a:srgbClr val="000000"/>
              </a:buClr>
              <a:buSzPct val="45000"/>
              <a:buFont typeface="Wingdings" charset="2"/>
              <a:buChar char=""/>
            </a:pPr>
            <a:r>
              <a:rPr lang="fr-FR" sz="32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32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32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32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32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3200" strike="noStrike" spc="-1">
                <a:solidFill>
                  <a:srgbClr val="000000"/>
                </a:solidFill>
                <a:uFill>
                  <a:solidFill>
                    <a:srgbClr val="FFFFFF"/>
                  </a:solidFill>
                </a:uFill>
                <a:latin typeface="Calibri"/>
              </a:rPr>
              <a:t>Sixième niveau de plan</a:t>
            </a: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Septième niveau de planCliquez pour modifier les styles du texte du masque</a:t>
            </a:r>
          </a:p>
          <a:p>
            <a:pPr marL="743040" lvl="1" indent="-285480">
              <a:lnSpc>
                <a:spcPct val="100000"/>
              </a:lnSpc>
              <a:buClr>
                <a:srgbClr val="000000"/>
              </a:buClr>
              <a:buFont typeface="Arial"/>
              <a:buChar char="–"/>
            </a:pPr>
            <a:r>
              <a:rPr lang="fr-FR" sz="2800" strike="noStrike" spc="-1">
                <a:solidFill>
                  <a:srgbClr val="000000"/>
                </a:solidFill>
                <a:uFill>
                  <a:solidFill>
                    <a:srgbClr val="FFFFFF"/>
                  </a:solidFill>
                </a:uFill>
                <a:latin typeface="Calibri"/>
              </a:rPr>
              <a:t>Deuxième niveau</a:t>
            </a:r>
            <a:endParaRPr lang="fr-FR" sz="3200" strike="noStrike" spc="-1">
              <a:solidFill>
                <a:srgbClr val="000000"/>
              </a:solidFill>
              <a:uFill>
                <a:solidFill>
                  <a:srgbClr val="FFFFFF"/>
                </a:solidFill>
              </a:uFill>
              <a:latin typeface="Calibri"/>
            </a:endParaRPr>
          </a:p>
          <a:p>
            <a:pPr marL="1143000" lvl="2" indent="-228240">
              <a:lnSpc>
                <a:spcPct val="100000"/>
              </a:lnSpc>
              <a:buClr>
                <a:srgbClr val="000000"/>
              </a:buClr>
              <a:buFont typeface="Arial"/>
              <a:buChar char="•"/>
            </a:pPr>
            <a:r>
              <a:rPr lang="fr-FR" sz="2400" strike="noStrike" spc="-1">
                <a:solidFill>
                  <a:srgbClr val="000000"/>
                </a:solidFill>
                <a:uFill>
                  <a:solidFill>
                    <a:srgbClr val="FFFFFF"/>
                  </a:solidFill>
                </a:uFill>
                <a:latin typeface="Calibri"/>
              </a:rPr>
              <a:t>Troisième niveau</a:t>
            </a:r>
            <a:endParaRPr lang="fr-FR" sz="3200" strike="noStrike" spc="-1">
              <a:solidFill>
                <a:srgbClr val="000000"/>
              </a:solidFill>
              <a:uFill>
                <a:solidFill>
                  <a:srgbClr val="FFFFFF"/>
                </a:solidFill>
              </a:uFill>
              <a:latin typeface="Calibri"/>
            </a:endParaRPr>
          </a:p>
          <a:p>
            <a:pPr marL="1600200" lvl="3"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Quatrième niveau</a:t>
            </a:r>
            <a:endParaRPr lang="fr-FR" sz="3200" strike="noStrike" spc="-1">
              <a:solidFill>
                <a:srgbClr val="000000"/>
              </a:solidFill>
              <a:uFill>
                <a:solidFill>
                  <a:srgbClr val="FFFFFF"/>
                </a:solidFill>
              </a:uFill>
              <a:latin typeface="Calibri"/>
            </a:endParaRPr>
          </a:p>
          <a:p>
            <a:pPr marL="2057400" lvl="4" indent="-228240">
              <a:lnSpc>
                <a:spcPct val="100000"/>
              </a:lnSpc>
              <a:buClr>
                <a:srgbClr val="000000"/>
              </a:buClr>
              <a:buFont typeface="Arial"/>
              <a:buChar char="»"/>
            </a:pPr>
            <a:r>
              <a:rPr lang="fr-FR" sz="2000" strike="noStrike" spc="-1">
                <a:solidFill>
                  <a:srgbClr val="000000"/>
                </a:solidFill>
                <a:uFill>
                  <a:solidFill>
                    <a:srgbClr val="FFFFFF"/>
                  </a:solidFill>
                </a:uFill>
                <a:latin typeface="Calibri"/>
              </a:rPr>
              <a:t>Cinquième niveau</a:t>
            </a:r>
            <a:endParaRPr lang="fr-FR" sz="3200" strike="noStrike" spc="-1">
              <a:solidFill>
                <a:srgbClr val="000000"/>
              </a:solidFill>
              <a:uFill>
                <a:solidFill>
                  <a:srgbClr val="FFFFFF"/>
                </a:solidFill>
              </a:uFill>
              <a:latin typeface="Calibri"/>
            </a:endParaRPr>
          </a:p>
        </p:txBody>
      </p:sp>
      <p:sp>
        <p:nvSpPr>
          <p:cNvPr id="120" name="PlaceHolder 3"/>
          <p:cNvSpPr>
            <a:spLocks noGrp="1"/>
          </p:cNvSpPr>
          <p:nvPr>
            <p:ph type="body"/>
          </p:nvPr>
        </p:nvSpPr>
        <p:spPr>
          <a:xfrm>
            <a:off x="457200" y="1434960"/>
            <a:ext cx="3007800" cy="4690800"/>
          </a:xfrm>
          <a:prstGeom prst="rect">
            <a:avLst/>
          </a:prstGeom>
        </p:spPr>
        <p:txBody>
          <a:bodyPr/>
          <a:lstStyle/>
          <a:p>
            <a:pPr marL="432000" indent="-324000">
              <a:buClr>
                <a:srgbClr val="000000"/>
              </a:buClr>
              <a:buSzPct val="45000"/>
              <a:buFont typeface="Wingdings" charset="2"/>
              <a:buChar char=""/>
            </a:pPr>
            <a:r>
              <a:rPr lang="fr-FR" sz="14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14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14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14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14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1400" strike="noStrike" spc="-1">
                <a:solidFill>
                  <a:srgbClr val="000000"/>
                </a:solidFill>
                <a:uFill>
                  <a:solidFill>
                    <a:srgbClr val="FFFFFF"/>
                  </a:solidFill>
                </a:uFill>
                <a:latin typeface="Calibri"/>
              </a:rPr>
              <a:t>Sixième niveau de plan</a:t>
            </a:r>
          </a:p>
          <a:p>
            <a:pPr>
              <a:lnSpc>
                <a:spcPct val="100000"/>
              </a:lnSpc>
            </a:pPr>
            <a:r>
              <a:rPr lang="fr-FR" sz="1400" strike="noStrike" spc="-1">
                <a:solidFill>
                  <a:srgbClr val="000000"/>
                </a:solidFill>
                <a:uFill>
                  <a:solidFill>
                    <a:srgbClr val="FFFFFF"/>
                  </a:solidFill>
                </a:uFill>
                <a:latin typeface="Calibri"/>
              </a:rPr>
              <a:t>Septième niveau de planCliquez pour modifier les styles du texte du masque</a:t>
            </a:r>
          </a:p>
        </p:txBody>
      </p:sp>
      <p:sp>
        <p:nvSpPr>
          <p:cNvPr id="121" name="PlaceHolder 4"/>
          <p:cNvSpPr>
            <a:spLocks noGrp="1"/>
          </p:cNvSpPr>
          <p:nvPr>
            <p:ph type="dt"/>
          </p:nvPr>
        </p:nvSpPr>
        <p:spPr>
          <a:xfrm>
            <a:off x="457200" y="6356520"/>
            <a:ext cx="2133360" cy="364680"/>
          </a:xfrm>
          <a:prstGeom prst="rect">
            <a:avLst/>
          </a:prstGeom>
        </p:spPr>
        <p:txBody>
          <a:bodyPr anchor="ctr"/>
          <a:lstStyle/>
          <a:p>
            <a:pPr>
              <a:lnSpc>
                <a:spcPct val="100000"/>
              </a:lnSpc>
            </a:pPr>
            <a:r>
              <a:rPr lang="fr-FR" sz="1200" strike="noStrike" spc="-1">
                <a:solidFill>
                  <a:srgbClr val="8B8B8B"/>
                </a:solidFill>
                <a:uFill>
                  <a:solidFill>
                    <a:srgbClr val="FFFFFF"/>
                  </a:solidFill>
                </a:uFill>
                <a:latin typeface="Calibri"/>
              </a:rPr>
              <a:t>13/03/2017</a:t>
            </a:r>
            <a:endParaRPr lang="fr-FR" sz="1400" strike="noStrike" spc="-1">
              <a:solidFill>
                <a:srgbClr val="000000"/>
              </a:solidFill>
              <a:uFill>
                <a:solidFill>
                  <a:srgbClr val="FFFFFF"/>
                </a:solidFill>
              </a:uFill>
              <a:latin typeface="Times New Roman"/>
            </a:endParaRPr>
          </a:p>
        </p:txBody>
      </p:sp>
      <p:sp>
        <p:nvSpPr>
          <p:cNvPr id="122" name="PlaceHolder 5"/>
          <p:cNvSpPr>
            <a:spLocks noGrp="1"/>
          </p:cNvSpPr>
          <p:nvPr>
            <p:ph type="ftr"/>
          </p:nvPr>
        </p:nvSpPr>
        <p:spPr>
          <a:xfrm>
            <a:off x="3124080" y="6356520"/>
            <a:ext cx="2895120" cy="364680"/>
          </a:xfrm>
          <a:prstGeom prst="rect">
            <a:avLst/>
          </a:prstGeom>
        </p:spPr>
        <p:txBody>
          <a:bodyPr anchor="ctr"/>
          <a:lstStyle/>
          <a:p>
            <a:endParaRPr lang="fr-FR" sz="2400" strike="noStrike" spc="-1">
              <a:solidFill>
                <a:srgbClr val="000000"/>
              </a:solidFill>
              <a:uFill>
                <a:solidFill>
                  <a:srgbClr val="FFFFFF"/>
                </a:solidFill>
              </a:uFill>
              <a:latin typeface="Times New Roman"/>
            </a:endParaRPr>
          </a:p>
        </p:txBody>
      </p:sp>
      <p:sp>
        <p:nvSpPr>
          <p:cNvPr id="123" name="PlaceHolder 6"/>
          <p:cNvSpPr>
            <a:spLocks noGrp="1"/>
          </p:cNvSpPr>
          <p:nvPr>
            <p:ph type="sldNum"/>
          </p:nvPr>
        </p:nvSpPr>
        <p:spPr>
          <a:xfrm>
            <a:off x="6553080" y="6356520"/>
            <a:ext cx="2133360" cy="364680"/>
          </a:xfrm>
          <a:prstGeom prst="rect">
            <a:avLst/>
          </a:prstGeom>
        </p:spPr>
        <p:txBody>
          <a:bodyPr anchor="ctr"/>
          <a:lstStyle/>
          <a:p>
            <a:pPr algn="r">
              <a:lnSpc>
                <a:spcPct val="100000"/>
              </a:lnSpc>
            </a:pPr>
            <a:fld id="{14B882BC-9CFB-4DD0-A447-BA37192A053C}" type="slidenum">
              <a:rPr lang="fr-FR" sz="1200" strike="noStrike" spc="-1">
                <a:solidFill>
                  <a:srgbClr val="8B8B8B"/>
                </a:solidFill>
                <a:uFill>
                  <a:solidFill>
                    <a:srgbClr val="FFFFFF"/>
                  </a:solidFill>
                </a:uFill>
                <a:latin typeface="Calibri"/>
              </a:rPr>
              <a:pPr algn="r">
                <a:lnSpc>
                  <a:spcPct val="100000"/>
                </a:lnSpc>
              </a:pPr>
              <a:t>‹N°›</a:t>
            </a:fld>
            <a:endParaRPr lang="fr-FR"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685800" y="2130480"/>
            <a:ext cx="7772040" cy="1469520"/>
          </a:xfrm>
          <a:prstGeom prst="rect">
            <a:avLst/>
          </a:prstGeom>
          <a:noFill/>
          <a:ln>
            <a:noFill/>
          </a:ln>
        </p:spPr>
        <p:txBody>
          <a:bodyPr anchor="ctr"/>
          <a:lstStyle/>
          <a:p>
            <a:pPr algn="ctr">
              <a:lnSpc>
                <a:spcPct val="100000"/>
              </a:lnSpc>
            </a:pPr>
            <a:r>
              <a:rPr lang="fr-FR" sz="4400" strike="noStrike" spc="-1">
                <a:solidFill>
                  <a:srgbClr val="FF0000"/>
                </a:solidFill>
                <a:uFill>
                  <a:solidFill>
                    <a:srgbClr val="FFFFFF"/>
                  </a:solidFill>
                </a:uFill>
                <a:latin typeface="Calibri"/>
              </a:rPr>
              <a:t>Thème 2 : Récits fondateurs, croyances et citoyenneté dans la Méditerranée antique au Ier siècle avant notre ère. </a:t>
            </a:r>
            <a:r>
              <a:rPr lang="fr-FR" sz="4400" strike="noStrike" spc="-1">
                <a:solidFill>
                  <a:srgbClr val="000000"/>
                </a:solidFill>
                <a:uFill>
                  <a:solidFill>
                    <a:srgbClr val="FFFFFF"/>
                  </a:solidFill>
                </a:uFill>
                <a:latin typeface="Calibri"/>
              </a:rPr>
              <a:t>
</a:t>
            </a:r>
            <a:endParaRPr lang="fr-FR" sz="1800" strike="noStrike" spc="-1">
              <a:solidFill>
                <a:srgbClr val="000000"/>
              </a:solidFill>
              <a:uFill>
                <a:solidFill>
                  <a:srgbClr val="FFFFFF"/>
                </a:solidFill>
              </a:uFill>
              <a:latin typeface="Calibri"/>
            </a:endParaRPr>
          </a:p>
        </p:txBody>
      </p:sp>
      <p:sp>
        <p:nvSpPr>
          <p:cNvPr id="159" name="TextShape 2"/>
          <p:cNvSpPr txBox="1"/>
          <p:nvPr/>
        </p:nvSpPr>
        <p:spPr>
          <a:xfrm>
            <a:off x="1371600" y="3886200"/>
            <a:ext cx="6400440" cy="1752120"/>
          </a:xfrm>
          <a:prstGeom prst="rect">
            <a:avLst/>
          </a:prstGeom>
          <a:noFill/>
          <a:ln>
            <a:noFill/>
          </a:ln>
        </p:spPr>
        <p:txBody>
          <a:bodyPr/>
          <a:lstStyle/>
          <a:p>
            <a:pPr algn="ctr">
              <a:lnSpc>
                <a:spcPct val="100000"/>
              </a:lnSpc>
            </a:pPr>
            <a:r>
              <a:rPr lang="fr-FR" sz="3200" strike="noStrike" spc="-1">
                <a:solidFill>
                  <a:srgbClr val="00B050"/>
                </a:solidFill>
                <a:uFill>
                  <a:solidFill>
                    <a:srgbClr val="FFFFFF"/>
                  </a:solidFill>
                </a:uFill>
                <a:latin typeface="Calibri"/>
              </a:rPr>
              <a:t>Quelle place la religion occupe-t-elle dans le monde méditerranéen antique ? </a:t>
            </a:r>
            <a:endParaRPr lang="fr-FR" sz="3200" strike="noStrike" spc="-1">
              <a:solidFill>
                <a:srgbClr val="000000"/>
              </a:solidFill>
              <a:uFill>
                <a:solidFill>
                  <a:srgbClr val="FFFFFF"/>
                </a:solidFill>
              </a:uFill>
              <a:latin typeface="Arial"/>
            </a:endParaRPr>
          </a:p>
        </p:txBody>
      </p:sp>
      <p:sp>
        <p:nvSpPr>
          <p:cNvPr id="160" name="CustomShape 3"/>
          <p:cNvSpPr/>
          <p:nvPr/>
        </p:nvSpPr>
        <p:spPr>
          <a:xfrm>
            <a:off x="611640" y="1052640"/>
            <a:ext cx="7920360" cy="2808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Placer Massalia, Athènes et Sparte, ainsi que l’Océan Pacifique, la Méditerranée, la Mer Rouge et la Mer Noire. </a:t>
            </a:r>
            <a:endParaRPr lang="fr-FR" dirty="0"/>
          </a:p>
        </p:txBody>
      </p:sp>
      <p:sp>
        <p:nvSpPr>
          <p:cNvPr id="3" name="Espace réservé du texte 2"/>
          <p:cNvSpPr>
            <a:spLocks noGrp="1"/>
          </p:cNvSpPr>
          <p:nvPr>
            <p:ph type="body"/>
          </p:nvPr>
        </p:nvSpPr>
        <p:spPr/>
        <p:txBody>
          <a:bodyPr/>
          <a:lstStyle/>
          <a:p>
            <a:endParaRPr lang="fr-FR" dirty="0"/>
          </a:p>
        </p:txBody>
      </p:sp>
      <p:sp>
        <p:nvSpPr>
          <p:cNvPr id="4" name="Espace réservé du texte 3"/>
          <p:cNvSpPr>
            <a:spLocks noGrp="1"/>
          </p:cNvSpPr>
          <p:nvPr>
            <p:ph type="body"/>
          </p:nvPr>
        </p:nvSpPr>
        <p:spPr/>
        <p:txBody>
          <a:bodyPr/>
          <a:lstStyle/>
          <a:p>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1187624" y="1268760"/>
            <a:ext cx="6234262" cy="45904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179512" y="548680"/>
            <a:ext cx="8229240" cy="1583640"/>
          </a:xfrm>
          <a:prstGeom prst="rect">
            <a:avLst/>
          </a:prstGeom>
          <a:noFill/>
          <a:ln>
            <a:noFill/>
          </a:ln>
        </p:spPr>
        <p:txBody>
          <a:bodyPr anchor="ctr"/>
          <a:lstStyle/>
          <a:p>
            <a:pPr algn="ctr">
              <a:lnSpc>
                <a:spcPct val="100000"/>
              </a:lnSpc>
            </a:pPr>
            <a:r>
              <a:rPr lang="fr-FR" sz="2400" strike="noStrike" spc="-1" dirty="0">
                <a:solidFill>
                  <a:srgbClr val="000000"/>
                </a:solidFill>
                <a:uFill>
                  <a:solidFill>
                    <a:srgbClr val="FFFFFF"/>
                  </a:solidFill>
                </a:uFill>
                <a:latin typeface="Calibri"/>
              </a:rPr>
              <a:t>Complète la légende avec les mots </a:t>
            </a:r>
            <a:r>
              <a:rPr lang="fr-FR" sz="2400" strike="noStrike" spc="-1" dirty="0" smtClean="0">
                <a:solidFill>
                  <a:srgbClr val="000000"/>
                </a:solidFill>
                <a:uFill>
                  <a:solidFill>
                    <a:srgbClr val="FFFFFF"/>
                  </a:solidFill>
                </a:uFill>
                <a:latin typeface="Calibri"/>
              </a:rPr>
              <a:t>en gras: </a:t>
            </a:r>
            <a:r>
              <a:rPr lang="fr-FR" sz="2400" strike="noStrike" spc="-1" dirty="0">
                <a:solidFill>
                  <a:srgbClr val="000000"/>
                </a:solidFill>
                <a:uFill>
                  <a:solidFill>
                    <a:srgbClr val="FFFFFF"/>
                  </a:solidFill>
                </a:uFill>
                <a:latin typeface="Calibri"/>
              </a:rPr>
              <a:t>La cité grecque est composée d’une </a:t>
            </a:r>
            <a:r>
              <a:rPr lang="fr-FR" sz="2400" b="1" u="sng" strike="noStrike" spc="-1" dirty="0">
                <a:solidFill>
                  <a:srgbClr val="000000"/>
                </a:solidFill>
                <a:uFill>
                  <a:solidFill>
                    <a:srgbClr val="FFFFFF"/>
                  </a:solidFill>
                </a:uFill>
                <a:latin typeface="Calibri"/>
              </a:rPr>
              <a:t>ville</a:t>
            </a:r>
            <a:r>
              <a:rPr lang="fr-FR" sz="2400" strike="noStrike" spc="-1" dirty="0">
                <a:solidFill>
                  <a:srgbClr val="000000"/>
                </a:solidFill>
                <a:uFill>
                  <a:solidFill>
                    <a:srgbClr val="FFFFFF"/>
                  </a:solidFill>
                </a:uFill>
                <a:latin typeface="Calibri"/>
              </a:rPr>
              <a:t>, protégée par une </a:t>
            </a:r>
            <a:r>
              <a:rPr lang="fr-FR" sz="2400" b="1" u="sng" strike="noStrike" spc="-1" dirty="0">
                <a:solidFill>
                  <a:srgbClr val="000000"/>
                </a:solidFill>
                <a:uFill>
                  <a:solidFill>
                    <a:srgbClr val="FFFFFF"/>
                  </a:solidFill>
                </a:uFill>
                <a:latin typeface="Calibri"/>
              </a:rPr>
              <a:t>enceinte</a:t>
            </a:r>
            <a:r>
              <a:rPr lang="fr-FR" sz="2400" strike="noStrike" spc="-1" dirty="0">
                <a:solidFill>
                  <a:srgbClr val="000000"/>
                </a:solidFill>
                <a:uFill>
                  <a:solidFill>
                    <a:srgbClr val="FFFFFF"/>
                  </a:solidFill>
                </a:uFill>
                <a:latin typeface="Calibri"/>
              </a:rPr>
              <a:t> et </a:t>
            </a:r>
            <a:r>
              <a:rPr lang="fr-FR" sz="2400" b="1" u="sng" strike="noStrike" spc="-1" dirty="0">
                <a:solidFill>
                  <a:srgbClr val="000000"/>
                </a:solidFill>
                <a:uFill>
                  <a:solidFill>
                    <a:srgbClr val="FFFFFF"/>
                  </a:solidFill>
                </a:uFill>
                <a:latin typeface="Calibri"/>
              </a:rPr>
              <a:t>la campagne</a:t>
            </a:r>
            <a:r>
              <a:rPr lang="fr-FR" sz="2400" b="1" strike="noStrike" spc="-1" dirty="0">
                <a:solidFill>
                  <a:srgbClr val="000000"/>
                </a:solidFill>
                <a:uFill>
                  <a:solidFill>
                    <a:srgbClr val="FFFFFF"/>
                  </a:solidFill>
                </a:uFill>
                <a:latin typeface="Calibri"/>
              </a:rPr>
              <a:t> environnante</a:t>
            </a:r>
            <a:r>
              <a:rPr lang="fr-FR" sz="2400" strike="noStrike" spc="-1" dirty="0">
                <a:solidFill>
                  <a:srgbClr val="000000"/>
                </a:solidFill>
                <a:uFill>
                  <a:solidFill>
                    <a:srgbClr val="FFFFFF"/>
                  </a:solidFill>
                </a:uFill>
                <a:latin typeface="Calibri"/>
              </a:rPr>
              <a:t>. Au cœur de la ville, on trouve </a:t>
            </a:r>
            <a:r>
              <a:rPr lang="fr-FR" sz="2400" u="sng" strike="noStrike" spc="-1" dirty="0">
                <a:solidFill>
                  <a:srgbClr val="000000"/>
                </a:solidFill>
                <a:uFill>
                  <a:solidFill>
                    <a:srgbClr val="FFFFFF"/>
                  </a:solidFill>
                </a:uFill>
                <a:latin typeface="Calibri"/>
              </a:rPr>
              <a:t>l’</a:t>
            </a:r>
            <a:r>
              <a:rPr lang="fr-FR" sz="2400" b="1" u="sng" strike="noStrike" spc="-1" dirty="0">
                <a:solidFill>
                  <a:srgbClr val="000000"/>
                </a:solidFill>
                <a:uFill>
                  <a:solidFill>
                    <a:srgbClr val="FFFFFF"/>
                  </a:solidFill>
                </a:uFill>
                <a:latin typeface="Calibri"/>
              </a:rPr>
              <a:t>agora</a:t>
            </a:r>
            <a:r>
              <a:rPr lang="fr-FR" sz="2400" strike="noStrike" spc="-1" dirty="0">
                <a:solidFill>
                  <a:srgbClr val="000000"/>
                </a:solidFill>
                <a:uFill>
                  <a:solidFill>
                    <a:srgbClr val="FFFFFF"/>
                  </a:solidFill>
                </a:uFill>
                <a:latin typeface="Calibri"/>
              </a:rPr>
              <a:t>, </a:t>
            </a:r>
            <a:r>
              <a:rPr lang="fr-FR" sz="2400" u="sng" strike="noStrike" spc="-1" dirty="0">
                <a:solidFill>
                  <a:srgbClr val="000000"/>
                </a:solidFill>
                <a:uFill>
                  <a:solidFill>
                    <a:srgbClr val="FFFFFF"/>
                  </a:solidFill>
                </a:uFill>
                <a:latin typeface="Calibri"/>
              </a:rPr>
              <a:t>l’</a:t>
            </a:r>
            <a:r>
              <a:rPr lang="fr-FR" sz="2400" b="1" u="sng" strike="noStrike" spc="-1" dirty="0">
                <a:solidFill>
                  <a:srgbClr val="000000"/>
                </a:solidFill>
                <a:uFill>
                  <a:solidFill>
                    <a:srgbClr val="FFFFFF"/>
                  </a:solidFill>
                </a:uFill>
                <a:latin typeface="Calibri"/>
              </a:rPr>
              <a:t>acropole</a:t>
            </a:r>
            <a:r>
              <a:rPr lang="fr-FR" sz="2400" strike="noStrike" spc="-1" dirty="0">
                <a:solidFill>
                  <a:srgbClr val="000000"/>
                </a:solidFill>
                <a:uFill>
                  <a:solidFill>
                    <a:srgbClr val="FFFFFF"/>
                  </a:solidFill>
                </a:uFill>
                <a:latin typeface="Calibri"/>
              </a:rPr>
              <a:t> avec le </a:t>
            </a:r>
            <a:r>
              <a:rPr lang="fr-FR" sz="2400" b="1" u="sng" strike="noStrike" spc="-1" dirty="0">
                <a:solidFill>
                  <a:srgbClr val="000000"/>
                </a:solidFill>
                <a:uFill>
                  <a:solidFill>
                    <a:srgbClr val="FFFFFF"/>
                  </a:solidFill>
                </a:uFill>
                <a:latin typeface="Calibri"/>
              </a:rPr>
              <a:t>temple</a:t>
            </a:r>
            <a:r>
              <a:rPr lang="fr-FR" sz="2400" b="1" strike="noStrike" spc="-1" dirty="0">
                <a:solidFill>
                  <a:srgbClr val="000000"/>
                </a:solidFill>
                <a:uFill>
                  <a:solidFill>
                    <a:srgbClr val="FFFFFF"/>
                  </a:solidFill>
                </a:uFill>
                <a:latin typeface="Calibri"/>
              </a:rPr>
              <a:t> </a:t>
            </a:r>
            <a:r>
              <a:rPr lang="fr-FR" sz="2400" strike="noStrike" spc="-1" dirty="0">
                <a:solidFill>
                  <a:srgbClr val="000000"/>
                </a:solidFill>
                <a:uFill>
                  <a:solidFill>
                    <a:srgbClr val="FFFFFF"/>
                  </a:solidFill>
                </a:uFill>
                <a:latin typeface="Calibri"/>
              </a:rPr>
              <a:t>de la divinité protectrice de la cité.  </a:t>
            </a:r>
            <a:endParaRPr lang="fr-FR" sz="1800" strike="noStrike" spc="-1" dirty="0">
              <a:solidFill>
                <a:srgbClr val="000000"/>
              </a:solidFill>
              <a:uFill>
                <a:solidFill>
                  <a:srgbClr val="FFFFFF"/>
                </a:solidFill>
              </a:uFill>
              <a:latin typeface="Calibri"/>
            </a:endParaRPr>
          </a:p>
        </p:txBody>
      </p:sp>
      <p:sp>
        <p:nvSpPr>
          <p:cNvPr id="182" name="TextShape 2"/>
          <p:cNvSpPr txBox="1"/>
          <p:nvPr/>
        </p:nvSpPr>
        <p:spPr>
          <a:xfrm>
            <a:off x="457200" y="2421000"/>
            <a:ext cx="8229240" cy="3704760"/>
          </a:xfrm>
          <a:prstGeom prst="rect">
            <a:avLst/>
          </a:prstGeom>
          <a:noFill/>
          <a:ln>
            <a:noFill/>
          </a:ln>
        </p:spPr>
        <p:txBody>
          <a:bodyPr/>
          <a:lstStyle/>
          <a:p>
            <a:pPr marL="343080" indent="-342720">
              <a:lnSpc>
                <a:spcPct val="100000"/>
              </a:lnSpc>
            </a:pPr>
            <a:endParaRPr lang="fr-FR" sz="3200" strike="noStrike" spc="-1">
              <a:solidFill>
                <a:srgbClr val="000000"/>
              </a:solidFill>
              <a:uFill>
                <a:solidFill>
                  <a:srgbClr val="FFFFFF"/>
                </a:solidFill>
              </a:uFill>
              <a:latin typeface="Calibri"/>
            </a:endParaRPr>
          </a:p>
          <a:p>
            <a:pPr marL="343080" indent="-342720">
              <a:lnSpc>
                <a:spcPct val="100000"/>
              </a:lnSpc>
            </a:pPr>
            <a:endParaRPr lang="fr-FR" sz="3200" strike="noStrike" spc="-1">
              <a:solidFill>
                <a:srgbClr val="000000"/>
              </a:solidFill>
              <a:uFill>
                <a:solidFill>
                  <a:srgbClr val="FFFFFF"/>
                </a:solidFill>
              </a:uFill>
              <a:latin typeface="Calibri"/>
            </a:endParaRPr>
          </a:p>
          <a:p>
            <a:pPr marL="343080" indent="-342720">
              <a:lnSpc>
                <a:spcPct val="100000"/>
              </a:lnSpc>
            </a:pPr>
            <a:endParaRPr lang="fr-FR" sz="3200" strike="noStrike" spc="-1">
              <a:solidFill>
                <a:srgbClr val="000000"/>
              </a:solidFill>
              <a:uFill>
                <a:solidFill>
                  <a:srgbClr val="FFFFFF"/>
                </a:solidFill>
              </a:uFill>
              <a:latin typeface="Calibri"/>
            </a:endParaRPr>
          </a:p>
        </p:txBody>
      </p:sp>
      <p:pic>
        <p:nvPicPr>
          <p:cNvPr id="183" name="Image 182"/>
          <p:cNvPicPr/>
          <p:nvPr/>
        </p:nvPicPr>
        <p:blipFill>
          <a:blip r:embed="rId2" cstate="print"/>
          <a:stretch/>
        </p:blipFill>
        <p:spPr>
          <a:xfrm>
            <a:off x="360000" y="2948400"/>
            <a:ext cx="5241960" cy="3027600"/>
          </a:xfrm>
          <a:prstGeom prst="rect">
            <a:avLst/>
          </a:prstGeom>
          <a:ln>
            <a:noFill/>
          </a:ln>
        </p:spPr>
      </p:pic>
      <p:pic>
        <p:nvPicPr>
          <p:cNvPr id="184" name="Image 183"/>
          <p:cNvPicPr/>
          <p:nvPr/>
        </p:nvPicPr>
        <p:blipFill>
          <a:blip r:embed="rId3" cstate="print"/>
          <a:stretch/>
        </p:blipFill>
        <p:spPr>
          <a:xfrm>
            <a:off x="5867640" y="3240000"/>
            <a:ext cx="2988360" cy="1872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86" name="TextShape 2"/>
          <p:cNvSpPr txBox="1"/>
          <p:nvPr/>
        </p:nvSpPr>
        <p:spPr>
          <a:xfrm>
            <a:off x="457200" y="1600200"/>
            <a:ext cx="8229240" cy="4781128"/>
          </a:xfrm>
          <a:prstGeom prst="rect">
            <a:avLst/>
          </a:prstGeom>
          <a:noFill/>
          <a:ln>
            <a:noFill/>
          </a:ln>
        </p:spPr>
        <p:txBody>
          <a:bodyPr/>
          <a:lstStyle/>
          <a:p>
            <a:pPr marL="343080" indent="-342720">
              <a:lnSpc>
                <a:spcPct val="100000"/>
              </a:lnSpc>
            </a:pPr>
            <a:r>
              <a:rPr lang="fr-FR" sz="3200" strike="noStrike" spc="-1" dirty="0">
                <a:solidFill>
                  <a:srgbClr val="000000"/>
                </a:solidFill>
                <a:uFill>
                  <a:solidFill>
                    <a:srgbClr val="FFFFFF"/>
                  </a:solidFill>
                </a:uFill>
                <a:latin typeface="Calibri"/>
              </a:rPr>
              <a:t>	</a:t>
            </a:r>
            <a:r>
              <a:rPr lang="fr-FR" sz="2800" strike="noStrike" spc="-1" dirty="0">
                <a:solidFill>
                  <a:srgbClr val="0070C0"/>
                </a:solidFill>
                <a:uFill>
                  <a:solidFill>
                    <a:srgbClr val="FFFFFF"/>
                  </a:solidFill>
                </a:uFill>
                <a:latin typeface="Calibri"/>
              </a:rPr>
              <a:t>A partir du VIIIe siècle avant notre ère, les Grecs fondent des cités (=Etats composés de villes et de campagne) en Grèce égéenne puis des colonies (=cités fondées par les Grecs en dehors de la Grèce) autour de la mer Méditerranée et de la mer Noire. </a:t>
            </a:r>
            <a:endParaRPr lang="fr-FR" sz="2800" strike="noStrike" spc="-1" dirty="0">
              <a:solidFill>
                <a:srgbClr val="000000"/>
              </a:solidFill>
              <a:uFill>
                <a:solidFill>
                  <a:srgbClr val="FFFFFF"/>
                </a:solidFill>
              </a:uFill>
              <a:latin typeface="Calibri"/>
            </a:endParaRPr>
          </a:p>
          <a:p>
            <a:pPr marL="343080" indent="-342720">
              <a:lnSpc>
                <a:spcPct val="100000"/>
              </a:lnSpc>
            </a:pPr>
            <a:r>
              <a:rPr lang="fr-FR" sz="2800" strike="noStrike" spc="-1" dirty="0">
                <a:solidFill>
                  <a:srgbClr val="0070C0"/>
                </a:solidFill>
                <a:uFill>
                  <a:solidFill>
                    <a:srgbClr val="FFFFFF"/>
                  </a:solidFill>
                </a:uFill>
                <a:latin typeface="Calibri"/>
              </a:rPr>
              <a:t>	Les cités grecques possèdent des ressemblances qui montrent une unité culturelle (=acropole, enceinte fortifiée, agora), mais elles s’affrontent régulièrement car elles sont politiquement divisées, comme pendant la guerre du Péloponnèse entre 431 et 404 avant notre ère. </a:t>
            </a:r>
            <a:endParaRPr lang="fr-FR" sz="2800" strike="noStrike" spc="-1" dirty="0">
              <a:solidFill>
                <a:srgbClr val="000000"/>
              </a:solidFill>
              <a:uFill>
                <a:solidFill>
                  <a:srgbClr val="FFFFFF"/>
                </a:solidFill>
              </a:uFill>
              <a:latin typeface="Calibri"/>
            </a:endParaRPr>
          </a:p>
          <a:p>
            <a:pPr>
              <a:lnSpc>
                <a:spcPct val="100000"/>
              </a:lnSpc>
            </a:pPr>
            <a:endParaRPr lang="fr-FR" sz="2800" strike="noStrike" spc="-1" dirty="0">
              <a:solidFill>
                <a:srgbClr val="000000"/>
              </a:solidFill>
              <a:uFill>
                <a:solidFill>
                  <a:srgbClr val="FFFFFF"/>
                </a:solidFill>
              </a:uFill>
              <a:latin typeface="Calibri"/>
            </a:endParaRPr>
          </a:p>
        </p:txBody>
      </p:sp>
      <p:sp>
        <p:nvSpPr>
          <p:cNvPr id="187" name="CustomShape 3"/>
          <p:cNvSpPr/>
          <p:nvPr/>
        </p:nvSpPr>
        <p:spPr>
          <a:xfrm>
            <a:off x="467640" y="1484640"/>
            <a:ext cx="8424720" cy="489636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67640" y="1989000"/>
            <a:ext cx="8229240" cy="1142640"/>
          </a:xfrm>
          <a:prstGeom prst="rect">
            <a:avLst/>
          </a:prstGeom>
          <a:noFill/>
          <a:ln>
            <a:noFill/>
          </a:ln>
        </p:spPr>
        <p:txBody>
          <a:bodyPr anchor="ctr"/>
          <a:lstStyle/>
          <a:p>
            <a:pPr algn="ctr">
              <a:lnSpc>
                <a:spcPct val="100000"/>
              </a:lnSpc>
            </a:pPr>
            <a:r>
              <a:rPr lang="fr-FR" sz="4400" b="1" u="sng" strike="noStrike" spc="-1" dirty="0">
                <a:solidFill>
                  <a:srgbClr val="FF0000"/>
                </a:solidFill>
                <a:uFill>
                  <a:solidFill>
                    <a:srgbClr val="FFFFFF"/>
                  </a:solidFill>
                </a:uFill>
                <a:latin typeface="Calibri"/>
              </a:rPr>
              <a:t>II- Pourquoi les mythes unifient-ils les Grecs ?
 </a:t>
            </a:r>
            <a:r>
              <a:rPr lang="fr-FR" sz="4400" u="sng" strike="noStrike" spc="-1" dirty="0">
                <a:solidFill>
                  <a:srgbClr val="FF0000"/>
                </a:solidFill>
                <a:uFill>
                  <a:solidFill>
                    <a:srgbClr val="FFFFFF"/>
                  </a:solidFill>
                </a:uFill>
                <a:latin typeface="Calibri"/>
              </a:rPr>
              <a:t>
A- Les Grecs vénèrent-ils les mêmes dieux et les mêmes héros ? </a:t>
            </a:r>
            <a:endParaRPr lang="fr-FR" sz="1800" strike="noStrike" spc="-1" dirty="0">
              <a:solidFill>
                <a:srgbClr val="000000"/>
              </a:solidFill>
              <a:uFill>
                <a:solidFill>
                  <a:srgbClr val="FFFFFF"/>
                </a:solidFill>
              </a:uFill>
              <a:latin typeface="Calibri"/>
            </a:endParaRPr>
          </a:p>
        </p:txBody>
      </p:sp>
      <p:sp>
        <p:nvSpPr>
          <p:cNvPr id="189"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67640" y="764640"/>
            <a:ext cx="8229240" cy="1142640"/>
          </a:xfrm>
          <a:prstGeom prst="rect">
            <a:avLst/>
          </a:prstGeom>
          <a:noFill/>
          <a:ln>
            <a:noFill/>
          </a:ln>
        </p:spPr>
        <p:txBody>
          <a:bodyPr anchor="ctr"/>
          <a:lstStyle/>
          <a:p>
            <a:pPr algn="ctr">
              <a:lnSpc>
                <a:spcPct val="100000"/>
              </a:lnSpc>
            </a:pPr>
            <a:r>
              <a:rPr lang="fr-FR" sz="2700" strike="noStrike" spc="-1" dirty="0">
                <a:solidFill>
                  <a:srgbClr val="000000"/>
                </a:solidFill>
                <a:uFill>
                  <a:solidFill>
                    <a:srgbClr val="FFFFFF"/>
                  </a:solidFill>
                </a:uFill>
                <a:latin typeface="Calibri"/>
              </a:rPr>
              <a:t>1- Que raconte l’Iliade ? Dans ce texte, qui sont les héros ? (doc </a:t>
            </a:r>
            <a:r>
              <a:rPr lang="fr-FR" sz="2700" strike="noStrike" spc="-1" dirty="0" smtClean="0">
                <a:solidFill>
                  <a:srgbClr val="000000"/>
                </a:solidFill>
                <a:uFill>
                  <a:solidFill>
                    <a:srgbClr val="FFFFFF"/>
                  </a:solidFill>
                </a:uFill>
                <a:latin typeface="Calibri"/>
              </a:rPr>
              <a:t>1p60)</a:t>
            </a:r>
            <a:r>
              <a:rPr lang="fr-FR" sz="4400" strike="noStrike" spc="-1" dirty="0">
                <a:solidFill>
                  <a:srgbClr val="000000"/>
                </a:solidFill>
                <a:uFill>
                  <a:solidFill>
                    <a:srgbClr val="FFFFFF"/>
                  </a:solidFill>
                </a:uFill>
                <a:latin typeface="Calibri"/>
              </a:rPr>
              <a:t>
</a:t>
            </a:r>
            <a:endParaRPr lang="fr-FR" sz="1800" strike="noStrike" spc="-1" dirty="0">
              <a:solidFill>
                <a:srgbClr val="000000"/>
              </a:solidFill>
              <a:uFill>
                <a:solidFill>
                  <a:srgbClr val="FFFFFF"/>
                </a:solidFill>
              </a:uFill>
              <a:latin typeface="Calibri"/>
            </a:endParaRPr>
          </a:p>
        </p:txBody>
      </p:sp>
      <p:sp>
        <p:nvSpPr>
          <p:cNvPr id="191"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2400" strike="noStrike" spc="-1" dirty="0">
                <a:solidFill>
                  <a:srgbClr val="000000"/>
                </a:solidFill>
                <a:uFill>
                  <a:solidFill>
                    <a:srgbClr val="FFFFFF"/>
                  </a:solidFill>
                </a:uFill>
                <a:latin typeface="Calibri"/>
              </a:rPr>
              <a:t>2- Comment l’épisode du cheval de Troie est-il représenté sur </a:t>
            </a:r>
            <a:r>
              <a:rPr lang="fr-FR" sz="2400" strike="noStrike" spc="-1" dirty="0" smtClean="0">
                <a:solidFill>
                  <a:srgbClr val="000000"/>
                </a:solidFill>
                <a:uFill>
                  <a:solidFill>
                    <a:srgbClr val="FFFFFF"/>
                  </a:solidFill>
                </a:uFill>
                <a:latin typeface="Calibri"/>
              </a:rPr>
              <a:t>cette amphore</a:t>
            </a:r>
            <a:r>
              <a:rPr lang="fr-FR" sz="2400" strike="noStrike" spc="-1" dirty="0">
                <a:solidFill>
                  <a:srgbClr val="000000"/>
                </a:solidFill>
                <a:uFill>
                  <a:solidFill>
                    <a:srgbClr val="FFFFFF"/>
                  </a:solidFill>
                </a:uFill>
                <a:latin typeface="Calibri"/>
              </a:rPr>
              <a:t> ? (doc </a:t>
            </a:r>
            <a:r>
              <a:rPr lang="fr-FR" sz="2400" strike="noStrike" spc="-1" dirty="0" smtClean="0">
                <a:solidFill>
                  <a:srgbClr val="000000"/>
                </a:solidFill>
                <a:uFill>
                  <a:solidFill>
                    <a:srgbClr val="FFFFFF"/>
                  </a:solidFill>
                </a:uFill>
                <a:latin typeface="Calibri"/>
              </a:rPr>
              <a:t>2p60)</a:t>
            </a:r>
            <a:r>
              <a:rPr lang="fr-FR" sz="2400" strike="noStrike" spc="-1" dirty="0">
                <a:solidFill>
                  <a:srgbClr val="000000"/>
                </a:solidFill>
                <a:uFill>
                  <a:solidFill>
                    <a:srgbClr val="FFFFFF"/>
                  </a:solidFill>
                </a:uFill>
                <a:latin typeface="Calibri"/>
              </a:rPr>
              <a:t>
</a:t>
            </a:r>
            <a:endParaRPr lang="fr-FR" sz="1800" strike="noStrike" spc="-1" dirty="0">
              <a:solidFill>
                <a:srgbClr val="000000"/>
              </a:solidFill>
              <a:uFill>
                <a:solidFill>
                  <a:srgbClr val="FFFFFF"/>
                </a:solidFill>
              </a:uFill>
              <a:latin typeface="Calibri"/>
            </a:endParaRPr>
          </a:p>
        </p:txBody>
      </p:sp>
      <p:sp>
        <p:nvSpPr>
          <p:cNvPr id="193"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3600" strike="noStrike" spc="-1">
                <a:solidFill>
                  <a:srgbClr val="000000"/>
                </a:solidFill>
                <a:uFill>
                  <a:solidFill>
                    <a:srgbClr val="FFFFFF"/>
                  </a:solidFill>
                </a:uFill>
                <a:latin typeface="Calibri"/>
              </a:rPr>
              <a:t>3- Existe-t-il des preuves archéologiques de l’existence de la cité de Troie ? </a:t>
            </a:r>
            <a:r>
              <a:rPr lang="fr-FR" sz="4400" strike="noStrike" spc="-1">
                <a:solidFill>
                  <a:srgbClr val="000000"/>
                </a:solidFill>
                <a:uFill>
                  <a:solidFill>
                    <a:srgbClr val="FFFFFF"/>
                  </a:solidFill>
                </a:uFill>
                <a:latin typeface="Calibri"/>
              </a:rPr>
              <a:t>
</a:t>
            </a:r>
            <a:endParaRPr lang="fr-FR" sz="1800" strike="noStrike" spc="-1">
              <a:solidFill>
                <a:srgbClr val="000000"/>
              </a:solidFill>
              <a:uFill>
                <a:solidFill>
                  <a:srgbClr val="FFFFFF"/>
                </a:solidFill>
              </a:uFill>
              <a:latin typeface="Calibri"/>
            </a:endParaRPr>
          </a:p>
        </p:txBody>
      </p:sp>
      <p:pic>
        <p:nvPicPr>
          <p:cNvPr id="195" name="Espace réservé du contenu 3"/>
          <p:cNvPicPr/>
          <p:nvPr/>
        </p:nvPicPr>
        <p:blipFill>
          <a:blip r:embed="rId2" cstate="print"/>
          <a:stretch/>
        </p:blipFill>
        <p:spPr>
          <a:xfrm>
            <a:off x="1115640" y="1268640"/>
            <a:ext cx="6840360" cy="4320000"/>
          </a:xfrm>
          <a:prstGeom prst="rect">
            <a:avLst/>
          </a:prstGeom>
          <a:ln w="9360">
            <a:noFill/>
          </a:ln>
        </p:spPr>
      </p:pic>
      <p:sp>
        <p:nvSpPr>
          <p:cNvPr id="196" name="CustomShape 2"/>
          <p:cNvSpPr/>
          <p:nvPr/>
        </p:nvSpPr>
        <p:spPr>
          <a:xfrm>
            <a:off x="-51840" y="75600"/>
            <a:ext cx="9247320"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fr-FR" sz="1400" strike="noStrike" spc="-1">
                <a:solidFill>
                  <a:srgbClr val="000000"/>
                </a:solidFill>
                <a:uFill>
                  <a:solidFill>
                    <a:srgbClr val="FFFFFF"/>
                  </a:solidFill>
                </a:uFill>
                <a:latin typeface="Calibri"/>
                <a:ea typeface="Calibri"/>
              </a:rPr>
              <a:t>Des fouilles archéologiques ont permis de révéler que la cité de Troie a réellement existé. Elle se situe aujourd’hui en Turquie. </a:t>
            </a:r>
            <a:endParaRPr lang="fr-FR" sz="1800" strike="noStrike" spc="-1">
              <a:solidFill>
                <a:srgbClr val="000000"/>
              </a:solidFill>
              <a:uFill>
                <a:solidFill>
                  <a:srgbClr val="FFFFFF"/>
                </a:solidFill>
              </a:uFill>
              <a:latin typeface="Arial"/>
            </a:endParaRPr>
          </a:p>
        </p:txBody>
      </p:sp>
      <p:sp>
        <p:nvSpPr>
          <p:cNvPr id="197" name="CustomShape 3"/>
          <p:cNvSpPr/>
          <p:nvPr/>
        </p:nvSpPr>
        <p:spPr>
          <a:xfrm>
            <a:off x="-51840" y="75600"/>
            <a:ext cx="9247320" cy="30528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fr-FR" sz="1400" strike="noStrike" spc="-1">
                <a:solidFill>
                  <a:srgbClr val="000000"/>
                </a:solidFill>
                <a:uFill>
                  <a:solidFill>
                    <a:srgbClr val="FFFFFF"/>
                  </a:solidFill>
                </a:uFill>
                <a:latin typeface="Calibri"/>
                <a:ea typeface="Calibri"/>
              </a:rPr>
              <a:t>Des fouilles archéologiques ont permis de révéler que la cité de Troie a réellement existé. Elle se situe aujourd’hui en Turquie. </a:t>
            </a:r>
            <a:endParaRPr lang="fr-FR" sz="1800" strike="noStrike" spc="-1">
              <a:solidFill>
                <a:srgbClr val="000000"/>
              </a:solidFill>
              <a:uFill>
                <a:solidFill>
                  <a:srgbClr val="FFFFFF"/>
                </a:solidFill>
              </a:uFill>
              <a:latin typeface="Arial"/>
            </a:endParaRPr>
          </a:p>
        </p:txBody>
      </p:sp>
      <p:sp>
        <p:nvSpPr>
          <p:cNvPr id="198" name="CustomShape 4"/>
          <p:cNvSpPr/>
          <p:nvPr/>
        </p:nvSpPr>
        <p:spPr>
          <a:xfrm>
            <a:off x="1187640" y="5733360"/>
            <a:ext cx="65523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Des fouilles archéologiques ont permis de révéler que la cité de Troie a réellement existé. Elle se situe aujourd’hui en Turquie. </a:t>
            </a:r>
            <a:endParaRPr lang="fr-FR" sz="1800" strike="noStrike" spc="-1">
              <a:solidFill>
                <a:srgbClr val="000000"/>
              </a:solidFill>
              <a:uFill>
                <a:solidFill>
                  <a:srgbClr val="FFFFFF"/>
                </a:solidFill>
              </a:uFill>
              <a:latin typeface="Arial"/>
            </a:endParaRPr>
          </a:p>
          <a:p>
            <a:pPr>
              <a:lnSpc>
                <a:spcPct val="100000"/>
              </a:lnSpc>
            </a:pPr>
            <a:endParaRPr lang="fr-FR"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Placer Troie sur la carte. </a:t>
            </a:r>
            <a:endParaRPr lang="fr-FR" dirty="0"/>
          </a:p>
        </p:txBody>
      </p:sp>
      <p:sp>
        <p:nvSpPr>
          <p:cNvPr id="3" name="Sous-titre 2"/>
          <p:cNvSpPr>
            <a:spLocks noGrp="1"/>
          </p:cNvSpPr>
          <p:nvPr>
            <p:ph type="subTitle"/>
          </p:nvPr>
        </p:nvSpPr>
        <p:spPr/>
        <p:txBody>
          <a:bodyPr/>
          <a:lstStyle/>
          <a:p>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1691680" y="1628800"/>
            <a:ext cx="5965437" cy="43924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00" name="TextShape 2"/>
          <p:cNvSpPr txBox="1"/>
          <p:nvPr/>
        </p:nvSpPr>
        <p:spPr>
          <a:xfrm>
            <a:off x="457200" y="1600200"/>
            <a:ext cx="8229240" cy="4525560"/>
          </a:xfrm>
          <a:prstGeom prst="rect">
            <a:avLst/>
          </a:prstGeom>
          <a:noFill/>
          <a:ln>
            <a:noFill/>
          </a:ln>
        </p:spPr>
        <p:txBody>
          <a:bodyPr/>
          <a:lstStyle/>
          <a:p>
            <a:pPr marL="343080" indent="-342720">
              <a:lnSpc>
                <a:spcPct val="115000"/>
              </a:lnSpc>
            </a:pPr>
            <a:r>
              <a:rPr lang="fr-FR" sz="2400" strike="noStrike" spc="-1" dirty="0">
                <a:solidFill>
                  <a:srgbClr val="0070C0"/>
                </a:solidFill>
                <a:uFill>
                  <a:solidFill>
                    <a:srgbClr val="FFFFFF"/>
                  </a:solidFill>
                </a:uFill>
                <a:latin typeface="Calibri"/>
                <a:ea typeface="Calibri"/>
              </a:rPr>
              <a:t>	L’Iliade et l’Odyssée sont des poèmes connus par tous les Grecs qui parlent la même langue. Ils racontent l’histoire de héros et de dieux qui deviennent des modèles pour eux, comme Achille et Hector. Ces mythes (= histoires qui racontent la vie des dieux et des héros) font partie de la culture commune des Grecs. L’archéologie a montré que certains éléments du récit d’Homère ont réellement existé (comme la cité de Troie), d’autres proviennent de l’imaginaire du ou des auteurs de ces poèmes. </a:t>
            </a:r>
            <a:endParaRPr lang="fr-FR" sz="2400" strike="noStrike" spc="-1" dirty="0">
              <a:solidFill>
                <a:srgbClr val="000000"/>
              </a:solidFill>
              <a:uFill>
                <a:solidFill>
                  <a:srgbClr val="FFFFFF"/>
                </a:solidFill>
              </a:uFill>
              <a:latin typeface="Calibri"/>
            </a:endParaRPr>
          </a:p>
          <a:p>
            <a:pPr marL="343080" indent="-342720">
              <a:lnSpc>
                <a:spcPct val="100000"/>
              </a:lnSpc>
            </a:pPr>
            <a:endParaRPr lang="fr-FR" sz="3200" strike="noStrike" spc="-1" dirty="0">
              <a:solidFill>
                <a:srgbClr val="000000"/>
              </a:solidFill>
              <a:uFill>
                <a:solidFill>
                  <a:srgbClr val="FFFFFF"/>
                </a:solidFill>
              </a:uFill>
              <a:latin typeface="Calibri"/>
            </a:endParaRPr>
          </a:p>
        </p:txBody>
      </p:sp>
      <p:sp>
        <p:nvSpPr>
          <p:cNvPr id="201" name="CustomShape 3"/>
          <p:cNvSpPr/>
          <p:nvPr/>
        </p:nvSpPr>
        <p:spPr>
          <a:xfrm>
            <a:off x="611640" y="1412640"/>
            <a:ext cx="7992360" cy="4536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4- Où se trouve Olympie ? </a:t>
            </a:r>
            <a:endParaRPr lang="fr-FR" sz="1800" strike="noStrike" spc="-1">
              <a:solidFill>
                <a:srgbClr val="000000"/>
              </a:solidFill>
              <a:uFill>
                <a:solidFill>
                  <a:srgbClr val="FFFFFF"/>
                </a:solidFill>
              </a:uFill>
              <a:latin typeface="Calibri"/>
            </a:endParaRPr>
          </a:p>
        </p:txBody>
      </p:sp>
      <p:pic>
        <p:nvPicPr>
          <p:cNvPr id="203" name="Espace réservé du contenu 3"/>
          <p:cNvPicPr/>
          <p:nvPr/>
        </p:nvPicPr>
        <p:blipFill>
          <a:blip r:embed="rId2" cstate="print"/>
          <a:stretch/>
        </p:blipFill>
        <p:spPr>
          <a:xfrm>
            <a:off x="1331640" y="2115720"/>
            <a:ext cx="6624360" cy="41932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67640" y="548640"/>
            <a:ext cx="8229240" cy="1142640"/>
          </a:xfrm>
          <a:prstGeom prst="rect">
            <a:avLst/>
          </a:prstGeom>
          <a:noFill/>
          <a:ln>
            <a:noFill/>
          </a:ln>
        </p:spPr>
        <p:txBody>
          <a:bodyPr anchor="ctr"/>
          <a:lstStyle/>
          <a:p>
            <a:pPr algn="ctr">
              <a:lnSpc>
                <a:spcPct val="100000"/>
              </a:lnSpc>
            </a:pPr>
            <a:r>
              <a:rPr lang="fr-FR" sz="4400" b="1" u="sng" strike="noStrike" spc="-1">
                <a:solidFill>
                  <a:srgbClr val="FF0000"/>
                </a:solidFill>
                <a:uFill>
                  <a:solidFill>
                    <a:srgbClr val="FFFFFF"/>
                  </a:solidFill>
                </a:uFill>
                <a:latin typeface="Calibri"/>
              </a:rPr>
              <a:t>Chapitre 1 : le monde des cités grecques </a:t>
            </a:r>
            <a:r>
              <a:rPr lang="fr-FR" sz="4400" strike="noStrike" spc="-1">
                <a:solidFill>
                  <a:srgbClr val="000000"/>
                </a:solidFill>
                <a:uFill>
                  <a:solidFill>
                    <a:srgbClr val="FFFFFF"/>
                  </a:solidFill>
                </a:uFill>
                <a:latin typeface="Calibri"/>
              </a:rPr>
              <a:t>
</a:t>
            </a:r>
            <a:endParaRPr lang="fr-FR" sz="1800" strike="noStrike" spc="-1">
              <a:solidFill>
                <a:srgbClr val="000000"/>
              </a:solidFill>
              <a:uFill>
                <a:solidFill>
                  <a:srgbClr val="FFFFFF"/>
                </a:solidFill>
              </a:uFill>
              <a:latin typeface="Calibri"/>
            </a:endParaRPr>
          </a:p>
        </p:txBody>
      </p:sp>
      <p:sp>
        <p:nvSpPr>
          <p:cNvPr id="162"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Placer Olympie et mont Olympe. </a:t>
            </a:r>
            <a:endParaRPr lang="fr-FR" dirty="0"/>
          </a:p>
        </p:txBody>
      </p:sp>
      <p:sp>
        <p:nvSpPr>
          <p:cNvPr id="3" name="Sous-titre 2"/>
          <p:cNvSpPr>
            <a:spLocks noGrp="1"/>
          </p:cNvSpPr>
          <p:nvPr>
            <p:ph type="subTitle"/>
          </p:nvPr>
        </p:nvSpPr>
        <p:spPr/>
        <p:txBody>
          <a:bodyPr/>
          <a:lstStyle/>
          <a:p>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1115616" y="1556792"/>
            <a:ext cx="6696744" cy="493096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3200" strike="noStrike" spc="-1" dirty="0">
                <a:solidFill>
                  <a:srgbClr val="000000"/>
                </a:solidFill>
                <a:uFill>
                  <a:solidFill>
                    <a:srgbClr val="FFFFFF"/>
                  </a:solidFill>
                </a:uFill>
                <a:latin typeface="Calibri"/>
              </a:rPr>
              <a:t>5- Quels types de bâtiment y trouve-t-on ?</a:t>
            </a:r>
          </a:p>
        </p:txBody>
      </p:sp>
      <p:pic>
        <p:nvPicPr>
          <p:cNvPr id="205" name="Espace réservé du contenu 3"/>
          <p:cNvPicPr/>
          <p:nvPr/>
        </p:nvPicPr>
        <p:blipFill>
          <a:blip r:embed="rId2" cstate="print"/>
          <a:stretch/>
        </p:blipFill>
        <p:spPr>
          <a:xfrm>
            <a:off x="457200" y="2189520"/>
            <a:ext cx="8229240" cy="33472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395640" y="98064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07" name="TextShape 2"/>
          <p:cNvSpPr txBox="1"/>
          <p:nvPr/>
        </p:nvSpPr>
        <p:spPr>
          <a:xfrm>
            <a:off x="323528" y="620688"/>
            <a:ext cx="8229240" cy="4525560"/>
          </a:xfrm>
          <a:prstGeom prst="rect">
            <a:avLst/>
          </a:prstGeom>
          <a:noFill/>
          <a:ln>
            <a:noFill/>
          </a:ln>
        </p:spPr>
        <p:txBody>
          <a:bodyPr/>
          <a:lstStyle/>
          <a:p>
            <a:pPr marL="343080" indent="-342720">
              <a:lnSpc>
                <a:spcPct val="100000"/>
              </a:lnSpc>
            </a:pPr>
            <a:r>
              <a:rPr lang="fr-FR" sz="3200" strike="noStrike" spc="-1" dirty="0">
                <a:solidFill>
                  <a:srgbClr val="000000"/>
                </a:solidFill>
                <a:uFill>
                  <a:solidFill>
                    <a:srgbClr val="FFFFFF"/>
                  </a:solidFill>
                </a:uFill>
                <a:latin typeface="Calibri"/>
                <a:ea typeface="Calibri"/>
              </a:rPr>
              <a:t>6- Selon Lysias, quel héros est le fondateur des Jeux olympiques ? A quoi servent les jeux ? (doc 2p62)
</a:t>
            </a:r>
            <a:endParaRPr lang="fr-FR" sz="3200" strike="noStrike" spc="-1" dirty="0">
              <a:solidFill>
                <a:srgbClr val="000000"/>
              </a:solidFill>
              <a:uFill>
                <a:solidFill>
                  <a:srgbClr val="FFFFFF"/>
                </a:solidFill>
              </a:uFill>
              <a:latin typeface="Calibri"/>
            </a:endParaRPr>
          </a:p>
          <a:p>
            <a:pPr>
              <a:lnSpc>
                <a:spcPct val="100000"/>
              </a:lnSpc>
            </a:pPr>
            <a:endParaRPr lang="fr-FR" sz="3200" strike="noStrike" spc="-1" dirty="0">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539640" y="764640"/>
            <a:ext cx="8229240" cy="1142640"/>
          </a:xfrm>
          <a:prstGeom prst="rect">
            <a:avLst/>
          </a:prstGeom>
          <a:noFill/>
          <a:ln>
            <a:noFill/>
          </a:ln>
        </p:spPr>
        <p:txBody>
          <a:bodyPr anchor="ctr"/>
          <a:lstStyle/>
          <a:p>
            <a:pPr marL="343080" indent="-342720" algn="ctr">
              <a:lnSpc>
                <a:spcPct val="115000"/>
              </a:lnSpc>
            </a:pPr>
            <a:r>
              <a:rPr lang="fr-FR" sz="3200" strike="noStrike" spc="-1" dirty="0">
                <a:solidFill>
                  <a:srgbClr val="000000"/>
                </a:solidFill>
                <a:uFill>
                  <a:solidFill>
                    <a:srgbClr val="FFFFFF"/>
                  </a:solidFill>
                </a:uFill>
                <a:latin typeface="Calibri"/>
                <a:ea typeface="Calibri"/>
              </a:rPr>
              <a:t>7- A quel dieu les Jeux olympiques rendent-ils hommage ? (doc </a:t>
            </a:r>
            <a:r>
              <a:rPr lang="fr-FR" sz="3200" strike="noStrike" spc="-1" dirty="0" smtClean="0">
                <a:solidFill>
                  <a:srgbClr val="000000"/>
                </a:solidFill>
                <a:uFill>
                  <a:solidFill>
                    <a:srgbClr val="FFFFFF"/>
                  </a:solidFill>
                </a:uFill>
                <a:latin typeface="Calibri"/>
                <a:ea typeface="Calibri"/>
              </a:rPr>
              <a:t>3p62)</a:t>
            </a:r>
            <a:r>
              <a:rPr lang="fr-FR" sz="3200" strike="noStrike" spc="-1" dirty="0">
                <a:solidFill>
                  <a:srgbClr val="000000"/>
                </a:solidFill>
                <a:uFill>
                  <a:solidFill>
                    <a:srgbClr val="FFFFFF"/>
                  </a:solidFill>
                </a:uFill>
                <a:latin typeface="Calibri"/>
                <a:ea typeface="Calibri"/>
              </a:rPr>
              <a:t>
</a:t>
            </a:r>
            <a:endParaRPr lang="fr-FR" sz="3200" strike="noStrike" spc="-1" dirty="0">
              <a:solidFill>
                <a:srgbClr val="000000"/>
              </a:solidFill>
              <a:uFill>
                <a:solidFill>
                  <a:srgbClr val="FFFFFF"/>
                </a:solidFill>
              </a:uFill>
              <a:latin typeface="Calibri"/>
            </a:endParaRPr>
          </a:p>
        </p:txBody>
      </p:sp>
      <p:sp>
        <p:nvSpPr>
          <p:cNvPr id="209"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Vestiges du sanctuaire panhellénique d’Olympie </a:t>
            </a:r>
            <a:endParaRPr lang="fr-FR" sz="1800" strike="noStrike" spc="-1">
              <a:solidFill>
                <a:srgbClr val="000000"/>
              </a:solidFill>
              <a:uFill>
                <a:solidFill>
                  <a:srgbClr val="FFFFFF"/>
                </a:solidFill>
              </a:uFill>
              <a:latin typeface="Calibri"/>
            </a:endParaRPr>
          </a:p>
        </p:txBody>
      </p:sp>
      <p:pic>
        <p:nvPicPr>
          <p:cNvPr id="211" name="Espace réservé du contenu 3"/>
          <p:cNvPicPr/>
          <p:nvPr/>
        </p:nvPicPr>
        <p:blipFill>
          <a:blip r:embed="rId2" cstate="print"/>
          <a:stretch/>
        </p:blipFill>
        <p:spPr>
          <a:xfrm>
            <a:off x="1533600" y="1600200"/>
            <a:ext cx="6076440" cy="45255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13"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fr-FR" sz="3200" strike="noStrike" spc="-1">
                <a:solidFill>
                  <a:srgbClr val="0070C0"/>
                </a:solidFill>
                <a:uFill>
                  <a:solidFill>
                    <a:srgbClr val="FFFFFF"/>
                  </a:solidFill>
                </a:uFill>
                <a:latin typeface="Calibri"/>
              </a:rPr>
              <a:t>	Le sanctuaire  panhéllenique (= qui honore les dieux communs à tous les Grecs) d’Olympie accueillait tous les cinq ans les Jeux olympiques. Ces jeux avaient pour objectif de rendre hommage à Zeus, notamment en lui offrant des sacrifices, mais aussi d’instaurer une paix entre les différentes cités grecques. C’est donc un moment d’unité entre les Grecs. </a:t>
            </a:r>
            <a:endParaRPr lang="fr-FR" sz="3200" strike="noStrike" spc="-1">
              <a:solidFill>
                <a:srgbClr val="000000"/>
              </a:solidFill>
              <a:uFill>
                <a:solidFill>
                  <a:srgbClr val="FFFFFF"/>
                </a:solidFill>
              </a:uFill>
              <a:latin typeface="Calibri"/>
            </a:endParaRPr>
          </a:p>
          <a:p>
            <a:pPr>
              <a:lnSpc>
                <a:spcPct val="100000"/>
              </a:lnSpc>
            </a:pPr>
            <a:endParaRPr lang="fr-FR" sz="3200" strike="noStrike" spc="-1">
              <a:solidFill>
                <a:srgbClr val="000000"/>
              </a:solidFill>
              <a:uFill>
                <a:solidFill>
                  <a:srgbClr val="FFFFFF"/>
                </a:solidFill>
              </a:uFill>
              <a:latin typeface="Calibri"/>
            </a:endParaRPr>
          </a:p>
        </p:txBody>
      </p:sp>
      <p:sp>
        <p:nvSpPr>
          <p:cNvPr id="214" name="CustomShape 3"/>
          <p:cNvSpPr/>
          <p:nvPr/>
        </p:nvSpPr>
        <p:spPr>
          <a:xfrm>
            <a:off x="395640" y="1628640"/>
            <a:ext cx="8424720" cy="4320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b="1" u="sng" strike="noStrike" spc="-1">
                <a:solidFill>
                  <a:srgbClr val="FF0000"/>
                </a:solidFill>
                <a:uFill>
                  <a:solidFill>
                    <a:srgbClr val="FFFFFF"/>
                  </a:solidFill>
                </a:uFill>
                <a:latin typeface="Calibri"/>
              </a:rPr>
              <a:t>B-Comment le mythe d’Héraclès illustre-t-il l’unité du monde grec ?</a:t>
            </a:r>
            <a:r>
              <a:rPr lang="fr-FR" sz="4400" strike="noStrike" spc="-1">
                <a:solidFill>
                  <a:srgbClr val="FF0000"/>
                </a:solidFill>
                <a:uFill>
                  <a:solidFill>
                    <a:srgbClr val="FFFFFF"/>
                  </a:solidFill>
                </a:uFill>
                <a:latin typeface="Calibri"/>
              </a:rPr>
              <a:t>
</a:t>
            </a:r>
            <a:endParaRPr lang="fr-FR" sz="1800" strike="noStrike" spc="-1">
              <a:solidFill>
                <a:srgbClr val="000000"/>
              </a:solidFill>
              <a:uFill>
                <a:solidFill>
                  <a:srgbClr val="FFFFFF"/>
                </a:solidFill>
              </a:uFill>
              <a:latin typeface="Calibri"/>
            </a:endParaRPr>
          </a:p>
        </p:txBody>
      </p:sp>
      <p:sp>
        <p:nvSpPr>
          <p:cNvPr id="216"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457200" y="272880"/>
            <a:ext cx="3007800" cy="1161720"/>
          </a:xfrm>
          <a:prstGeom prst="rect">
            <a:avLst/>
          </a:prstGeom>
          <a:noFill/>
          <a:ln>
            <a:noFill/>
          </a:ln>
        </p:spPr>
        <p:txBody>
          <a:bodyPr anchor="b"/>
          <a:lstStyle/>
          <a:p>
            <a:pPr>
              <a:lnSpc>
                <a:spcPct val="100000"/>
              </a:lnSpc>
            </a:pPr>
            <a:r>
              <a:rPr lang="fr-FR" sz="2000" b="1" strike="noStrike" spc="-1" dirty="0">
                <a:solidFill>
                  <a:srgbClr val="000000"/>
                </a:solidFill>
                <a:uFill>
                  <a:solidFill>
                    <a:srgbClr val="FFFFFF"/>
                  </a:solidFill>
                </a:uFill>
                <a:latin typeface="Calibri"/>
              </a:rPr>
              <a:t>Montre qu’Héraclès est un personnage </a:t>
            </a:r>
            <a:r>
              <a:rPr lang="fr-FR" sz="2000" b="1" spc="-1" dirty="0" smtClean="0">
                <a:solidFill>
                  <a:srgbClr val="000000"/>
                </a:solidFill>
                <a:uFill>
                  <a:solidFill>
                    <a:srgbClr val="FFFFFF"/>
                  </a:solidFill>
                </a:uFill>
                <a:latin typeface="Calibri"/>
              </a:rPr>
              <a:t>dont</a:t>
            </a:r>
            <a:r>
              <a:rPr lang="fr-FR" sz="2000" b="1" strike="noStrike" spc="-1" dirty="0" smtClean="0">
                <a:solidFill>
                  <a:srgbClr val="000000"/>
                </a:solidFill>
                <a:uFill>
                  <a:solidFill>
                    <a:srgbClr val="FFFFFF"/>
                  </a:solidFill>
                </a:uFill>
                <a:latin typeface="Calibri"/>
              </a:rPr>
              <a:t> </a:t>
            </a:r>
            <a:r>
              <a:rPr lang="fr-FR" sz="2000" b="1" strike="noStrike" spc="-1" dirty="0">
                <a:solidFill>
                  <a:srgbClr val="000000"/>
                </a:solidFill>
                <a:uFill>
                  <a:solidFill>
                    <a:srgbClr val="FFFFFF"/>
                  </a:solidFill>
                </a:uFill>
                <a:latin typeface="Calibri"/>
              </a:rPr>
              <a:t>les qualités inspirent tous les Grecs. 
</a:t>
            </a:r>
            <a:endParaRPr lang="fr-FR" sz="1800" strike="noStrike" spc="-1" dirty="0">
              <a:solidFill>
                <a:srgbClr val="000000"/>
              </a:solidFill>
              <a:uFill>
                <a:solidFill>
                  <a:srgbClr val="FFFFFF"/>
                </a:solidFill>
              </a:uFill>
              <a:latin typeface="Calibri"/>
            </a:endParaRPr>
          </a:p>
        </p:txBody>
      </p:sp>
      <p:sp>
        <p:nvSpPr>
          <p:cNvPr id="218" name="TextShape 2"/>
          <p:cNvSpPr txBox="1"/>
          <p:nvPr/>
        </p:nvSpPr>
        <p:spPr>
          <a:xfrm>
            <a:off x="457200" y="1434960"/>
            <a:ext cx="3007800" cy="4690800"/>
          </a:xfrm>
          <a:prstGeom prst="rect">
            <a:avLst/>
          </a:prstGeom>
          <a:noFill/>
          <a:ln>
            <a:noFill/>
          </a:ln>
        </p:spPr>
        <p:txBody>
          <a:bodyPr/>
          <a:lstStyle/>
          <a:p>
            <a:pPr>
              <a:lnSpc>
                <a:spcPct val="100000"/>
              </a:lnSpc>
            </a:pPr>
            <a:r>
              <a:rPr lang="fr-FR" sz="1400" b="1" u="sng" strike="noStrike" spc="-1">
                <a:solidFill>
                  <a:srgbClr val="000000"/>
                </a:solidFill>
                <a:uFill>
                  <a:solidFill>
                    <a:srgbClr val="FFFFFF"/>
                  </a:solidFill>
                </a:uFill>
                <a:latin typeface="Calibri"/>
              </a:rPr>
              <a:t>Héraclès, unificateur des Grecs</a:t>
            </a:r>
            <a:endParaRPr lang="fr-FR" sz="3200" strike="noStrike" spc="-1">
              <a:solidFill>
                <a:srgbClr val="000000"/>
              </a:solidFill>
              <a:uFill>
                <a:solidFill>
                  <a:srgbClr val="FFFFFF"/>
                </a:solidFill>
              </a:uFill>
              <a:latin typeface="Calibri"/>
            </a:endParaRPr>
          </a:p>
          <a:p>
            <a:pPr>
              <a:lnSpc>
                <a:spcPct val="100000"/>
              </a:lnSpc>
            </a:pPr>
            <a:r>
              <a:rPr lang="fr-FR" sz="1400" strike="noStrike" spc="-1">
                <a:solidFill>
                  <a:srgbClr val="000000"/>
                </a:solidFill>
                <a:uFill>
                  <a:solidFill>
                    <a:srgbClr val="FFFFFF"/>
                  </a:solidFill>
                </a:uFill>
                <a:latin typeface="Calibri"/>
              </a:rPr>
              <a:t>Au terme de ses douze travaux, la mythologie grecque mentionne qu’Héraclès aurait institué les Jeux olympiques. </a:t>
            </a:r>
            <a:endParaRPr lang="fr-FR" sz="3200" strike="noStrike" spc="-1">
              <a:solidFill>
                <a:srgbClr val="000000"/>
              </a:solidFill>
              <a:uFill>
                <a:solidFill>
                  <a:srgbClr val="FFFFFF"/>
                </a:solidFill>
              </a:uFill>
              <a:latin typeface="Calibri"/>
            </a:endParaRPr>
          </a:p>
          <a:p>
            <a:pPr>
              <a:lnSpc>
                <a:spcPct val="100000"/>
              </a:lnSpc>
            </a:pPr>
            <a:r>
              <a:rPr lang="fr-FR" sz="1400" strike="noStrike" spc="-1">
                <a:solidFill>
                  <a:srgbClr val="000000"/>
                </a:solidFill>
                <a:uFill>
                  <a:solidFill>
                    <a:srgbClr val="FFFFFF"/>
                  </a:solidFill>
                </a:uFill>
                <a:latin typeface="Calibri"/>
              </a:rPr>
              <a:t>Parmi tant de hauts faits qu’il convient de célébrer, Héraclès a droit à notre souvenir parce que, le premier, par amour pour les Grecs, il les rassembla [pour les Jeux olympiques]. Jusque-là les cités étaient divisées entre elles. Mais, après avoir mis fin à la tyrannie et réprimé la violence, il institua une fête qui fut un concours de force, une émulation de richesse, un déploiement d’intelligence, le plus beau lieu de la Grèce. Ce rapprochement, pensait-il, serait propre à faire naître entre les Grecs une mutuelle affection.</a:t>
            </a:r>
            <a:endParaRPr lang="fr-FR" sz="3200" strike="noStrike" spc="-1">
              <a:solidFill>
                <a:srgbClr val="000000"/>
              </a:solidFill>
              <a:uFill>
                <a:solidFill>
                  <a:srgbClr val="FFFFFF"/>
                </a:solidFill>
              </a:uFill>
              <a:latin typeface="Calibri"/>
            </a:endParaRPr>
          </a:p>
          <a:p>
            <a:pPr algn="r">
              <a:lnSpc>
                <a:spcPct val="100000"/>
              </a:lnSpc>
            </a:pPr>
            <a:endParaRPr lang="fr-FR" sz="3200" strike="noStrike" spc="-1">
              <a:solidFill>
                <a:srgbClr val="000000"/>
              </a:solidFill>
              <a:uFill>
                <a:solidFill>
                  <a:srgbClr val="FFFFFF"/>
                </a:solidFill>
              </a:uFill>
              <a:latin typeface="Calibri"/>
            </a:endParaRPr>
          </a:p>
          <a:p>
            <a:pPr algn="r">
              <a:lnSpc>
                <a:spcPct val="100000"/>
              </a:lnSpc>
            </a:pPr>
            <a:r>
              <a:rPr lang="fr-FR" sz="1400" strike="noStrike" spc="-1">
                <a:solidFill>
                  <a:srgbClr val="000000"/>
                </a:solidFill>
                <a:uFill>
                  <a:solidFill>
                    <a:srgbClr val="FFFFFF"/>
                  </a:solidFill>
                </a:uFill>
                <a:latin typeface="Calibri"/>
              </a:rPr>
              <a:t>D’après Lysias, </a:t>
            </a:r>
            <a:r>
              <a:rPr lang="fr-FR" sz="1400" i="1" strike="noStrike" spc="-1">
                <a:solidFill>
                  <a:srgbClr val="000000"/>
                </a:solidFill>
                <a:uFill>
                  <a:solidFill>
                    <a:srgbClr val="FFFFFF"/>
                  </a:solidFill>
                </a:uFill>
                <a:latin typeface="Calibri"/>
              </a:rPr>
              <a:t>Discours olympique</a:t>
            </a:r>
            <a:r>
              <a:rPr lang="fr-FR" sz="1400" strike="noStrike" spc="-1">
                <a:solidFill>
                  <a:srgbClr val="000000"/>
                </a:solidFill>
                <a:uFill>
                  <a:solidFill>
                    <a:srgbClr val="FFFFFF"/>
                  </a:solidFill>
                </a:uFill>
                <a:latin typeface="Calibri"/>
              </a:rPr>
              <a:t>, Ive siècle avant notre ère </a:t>
            </a:r>
            <a:endParaRPr lang="fr-FR" sz="3200" strike="noStrike" spc="-1">
              <a:solidFill>
                <a:srgbClr val="000000"/>
              </a:solidFill>
              <a:uFill>
                <a:solidFill>
                  <a:srgbClr val="FFFFFF"/>
                </a:solidFill>
              </a:uFill>
              <a:latin typeface="Calibri"/>
            </a:endParaRPr>
          </a:p>
          <a:p>
            <a:pPr>
              <a:lnSpc>
                <a:spcPct val="100000"/>
              </a:lnSpc>
            </a:pPr>
            <a:endParaRPr lang="fr-FR" sz="3200" strike="noStrike" spc="-1">
              <a:solidFill>
                <a:srgbClr val="000000"/>
              </a:solidFill>
              <a:uFill>
                <a:solidFill>
                  <a:srgbClr val="FFFFFF"/>
                </a:solidFill>
              </a:uFill>
              <a:latin typeface="Calibri"/>
            </a:endParaRPr>
          </a:p>
        </p:txBody>
      </p:sp>
      <p:pic>
        <p:nvPicPr>
          <p:cNvPr id="219" name="Espace réservé du contenu 5"/>
          <p:cNvPicPr/>
          <p:nvPr/>
        </p:nvPicPr>
        <p:blipFill>
          <a:blip r:embed="rId2" cstate="print"/>
          <a:stretch/>
        </p:blipFill>
        <p:spPr>
          <a:xfrm>
            <a:off x="3636000" y="332640"/>
            <a:ext cx="2295000" cy="1999800"/>
          </a:xfrm>
          <a:prstGeom prst="rect">
            <a:avLst/>
          </a:prstGeom>
          <a:ln w="9360">
            <a:noFill/>
          </a:ln>
        </p:spPr>
      </p:pic>
      <p:sp>
        <p:nvSpPr>
          <p:cNvPr id="220" name="CustomShape 3"/>
          <p:cNvSpPr/>
          <p:nvPr/>
        </p:nvSpPr>
        <p:spPr>
          <a:xfrm>
            <a:off x="6300360" y="404640"/>
            <a:ext cx="2664000" cy="133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1" u="sng" strike="noStrike" spc="-1">
                <a:solidFill>
                  <a:srgbClr val="000000"/>
                </a:solidFill>
                <a:uFill>
                  <a:solidFill>
                    <a:srgbClr val="FFFFFF"/>
                  </a:solidFill>
                </a:uFill>
                <a:latin typeface="Calibri"/>
              </a:rPr>
              <a:t>Héraclès vainqueur de Géryon</a:t>
            </a:r>
            <a:endParaRPr lang="fr-FR" sz="1800" strike="noStrike" spc="-1">
              <a:solidFill>
                <a:srgbClr val="000000"/>
              </a:solidFill>
              <a:uFill>
                <a:solidFill>
                  <a:srgbClr val="FFFFFF"/>
                </a:solidFill>
              </a:uFill>
              <a:latin typeface="Arial"/>
            </a:endParaRPr>
          </a:p>
          <a:p>
            <a:pPr>
              <a:lnSpc>
                <a:spcPct val="100000"/>
              </a:lnSpc>
            </a:pPr>
            <a:endParaRPr lang="fr-FR" sz="1800" strike="noStrike" spc="-1">
              <a:solidFill>
                <a:srgbClr val="000000"/>
              </a:solidFill>
              <a:uFill>
                <a:solidFill>
                  <a:srgbClr val="FFFFFF"/>
                </a:solidFill>
              </a:uFill>
              <a:latin typeface="Arial"/>
            </a:endParaRPr>
          </a:p>
          <a:p>
            <a:pPr>
              <a:lnSpc>
                <a:spcPct val="100000"/>
              </a:lnSpc>
            </a:pPr>
            <a:r>
              <a:rPr lang="fr-FR" sz="1400" strike="noStrike" spc="-1">
                <a:solidFill>
                  <a:srgbClr val="000000"/>
                </a:solidFill>
                <a:uFill>
                  <a:solidFill>
                    <a:srgbClr val="FFFFFF"/>
                  </a:solidFill>
                </a:uFill>
                <a:latin typeface="Calibri"/>
              </a:rPr>
              <a:t>Amphore retrouvée à Rhêgion en Italie, 540-530 av. notre ère</a:t>
            </a:r>
            <a:endParaRPr lang="fr-FR" sz="1800" strike="noStrike" spc="-1">
              <a:solidFill>
                <a:srgbClr val="000000"/>
              </a:solidFill>
              <a:uFill>
                <a:solidFill>
                  <a:srgbClr val="FFFFFF"/>
                </a:solidFill>
              </a:uFill>
              <a:latin typeface="Arial"/>
            </a:endParaRPr>
          </a:p>
        </p:txBody>
      </p:sp>
      <p:sp>
        <p:nvSpPr>
          <p:cNvPr id="221" name="CustomShape 4"/>
          <p:cNvSpPr/>
          <p:nvPr/>
        </p:nvSpPr>
        <p:spPr>
          <a:xfrm>
            <a:off x="4448520" y="3213000"/>
            <a:ext cx="2989800" cy="364680"/>
          </a:xfrm>
          <a:prstGeom prst="rect">
            <a:avLst/>
          </a:prstGeom>
          <a:noFill/>
          <a:ln>
            <a:noFill/>
          </a:ln>
        </p:spPr>
        <p:style>
          <a:lnRef idx="0">
            <a:scrgbClr r="0" g="0" b="0"/>
          </a:lnRef>
          <a:fillRef idx="0">
            <a:scrgbClr r="0" g="0" b="0"/>
          </a:fillRef>
          <a:effectRef idx="0">
            <a:scrgbClr r="0" g="0" b="0"/>
          </a:effectRef>
          <a:fontRef idx="minor"/>
        </p:style>
      </p:sp>
      <p:pic>
        <p:nvPicPr>
          <p:cNvPr id="222" name="Image 221"/>
          <p:cNvPicPr/>
          <p:nvPr/>
        </p:nvPicPr>
        <p:blipFill>
          <a:blip r:embed="rId3" cstate="print"/>
          <a:stretch/>
        </p:blipFill>
        <p:spPr>
          <a:xfrm>
            <a:off x="4392000" y="2692800"/>
            <a:ext cx="4608000" cy="3355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24" name="TextShape 2"/>
          <p:cNvSpPr txBox="1"/>
          <p:nvPr/>
        </p:nvSpPr>
        <p:spPr>
          <a:xfrm>
            <a:off x="457200" y="1600200"/>
            <a:ext cx="8229240" cy="4525560"/>
          </a:xfrm>
          <a:prstGeom prst="rect">
            <a:avLst/>
          </a:prstGeom>
          <a:noFill/>
          <a:ln>
            <a:noFill/>
          </a:ln>
        </p:spPr>
        <p:txBody>
          <a:bodyPr/>
          <a:lstStyle/>
          <a:p>
            <a:pPr marL="343080" indent="-342720">
              <a:lnSpc>
                <a:spcPct val="115000"/>
              </a:lnSpc>
            </a:pPr>
            <a:r>
              <a:rPr lang="fr-FR" sz="3200" strike="noStrike" spc="-1" dirty="0">
                <a:solidFill>
                  <a:srgbClr val="0070C0"/>
                </a:solidFill>
                <a:uFill>
                  <a:solidFill>
                    <a:srgbClr val="FFFFFF"/>
                  </a:solidFill>
                </a:uFill>
                <a:latin typeface="Calibri"/>
                <a:ea typeface="Calibri"/>
              </a:rPr>
              <a:t>	</a:t>
            </a:r>
            <a:r>
              <a:rPr lang="fr-FR" sz="2800" strike="noStrike" spc="-1" dirty="0">
                <a:solidFill>
                  <a:srgbClr val="0070C0"/>
                </a:solidFill>
                <a:uFill>
                  <a:solidFill>
                    <a:srgbClr val="FFFFFF"/>
                  </a:solidFill>
                </a:uFill>
                <a:latin typeface="Calibri"/>
                <a:ea typeface="Calibri"/>
              </a:rPr>
              <a:t>Héraclès est l’un des héros grecs les plus célèbres. Personnification de la force, ses qualités inspirent tous les Grecs, son mythe participe à la création d’une culture commune. </a:t>
            </a:r>
            <a:endParaRPr lang="fr-FR" sz="2800" strike="noStrike" spc="-1" dirty="0">
              <a:solidFill>
                <a:srgbClr val="000000"/>
              </a:solidFill>
              <a:uFill>
                <a:solidFill>
                  <a:srgbClr val="FFFFFF"/>
                </a:solidFill>
              </a:uFill>
              <a:latin typeface="Calibri"/>
            </a:endParaRPr>
          </a:p>
          <a:p>
            <a:pPr marL="343080" indent="-342720">
              <a:lnSpc>
                <a:spcPct val="115000"/>
              </a:lnSpc>
            </a:pPr>
            <a:r>
              <a:rPr lang="fr-FR" sz="2800" strike="noStrike" spc="-1" dirty="0">
                <a:solidFill>
                  <a:srgbClr val="0070C0"/>
                </a:solidFill>
                <a:uFill>
                  <a:solidFill>
                    <a:srgbClr val="FFFFFF"/>
                  </a:solidFill>
                </a:uFill>
                <a:latin typeface="Calibri"/>
                <a:ea typeface="Calibri"/>
              </a:rPr>
              <a:t>	Les Grecs sont unis par leurs mythes : ils sont polythéistes, vénèrent les mêmes dieux (comme Zeus ou Athéna) et chantent les mêmes héros (comme Héraclès). Cette unité grecque est célébrée lors des Jeux olympiques. </a:t>
            </a:r>
            <a:endParaRPr lang="fr-FR" sz="2800" strike="noStrike" spc="-1" dirty="0">
              <a:solidFill>
                <a:srgbClr val="000000"/>
              </a:solidFill>
              <a:uFill>
                <a:solidFill>
                  <a:srgbClr val="FFFFFF"/>
                </a:solidFill>
              </a:uFill>
              <a:latin typeface="Calibri"/>
            </a:endParaRPr>
          </a:p>
          <a:p>
            <a:pPr marL="343080" indent="-342720">
              <a:lnSpc>
                <a:spcPct val="100000"/>
              </a:lnSpc>
            </a:pPr>
            <a:endParaRPr lang="fr-FR" sz="2800" strike="noStrike" spc="-1" dirty="0">
              <a:solidFill>
                <a:srgbClr val="000000"/>
              </a:solidFill>
              <a:uFill>
                <a:solidFill>
                  <a:srgbClr val="FFFFFF"/>
                </a:solidFill>
              </a:uFill>
              <a:latin typeface="Calibri"/>
            </a:endParaRPr>
          </a:p>
        </p:txBody>
      </p:sp>
      <p:sp>
        <p:nvSpPr>
          <p:cNvPr id="225" name="CustomShape 3"/>
          <p:cNvSpPr/>
          <p:nvPr/>
        </p:nvSpPr>
        <p:spPr>
          <a:xfrm>
            <a:off x="467640" y="1268640"/>
            <a:ext cx="8136720" cy="4824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 </a:t>
            </a:r>
            <a:endParaRPr lang="fr-FR" sz="1800" strike="noStrike" spc="-1">
              <a:solidFill>
                <a:srgbClr val="000000"/>
              </a:solidFill>
              <a:uFill>
                <a:solidFill>
                  <a:srgbClr val="FFFFFF"/>
                </a:solidFill>
              </a:uFill>
              <a:latin typeface="Calibri"/>
            </a:endParaRPr>
          </a:p>
        </p:txBody>
      </p:sp>
      <p:sp>
        <p:nvSpPr>
          <p:cNvPr id="227"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fr-FR" sz="4000" b="1" u="sng" strike="noStrike" spc="-1">
                <a:solidFill>
                  <a:srgbClr val="FF0000"/>
                </a:solidFill>
                <a:uFill>
                  <a:solidFill>
                    <a:srgbClr val="FFFFFF"/>
                  </a:solidFill>
                </a:uFill>
                <a:latin typeface="Calibri"/>
              </a:rPr>
              <a:t>III- Qu’est-ce qu’être citoyen à Athènes ? </a:t>
            </a:r>
            <a:endParaRPr lang="fr-FR" sz="3200" strike="noStrike" spc="-1">
              <a:solidFill>
                <a:srgbClr val="000000"/>
              </a:solidFill>
              <a:uFill>
                <a:solidFill>
                  <a:srgbClr val="FFFFFF"/>
                </a:solidFill>
              </a:uFill>
              <a:latin typeface="Calibri"/>
            </a:endParaRPr>
          </a:p>
          <a:p>
            <a:pPr marL="343080" indent="-342720">
              <a:lnSpc>
                <a:spcPct val="100000"/>
              </a:lnSpc>
            </a:pPr>
            <a:endParaRPr lang="fr-FR" sz="3200" strike="noStrike" spc="-1">
              <a:solidFill>
                <a:srgbClr val="000000"/>
              </a:solidFill>
              <a:uFill>
                <a:solidFill>
                  <a:srgbClr val="FFFFFF"/>
                </a:solidFill>
              </a:uFill>
              <a:latin typeface="Calibri"/>
            </a:endParaRPr>
          </a:p>
          <a:p>
            <a:pPr marL="343080" indent="-342720">
              <a:lnSpc>
                <a:spcPct val="100000"/>
              </a:lnSpc>
            </a:pPr>
            <a:r>
              <a:rPr lang="fr-FR" sz="3200" b="1" u="sng" strike="noStrike" spc="-1">
                <a:solidFill>
                  <a:srgbClr val="FF0000"/>
                </a:solidFill>
                <a:uFill>
                  <a:solidFill>
                    <a:srgbClr val="FFFFFF"/>
                  </a:solidFill>
                </a:uFill>
                <a:latin typeface="Calibri"/>
              </a:rPr>
              <a:t>A- Comment la démocratie nait-elle à Athènes ? </a:t>
            </a:r>
            <a:endParaRPr lang="fr-FR" sz="3200" strike="noStrike" spc="-1">
              <a:solidFill>
                <a:srgbClr val="000000"/>
              </a:solidFill>
              <a:uFill>
                <a:solidFill>
                  <a:srgbClr val="FFFFFF"/>
                </a:solidFill>
              </a:uFill>
              <a:latin typeface="Calibri"/>
            </a:endParaRPr>
          </a:p>
          <a:p>
            <a:pPr>
              <a:lnSpc>
                <a:spcPct val="100000"/>
              </a:lnSpc>
            </a:pPr>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pic>
        <p:nvPicPr>
          <p:cNvPr id="164" name="Espace réservé du contenu 3"/>
          <p:cNvPicPr/>
          <p:nvPr/>
        </p:nvPicPr>
        <p:blipFill>
          <a:blip r:embed="rId2" cstate="print"/>
          <a:stretch/>
        </p:blipFill>
        <p:spPr>
          <a:xfrm>
            <a:off x="971640" y="1052640"/>
            <a:ext cx="7200360" cy="507312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Fiche d’activité </a:t>
            </a:r>
            <a:endParaRPr lang="fr-FR" sz="1800" strike="noStrike" spc="-1">
              <a:solidFill>
                <a:srgbClr val="000000"/>
              </a:solidFill>
              <a:uFill>
                <a:solidFill>
                  <a:srgbClr val="FFFFFF"/>
                </a:solidFill>
              </a:uFill>
              <a:latin typeface="Calibri"/>
            </a:endParaRPr>
          </a:p>
        </p:txBody>
      </p:sp>
      <p:pic>
        <p:nvPicPr>
          <p:cNvPr id="229" name="Picture 2"/>
          <p:cNvPicPr/>
          <p:nvPr/>
        </p:nvPicPr>
        <p:blipFill>
          <a:blip r:embed="rId2" cstate="print"/>
          <a:stretch/>
        </p:blipFill>
        <p:spPr>
          <a:xfrm>
            <a:off x="761400" y="1484640"/>
            <a:ext cx="7409520" cy="48963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31" name="TextShape 2"/>
          <p:cNvSpPr txBox="1"/>
          <p:nvPr/>
        </p:nvSpPr>
        <p:spPr>
          <a:xfrm>
            <a:off x="457200" y="1600200"/>
            <a:ext cx="8229240" cy="4525560"/>
          </a:xfrm>
          <a:prstGeom prst="rect">
            <a:avLst/>
          </a:prstGeom>
          <a:noFill/>
          <a:ln>
            <a:noFill/>
          </a:ln>
        </p:spPr>
        <p:txBody>
          <a:bodyPr/>
          <a:lstStyle/>
          <a:p>
            <a:pPr marL="343080" indent="-342720">
              <a:lnSpc>
                <a:spcPct val="115000"/>
              </a:lnSpc>
            </a:pPr>
            <a:r>
              <a:rPr lang="fr-FR" sz="3200" strike="noStrike" spc="-1" dirty="0">
                <a:solidFill>
                  <a:srgbClr val="0070C0"/>
                </a:solidFill>
                <a:uFill>
                  <a:solidFill>
                    <a:srgbClr val="FFFFFF"/>
                  </a:solidFill>
                </a:uFill>
                <a:latin typeface="Calibri"/>
                <a:ea typeface="Calibri"/>
              </a:rPr>
              <a:t>	</a:t>
            </a:r>
            <a:r>
              <a:rPr lang="fr-FR" sz="2400" strike="noStrike" spc="-1" dirty="0">
                <a:solidFill>
                  <a:srgbClr val="0070C0"/>
                </a:solidFill>
                <a:uFill>
                  <a:solidFill>
                    <a:srgbClr val="FFFFFF"/>
                  </a:solidFill>
                </a:uFill>
                <a:latin typeface="Calibri"/>
                <a:ea typeface="Calibri"/>
              </a:rPr>
              <a:t>La démocratie (=un régime politique où les décisions sont prises par tous les citoyens) nait à Athènes à la fin du Vie siècle avant notre ère, après le règne des tyrans. Les réformes de Clisthène puis de Périclès fixent une nouvelle organisation politique. Elle distingue dans la population les </a:t>
            </a:r>
            <a:r>
              <a:rPr lang="fr-FR" sz="2400" strike="noStrike" spc="-1" dirty="0" smtClean="0">
                <a:solidFill>
                  <a:srgbClr val="0070C0"/>
                </a:solidFill>
                <a:uFill>
                  <a:solidFill>
                    <a:srgbClr val="FFFFFF"/>
                  </a:solidFill>
                </a:uFill>
                <a:latin typeface="Calibri"/>
                <a:ea typeface="Calibri"/>
              </a:rPr>
              <a:t>citoyens, qui doivent être nés de parents athé</a:t>
            </a:r>
            <a:r>
              <a:rPr lang="fr-FR" sz="2400" spc="-1" dirty="0" smtClean="0">
                <a:solidFill>
                  <a:srgbClr val="0070C0"/>
                </a:solidFill>
                <a:uFill>
                  <a:solidFill>
                    <a:srgbClr val="FFFFFF"/>
                  </a:solidFill>
                </a:uFill>
                <a:latin typeface="Calibri"/>
                <a:ea typeface="Calibri"/>
              </a:rPr>
              <a:t>niens, </a:t>
            </a:r>
            <a:r>
              <a:rPr lang="fr-FR" sz="2400" strike="noStrike" spc="-1" dirty="0" smtClean="0">
                <a:solidFill>
                  <a:srgbClr val="0070C0"/>
                </a:solidFill>
                <a:uFill>
                  <a:solidFill>
                    <a:srgbClr val="FFFFFF"/>
                  </a:solidFill>
                </a:uFill>
                <a:latin typeface="Calibri"/>
                <a:ea typeface="Calibri"/>
              </a:rPr>
              <a:t> de </a:t>
            </a:r>
            <a:r>
              <a:rPr lang="fr-FR" sz="2400" strike="noStrike" spc="-1" dirty="0">
                <a:solidFill>
                  <a:srgbClr val="0070C0"/>
                </a:solidFill>
                <a:uFill>
                  <a:solidFill>
                    <a:srgbClr val="FFFFFF"/>
                  </a:solidFill>
                </a:uFill>
                <a:latin typeface="Calibri"/>
                <a:ea typeface="Calibri"/>
              </a:rPr>
              <a:t>ceux qui ne possèdent pas la citoyenneté</a:t>
            </a:r>
            <a:r>
              <a:rPr lang="fr-FR" sz="3200" strike="noStrike" spc="-1" dirty="0">
                <a:solidFill>
                  <a:srgbClr val="0070C0"/>
                </a:solidFill>
                <a:uFill>
                  <a:solidFill>
                    <a:srgbClr val="FFFFFF"/>
                  </a:solidFill>
                </a:uFill>
                <a:latin typeface="Calibri"/>
                <a:ea typeface="Calibri"/>
              </a:rPr>
              <a:t>. </a:t>
            </a:r>
            <a:endParaRPr lang="fr-FR" sz="3200" strike="noStrike" spc="-1" dirty="0">
              <a:solidFill>
                <a:srgbClr val="000000"/>
              </a:solidFill>
              <a:uFill>
                <a:solidFill>
                  <a:srgbClr val="FFFFFF"/>
                </a:solidFill>
              </a:uFill>
              <a:latin typeface="Calibri"/>
            </a:endParaRPr>
          </a:p>
          <a:p>
            <a:pPr marL="343080" indent="-342720">
              <a:lnSpc>
                <a:spcPct val="100000"/>
              </a:lnSpc>
            </a:pPr>
            <a:endParaRPr lang="fr-FR" sz="3200" strike="noStrike" spc="-1" dirty="0">
              <a:solidFill>
                <a:srgbClr val="000000"/>
              </a:solidFill>
              <a:uFill>
                <a:solidFill>
                  <a:srgbClr val="FFFFFF"/>
                </a:solidFill>
              </a:uFill>
              <a:latin typeface="Calibri"/>
            </a:endParaRPr>
          </a:p>
        </p:txBody>
      </p:sp>
      <p:sp>
        <p:nvSpPr>
          <p:cNvPr id="232" name="CustomShape 3"/>
          <p:cNvSpPr/>
          <p:nvPr/>
        </p:nvSpPr>
        <p:spPr>
          <a:xfrm>
            <a:off x="467640" y="1412640"/>
            <a:ext cx="8280720" cy="4608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solidFill>
                  <a:srgbClr val="FF0000"/>
                </a:solidFill>
              </a:rPr>
              <a:t>B- Qui est citoyen à Athènes ? </a:t>
            </a:r>
            <a:endParaRPr lang="fr-FR" b="1" u="sng" dirty="0">
              <a:solidFill>
                <a:srgbClr val="FF0000"/>
              </a:solidFill>
            </a:endParaRPr>
          </a:p>
        </p:txBody>
      </p:sp>
      <p:sp>
        <p:nvSpPr>
          <p:cNvPr id="4" name="Titre 3"/>
          <p:cNvSpPr>
            <a:spLocks noGrp="1"/>
          </p:cNvSpPr>
          <p:nvPr>
            <p:ph type="title"/>
          </p:nvPr>
        </p:nvSpPr>
        <p:spPr/>
        <p:txBody>
          <a:bodyPr/>
          <a:lstStyle/>
          <a:p>
            <a:endParaRPr lang="fr-F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Qui sont les citoyens ? Quels sont leurs rôles ? (doc 3p69)</a:t>
            </a:r>
            <a:endParaRPr lang="fr-FR" dirty="0"/>
          </a:p>
        </p:txBody>
      </p:sp>
      <p:sp>
        <p:nvSpPr>
          <p:cNvPr id="3" name="Sous-titre 2"/>
          <p:cNvSpPr>
            <a:spLocks noGrp="1"/>
          </p:cNvSpPr>
          <p:nvPr>
            <p:ph type="subTitle"/>
          </p:nvPr>
        </p:nvSpPr>
        <p:spPr/>
        <p:txBody>
          <a:bodyPr/>
          <a:lstStyle/>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Selon Xénophon, quel est le rôle des femmes ? (doc 3p69)</a:t>
            </a:r>
            <a:endParaRPr lang="fr-FR" dirty="0"/>
          </a:p>
        </p:txBody>
      </p:sp>
      <p:sp>
        <p:nvSpPr>
          <p:cNvPr id="3" name="Sous-titre 2"/>
          <p:cNvSpPr>
            <a:spLocks noGrp="1"/>
          </p:cNvSpPr>
          <p:nvPr>
            <p:ph type="subTitle"/>
          </p:nvPr>
        </p:nvSpPr>
        <p:spPr/>
        <p:txBody>
          <a:bodyPr/>
          <a:lstStyle/>
          <a:p>
            <a:endParaRPr lang="fr-F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A qui Aristote compare-t-il les esclaves ? Qu’en déduis-tu ?  (doc 3p69)</a:t>
            </a:r>
            <a:endParaRPr lang="fr-FR" dirty="0"/>
          </a:p>
        </p:txBody>
      </p:sp>
      <p:sp>
        <p:nvSpPr>
          <p:cNvPr id="3" name="Sous-titre 2"/>
          <p:cNvSpPr>
            <a:spLocks noGrp="1"/>
          </p:cNvSpPr>
          <p:nvPr>
            <p:ph type="subTitle"/>
          </p:nvPr>
        </p:nvSpPr>
        <p:spPr/>
        <p:txBody>
          <a:bodyPr/>
          <a:lstStyle/>
          <a:p>
            <a:endParaRPr lang="fr-F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Quels sont les deux devoirs des métèques ?  </a:t>
            </a:r>
            <a:endParaRPr lang="fr-FR" dirty="0"/>
          </a:p>
        </p:txBody>
      </p:sp>
      <p:sp>
        <p:nvSpPr>
          <p:cNvPr id="3" name="Sous-titre 2"/>
          <p:cNvSpPr>
            <a:spLocks noGrp="1"/>
          </p:cNvSpPr>
          <p:nvPr>
            <p:ph type="subTitle"/>
          </p:nvPr>
        </p:nvSpPr>
        <p:spPr>
          <a:xfrm>
            <a:off x="611560" y="1196752"/>
            <a:ext cx="8229240" cy="1142640"/>
          </a:xfrm>
        </p:spPr>
        <p:txBody>
          <a:bodyPr/>
          <a:lstStyle/>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Sous-titre 2"/>
          <p:cNvSpPr>
            <a:spLocks noGrp="1"/>
          </p:cNvSpPr>
          <p:nvPr>
            <p:ph type="subTitle"/>
          </p:nvPr>
        </p:nvSpPr>
        <p:spPr/>
        <p:txBody>
          <a:bodyPr/>
          <a:lstStyle/>
          <a:p>
            <a:r>
              <a:rPr lang="fr-FR" dirty="0" smtClean="0">
                <a:solidFill>
                  <a:srgbClr val="FF0000"/>
                </a:solidFill>
              </a:rPr>
              <a:t>Scanner le camembert p69</a:t>
            </a:r>
          </a:p>
          <a:p>
            <a:r>
              <a:rPr lang="fr-FR" dirty="0" smtClean="0">
                <a:solidFill>
                  <a:srgbClr val="FF0000"/>
                </a:solidFill>
              </a:rPr>
              <a:t>Comparons avec aujourd’hui</a:t>
            </a:r>
            <a:endParaRPr lang="fr-FR"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p:nvPr>
        </p:nvSpPr>
        <p:spPr>
          <a:xfrm>
            <a:off x="467544" y="1628800"/>
            <a:ext cx="8229240" cy="1142640"/>
          </a:xfrm>
        </p:spPr>
        <p:txBody>
          <a:bodyPr/>
          <a:lstStyle/>
          <a:p>
            <a:endParaRPr lang="fr-FR" dirty="0" smtClean="0">
              <a:solidFill>
                <a:srgbClr val="0070C0"/>
              </a:solidFill>
            </a:endParaRPr>
          </a:p>
          <a:p>
            <a:endParaRPr lang="fr-FR" dirty="0">
              <a:solidFill>
                <a:srgbClr val="0070C0"/>
              </a:solidFill>
            </a:endParaRPr>
          </a:p>
          <a:p>
            <a:r>
              <a:rPr lang="fr-FR" dirty="0" smtClean="0">
                <a:solidFill>
                  <a:srgbClr val="0070C0"/>
                </a:solidFill>
              </a:rPr>
              <a:t>Au Ve siècle, seuls 15% des habitants d’Athènes sont citoyens. Pour être citoyen athénien, il faut être un homme né d’un père et d’une mère athéniens.  Les citoyens participent à la justice et au gouvernement de la cité. </a:t>
            </a:r>
          </a:p>
          <a:p>
            <a:r>
              <a:rPr lang="fr-FR" dirty="0" smtClean="0">
                <a:solidFill>
                  <a:srgbClr val="0070C0"/>
                </a:solidFill>
              </a:rPr>
              <a:t>Il y a aussi des non-citoyens, comme les esclaves, les femmes et les métèques (=étrangers vivant à Athènes) qui sont exclus de la vie politique. </a:t>
            </a:r>
          </a:p>
          <a:p>
            <a:r>
              <a:rPr lang="fr-FR" dirty="0" smtClean="0">
                <a:solidFill>
                  <a:srgbClr val="0070C0"/>
                </a:solidFill>
              </a:rPr>
              <a:t>La démocratie athénienne est donc incomplète, car la grande majorité des habitants n’ont pas de droits politiques. </a:t>
            </a:r>
            <a:endParaRPr lang="fr-FR" dirty="0">
              <a:solidFill>
                <a:srgbClr val="0070C0"/>
              </a:solidFill>
            </a:endParaRPr>
          </a:p>
        </p:txBody>
      </p:sp>
      <p:sp>
        <p:nvSpPr>
          <p:cNvPr id="4" name="Titre 3"/>
          <p:cNvSpPr>
            <a:spLocks noGrp="1"/>
          </p:cNvSpPr>
          <p:nvPr>
            <p:ph type="title"/>
          </p:nvPr>
        </p:nvSpPr>
        <p:spPr/>
        <p:txBody>
          <a:bodyPr/>
          <a:lstStyle/>
          <a:p>
            <a:endParaRPr lang="fr-FR"/>
          </a:p>
        </p:txBody>
      </p:sp>
      <p:sp>
        <p:nvSpPr>
          <p:cNvPr id="6" name="Rectangle 5"/>
          <p:cNvSpPr/>
          <p:nvPr/>
        </p:nvSpPr>
        <p:spPr>
          <a:xfrm>
            <a:off x="323528" y="1340768"/>
            <a:ext cx="8496944"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2000" b="1" u="sng" strike="noStrike" spc="-1" dirty="0" smtClean="0">
                <a:solidFill>
                  <a:srgbClr val="FF0000"/>
                </a:solidFill>
                <a:uFill>
                  <a:solidFill>
                    <a:srgbClr val="FFFFFF"/>
                  </a:solidFill>
                </a:uFill>
                <a:latin typeface="Calibri"/>
              </a:rPr>
              <a:t>C- Pourquoi </a:t>
            </a:r>
            <a:r>
              <a:rPr lang="fr-FR" sz="2000" b="1" u="sng" strike="noStrike" spc="-1" dirty="0">
                <a:solidFill>
                  <a:srgbClr val="FF0000"/>
                </a:solidFill>
                <a:uFill>
                  <a:solidFill>
                    <a:srgbClr val="FFFFFF"/>
                  </a:solidFill>
                </a:uFill>
                <a:latin typeface="Calibri"/>
              </a:rPr>
              <a:t>les Panathénées sont-elles une grande fête religieuse à Athènes ? </a:t>
            </a:r>
            <a:r>
              <a:rPr lang="fr-FR" sz="2000" u="sng" strike="noStrike" spc="-1" dirty="0">
                <a:solidFill>
                  <a:srgbClr val="FF0000"/>
                </a:solidFill>
                <a:uFill>
                  <a:solidFill>
                    <a:srgbClr val="FFFFFF"/>
                  </a:solidFill>
                </a:uFill>
                <a:latin typeface="Calibri"/>
              </a:rPr>
              <a:t>
</a:t>
            </a:r>
            <a:endParaRPr lang="fr-FR" sz="1800" strike="noStrike" spc="-1" dirty="0">
              <a:solidFill>
                <a:srgbClr val="000000"/>
              </a:solidFill>
              <a:uFill>
                <a:solidFill>
                  <a:srgbClr val="FFFFFF"/>
                </a:solidFill>
              </a:uFill>
              <a:latin typeface="Calibri"/>
            </a:endParaRPr>
          </a:p>
        </p:txBody>
      </p:sp>
      <p:pic>
        <p:nvPicPr>
          <p:cNvPr id="234" name="Espace réservé du contenu 3"/>
          <p:cNvPicPr/>
          <p:nvPr/>
        </p:nvPicPr>
        <p:blipFill>
          <a:blip r:embed="rId2" cstate="print"/>
          <a:stretch/>
        </p:blipFill>
        <p:spPr>
          <a:xfrm>
            <a:off x="755640" y="1268640"/>
            <a:ext cx="7632360" cy="53283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166" name="TextShape 2"/>
          <p:cNvSpPr txBox="1"/>
          <p:nvPr/>
        </p:nvSpPr>
        <p:spPr>
          <a:xfrm>
            <a:off x="457200" y="1600200"/>
            <a:ext cx="8229240" cy="4525560"/>
          </a:xfrm>
          <a:prstGeom prst="rect">
            <a:avLst/>
          </a:prstGeom>
          <a:noFill/>
          <a:ln>
            <a:noFill/>
          </a:ln>
        </p:spPr>
        <p:txBody>
          <a:bodyPr/>
          <a:lstStyle/>
          <a:p>
            <a:pPr marL="343080" indent="-342720">
              <a:lnSpc>
                <a:spcPct val="100000"/>
              </a:lnSpc>
            </a:pPr>
            <a:r>
              <a:rPr lang="fr-FR" sz="3200" strike="noStrike" spc="-1">
                <a:solidFill>
                  <a:srgbClr val="000000"/>
                </a:solidFill>
                <a:uFill>
                  <a:solidFill>
                    <a:srgbClr val="FFFFFF"/>
                  </a:solidFill>
                </a:uFill>
                <a:latin typeface="Calibri"/>
              </a:rPr>
              <a:t>	</a:t>
            </a:r>
            <a:r>
              <a:rPr lang="fr-FR" sz="3200" strike="noStrike" spc="-1">
                <a:solidFill>
                  <a:srgbClr val="00B050"/>
                </a:solidFill>
                <a:uFill>
                  <a:solidFill>
                    <a:srgbClr val="FFFFFF"/>
                  </a:solidFill>
                </a:uFill>
                <a:latin typeface="Calibri"/>
              </a:rPr>
              <a:t>Comment les pratiques culturelles et religieuses unifient-elles le monde grec ? Dans quelles conditions la démocratie nait-elle à Athènes ? </a:t>
            </a:r>
            <a:endParaRPr lang="fr-FR" sz="3200" strike="noStrike" spc="-1">
              <a:solidFill>
                <a:srgbClr val="000000"/>
              </a:solidFill>
              <a:uFill>
                <a:solidFill>
                  <a:srgbClr val="FFFFFF"/>
                </a:solidFill>
              </a:uFill>
              <a:latin typeface="Calibri"/>
            </a:endParaRPr>
          </a:p>
          <a:p>
            <a:pPr>
              <a:lnSpc>
                <a:spcPct val="100000"/>
              </a:lnSpc>
            </a:pPr>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395640" y="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Frise des Panathénées </a:t>
            </a:r>
            <a:endParaRPr lang="fr-FR" sz="1800" strike="noStrike" spc="-1">
              <a:solidFill>
                <a:srgbClr val="000000"/>
              </a:solidFill>
              <a:uFill>
                <a:solidFill>
                  <a:srgbClr val="FFFFFF"/>
                </a:solidFill>
              </a:uFill>
              <a:latin typeface="Calibri"/>
            </a:endParaRPr>
          </a:p>
        </p:txBody>
      </p:sp>
      <p:pic>
        <p:nvPicPr>
          <p:cNvPr id="236" name="Espace réservé du contenu 5"/>
          <p:cNvPicPr/>
          <p:nvPr/>
        </p:nvPicPr>
        <p:blipFill>
          <a:blip r:embed="rId2" cstate="print"/>
          <a:stretch/>
        </p:blipFill>
        <p:spPr>
          <a:xfrm>
            <a:off x="323640" y="908640"/>
            <a:ext cx="2808000" cy="2160000"/>
          </a:xfrm>
          <a:prstGeom prst="rect">
            <a:avLst/>
          </a:prstGeom>
          <a:ln w="9360">
            <a:noFill/>
          </a:ln>
        </p:spPr>
      </p:pic>
      <p:sp>
        <p:nvSpPr>
          <p:cNvPr id="237" name="CustomShape 2"/>
          <p:cNvSpPr/>
          <p:nvPr/>
        </p:nvSpPr>
        <p:spPr>
          <a:xfrm>
            <a:off x="19440" y="3141000"/>
            <a:ext cx="34621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strike="noStrike" spc="-1">
                <a:solidFill>
                  <a:srgbClr val="000000"/>
                </a:solidFill>
                <a:uFill>
                  <a:solidFill>
                    <a:srgbClr val="FFFFFF"/>
                  </a:solidFill>
                </a:uFill>
                <a:latin typeface="Calibri"/>
              </a:rPr>
              <a:t>Des cavaliers et des citoyens riches </a:t>
            </a:r>
            <a:endParaRPr lang="fr-FR" sz="1800" strike="noStrike" spc="-1">
              <a:solidFill>
                <a:srgbClr val="000000"/>
              </a:solidFill>
              <a:uFill>
                <a:solidFill>
                  <a:srgbClr val="FFFFFF"/>
                </a:solidFill>
              </a:uFill>
              <a:latin typeface="Arial"/>
            </a:endParaRPr>
          </a:p>
        </p:txBody>
      </p:sp>
      <p:pic>
        <p:nvPicPr>
          <p:cNvPr id="238" name="Image 7"/>
          <p:cNvPicPr/>
          <p:nvPr/>
        </p:nvPicPr>
        <p:blipFill>
          <a:blip r:embed="rId3" cstate="print"/>
          <a:stretch/>
        </p:blipFill>
        <p:spPr>
          <a:xfrm>
            <a:off x="179640" y="3573000"/>
            <a:ext cx="4162680" cy="2843640"/>
          </a:xfrm>
          <a:prstGeom prst="rect">
            <a:avLst/>
          </a:prstGeom>
          <a:ln w="9360">
            <a:noFill/>
          </a:ln>
        </p:spPr>
      </p:pic>
      <p:sp>
        <p:nvSpPr>
          <p:cNvPr id="239" name="CustomShape 3"/>
          <p:cNvSpPr/>
          <p:nvPr/>
        </p:nvSpPr>
        <p:spPr>
          <a:xfrm>
            <a:off x="198000" y="6488640"/>
            <a:ext cx="5009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strike="noStrike" spc="-1">
                <a:solidFill>
                  <a:srgbClr val="000000"/>
                </a:solidFill>
                <a:uFill>
                  <a:solidFill>
                    <a:srgbClr val="FFFFFF"/>
                  </a:solidFill>
                </a:uFill>
                <a:latin typeface="Calibri"/>
              </a:rPr>
              <a:t>Des esclaves portant des offrandes (vin, huile, grain)</a:t>
            </a:r>
            <a:endParaRPr lang="fr-FR" sz="1800" strike="noStrike" spc="-1">
              <a:solidFill>
                <a:srgbClr val="000000"/>
              </a:solidFill>
              <a:uFill>
                <a:solidFill>
                  <a:srgbClr val="FFFFFF"/>
                </a:solidFill>
              </a:uFill>
              <a:latin typeface="Arial"/>
            </a:endParaRPr>
          </a:p>
        </p:txBody>
      </p:sp>
      <p:pic>
        <p:nvPicPr>
          <p:cNvPr id="240" name="Picture 3"/>
          <p:cNvPicPr/>
          <p:nvPr/>
        </p:nvPicPr>
        <p:blipFill>
          <a:blip r:embed="rId4" cstate="print"/>
          <a:stretch/>
        </p:blipFill>
        <p:spPr>
          <a:xfrm>
            <a:off x="3708000" y="908640"/>
            <a:ext cx="3462120" cy="2455920"/>
          </a:xfrm>
          <a:prstGeom prst="rect">
            <a:avLst/>
          </a:prstGeom>
          <a:ln w="9360">
            <a:noFill/>
          </a:ln>
        </p:spPr>
      </p:pic>
      <p:sp>
        <p:nvSpPr>
          <p:cNvPr id="241" name="CustomShape 4"/>
          <p:cNvSpPr/>
          <p:nvPr/>
        </p:nvSpPr>
        <p:spPr>
          <a:xfrm>
            <a:off x="7308360" y="908640"/>
            <a:ext cx="1656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Esclaves menant les animaux pour le sacrifice </a:t>
            </a:r>
            <a:endParaRPr lang="fr-FR" sz="1800" strike="noStrike" spc="-1">
              <a:solidFill>
                <a:srgbClr val="000000"/>
              </a:solidFill>
              <a:uFill>
                <a:solidFill>
                  <a:srgbClr val="FFFFFF"/>
                </a:solidFill>
              </a:uFill>
              <a:latin typeface="Arial"/>
            </a:endParaRPr>
          </a:p>
        </p:txBody>
      </p:sp>
      <p:pic>
        <p:nvPicPr>
          <p:cNvPr id="242" name="Picture 4"/>
          <p:cNvPicPr/>
          <p:nvPr/>
        </p:nvPicPr>
        <p:blipFill>
          <a:blip r:embed="rId5" cstate="print"/>
          <a:stretch/>
        </p:blipFill>
        <p:spPr>
          <a:xfrm>
            <a:off x="4716000" y="3429000"/>
            <a:ext cx="3882600" cy="2614320"/>
          </a:xfrm>
          <a:prstGeom prst="rect">
            <a:avLst/>
          </a:prstGeom>
          <a:ln w="9360">
            <a:noFill/>
          </a:ln>
        </p:spPr>
      </p:pic>
      <p:sp>
        <p:nvSpPr>
          <p:cNvPr id="243" name="CustomShape 5"/>
          <p:cNvSpPr/>
          <p:nvPr/>
        </p:nvSpPr>
        <p:spPr>
          <a:xfrm>
            <a:off x="5292000" y="6093360"/>
            <a:ext cx="3528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Jeunes filles préparant la tunique pour la statue d’Athéna</a:t>
            </a:r>
            <a:endParaRPr lang="fr-FR"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395640" y="0"/>
            <a:ext cx="8229240" cy="1142640"/>
          </a:xfrm>
          <a:prstGeom prst="rect">
            <a:avLst/>
          </a:prstGeom>
          <a:noFill/>
          <a:ln>
            <a:noFill/>
          </a:ln>
        </p:spPr>
        <p:txBody>
          <a:bodyPr anchor="ctr"/>
          <a:lstStyle/>
          <a:p>
            <a:pPr algn="ctr">
              <a:lnSpc>
                <a:spcPct val="100000"/>
              </a:lnSpc>
            </a:pPr>
            <a:r>
              <a:rPr lang="fr-FR" sz="2400" strike="noStrike" spc="-1" dirty="0">
                <a:solidFill>
                  <a:srgbClr val="000000"/>
                </a:solidFill>
                <a:uFill>
                  <a:solidFill>
                    <a:srgbClr val="FFFFFF"/>
                  </a:solidFill>
                </a:uFill>
                <a:latin typeface="Calibri"/>
              </a:rPr>
              <a:t>1- Qui participe à la fête des </a:t>
            </a:r>
            <a:r>
              <a:rPr lang="fr-FR" sz="2400" strike="noStrike" spc="-1" dirty="0" smtClean="0">
                <a:solidFill>
                  <a:srgbClr val="000000"/>
                </a:solidFill>
                <a:uFill>
                  <a:solidFill>
                    <a:srgbClr val="FFFFFF"/>
                  </a:solidFill>
                </a:uFill>
                <a:latin typeface="Calibri"/>
              </a:rPr>
              <a:t>Panathénées ? </a:t>
            </a:r>
            <a:endParaRPr lang="fr-FR" sz="1800" strike="noStrike" spc="-1" dirty="0">
              <a:solidFill>
                <a:srgbClr val="000000"/>
              </a:solidFill>
              <a:uFill>
                <a:solidFill>
                  <a:srgbClr val="FFFFFF"/>
                </a:solidFill>
              </a:uFill>
              <a:latin typeface="Calibri"/>
            </a:endParaRPr>
          </a:p>
        </p:txBody>
      </p:sp>
      <p:pic>
        <p:nvPicPr>
          <p:cNvPr id="245" name="Espace réservé du contenu 5"/>
          <p:cNvPicPr/>
          <p:nvPr/>
        </p:nvPicPr>
        <p:blipFill>
          <a:blip r:embed="rId2" cstate="print"/>
          <a:stretch/>
        </p:blipFill>
        <p:spPr>
          <a:xfrm>
            <a:off x="323640" y="908640"/>
            <a:ext cx="2808000" cy="2160000"/>
          </a:xfrm>
          <a:prstGeom prst="rect">
            <a:avLst/>
          </a:prstGeom>
          <a:ln w="9360">
            <a:noFill/>
          </a:ln>
        </p:spPr>
      </p:pic>
      <p:sp>
        <p:nvSpPr>
          <p:cNvPr id="246" name="CustomShape 2"/>
          <p:cNvSpPr/>
          <p:nvPr/>
        </p:nvSpPr>
        <p:spPr>
          <a:xfrm>
            <a:off x="19440" y="3141000"/>
            <a:ext cx="34621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strike="noStrike" spc="-1">
                <a:solidFill>
                  <a:srgbClr val="000000"/>
                </a:solidFill>
                <a:uFill>
                  <a:solidFill>
                    <a:srgbClr val="FFFFFF"/>
                  </a:solidFill>
                </a:uFill>
                <a:latin typeface="Calibri"/>
              </a:rPr>
              <a:t>Des cavaliers et des citoyens riches </a:t>
            </a:r>
            <a:endParaRPr lang="fr-FR" sz="1800" strike="noStrike" spc="-1">
              <a:solidFill>
                <a:srgbClr val="000000"/>
              </a:solidFill>
              <a:uFill>
                <a:solidFill>
                  <a:srgbClr val="FFFFFF"/>
                </a:solidFill>
              </a:uFill>
              <a:latin typeface="Arial"/>
            </a:endParaRPr>
          </a:p>
        </p:txBody>
      </p:sp>
      <p:pic>
        <p:nvPicPr>
          <p:cNvPr id="247" name="Image 7"/>
          <p:cNvPicPr/>
          <p:nvPr/>
        </p:nvPicPr>
        <p:blipFill>
          <a:blip r:embed="rId3" cstate="print"/>
          <a:stretch/>
        </p:blipFill>
        <p:spPr>
          <a:xfrm>
            <a:off x="179640" y="3573000"/>
            <a:ext cx="4162680" cy="2843640"/>
          </a:xfrm>
          <a:prstGeom prst="rect">
            <a:avLst/>
          </a:prstGeom>
          <a:ln w="9360">
            <a:noFill/>
          </a:ln>
        </p:spPr>
      </p:pic>
      <p:sp>
        <p:nvSpPr>
          <p:cNvPr id="248" name="CustomShape 3"/>
          <p:cNvSpPr/>
          <p:nvPr/>
        </p:nvSpPr>
        <p:spPr>
          <a:xfrm>
            <a:off x="198000" y="6488640"/>
            <a:ext cx="5009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strike="noStrike" spc="-1">
                <a:solidFill>
                  <a:srgbClr val="000000"/>
                </a:solidFill>
                <a:uFill>
                  <a:solidFill>
                    <a:srgbClr val="FFFFFF"/>
                  </a:solidFill>
                </a:uFill>
                <a:latin typeface="Calibri"/>
              </a:rPr>
              <a:t>Des esclaves portant des offrandes (vin, huile, grain)</a:t>
            </a:r>
            <a:endParaRPr lang="fr-FR" sz="1800" strike="noStrike" spc="-1">
              <a:solidFill>
                <a:srgbClr val="000000"/>
              </a:solidFill>
              <a:uFill>
                <a:solidFill>
                  <a:srgbClr val="FFFFFF"/>
                </a:solidFill>
              </a:uFill>
              <a:latin typeface="Arial"/>
            </a:endParaRPr>
          </a:p>
        </p:txBody>
      </p:sp>
      <p:pic>
        <p:nvPicPr>
          <p:cNvPr id="249" name="Picture 3"/>
          <p:cNvPicPr/>
          <p:nvPr/>
        </p:nvPicPr>
        <p:blipFill>
          <a:blip r:embed="rId4" cstate="print"/>
          <a:stretch/>
        </p:blipFill>
        <p:spPr>
          <a:xfrm>
            <a:off x="3708000" y="908640"/>
            <a:ext cx="3462120" cy="2455920"/>
          </a:xfrm>
          <a:prstGeom prst="rect">
            <a:avLst/>
          </a:prstGeom>
          <a:ln w="9360">
            <a:noFill/>
          </a:ln>
        </p:spPr>
      </p:pic>
      <p:sp>
        <p:nvSpPr>
          <p:cNvPr id="250" name="CustomShape 4"/>
          <p:cNvSpPr/>
          <p:nvPr/>
        </p:nvSpPr>
        <p:spPr>
          <a:xfrm>
            <a:off x="7308360" y="908640"/>
            <a:ext cx="1656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Esclaves menant les animaux pour le sacrifice </a:t>
            </a:r>
            <a:endParaRPr lang="fr-FR" sz="1800" strike="noStrike" spc="-1">
              <a:solidFill>
                <a:srgbClr val="000000"/>
              </a:solidFill>
              <a:uFill>
                <a:solidFill>
                  <a:srgbClr val="FFFFFF"/>
                </a:solidFill>
              </a:uFill>
              <a:latin typeface="Arial"/>
            </a:endParaRPr>
          </a:p>
        </p:txBody>
      </p:sp>
      <p:pic>
        <p:nvPicPr>
          <p:cNvPr id="251" name="Picture 4"/>
          <p:cNvPicPr/>
          <p:nvPr/>
        </p:nvPicPr>
        <p:blipFill>
          <a:blip r:embed="rId5" cstate="print"/>
          <a:stretch/>
        </p:blipFill>
        <p:spPr>
          <a:xfrm>
            <a:off x="4716000" y="3429000"/>
            <a:ext cx="3882600" cy="2614320"/>
          </a:xfrm>
          <a:prstGeom prst="rect">
            <a:avLst/>
          </a:prstGeom>
          <a:ln w="9360">
            <a:noFill/>
          </a:ln>
        </p:spPr>
      </p:pic>
      <p:sp>
        <p:nvSpPr>
          <p:cNvPr id="252" name="CustomShape 5"/>
          <p:cNvSpPr/>
          <p:nvPr/>
        </p:nvSpPr>
        <p:spPr>
          <a:xfrm>
            <a:off x="5292000" y="6093360"/>
            <a:ext cx="3528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Jeunes filles préparant la tunique pour la statue d’Athéna</a:t>
            </a:r>
            <a:endParaRPr lang="fr-FR"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395640" y="0"/>
            <a:ext cx="8229240" cy="1052280"/>
          </a:xfrm>
          <a:prstGeom prst="rect">
            <a:avLst/>
          </a:prstGeom>
          <a:noFill/>
          <a:ln>
            <a:noFill/>
          </a:ln>
        </p:spPr>
        <p:txBody>
          <a:bodyPr anchor="ctr"/>
          <a:lstStyle/>
          <a:p>
            <a:pPr algn="ctr">
              <a:lnSpc>
                <a:spcPct val="100000"/>
              </a:lnSpc>
            </a:pPr>
            <a:r>
              <a:rPr lang="fr-FR" sz="2400" strike="noStrike" spc="-1">
                <a:solidFill>
                  <a:srgbClr val="000000"/>
                </a:solidFill>
                <a:uFill>
                  <a:solidFill>
                    <a:srgbClr val="FFFFFF"/>
                  </a:solidFill>
                </a:uFill>
                <a:latin typeface="Calibri"/>
              </a:rPr>
              <a:t>2- En l’honneur de quelle déesse cette procession a-t-elle lieu ? A ton avis, qu’attendent les Athéniens en retour ? </a:t>
            </a:r>
            <a:endParaRPr lang="fr-FR" sz="1800" strike="noStrike" spc="-1">
              <a:solidFill>
                <a:srgbClr val="000000"/>
              </a:solidFill>
              <a:uFill>
                <a:solidFill>
                  <a:srgbClr val="FFFFFF"/>
                </a:solidFill>
              </a:uFill>
              <a:latin typeface="Calibri"/>
            </a:endParaRPr>
          </a:p>
        </p:txBody>
      </p:sp>
      <p:pic>
        <p:nvPicPr>
          <p:cNvPr id="254" name="Espace réservé du contenu 5"/>
          <p:cNvPicPr/>
          <p:nvPr/>
        </p:nvPicPr>
        <p:blipFill>
          <a:blip r:embed="rId2" cstate="print"/>
          <a:stretch/>
        </p:blipFill>
        <p:spPr>
          <a:xfrm>
            <a:off x="323640" y="908640"/>
            <a:ext cx="2808000" cy="2160000"/>
          </a:xfrm>
          <a:prstGeom prst="rect">
            <a:avLst/>
          </a:prstGeom>
          <a:ln w="9360">
            <a:noFill/>
          </a:ln>
        </p:spPr>
      </p:pic>
      <p:sp>
        <p:nvSpPr>
          <p:cNvPr id="255" name="CustomShape 2"/>
          <p:cNvSpPr/>
          <p:nvPr/>
        </p:nvSpPr>
        <p:spPr>
          <a:xfrm>
            <a:off x="19440" y="3141000"/>
            <a:ext cx="34621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strike="noStrike" spc="-1">
                <a:solidFill>
                  <a:srgbClr val="000000"/>
                </a:solidFill>
                <a:uFill>
                  <a:solidFill>
                    <a:srgbClr val="FFFFFF"/>
                  </a:solidFill>
                </a:uFill>
                <a:latin typeface="Calibri"/>
              </a:rPr>
              <a:t>Des cavaliers et des citoyens riches </a:t>
            </a:r>
            <a:endParaRPr lang="fr-FR" sz="1800" strike="noStrike" spc="-1">
              <a:solidFill>
                <a:srgbClr val="000000"/>
              </a:solidFill>
              <a:uFill>
                <a:solidFill>
                  <a:srgbClr val="FFFFFF"/>
                </a:solidFill>
              </a:uFill>
              <a:latin typeface="Arial"/>
            </a:endParaRPr>
          </a:p>
        </p:txBody>
      </p:sp>
      <p:pic>
        <p:nvPicPr>
          <p:cNvPr id="256" name="Image 7"/>
          <p:cNvPicPr/>
          <p:nvPr/>
        </p:nvPicPr>
        <p:blipFill>
          <a:blip r:embed="rId3" cstate="print"/>
          <a:stretch/>
        </p:blipFill>
        <p:spPr>
          <a:xfrm>
            <a:off x="179640" y="3573000"/>
            <a:ext cx="4162680" cy="2843640"/>
          </a:xfrm>
          <a:prstGeom prst="rect">
            <a:avLst/>
          </a:prstGeom>
          <a:ln w="9360">
            <a:noFill/>
          </a:ln>
        </p:spPr>
      </p:pic>
      <p:sp>
        <p:nvSpPr>
          <p:cNvPr id="257" name="CustomShape 3"/>
          <p:cNvSpPr/>
          <p:nvPr/>
        </p:nvSpPr>
        <p:spPr>
          <a:xfrm>
            <a:off x="198000" y="6488640"/>
            <a:ext cx="50090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strike="noStrike" spc="-1">
                <a:solidFill>
                  <a:srgbClr val="000000"/>
                </a:solidFill>
                <a:uFill>
                  <a:solidFill>
                    <a:srgbClr val="FFFFFF"/>
                  </a:solidFill>
                </a:uFill>
                <a:latin typeface="Calibri"/>
              </a:rPr>
              <a:t>Des esclaves portant des offrandes (vin, huile, grain)</a:t>
            </a:r>
            <a:endParaRPr lang="fr-FR" sz="1800" strike="noStrike" spc="-1">
              <a:solidFill>
                <a:srgbClr val="000000"/>
              </a:solidFill>
              <a:uFill>
                <a:solidFill>
                  <a:srgbClr val="FFFFFF"/>
                </a:solidFill>
              </a:uFill>
              <a:latin typeface="Arial"/>
            </a:endParaRPr>
          </a:p>
        </p:txBody>
      </p:sp>
      <p:pic>
        <p:nvPicPr>
          <p:cNvPr id="258" name="Picture 3"/>
          <p:cNvPicPr/>
          <p:nvPr/>
        </p:nvPicPr>
        <p:blipFill>
          <a:blip r:embed="rId4" cstate="print"/>
          <a:stretch/>
        </p:blipFill>
        <p:spPr>
          <a:xfrm>
            <a:off x="3708000" y="908640"/>
            <a:ext cx="3462120" cy="2455920"/>
          </a:xfrm>
          <a:prstGeom prst="rect">
            <a:avLst/>
          </a:prstGeom>
          <a:ln w="9360">
            <a:noFill/>
          </a:ln>
        </p:spPr>
      </p:pic>
      <p:sp>
        <p:nvSpPr>
          <p:cNvPr id="259" name="CustomShape 4"/>
          <p:cNvSpPr/>
          <p:nvPr/>
        </p:nvSpPr>
        <p:spPr>
          <a:xfrm>
            <a:off x="7308360" y="908640"/>
            <a:ext cx="16560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Esclaves menant les animaux pour le sacrifice </a:t>
            </a:r>
            <a:endParaRPr lang="fr-FR" sz="1800" strike="noStrike" spc="-1">
              <a:solidFill>
                <a:srgbClr val="000000"/>
              </a:solidFill>
              <a:uFill>
                <a:solidFill>
                  <a:srgbClr val="FFFFFF"/>
                </a:solidFill>
              </a:uFill>
              <a:latin typeface="Arial"/>
            </a:endParaRPr>
          </a:p>
        </p:txBody>
      </p:sp>
      <p:pic>
        <p:nvPicPr>
          <p:cNvPr id="260" name="Picture 4"/>
          <p:cNvPicPr/>
          <p:nvPr/>
        </p:nvPicPr>
        <p:blipFill>
          <a:blip r:embed="rId5" cstate="print"/>
          <a:stretch/>
        </p:blipFill>
        <p:spPr>
          <a:xfrm>
            <a:off x="4716000" y="3429000"/>
            <a:ext cx="3882600" cy="2614320"/>
          </a:xfrm>
          <a:prstGeom prst="rect">
            <a:avLst/>
          </a:prstGeom>
          <a:ln w="9360">
            <a:noFill/>
          </a:ln>
        </p:spPr>
      </p:pic>
      <p:sp>
        <p:nvSpPr>
          <p:cNvPr id="261" name="CustomShape 5"/>
          <p:cNvSpPr/>
          <p:nvPr/>
        </p:nvSpPr>
        <p:spPr>
          <a:xfrm>
            <a:off x="5292000" y="6093360"/>
            <a:ext cx="3528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strike="noStrike" spc="-1">
                <a:solidFill>
                  <a:srgbClr val="000000"/>
                </a:solidFill>
                <a:uFill>
                  <a:solidFill>
                    <a:srgbClr val="FFFFFF"/>
                  </a:solidFill>
                </a:uFill>
                <a:latin typeface="Calibri"/>
              </a:rPr>
              <a:t>Jeunes filles préparant la tunique pour la statue d’Athéna</a:t>
            </a:r>
            <a:endParaRPr lang="fr-FR" sz="180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63" name="TextShape 2"/>
          <p:cNvSpPr txBox="1"/>
          <p:nvPr/>
        </p:nvSpPr>
        <p:spPr>
          <a:xfrm>
            <a:off x="457200" y="1600200"/>
            <a:ext cx="8229240" cy="4525560"/>
          </a:xfrm>
          <a:prstGeom prst="rect">
            <a:avLst/>
          </a:prstGeom>
          <a:noFill/>
          <a:ln>
            <a:noFill/>
          </a:ln>
        </p:spPr>
        <p:txBody>
          <a:bodyPr/>
          <a:lstStyle/>
          <a:p>
            <a:pPr marL="228600" indent="-342720">
              <a:lnSpc>
                <a:spcPct val="115000"/>
              </a:lnSpc>
            </a:pPr>
            <a:r>
              <a:rPr lang="fr-FR" sz="3200" strike="noStrike" spc="-1" dirty="0">
                <a:solidFill>
                  <a:srgbClr val="0070C0"/>
                </a:solidFill>
                <a:uFill>
                  <a:solidFill>
                    <a:srgbClr val="FFFFFF"/>
                  </a:solidFill>
                </a:uFill>
                <a:latin typeface="Calibri"/>
                <a:ea typeface="Calibri"/>
              </a:rPr>
              <a:t>	La fête des grandes Panathénées est importante car ressemble tous les quatre ans les habitants de la cité sur l’Acropole. Les Athéniens célèbrent la déesse Athéna, déesse protectrice de la cité. Tous les habitants, même ceux qui sont exclus de la citoyenneté</a:t>
            </a:r>
            <a:r>
              <a:rPr lang="fr-FR" sz="3200" strike="noStrike" spc="-1" dirty="0" smtClean="0">
                <a:solidFill>
                  <a:srgbClr val="0070C0"/>
                </a:solidFill>
                <a:uFill>
                  <a:solidFill>
                    <a:srgbClr val="FFFFFF"/>
                  </a:solidFill>
                </a:uFill>
                <a:latin typeface="Calibri"/>
                <a:ea typeface="Calibri"/>
              </a:rPr>
              <a:t>, </a:t>
            </a:r>
            <a:r>
              <a:rPr lang="fr-FR" sz="3200" strike="noStrike" spc="-1" dirty="0">
                <a:solidFill>
                  <a:srgbClr val="0070C0"/>
                </a:solidFill>
                <a:uFill>
                  <a:solidFill>
                    <a:srgbClr val="FFFFFF"/>
                  </a:solidFill>
                </a:uFill>
                <a:latin typeface="Calibri"/>
                <a:ea typeface="Calibri"/>
              </a:rPr>
              <a:t>participent à la fête. </a:t>
            </a:r>
            <a:endParaRPr lang="fr-FR" sz="3200" strike="noStrike" spc="-1" dirty="0">
              <a:solidFill>
                <a:srgbClr val="000000"/>
              </a:solidFill>
              <a:uFill>
                <a:solidFill>
                  <a:srgbClr val="FFFFFF"/>
                </a:solidFill>
              </a:uFill>
              <a:latin typeface="Calibri"/>
            </a:endParaRPr>
          </a:p>
          <a:p>
            <a:pPr marL="343080" indent="-342720">
              <a:lnSpc>
                <a:spcPct val="100000"/>
              </a:lnSpc>
            </a:pPr>
            <a:endParaRPr lang="fr-FR" sz="3200" strike="noStrike" spc="-1" dirty="0">
              <a:solidFill>
                <a:srgbClr val="000000"/>
              </a:solidFill>
              <a:uFill>
                <a:solidFill>
                  <a:srgbClr val="FFFFFF"/>
                </a:solidFill>
              </a:uFill>
              <a:latin typeface="Calibri"/>
            </a:endParaRPr>
          </a:p>
        </p:txBody>
      </p:sp>
      <p:sp>
        <p:nvSpPr>
          <p:cNvPr id="264" name="CustomShape 3"/>
          <p:cNvSpPr/>
          <p:nvPr/>
        </p:nvSpPr>
        <p:spPr>
          <a:xfrm>
            <a:off x="539640" y="1484640"/>
            <a:ext cx="8136720" cy="4536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extShape 1"/>
          <p:cNvSpPr txBox="1"/>
          <p:nvPr/>
        </p:nvSpPr>
        <p:spPr>
          <a:xfrm>
            <a:off x="457200" y="274680"/>
            <a:ext cx="8229240" cy="1142640"/>
          </a:xfrm>
          <a:prstGeom prst="rect">
            <a:avLst/>
          </a:prstGeom>
          <a:noFill/>
          <a:ln>
            <a:noFill/>
          </a:ln>
        </p:spPr>
        <p:txBody>
          <a:bodyPr anchor="ctr"/>
          <a:lstStyle/>
          <a:p>
            <a:pPr marL="228600" algn="ctr">
              <a:lnSpc>
                <a:spcPct val="115000"/>
              </a:lnSpc>
            </a:pPr>
            <a:r>
              <a:rPr lang="fr-FR" sz="4400" b="1" u="sng" strike="noStrike" spc="-1">
                <a:solidFill>
                  <a:srgbClr val="FF0000"/>
                </a:solidFill>
                <a:uFill>
                  <a:solidFill>
                    <a:srgbClr val="FFFFFF"/>
                  </a:solidFill>
                </a:uFill>
                <a:latin typeface="Calibri"/>
                <a:ea typeface="Calibri"/>
              </a:rPr>
              <a:t>Conclusion </a:t>
            </a:r>
            <a:endParaRPr lang="fr-FR" sz="1800" strike="noStrike" spc="-1">
              <a:solidFill>
                <a:srgbClr val="000000"/>
              </a:solidFill>
              <a:uFill>
                <a:solidFill>
                  <a:srgbClr val="FFFFFF"/>
                </a:solidFill>
              </a:uFill>
              <a:latin typeface="Calibri"/>
            </a:endParaRPr>
          </a:p>
        </p:txBody>
      </p:sp>
      <p:pic>
        <p:nvPicPr>
          <p:cNvPr id="266" name="Picture 2"/>
          <p:cNvPicPr/>
          <p:nvPr/>
        </p:nvPicPr>
        <p:blipFill>
          <a:blip r:embed="rId2" cstate="print"/>
          <a:stretch/>
        </p:blipFill>
        <p:spPr>
          <a:xfrm>
            <a:off x="457200" y="1924200"/>
            <a:ext cx="8229240" cy="3877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457200" y="274680"/>
            <a:ext cx="8229240" cy="1142640"/>
          </a:xfrm>
          <a:prstGeom prst="rect">
            <a:avLst/>
          </a:prstGeom>
          <a:noFill/>
          <a:ln>
            <a:noFill/>
          </a:ln>
        </p:spPr>
        <p:txBody>
          <a:bodyPr anchor="ctr"/>
          <a:lstStyle/>
          <a:p>
            <a:endParaRPr lang="fr-FR" sz="1800" strike="noStrike" spc="-1">
              <a:solidFill>
                <a:srgbClr val="000000"/>
              </a:solidFill>
              <a:uFill>
                <a:solidFill>
                  <a:srgbClr val="FFFFFF"/>
                </a:solidFill>
              </a:uFill>
              <a:latin typeface="Calibri"/>
            </a:endParaRPr>
          </a:p>
        </p:txBody>
      </p:sp>
      <p:sp>
        <p:nvSpPr>
          <p:cNvPr id="268" name="TextShape 2"/>
          <p:cNvSpPr txBox="1"/>
          <p:nvPr/>
        </p:nvSpPr>
        <p:spPr>
          <a:xfrm>
            <a:off x="457200" y="1600200"/>
            <a:ext cx="8229240" cy="4525560"/>
          </a:xfrm>
          <a:prstGeom prst="rect">
            <a:avLst/>
          </a:prstGeom>
          <a:noFill/>
          <a:ln>
            <a:noFill/>
          </a:ln>
        </p:spPr>
        <p:txBody>
          <a:bodyPr/>
          <a:lstStyle/>
          <a:p>
            <a:pPr marL="228600" indent="-342720">
              <a:lnSpc>
                <a:spcPct val="115000"/>
              </a:lnSpc>
            </a:pPr>
            <a:r>
              <a:rPr lang="fr-FR" sz="3200" strike="noStrike" spc="-1">
                <a:solidFill>
                  <a:srgbClr val="FF0000"/>
                </a:solidFill>
                <a:uFill>
                  <a:solidFill>
                    <a:srgbClr val="FFFFFF"/>
                  </a:solidFill>
                </a:uFill>
                <a:latin typeface="Calibri"/>
                <a:ea typeface="Calibri"/>
              </a:rPr>
              <a:t>	La démocratie nait à Athènes au Ve siècle avant notre ère, cependant il ne s’agit pas de la démocratie telle que nous la connaissons aujourd’hui, notamment parce qu’une partie importante de la population était exclue de la citoyenneté, dont les femmes. </a:t>
            </a:r>
            <a:endParaRPr lang="fr-FR" sz="3200" strike="noStrike" spc="-1">
              <a:solidFill>
                <a:srgbClr val="000000"/>
              </a:solidFill>
              <a:uFill>
                <a:solidFill>
                  <a:srgbClr val="FFFFFF"/>
                </a:solidFill>
              </a:uFill>
              <a:latin typeface="Calibri"/>
            </a:endParaRPr>
          </a:p>
          <a:p>
            <a:pPr marL="343080" indent="-342720">
              <a:lnSpc>
                <a:spcPct val="100000"/>
              </a:lnSpc>
            </a:pPr>
            <a:endParaRPr lang="fr-FR" sz="3200" strike="noStrike" spc="-1">
              <a:solidFill>
                <a:srgbClr val="000000"/>
              </a:solidFill>
              <a:uFill>
                <a:solidFill>
                  <a:srgbClr val="FFFFFF"/>
                </a:solidFill>
              </a:uFill>
              <a:latin typeface="Calibri"/>
            </a:endParaRPr>
          </a:p>
        </p:txBody>
      </p:sp>
      <p:sp>
        <p:nvSpPr>
          <p:cNvPr id="269" name="CustomShape 3"/>
          <p:cNvSpPr/>
          <p:nvPr/>
        </p:nvSpPr>
        <p:spPr>
          <a:xfrm>
            <a:off x="467640" y="1412640"/>
            <a:ext cx="8064360" cy="403200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Dans ce chapitre, je vais apprendre à </a:t>
            </a:r>
            <a:endParaRPr lang="fr-FR" sz="1800" strike="noStrike" spc="-1">
              <a:solidFill>
                <a:srgbClr val="000000"/>
              </a:solidFill>
              <a:uFill>
                <a:solidFill>
                  <a:srgbClr val="FFFFFF"/>
                </a:solidFill>
              </a:uFill>
              <a:latin typeface="Calibri"/>
            </a:endParaRPr>
          </a:p>
        </p:txBody>
      </p:sp>
      <p:sp>
        <p:nvSpPr>
          <p:cNvPr id="168" name="TextShape 2"/>
          <p:cNvSpPr txBox="1"/>
          <p:nvPr/>
        </p:nvSpPr>
        <p:spPr>
          <a:xfrm>
            <a:off x="457200" y="1600200"/>
            <a:ext cx="8229240" cy="4525560"/>
          </a:xfrm>
          <a:prstGeom prst="rect">
            <a:avLst/>
          </a:prstGeom>
          <a:noFill/>
          <a:ln>
            <a:noFill/>
          </a:ln>
        </p:spPr>
        <p:txBody>
          <a:bodyPr/>
          <a:lstStyle/>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Ecrire pour construire ma réflexion à l’aide d’un plan en utilisant le vocabulaire approprié</a:t>
            </a:r>
          </a:p>
          <a:p>
            <a:pPr>
              <a:lnSpc>
                <a:spcPct val="100000"/>
              </a:lnSpc>
            </a:pPr>
            <a:endParaRPr lang="fr-FR" sz="320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Me repérer dans le temps </a:t>
            </a:r>
          </a:p>
          <a:p>
            <a:pPr marL="343080" indent="-342720">
              <a:lnSpc>
                <a:spcPct val="100000"/>
              </a:lnSpc>
            </a:pPr>
            <a:endParaRPr lang="fr-FR" sz="320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Me repérer dans l’espace</a:t>
            </a:r>
          </a:p>
          <a:p>
            <a:pPr>
              <a:lnSpc>
                <a:spcPct val="100000"/>
              </a:lnSpc>
            </a:pPr>
            <a:endParaRPr lang="fr-FR" sz="3200" strike="noStrike" spc="-1">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lang="fr-FR" sz="3200" strike="noStrike" spc="-1">
                <a:solidFill>
                  <a:srgbClr val="000000"/>
                </a:solidFill>
                <a:uFill>
                  <a:solidFill>
                    <a:srgbClr val="FFFFFF"/>
                  </a:solidFill>
                </a:uFill>
                <a:latin typeface="Calibri"/>
              </a:rPr>
              <a:t>Pratiquer différents langages (différencier le mythe du récit historique)</a:t>
            </a:r>
          </a:p>
          <a:p>
            <a:pPr>
              <a:lnSpc>
                <a:spcPct val="100000"/>
              </a:lnSpc>
            </a:pPr>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2800" strike="noStrike" spc="-1">
                <a:solidFill>
                  <a:srgbClr val="000000"/>
                </a:solidFill>
                <a:uFill>
                  <a:solidFill>
                    <a:srgbClr val="FFFFFF"/>
                  </a:solidFill>
                </a:uFill>
                <a:latin typeface="Calibri"/>
              </a:rPr>
              <a:t>L’antiquité succède à la période néolithique et nait avec les premières écritures</a:t>
            </a:r>
            <a:endParaRPr lang="fr-FR" sz="1800" strike="noStrike" spc="-1">
              <a:solidFill>
                <a:srgbClr val="000000"/>
              </a:solidFill>
              <a:uFill>
                <a:solidFill>
                  <a:srgbClr val="FFFFFF"/>
                </a:solidFill>
              </a:uFill>
              <a:latin typeface="Calibri"/>
            </a:endParaRPr>
          </a:p>
        </p:txBody>
      </p:sp>
      <p:pic>
        <p:nvPicPr>
          <p:cNvPr id="170" name="Picture 2"/>
          <p:cNvPicPr/>
          <p:nvPr/>
        </p:nvPicPr>
        <p:blipFill>
          <a:blip r:embed="rId2" cstate="print"/>
          <a:stretch/>
        </p:blipFill>
        <p:spPr>
          <a:xfrm>
            <a:off x="457200" y="1805400"/>
            <a:ext cx="8229240" cy="41148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u="sng" strike="noStrike" spc="-1">
                <a:solidFill>
                  <a:srgbClr val="FF0000"/>
                </a:solidFill>
                <a:uFill>
                  <a:solidFill>
                    <a:srgbClr val="FFFFFF"/>
                  </a:solidFill>
                </a:uFill>
                <a:latin typeface="Calibri"/>
              </a:rPr>
              <a:t>I- Le monde des cités divise-t-il ou unifie-t-il les Grecs </a:t>
            </a:r>
            <a:endParaRPr lang="fr-FR" sz="1800" strike="noStrike" spc="-1">
              <a:solidFill>
                <a:srgbClr val="000000"/>
              </a:solidFill>
              <a:uFill>
                <a:solidFill>
                  <a:srgbClr val="FFFFFF"/>
                </a:solidFill>
              </a:uFill>
              <a:latin typeface="Calibri"/>
            </a:endParaRPr>
          </a:p>
        </p:txBody>
      </p:sp>
      <p:sp>
        <p:nvSpPr>
          <p:cNvPr id="172"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67640" y="764640"/>
            <a:ext cx="8229240" cy="1142640"/>
          </a:xfrm>
          <a:prstGeom prst="rect">
            <a:avLst/>
          </a:prstGeom>
          <a:noFill/>
          <a:ln>
            <a:noFill/>
          </a:ln>
        </p:spPr>
        <p:txBody>
          <a:bodyPr anchor="ctr"/>
          <a:lstStyle/>
          <a:p>
            <a:pPr algn="ctr">
              <a:lnSpc>
                <a:spcPct val="100000"/>
              </a:lnSpc>
            </a:pPr>
            <a:r>
              <a:rPr lang="fr-FR" sz="2800" strike="noStrike" spc="-1">
                <a:solidFill>
                  <a:srgbClr val="000000"/>
                </a:solidFill>
                <a:uFill>
                  <a:solidFill>
                    <a:srgbClr val="FFFFFF"/>
                  </a:solidFill>
                </a:uFill>
                <a:latin typeface="Calibri"/>
              </a:rPr>
              <a:t>1- Relève les éléments communs à la cité d’Athènes et à celle de Sparte. 
</a:t>
            </a:r>
            <a:endParaRPr lang="fr-FR" sz="1800" strike="noStrike" spc="-1">
              <a:solidFill>
                <a:srgbClr val="000000"/>
              </a:solidFill>
              <a:uFill>
                <a:solidFill>
                  <a:srgbClr val="FFFFFF"/>
                </a:solidFill>
              </a:uFill>
              <a:latin typeface="Calibri"/>
            </a:endParaRPr>
          </a:p>
        </p:txBody>
      </p:sp>
      <p:sp>
        <p:nvSpPr>
          <p:cNvPr id="174" name="TextShape 2"/>
          <p:cNvSpPr txBox="1"/>
          <p:nvPr/>
        </p:nvSpPr>
        <p:spPr>
          <a:xfrm>
            <a:off x="457200" y="1600200"/>
            <a:ext cx="822924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pic>
        <p:nvPicPr>
          <p:cNvPr id="175" name="Image 174"/>
          <p:cNvPicPr/>
          <p:nvPr/>
        </p:nvPicPr>
        <p:blipFill>
          <a:blip r:embed="rId2" cstate="print"/>
          <a:stretch/>
        </p:blipFill>
        <p:spPr>
          <a:xfrm>
            <a:off x="72000" y="1494360"/>
            <a:ext cx="3584880" cy="4769640"/>
          </a:xfrm>
          <a:prstGeom prst="rect">
            <a:avLst/>
          </a:prstGeom>
          <a:ln>
            <a:noFill/>
          </a:ln>
        </p:spPr>
      </p:pic>
      <p:pic>
        <p:nvPicPr>
          <p:cNvPr id="176" name="Image 175"/>
          <p:cNvPicPr/>
          <p:nvPr/>
        </p:nvPicPr>
        <p:blipFill>
          <a:blip r:embed="rId3" cstate="print"/>
          <a:stretch/>
        </p:blipFill>
        <p:spPr>
          <a:xfrm>
            <a:off x="3528000" y="2016000"/>
            <a:ext cx="5241960" cy="30276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57200" y="274680"/>
            <a:ext cx="8229240" cy="1142640"/>
          </a:xfrm>
          <a:prstGeom prst="rect">
            <a:avLst/>
          </a:prstGeom>
          <a:noFill/>
          <a:ln>
            <a:noFill/>
          </a:ln>
        </p:spPr>
        <p:txBody>
          <a:bodyPr anchor="ctr"/>
          <a:lstStyle/>
          <a:p>
            <a:pPr algn="ctr">
              <a:lnSpc>
                <a:spcPct val="100000"/>
              </a:lnSpc>
            </a:pPr>
            <a:r>
              <a:rPr lang="fr-FR" sz="4400" strike="noStrike" spc="-1">
                <a:solidFill>
                  <a:srgbClr val="000000"/>
                </a:solidFill>
                <a:uFill>
                  <a:solidFill>
                    <a:srgbClr val="FFFFFF"/>
                  </a:solidFill>
                </a:uFill>
                <a:latin typeface="Calibri"/>
              </a:rPr>
              <a:t>2- A l’aide de ces documents, </a:t>
            </a:r>
            <a:r>
              <a:rPr lang="fr-FR" sz="4400" u="sng" strike="noStrike" spc="-1">
                <a:solidFill>
                  <a:srgbClr val="000000"/>
                </a:solidFill>
                <a:uFill>
                  <a:solidFill>
                    <a:srgbClr val="FFFFFF"/>
                  </a:solidFill>
                </a:uFill>
                <a:latin typeface="Calibri"/>
              </a:rPr>
              <a:t>raconte</a:t>
            </a:r>
            <a:r>
              <a:rPr lang="fr-FR" sz="4400" strike="noStrike" spc="-1">
                <a:solidFill>
                  <a:srgbClr val="000000"/>
                </a:solidFill>
                <a:uFill>
                  <a:solidFill>
                    <a:srgbClr val="FFFFFF"/>
                  </a:solidFill>
                </a:uFill>
                <a:latin typeface="Calibri"/>
              </a:rPr>
              <a:t> la rivalité entre Athènes et Sparte. </a:t>
            </a:r>
            <a:endParaRPr lang="fr-FR" sz="1800" strike="noStrike" spc="-1">
              <a:solidFill>
                <a:srgbClr val="000000"/>
              </a:solidFill>
              <a:uFill>
                <a:solidFill>
                  <a:srgbClr val="FFFFFF"/>
                </a:solidFill>
              </a:uFill>
              <a:latin typeface="Calibri"/>
            </a:endParaRPr>
          </a:p>
        </p:txBody>
      </p:sp>
      <p:sp>
        <p:nvSpPr>
          <p:cNvPr id="178" name="TextShape 2"/>
          <p:cNvSpPr txBox="1"/>
          <p:nvPr/>
        </p:nvSpPr>
        <p:spPr>
          <a:xfrm>
            <a:off x="457200" y="1600200"/>
            <a:ext cx="4038120" cy="4925144"/>
          </a:xfrm>
          <a:prstGeom prst="rect">
            <a:avLst/>
          </a:prstGeom>
          <a:noFill/>
          <a:ln>
            <a:noFill/>
          </a:ln>
        </p:spPr>
        <p:txBody>
          <a:bodyPr/>
          <a:lstStyle/>
          <a:p>
            <a:pPr marL="343080" indent="-342720">
              <a:lnSpc>
                <a:spcPct val="100000"/>
              </a:lnSpc>
            </a:pPr>
            <a:r>
              <a:rPr lang="fr-FR" sz="1600" b="1" u="sng" strike="noStrike" spc="-1" dirty="0">
                <a:solidFill>
                  <a:srgbClr val="000000"/>
                </a:solidFill>
                <a:uFill>
                  <a:solidFill>
                    <a:srgbClr val="FFFFFF"/>
                  </a:solidFill>
                </a:uFill>
                <a:latin typeface="Calibri"/>
              </a:rPr>
              <a:t>Une guerre entre cités</a:t>
            </a:r>
            <a:endParaRPr lang="fr-FR" sz="1600" strike="noStrike" spc="-1" dirty="0">
              <a:solidFill>
                <a:srgbClr val="000000"/>
              </a:solidFill>
              <a:uFill>
                <a:solidFill>
                  <a:srgbClr val="FFFFFF"/>
                </a:solidFill>
              </a:uFill>
              <a:latin typeface="Calibri"/>
            </a:endParaRPr>
          </a:p>
          <a:p>
            <a:pPr marL="343080" indent="-342720">
              <a:lnSpc>
                <a:spcPct val="100000"/>
              </a:lnSpc>
            </a:pPr>
            <a:r>
              <a:rPr lang="fr-FR" sz="1600" strike="noStrike" spc="-1" dirty="0">
                <a:solidFill>
                  <a:srgbClr val="000000"/>
                </a:solidFill>
                <a:uFill>
                  <a:solidFill>
                    <a:srgbClr val="FFFFFF"/>
                  </a:solidFill>
                </a:uFill>
                <a:latin typeface="Calibri"/>
              </a:rPr>
              <a:t>	« Quand les Perses [en 480 av. notre ère] eurent été repoussés par la coalition, on ne tarda pas à voir les cités grecques se diviser pour se grouper les unes aux côtés d’Athènes, les autres aux côtés de Sparte. Puis leurs relations se gâtèrent et ils se firent la guerre, appuyés par leurs alliés respectifs. Mais la cause la plus vraie se trouve selon moi dans l’expansion athénienne qui inspira des inquiétudes aux Spartiates et ainsi les contraignit à se battre. »</a:t>
            </a:r>
          </a:p>
          <a:p>
            <a:pPr marL="343080" indent="-342720">
              <a:lnSpc>
                <a:spcPct val="100000"/>
              </a:lnSpc>
            </a:pPr>
            <a:endParaRPr lang="fr-FR" sz="1600" strike="noStrike" spc="-1" dirty="0">
              <a:solidFill>
                <a:srgbClr val="000000"/>
              </a:solidFill>
              <a:uFill>
                <a:solidFill>
                  <a:srgbClr val="FFFFFF"/>
                </a:solidFill>
              </a:uFill>
              <a:latin typeface="Calibri"/>
            </a:endParaRPr>
          </a:p>
          <a:p>
            <a:pPr marL="343080" indent="-342720" algn="r">
              <a:lnSpc>
                <a:spcPct val="100000"/>
              </a:lnSpc>
            </a:pPr>
            <a:r>
              <a:rPr lang="fr-FR" sz="1600" strike="noStrike" spc="-1" dirty="0">
                <a:solidFill>
                  <a:srgbClr val="000000"/>
                </a:solidFill>
                <a:uFill>
                  <a:solidFill>
                    <a:srgbClr val="FFFFFF"/>
                  </a:solidFill>
                </a:uFill>
                <a:latin typeface="Calibri"/>
              </a:rPr>
              <a:t>D’après Thucydide, La Guerre du Péloponnèse, fin Ve siècle av. notre ère</a:t>
            </a:r>
          </a:p>
          <a:p>
            <a:pPr marL="343080" indent="-342720">
              <a:lnSpc>
                <a:spcPct val="100000"/>
              </a:lnSpc>
            </a:pPr>
            <a:endParaRPr lang="fr-FR" sz="1600" strike="noStrike" spc="-1" dirty="0">
              <a:solidFill>
                <a:srgbClr val="000000"/>
              </a:solidFill>
              <a:uFill>
                <a:solidFill>
                  <a:srgbClr val="FFFFFF"/>
                </a:solidFill>
              </a:uFill>
              <a:latin typeface="Calibri"/>
            </a:endParaRPr>
          </a:p>
          <a:p>
            <a:pPr marL="343080" indent="-342720" algn="ctr">
              <a:lnSpc>
                <a:spcPct val="100000"/>
              </a:lnSpc>
            </a:pPr>
            <a:r>
              <a:rPr lang="fr-FR" sz="1600" strike="noStrike" spc="-1" dirty="0">
                <a:solidFill>
                  <a:srgbClr val="000000"/>
                </a:solidFill>
                <a:uFill>
                  <a:solidFill>
                    <a:srgbClr val="FFFFFF"/>
                  </a:solidFill>
                </a:uFill>
                <a:latin typeface="Calibri"/>
              </a:rPr>
              <a:t>[</a:t>
            </a:r>
            <a:r>
              <a:rPr lang="fr-FR" sz="1600" b="1" strike="noStrike" spc="-1" dirty="0">
                <a:solidFill>
                  <a:srgbClr val="002060"/>
                </a:solidFill>
                <a:uFill>
                  <a:solidFill>
                    <a:srgbClr val="FFFFFF"/>
                  </a:solidFill>
                </a:uFill>
                <a:latin typeface="Calibri"/>
              </a:rPr>
              <a:t>Qui est-il ? Un historien athénien qui a participé à la guerre du Péloponnèse]</a:t>
            </a:r>
            <a:endParaRPr lang="fr-FR" sz="1600" strike="noStrike" spc="-1" dirty="0">
              <a:solidFill>
                <a:srgbClr val="000000"/>
              </a:solidFill>
              <a:uFill>
                <a:solidFill>
                  <a:srgbClr val="FFFFFF"/>
                </a:solidFill>
              </a:uFill>
              <a:latin typeface="Calibri"/>
            </a:endParaRPr>
          </a:p>
          <a:p>
            <a:pPr marL="343080" indent="-342720">
              <a:lnSpc>
                <a:spcPct val="100000"/>
              </a:lnSpc>
            </a:pPr>
            <a:endParaRPr lang="fr-FR" sz="1600" strike="noStrike" spc="-1" dirty="0">
              <a:solidFill>
                <a:srgbClr val="000000"/>
              </a:solidFill>
              <a:uFill>
                <a:solidFill>
                  <a:srgbClr val="FFFFFF"/>
                </a:solidFill>
              </a:uFill>
              <a:latin typeface="Calibri"/>
            </a:endParaRPr>
          </a:p>
        </p:txBody>
      </p:sp>
      <p:sp>
        <p:nvSpPr>
          <p:cNvPr id="179" name="TextShape 3"/>
          <p:cNvSpPr txBox="1"/>
          <p:nvPr/>
        </p:nvSpPr>
        <p:spPr>
          <a:xfrm>
            <a:off x="4648320" y="1600200"/>
            <a:ext cx="4038120" cy="4525560"/>
          </a:xfrm>
          <a:prstGeom prst="rect">
            <a:avLst/>
          </a:prstGeom>
          <a:noFill/>
          <a:ln>
            <a:noFill/>
          </a:ln>
        </p:spPr>
        <p:txBody>
          <a:bodyPr/>
          <a:lstStyle/>
          <a:p>
            <a:endParaRPr lang="fr-FR" sz="3200" strike="noStrike" spc="-1">
              <a:solidFill>
                <a:srgbClr val="000000"/>
              </a:solidFill>
              <a:uFill>
                <a:solidFill>
                  <a:srgbClr val="FFFFFF"/>
                </a:solidFill>
              </a:uFill>
              <a:latin typeface="Calibri"/>
            </a:endParaRPr>
          </a:p>
        </p:txBody>
      </p:sp>
      <p:pic>
        <p:nvPicPr>
          <p:cNvPr id="180" name="Image 179"/>
          <p:cNvPicPr/>
          <p:nvPr/>
        </p:nvPicPr>
        <p:blipFill>
          <a:blip r:embed="rId2" cstate="print"/>
          <a:stretch/>
        </p:blipFill>
        <p:spPr>
          <a:xfrm>
            <a:off x="4320000" y="1800000"/>
            <a:ext cx="4581360" cy="2457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832</Words>
  <Application>Microsoft Office PowerPoint</Application>
  <PresentationFormat>Affichage à l'écran (4:3)</PresentationFormat>
  <Paragraphs>92</Paragraphs>
  <Slides>45</Slides>
  <Notes>0</Notes>
  <HiddenSlides>0</HiddenSlides>
  <MMClips>0</MMClips>
  <ScaleCrop>false</ScaleCrop>
  <HeadingPairs>
    <vt:vector size="4" baseType="variant">
      <vt:variant>
        <vt:lpstr>Thème</vt:lpstr>
      </vt:variant>
      <vt:variant>
        <vt:i4>4</vt:i4>
      </vt:variant>
      <vt:variant>
        <vt:lpstr>Titres des diapositives</vt:lpstr>
      </vt:variant>
      <vt:variant>
        <vt:i4>45</vt:i4>
      </vt:variant>
    </vt:vector>
  </HeadingPairs>
  <TitlesOfParts>
    <vt:vector size="49" baseType="lpstr">
      <vt:lpstr>Office Theme</vt: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lpstr>Diapositive 9</vt:lpstr>
      <vt:lpstr>Placer Massalia, Athènes et Sparte, ainsi que l’Océan Pacifique, la Méditerranée, la Mer Rouge et la Mer Noire. </vt:lpstr>
      <vt:lpstr>Diapositive 11</vt:lpstr>
      <vt:lpstr>Diapositive 12</vt:lpstr>
      <vt:lpstr>Diapositive 13</vt:lpstr>
      <vt:lpstr>Diapositive 14</vt:lpstr>
      <vt:lpstr>Diapositive 15</vt:lpstr>
      <vt:lpstr>Diapositive 16</vt:lpstr>
      <vt:lpstr>Placer Troie sur la carte. </vt:lpstr>
      <vt:lpstr>Diapositive 18</vt:lpstr>
      <vt:lpstr>Diapositive 19</vt:lpstr>
      <vt:lpstr>Placer Olympie et mont Olympe. </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B- Qui est citoyen à Athènes ? </vt:lpstr>
      <vt:lpstr>1- Qui sont les citoyens ? Quels sont leurs rôles ? (doc 3p69)</vt:lpstr>
      <vt:lpstr>2- Selon Xénophon, quel est le rôle des femmes ? (doc 3p69)</vt:lpstr>
      <vt:lpstr>3- A qui Aristote compare-t-il les esclaves ? Qu’en déduis-tu ?  (doc 3p69)</vt:lpstr>
      <vt:lpstr>4- Quels sont les deux devoirs des métèques ?  </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2 : Récits fondateurs, croyances et citoyenneté dans la Méditerranée antique au Ier siècle avant notre ère.</dc:title>
  <dc:creator>Johanna</dc:creator>
  <cp:lastModifiedBy>Johanna</cp:lastModifiedBy>
  <cp:revision>29</cp:revision>
  <dcterms:created xsi:type="dcterms:W3CDTF">2017-03-05T11:48:58Z</dcterms:created>
  <dcterms:modified xsi:type="dcterms:W3CDTF">2017-03-19T16:39:52Z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