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2" r:id="rId4"/>
    <p:sldId id="263" r:id="rId5"/>
    <p:sldId id="261" r:id="rId6"/>
    <p:sldId id="259" r:id="rId7"/>
    <p:sldId id="260" r:id="rId8"/>
    <p:sldId id="269" r:id="rId9"/>
    <p:sldId id="268" r:id="rId10"/>
    <p:sldId id="264" r:id="rId11"/>
    <p:sldId id="265" r:id="rId12"/>
    <p:sldId id="266" r:id="rId13"/>
    <p:sldId id="267" r:id="rId14"/>
    <p:sldId id="271" r:id="rId15"/>
    <p:sldId id="272" r:id="rId16"/>
    <p:sldId id="273" r:id="rId17"/>
    <p:sldId id="274" r:id="rId18"/>
    <p:sldId id="277" r:id="rId19"/>
    <p:sldId id="275" r:id="rId20"/>
    <p:sldId id="276" r:id="rId2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4" d="100"/>
          <a:sy n="64" d="100"/>
        </p:scale>
        <p:origin x="-738" y="-9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CC301-59D4-4AEA-9CD7-3DFB9FE674C7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155A40-08E9-4BAF-A67F-847C4B00219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791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0957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284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2424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658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0050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01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780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206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0068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5033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438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B1223-413E-4782-9784-0F16E2DD5732}" type="datetimeFigureOut">
              <a:rPr lang="fr-FR" smtClean="0"/>
              <a:t>09/03/2017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79B23-402E-4BB1-A387-3FF8107F1D3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555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gi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19615" y="1595432"/>
            <a:ext cx="8416123" cy="2280528"/>
          </a:xfrm>
          <a:solidFill>
            <a:srgbClr val="FFC000"/>
          </a:solidFill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r>
              <a:rPr lang="ar-DZ" sz="4800" b="1" dirty="0" smtClean="0"/>
              <a:t>معلومات للأولياء حول حملة التلقيح</a:t>
            </a:r>
            <a:br>
              <a:rPr lang="ar-DZ" sz="4800" b="1" dirty="0" smtClean="0"/>
            </a:br>
            <a:r>
              <a:rPr lang="ar-DZ" sz="4800" b="1" dirty="0" smtClean="0"/>
              <a:t> ضد الحصبة و الحصبة الألمانية </a:t>
            </a:r>
            <a:br>
              <a:rPr lang="ar-DZ" sz="4800" b="1" dirty="0" smtClean="0"/>
            </a:br>
            <a:r>
              <a:rPr lang="ar-DZ" sz="4800" b="1" dirty="0" smtClean="0"/>
              <a:t>من 6مارس-15مارس2017</a:t>
            </a:r>
            <a:endParaRPr lang="fr-FR" sz="4800" b="1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923"/>
            <a:ext cx="12191999" cy="121502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8346946" y="838054"/>
            <a:ext cx="2977097" cy="369332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r>
              <a:rPr lang="ar-AE" altLang="fr-FR" b="1" dirty="0">
                <a:latin typeface="Arial" panose="020B0604020202020204" pitchFamily="34" charset="0"/>
              </a:rPr>
              <a:t>مديرية الصحة والسكان عين تموشنت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9799" y="4026091"/>
            <a:ext cx="6455391" cy="262037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423083" y="6080478"/>
            <a:ext cx="2442949" cy="707886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DZ" sz="2000" b="1" dirty="0" smtClean="0"/>
              <a:t>من اعداد الدكتورة حسين</a:t>
            </a:r>
            <a:endParaRPr lang="fr-FR" sz="2000" b="1" dirty="0" smtClean="0"/>
          </a:p>
          <a:p>
            <a:r>
              <a:rPr lang="ar-DZ" sz="2000" b="1" dirty="0" smtClean="0"/>
              <a:t>طبيبة مختصة في الوقاية</a:t>
            </a:r>
            <a:endParaRPr lang="fr-FR" sz="2000" b="1" dirty="0"/>
          </a:p>
        </p:txBody>
      </p:sp>
    </p:spTree>
    <p:extLst>
      <p:ext uri="{BB962C8B-B14F-4D97-AF65-F5344CB8AC3E}">
        <p14:creationId xmlns:p14="http://schemas.microsoft.com/office/powerpoint/2010/main" val="163342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25838" y="392422"/>
            <a:ext cx="5581935" cy="1177072"/>
          </a:xfrm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هل هذا اللقاح أمن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 w="76200">
            <a:solidFill>
              <a:srgbClr val="FF0000"/>
            </a:solidFill>
          </a:ln>
        </p:spPr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sz="3600" b="1" dirty="0" smtClean="0"/>
          </a:p>
          <a:p>
            <a:pPr algn="r" rtl="1"/>
            <a:r>
              <a:rPr lang="ar-DZ" sz="4000" b="1" dirty="0" smtClean="0"/>
              <a:t>طبعا هو لقاح </a:t>
            </a:r>
            <a:r>
              <a:rPr lang="ar-DZ" sz="4000" b="1" dirty="0" smtClean="0">
                <a:solidFill>
                  <a:srgbClr val="FF0000"/>
                </a:solidFill>
              </a:rPr>
              <a:t>آمن</a:t>
            </a:r>
            <a:r>
              <a:rPr lang="ar-DZ" sz="4000" b="1" dirty="0" smtClean="0"/>
              <a:t> وخاضع لعدة فحوصات </a:t>
            </a:r>
            <a:r>
              <a:rPr lang="ar-DZ" sz="4000" b="1" dirty="0" smtClean="0">
                <a:solidFill>
                  <a:srgbClr val="FF0000"/>
                </a:solidFill>
              </a:rPr>
              <a:t>مخبرية</a:t>
            </a:r>
            <a:r>
              <a:rPr lang="ar-DZ" sz="4000" b="1" dirty="0" smtClean="0"/>
              <a:t> جادة</a:t>
            </a:r>
            <a:r>
              <a:rPr lang="fr-FR" sz="4000" b="1" dirty="0" smtClean="0"/>
              <a:t> </a:t>
            </a:r>
            <a:r>
              <a:rPr lang="ar-DZ" sz="4000" b="1" dirty="0" smtClean="0"/>
              <a:t> قبل توزيعه على المراكز الصحية التي مهمتها المحافظة على </a:t>
            </a:r>
            <a:r>
              <a:rPr lang="ar-DZ" sz="4000" b="1" dirty="0" smtClean="0">
                <a:solidFill>
                  <a:srgbClr val="FF0000"/>
                </a:solidFill>
              </a:rPr>
              <a:t>سلسلة البرودة </a:t>
            </a:r>
            <a:r>
              <a:rPr lang="fr-FR" sz="4000" b="1" dirty="0">
                <a:solidFill>
                  <a:srgbClr val="FF0000"/>
                </a:solidFill>
              </a:rPr>
              <a:t> </a:t>
            </a:r>
            <a:r>
              <a:rPr lang="ar-DZ" sz="4000" b="1" dirty="0" smtClean="0">
                <a:solidFill>
                  <a:srgbClr val="FF0000"/>
                </a:solidFill>
              </a:rPr>
              <a:t> </a:t>
            </a:r>
            <a:r>
              <a:rPr lang="fr-FR" sz="4000" b="1" dirty="0" smtClean="0">
                <a:solidFill>
                  <a:srgbClr val="FF0000"/>
                </a:solidFill>
              </a:rPr>
              <a:t>(CHAINE DE FROID )</a:t>
            </a:r>
            <a:r>
              <a:rPr lang="ar-DZ" sz="4000" b="1" dirty="0" smtClean="0"/>
              <a:t>أثناء نقله ,توزيعه وتقديمه للمواطن 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151352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3450" y="365125"/>
            <a:ext cx="5595583" cy="1325563"/>
          </a:xfrm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هل للقاح أثار جانبية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96250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algn="r" rtl="1"/>
            <a:endParaRPr lang="ar-DZ" dirty="0" smtClean="0"/>
          </a:p>
          <a:p>
            <a:pPr algn="r" rtl="1"/>
            <a:r>
              <a:rPr lang="ar-DZ" sz="4800" b="1" dirty="0" smtClean="0"/>
              <a:t>كأي لقاح فعال ,يكمن أن تكون له أثار جانبية طفيفة و موضعية تختلف من شخص لآخر ,أهمها  </a:t>
            </a:r>
            <a:r>
              <a:rPr lang="ar-DZ" sz="4800" b="1" dirty="0" err="1" smtClean="0"/>
              <a:t>إحمرار</a:t>
            </a:r>
            <a:r>
              <a:rPr lang="ar-DZ" sz="4800" b="1" dirty="0" smtClean="0"/>
              <a:t> وألم مِؤقت مكان الحقنة 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45761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476466" y="365125"/>
            <a:ext cx="5036024" cy="1325563"/>
          </a:xfrm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هل هناك موانع للقاح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 w="76200">
            <a:solidFill>
              <a:srgbClr val="FF0000"/>
            </a:solidFill>
          </a:ln>
        </p:spPr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dirty="0"/>
          </a:p>
          <a:p>
            <a:pPr algn="r" rtl="1"/>
            <a:r>
              <a:rPr lang="ar-DZ" sz="4000" b="1" dirty="0" smtClean="0">
                <a:solidFill>
                  <a:srgbClr val="FF0000"/>
                </a:solidFill>
              </a:rPr>
              <a:t>نعم</a:t>
            </a:r>
            <a:r>
              <a:rPr lang="ar-DZ" sz="4000" b="1" dirty="0" smtClean="0"/>
              <a:t> يوجد يمكن أن تكون هذه الموانع م</a:t>
            </a:r>
            <a:r>
              <a:rPr lang="ar-DZ" sz="4000" b="1" dirty="0" smtClean="0">
                <a:solidFill>
                  <a:srgbClr val="FF0000"/>
                </a:solidFill>
              </a:rPr>
              <a:t>ِؤقتة</a:t>
            </a:r>
            <a:r>
              <a:rPr lang="ar-DZ" sz="4000" b="1" dirty="0" smtClean="0"/>
              <a:t> أو </a:t>
            </a:r>
            <a:r>
              <a:rPr lang="ar-DZ" sz="4000" b="1" dirty="0" smtClean="0">
                <a:solidFill>
                  <a:srgbClr val="FF0000"/>
                </a:solidFill>
              </a:rPr>
              <a:t>نهائية</a:t>
            </a:r>
            <a:r>
              <a:rPr lang="ar-DZ" sz="4000" b="1" dirty="0" smtClean="0"/>
              <a:t> تمنع التلقيح لذا </a:t>
            </a:r>
            <a:r>
              <a:rPr lang="ar-DZ" sz="4000" b="1" dirty="0" smtClean="0">
                <a:solidFill>
                  <a:srgbClr val="FF0000"/>
                </a:solidFill>
              </a:rPr>
              <a:t>الفحص</a:t>
            </a:r>
            <a:r>
              <a:rPr lang="ar-DZ" sz="4000" b="1" dirty="0" smtClean="0"/>
              <a:t> الطبي للتلاميذ من قبل </a:t>
            </a:r>
            <a:r>
              <a:rPr lang="ar-DZ" sz="4000" b="1" dirty="0" smtClean="0">
                <a:solidFill>
                  <a:srgbClr val="FF0000"/>
                </a:solidFill>
              </a:rPr>
              <a:t>طبيب</a:t>
            </a:r>
            <a:r>
              <a:rPr lang="ar-DZ" sz="4000" b="1" dirty="0" smtClean="0"/>
              <a:t> الصحة المدرسية إجباري كذلك وجود </a:t>
            </a:r>
            <a:r>
              <a:rPr lang="ar-DZ" sz="4000" b="1" dirty="0" smtClean="0">
                <a:solidFill>
                  <a:srgbClr val="FF0000"/>
                </a:solidFill>
              </a:rPr>
              <a:t>الدفتر الصحي </a:t>
            </a:r>
            <a:r>
              <a:rPr lang="ar-DZ" sz="4000" b="1" dirty="0" smtClean="0"/>
              <a:t>للتلميذ 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106373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10432" y="365126"/>
            <a:ext cx="8487770" cy="1040594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هل يوجد خطر عند تلقيحي لطفلي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196751"/>
          </a:xfrm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DZ" sz="3600" dirty="0" smtClean="0"/>
          </a:p>
          <a:p>
            <a:pPr algn="r" rtl="1"/>
            <a:r>
              <a:rPr lang="ar-DZ" sz="4400" b="1" dirty="0">
                <a:solidFill>
                  <a:srgbClr val="FF0000"/>
                </a:solidFill>
              </a:rPr>
              <a:t>ل</a:t>
            </a:r>
            <a:r>
              <a:rPr lang="ar-DZ" sz="4400" b="1" dirty="0" smtClean="0">
                <a:solidFill>
                  <a:srgbClr val="FF0000"/>
                </a:solidFill>
              </a:rPr>
              <a:t>ا يوجد </a:t>
            </a:r>
            <a:r>
              <a:rPr lang="ar-DZ" sz="4400" b="1" dirty="0" smtClean="0"/>
              <a:t>أي خطورة بل العكس صحيح فالتلقيح يضمن حماية </a:t>
            </a:r>
            <a:r>
              <a:rPr lang="ar-DZ" sz="4400" b="1" dirty="0"/>
              <a:t>د</a:t>
            </a:r>
            <a:r>
              <a:rPr lang="ar-DZ" sz="4400" b="1" dirty="0" smtClean="0"/>
              <a:t>ائمة لطفلك من خطر الإصابة </a:t>
            </a:r>
            <a:r>
              <a:rPr lang="ar-DZ" sz="4400" b="1" dirty="0" err="1" smtClean="0"/>
              <a:t>بهذين</a:t>
            </a:r>
            <a:r>
              <a:rPr lang="ar-DZ" sz="4400" b="1" dirty="0" smtClean="0"/>
              <a:t> المرضين كما يضمن عدم نقل العدوى لغيره 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3033812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6722" y="146760"/>
            <a:ext cx="9634182" cy="1149777"/>
          </a:xfrm>
          <a:solidFill>
            <a:srgbClr val="FFC000"/>
          </a:solidFill>
          <a:ln w="28575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ما هو مرض الحصبة و مرض الحصبة الألمانية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8363" y="1678675"/>
            <a:ext cx="11600597" cy="5008728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r" rtl="1"/>
            <a:endParaRPr lang="ar-DZ" sz="3600" b="1" dirty="0" smtClean="0"/>
          </a:p>
          <a:p>
            <a:pPr marL="0" indent="0" algn="r" rtl="1">
              <a:buNone/>
            </a:pPr>
            <a:r>
              <a:rPr lang="fr-FR" sz="3600" b="1" dirty="0" smtClean="0"/>
              <a:t>    </a:t>
            </a:r>
            <a:r>
              <a:rPr lang="ar-DZ" sz="3600" b="1" dirty="0" smtClean="0"/>
              <a:t>هما نوعان من الأمراض ال</a:t>
            </a:r>
            <a:r>
              <a:rPr lang="ar-DZ" sz="3600" b="1" dirty="0" smtClean="0">
                <a:solidFill>
                  <a:srgbClr val="FF0000"/>
                </a:solidFill>
              </a:rPr>
              <a:t>فيروسية</a:t>
            </a:r>
            <a:r>
              <a:rPr lang="ar-DZ" sz="3600" b="1" dirty="0" smtClean="0"/>
              <a:t> , الشديدة </a:t>
            </a:r>
            <a:r>
              <a:rPr lang="ar-DZ" sz="3600" b="1" dirty="0" smtClean="0">
                <a:solidFill>
                  <a:srgbClr val="FF0000"/>
                </a:solidFill>
              </a:rPr>
              <a:t>العدوى</a:t>
            </a:r>
            <a:r>
              <a:rPr lang="ar-DZ" sz="3600" b="1" dirty="0" smtClean="0"/>
              <a:t> ,من أهم أعراضهما </a:t>
            </a:r>
            <a:r>
              <a:rPr lang="ar-DZ" sz="3600" b="1" dirty="0" smtClean="0">
                <a:solidFill>
                  <a:srgbClr val="FF0000"/>
                </a:solidFill>
              </a:rPr>
              <a:t>الحمى</a:t>
            </a:r>
            <a:r>
              <a:rPr lang="ar-DZ" sz="3600" b="1" dirty="0" smtClean="0"/>
              <a:t> وظهور </a:t>
            </a:r>
            <a:r>
              <a:rPr lang="ar-DZ" sz="3600" b="1" dirty="0" smtClean="0">
                <a:solidFill>
                  <a:srgbClr val="FF0000"/>
                </a:solidFill>
              </a:rPr>
              <a:t>البُقع</a:t>
            </a:r>
            <a:r>
              <a:rPr lang="ar-DZ" sz="3600" b="1" dirty="0" smtClean="0"/>
              <a:t> الحمراء على </a:t>
            </a:r>
            <a:r>
              <a:rPr lang="ar-DZ" sz="3600" b="1" dirty="0" smtClean="0">
                <a:solidFill>
                  <a:srgbClr val="FF0000"/>
                </a:solidFill>
              </a:rPr>
              <a:t>الجلد </a:t>
            </a:r>
            <a:r>
              <a:rPr lang="ar-DZ" sz="3600" b="1" dirty="0" smtClean="0"/>
              <a:t>(</a:t>
            </a:r>
            <a:r>
              <a:rPr lang="fr-FR" sz="3600" b="1" dirty="0" smtClean="0"/>
              <a:t>les éruptions cutanées</a:t>
            </a:r>
            <a:r>
              <a:rPr lang="ar-DZ" sz="3600" b="1" dirty="0" smtClean="0"/>
              <a:t>) ولهما عدة </a:t>
            </a:r>
            <a:r>
              <a:rPr lang="ar-DZ" sz="3600" b="1" dirty="0" smtClean="0">
                <a:solidFill>
                  <a:srgbClr val="FF0000"/>
                </a:solidFill>
              </a:rPr>
              <a:t>مضاعفات</a:t>
            </a:r>
            <a:r>
              <a:rPr lang="ar-DZ" sz="3600" b="1" dirty="0" smtClean="0"/>
              <a:t> خطيرة عل الصحة </a:t>
            </a:r>
          </a:p>
          <a:p>
            <a:pPr marL="0" indent="0" algn="r" rtl="1">
              <a:buNone/>
            </a:pPr>
            <a:endParaRPr lang="ar-DZ" sz="3600" b="1" dirty="0" smtClean="0"/>
          </a:p>
          <a:p>
            <a:pPr algn="r" rtl="1"/>
            <a:endParaRPr lang="fr-FR" sz="36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6413" y="4230806"/>
            <a:ext cx="3971497" cy="231464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7084" y="4299261"/>
            <a:ext cx="4136410" cy="2246193"/>
          </a:xfrm>
          <a:prstGeom prst="rect">
            <a:avLst/>
          </a:prstGeom>
        </p:spPr>
      </p:pic>
      <p:pic>
        <p:nvPicPr>
          <p:cNvPr id="6" name="Picture 2" descr="C:\Users\plt2mek\Desktop\rubeole\ggggg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367" y="75915"/>
            <a:ext cx="1569026" cy="146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064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0401" y="146758"/>
            <a:ext cx="10148250" cy="1325563"/>
          </a:xfrm>
          <a:solidFill>
            <a:srgbClr val="FFC000"/>
          </a:solidFill>
          <a:ln w="3810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ما هي </a:t>
            </a:r>
            <a:r>
              <a:rPr lang="ar-DZ" b="1" dirty="0" smtClean="0">
                <a:solidFill>
                  <a:srgbClr val="FF0000"/>
                </a:solidFill>
              </a:rPr>
              <a:t>مُضاعفات</a:t>
            </a:r>
            <a:r>
              <a:rPr lang="ar-DZ" b="1" dirty="0" smtClean="0"/>
              <a:t> مَرضي الحصبة و  الحصبة الألمانية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0251" y="1825625"/>
            <a:ext cx="11053549" cy="4657062"/>
          </a:xfrm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DZ" sz="3600" b="1" dirty="0" smtClean="0"/>
          </a:p>
          <a:p>
            <a:pPr algn="r" rtl="1"/>
            <a:r>
              <a:rPr lang="ar-DZ" sz="4000" b="1" dirty="0" smtClean="0"/>
              <a:t>بالنسبة </a:t>
            </a:r>
            <a:r>
              <a:rPr lang="ar-DZ" sz="4000" b="1" dirty="0" smtClean="0">
                <a:solidFill>
                  <a:srgbClr val="FF0000"/>
                </a:solidFill>
              </a:rPr>
              <a:t>للحصبة</a:t>
            </a:r>
            <a:r>
              <a:rPr lang="ar-DZ" sz="4000" b="1" dirty="0" smtClean="0"/>
              <a:t> </a:t>
            </a:r>
            <a:r>
              <a:rPr lang="fr-FR" sz="4000" b="1" dirty="0" smtClean="0"/>
              <a:t>:</a:t>
            </a:r>
            <a:r>
              <a:rPr lang="ar-DZ" sz="4000" b="1" dirty="0" smtClean="0"/>
              <a:t> تتمثل مضاعفاتها خاصة في إصابة العين إذ يمكن أن تسبب العمى أو تتسبب في </a:t>
            </a:r>
            <a:r>
              <a:rPr lang="ar-DZ" sz="4000" b="1" dirty="0" err="1" smtClean="0"/>
              <a:t>إلتهاب</a:t>
            </a:r>
            <a:r>
              <a:rPr lang="ar-DZ" sz="4000" b="1" dirty="0" smtClean="0"/>
              <a:t> السحايا (</a:t>
            </a:r>
            <a:r>
              <a:rPr lang="fr-FR" sz="4000" b="1" dirty="0" smtClean="0"/>
              <a:t>les méningite</a:t>
            </a:r>
            <a:r>
              <a:rPr lang="ar-DZ" sz="4000" b="1" dirty="0" smtClean="0"/>
              <a:t>) إضافة إلى مضاعفات أخرى</a:t>
            </a:r>
          </a:p>
          <a:p>
            <a:pPr algn="r" rtl="1"/>
            <a:endParaRPr lang="fr-FR" sz="40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769" y="4230806"/>
            <a:ext cx="5199797" cy="2142698"/>
          </a:xfrm>
          <a:prstGeom prst="rect">
            <a:avLst/>
          </a:prstGeom>
        </p:spPr>
      </p:pic>
      <p:pic>
        <p:nvPicPr>
          <p:cNvPr id="5" name="Picture 2" descr="C:\Users\plt2mek\Desktop\rubeole\gggg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9719" y="75916"/>
            <a:ext cx="1582674" cy="1396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57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61779"/>
          </a:xfrm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r" rtl="1"/>
            <a:endParaRPr lang="ar-DZ" sz="3200" b="1" dirty="0" smtClean="0"/>
          </a:p>
          <a:p>
            <a:pPr algn="r" rtl="1"/>
            <a:r>
              <a:rPr lang="ar-DZ" sz="4000" b="1" dirty="0" smtClean="0"/>
              <a:t>بالنسبة للحصبة </a:t>
            </a:r>
            <a:r>
              <a:rPr lang="ar-DZ" sz="4000" b="1" dirty="0" smtClean="0">
                <a:solidFill>
                  <a:srgbClr val="FF0000"/>
                </a:solidFill>
              </a:rPr>
              <a:t>الألمانية</a:t>
            </a:r>
            <a:r>
              <a:rPr lang="ar-DZ" sz="4000" b="1" dirty="0" smtClean="0"/>
              <a:t> </a:t>
            </a:r>
            <a:r>
              <a:rPr lang="fr-FR" sz="4000" b="1" dirty="0" smtClean="0"/>
              <a:t>:</a:t>
            </a:r>
            <a:r>
              <a:rPr lang="ar-DZ" sz="4000" b="1" dirty="0" smtClean="0"/>
              <a:t>يمكن أن تتسبب في التهابات المفاصل لكن تَكمن </a:t>
            </a:r>
            <a:r>
              <a:rPr lang="ar-DZ" sz="4000" b="1" dirty="0" smtClean="0">
                <a:solidFill>
                  <a:srgbClr val="FF0000"/>
                </a:solidFill>
              </a:rPr>
              <a:t>خُطورَتُها</a:t>
            </a:r>
            <a:r>
              <a:rPr lang="ar-DZ" sz="4000" b="1" dirty="0" smtClean="0"/>
              <a:t> على المرأة الحامل إذ يمكن أن تتسبب في عدة </a:t>
            </a:r>
            <a:r>
              <a:rPr lang="ar-DZ" sz="4000" b="1" dirty="0" smtClean="0">
                <a:solidFill>
                  <a:srgbClr val="FF0000"/>
                </a:solidFill>
              </a:rPr>
              <a:t>تشوهات</a:t>
            </a:r>
            <a:r>
              <a:rPr lang="ar-DZ" sz="4000" b="1" dirty="0" smtClean="0"/>
              <a:t> خُلُقية خطيرة ودائمة </a:t>
            </a:r>
            <a:r>
              <a:rPr lang="ar-DZ" sz="4000" b="1" dirty="0" smtClean="0">
                <a:solidFill>
                  <a:srgbClr val="FF0000"/>
                </a:solidFill>
              </a:rPr>
              <a:t>للجنين</a:t>
            </a:r>
            <a:r>
              <a:rPr lang="ar-DZ" sz="4000" b="1" dirty="0" smtClean="0"/>
              <a:t>  </a:t>
            </a:r>
            <a:endParaRPr lang="fr-FR" sz="4000" b="1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69706" y="365125"/>
            <a:ext cx="9902590" cy="1325563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ما هي</a:t>
            </a:r>
            <a:r>
              <a:rPr lang="ar-DZ" b="1" dirty="0" smtClean="0">
                <a:solidFill>
                  <a:srgbClr val="FF0000"/>
                </a:solidFill>
              </a:rPr>
              <a:t> مضاعفات </a:t>
            </a:r>
            <a:r>
              <a:rPr lang="ar-DZ" b="1" dirty="0" smtClean="0"/>
              <a:t>مرضي الحصبة و  الحصبة الألمانية </a:t>
            </a:r>
            <a:endParaRPr lang="fr-FR" b="1" dirty="0"/>
          </a:p>
        </p:txBody>
      </p:sp>
      <p:pic>
        <p:nvPicPr>
          <p:cNvPr id="5" name="Picture 2" descr="C:\Users\plt2mek\Desktop\rubeole\ggggg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6890" y="75916"/>
            <a:ext cx="1705503" cy="1370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plt2mek\Desktop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009" y="4217158"/>
            <a:ext cx="4995081" cy="232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61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 w="38100">
            <a:solidFill>
              <a:srgbClr val="FF0000"/>
            </a:solidFill>
          </a:ln>
        </p:spPr>
        <p:txBody>
          <a:bodyPr/>
          <a:lstStyle/>
          <a:p>
            <a:r>
              <a:rPr lang="ar-DZ" b="1" dirty="0" smtClean="0"/>
              <a:t>ماهي التشوهات الخلقية التي تسببها الحصبة الألمانية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4482"/>
          </a:xfrm>
          <a:ln w="381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r" rtl="1"/>
            <a:endParaRPr lang="ar-DZ" sz="4000" b="1" dirty="0" smtClean="0"/>
          </a:p>
          <a:p>
            <a:pPr algn="r" rtl="1"/>
            <a:r>
              <a:rPr lang="ar-DZ" sz="4000" b="1" dirty="0"/>
              <a:t> </a:t>
            </a:r>
            <a:r>
              <a:rPr lang="ar-DZ" sz="4000" b="1" dirty="0" smtClean="0"/>
              <a:t>من أهمها تشوهات في </a:t>
            </a:r>
            <a:r>
              <a:rPr lang="ar-DZ" sz="4000" b="1" dirty="0" smtClean="0">
                <a:solidFill>
                  <a:srgbClr val="FF0000"/>
                </a:solidFill>
              </a:rPr>
              <a:t>القلب</a:t>
            </a:r>
            <a:r>
              <a:rPr lang="ar-DZ" sz="4000" b="1" dirty="0" smtClean="0"/>
              <a:t> و</a:t>
            </a:r>
            <a:r>
              <a:rPr lang="ar-DZ" sz="4000" b="1" dirty="0" smtClean="0">
                <a:solidFill>
                  <a:srgbClr val="FF0000"/>
                </a:solidFill>
              </a:rPr>
              <a:t>الدماغ</a:t>
            </a:r>
            <a:r>
              <a:rPr lang="ar-DZ" sz="4000" b="1" dirty="0" smtClean="0"/>
              <a:t> و </a:t>
            </a:r>
            <a:r>
              <a:rPr lang="ar-DZ" sz="4000" b="1" dirty="0" smtClean="0">
                <a:solidFill>
                  <a:srgbClr val="FF0000"/>
                </a:solidFill>
              </a:rPr>
              <a:t>العين</a:t>
            </a:r>
            <a:r>
              <a:rPr lang="ar-DZ" sz="4000" b="1" dirty="0" smtClean="0"/>
              <a:t> </a:t>
            </a:r>
            <a:endParaRPr lang="fr-FR" sz="40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084" y="3330056"/>
            <a:ext cx="5581934" cy="2743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60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07474" y="365125"/>
            <a:ext cx="6168789" cy="1325563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ar-DZ" sz="6000" b="1" dirty="0" smtClean="0"/>
              <a:t>نصيحة للأولياء </a:t>
            </a:r>
            <a:endParaRPr lang="fr-FR" sz="6000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2139525"/>
            <a:ext cx="10515600" cy="3374172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r" rtl="1"/>
            <a:endParaRPr lang="ar-DZ" sz="4400" b="1" dirty="0" smtClean="0"/>
          </a:p>
          <a:p>
            <a:pPr algn="r" rtl="1"/>
            <a:r>
              <a:rPr lang="ar-DZ" sz="4400" b="1" dirty="0" smtClean="0"/>
              <a:t>عدم </a:t>
            </a:r>
            <a:r>
              <a:rPr lang="ar-DZ" sz="4400" b="1" dirty="0" err="1" smtClean="0"/>
              <a:t>الإرتباك</a:t>
            </a:r>
            <a:r>
              <a:rPr lang="ar-DZ" sz="4400" b="1" dirty="0" smtClean="0"/>
              <a:t> و وضع الثقة في طبيب الصحة المدرسية والتأكد من أن الهدف من هذه الحملة ضمان مجتمع  صحي و سليم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4194571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err="1" smtClean="0"/>
              <a:t>نرجوا</a:t>
            </a:r>
            <a:r>
              <a:rPr lang="ar-DZ" b="1" dirty="0" smtClean="0"/>
              <a:t> </a:t>
            </a:r>
            <a:r>
              <a:rPr lang="ar-DZ" b="1" dirty="0" err="1" smtClean="0"/>
              <a:t>إستفادتكم</a:t>
            </a:r>
            <a:r>
              <a:rPr lang="ar-DZ" b="1" dirty="0" smtClean="0"/>
              <a:t> من هذه المعلومات وتأكدوا أن صحتكم وصحة أطفالكم مسؤوليتنا </a:t>
            </a:r>
            <a:endParaRPr lang="fr-FR" b="1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299" y="2101755"/>
            <a:ext cx="9990161" cy="4217158"/>
          </a:xfrm>
        </p:spPr>
      </p:pic>
    </p:spTree>
    <p:extLst>
      <p:ext uri="{BB962C8B-B14F-4D97-AF65-F5344CB8AC3E}">
        <p14:creationId xmlns:p14="http://schemas.microsoft.com/office/powerpoint/2010/main" val="239978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692853"/>
            <a:ext cx="10515600" cy="5980902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ctr" rtl="1">
              <a:buNone/>
            </a:pPr>
            <a:endParaRPr lang="ar-DZ" sz="3600" b="1" dirty="0"/>
          </a:p>
          <a:p>
            <a:pPr algn="ctr" rtl="1"/>
            <a:r>
              <a:rPr lang="ar-DZ" sz="3600" b="1" dirty="0" smtClean="0"/>
              <a:t>تزامنا مع انطلاق </a:t>
            </a:r>
            <a:r>
              <a:rPr lang="ar-DZ" sz="3600" b="1" dirty="0" smtClean="0">
                <a:solidFill>
                  <a:srgbClr val="FF0000"/>
                </a:solidFill>
              </a:rPr>
              <a:t>حملة التلقيح </a:t>
            </a:r>
            <a:r>
              <a:rPr lang="ar-DZ" sz="3600" b="1" dirty="0" smtClean="0"/>
              <a:t>الخاصة بالحصبة والحصبة الألمانية في المدارس و التي ستستمر إلى غاية 15 مارس ونتيجة </a:t>
            </a:r>
            <a:r>
              <a:rPr lang="ar-DZ" sz="3600" b="1" dirty="0" smtClean="0">
                <a:solidFill>
                  <a:srgbClr val="FF0000"/>
                </a:solidFill>
              </a:rPr>
              <a:t>التخوف</a:t>
            </a:r>
            <a:r>
              <a:rPr lang="ar-DZ" sz="3600" b="1" dirty="0" smtClean="0"/>
              <a:t> الكبير منها سأقدم لكم بعد </a:t>
            </a:r>
            <a:r>
              <a:rPr lang="ar-DZ" sz="3600" b="1" dirty="0" smtClean="0">
                <a:solidFill>
                  <a:srgbClr val="FF0000"/>
                </a:solidFill>
              </a:rPr>
              <a:t>المعلومات الصحية </a:t>
            </a:r>
            <a:r>
              <a:rPr lang="ar-DZ" sz="3600" b="1" dirty="0" smtClean="0"/>
              <a:t>الخاصة عنها</a:t>
            </a:r>
            <a:endParaRPr lang="fr-FR" sz="3600" b="1" dirty="0"/>
          </a:p>
        </p:txBody>
      </p:sp>
      <p:pic>
        <p:nvPicPr>
          <p:cNvPr id="4" name="Picture 2" descr="Image associé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848" y="3057100"/>
            <a:ext cx="6100549" cy="3452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614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190219"/>
            <a:ext cx="10515600" cy="1325563"/>
          </a:xfrm>
          <a:solidFill>
            <a:srgbClr val="FFC000"/>
          </a:solidFill>
          <a:ln w="7620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شكرا على المتابعة كما نتمنى تعاونكم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08325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0685" y="201351"/>
            <a:ext cx="7942997" cy="1325563"/>
          </a:xfrm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 الهدف من هذه الحملة الوطنية للتطعيم 01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9307" y="2047164"/>
            <a:ext cx="11614245" cy="3916907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DZ" sz="3200" b="1" dirty="0" smtClean="0"/>
          </a:p>
          <a:p>
            <a:pPr algn="r" rtl="1"/>
            <a:r>
              <a:rPr lang="ar-DZ" sz="4000" b="1" dirty="0" smtClean="0"/>
              <a:t>القضاء على مرضي الحصبة و الحصبة الألمانية</a:t>
            </a:r>
          </a:p>
          <a:p>
            <a:pPr marL="0" indent="0" algn="r" rtl="1">
              <a:buNone/>
            </a:pPr>
            <a:endParaRPr lang="ar-DZ" sz="3600" b="1" dirty="0" smtClean="0"/>
          </a:p>
          <a:p>
            <a:pPr algn="r" rtl="1"/>
            <a:r>
              <a:rPr lang="ar-DZ" sz="4000" b="1" dirty="0" err="1" smtClean="0"/>
              <a:t>إكتساب</a:t>
            </a:r>
            <a:r>
              <a:rPr lang="ar-DZ" sz="4000" b="1" dirty="0" smtClean="0"/>
              <a:t>  </a:t>
            </a:r>
            <a:r>
              <a:rPr lang="ar-DZ" sz="4000" b="1" dirty="0" smtClean="0">
                <a:solidFill>
                  <a:srgbClr val="FF0000"/>
                </a:solidFill>
              </a:rPr>
              <a:t>مناعة جماعية </a:t>
            </a:r>
            <a:r>
              <a:rPr lang="ar-DZ" sz="4000" b="1" dirty="0" smtClean="0"/>
              <a:t>تُمَكن من </a:t>
            </a:r>
            <a:r>
              <a:rPr lang="ar-DZ" sz="4000" b="1" dirty="0" smtClean="0">
                <a:solidFill>
                  <a:srgbClr val="FF0000"/>
                </a:solidFill>
              </a:rPr>
              <a:t>مَنع </a:t>
            </a:r>
            <a:r>
              <a:rPr lang="ar-DZ" sz="4000" b="1" dirty="0" err="1" smtClean="0">
                <a:solidFill>
                  <a:srgbClr val="FF0000"/>
                </a:solidFill>
              </a:rPr>
              <a:t>إنتشار</a:t>
            </a:r>
            <a:r>
              <a:rPr lang="ar-DZ" sz="4000" b="1" dirty="0">
                <a:solidFill>
                  <a:srgbClr val="FF0000"/>
                </a:solidFill>
              </a:rPr>
              <a:t> </a:t>
            </a:r>
            <a:r>
              <a:rPr lang="ar-DZ" sz="4000" b="1" dirty="0" smtClean="0"/>
              <a:t>هذين المرضين في المجتمع</a:t>
            </a:r>
          </a:p>
          <a:p>
            <a:pPr algn="r" rtl="1"/>
            <a:endParaRPr lang="ar-DZ" sz="3600" b="1" dirty="0"/>
          </a:p>
          <a:p>
            <a:pPr marL="0" indent="0" algn="r" rtl="1">
              <a:buNone/>
            </a:pPr>
            <a:endParaRPr lang="fr-FR" sz="3600" b="1" dirty="0"/>
          </a:p>
        </p:txBody>
      </p:sp>
      <p:pic>
        <p:nvPicPr>
          <p:cNvPr id="4" name="Picture 2" descr="C:\Users\plt2mek\Desktop\rubeole\ggggg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1104" y="75915"/>
            <a:ext cx="2101289" cy="1670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372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37732" y="119462"/>
            <a:ext cx="8052178" cy="904120"/>
          </a:xfrm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ctr"/>
            <a:r>
              <a:rPr lang="ar-DZ" b="1" dirty="0" smtClean="0"/>
              <a:t> الهدف من هذه الحملة الوطنية للتطعيم 02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5660" y="1201003"/>
            <a:ext cx="11655188" cy="5554639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DZ" sz="3200" b="1" dirty="0" smtClean="0"/>
          </a:p>
          <a:p>
            <a:pPr algn="r" rtl="1"/>
            <a:r>
              <a:rPr lang="ar-DZ" sz="4000" b="1" dirty="0" smtClean="0"/>
              <a:t>الوقاية من ظهور أعراض  </a:t>
            </a:r>
            <a:r>
              <a:rPr lang="ar-DZ" sz="4000" b="1" dirty="0" smtClean="0">
                <a:solidFill>
                  <a:srgbClr val="FF0000"/>
                </a:solidFill>
              </a:rPr>
              <a:t>الحصبة الألمانية  </a:t>
            </a:r>
            <a:r>
              <a:rPr lang="ar-DZ" sz="4000" b="1" dirty="0" smtClean="0"/>
              <a:t>عند الولادة </a:t>
            </a:r>
            <a:r>
              <a:rPr lang="fr-FR" sz="4000" b="1" dirty="0" smtClean="0"/>
              <a:t>(syndrome rubéoleux congénital</a:t>
            </a:r>
            <a:r>
              <a:rPr lang="fr-FR" sz="4000" b="1" dirty="0"/>
              <a:t>)</a:t>
            </a:r>
            <a:r>
              <a:rPr lang="ar-DZ" sz="4000" b="1" dirty="0" smtClean="0"/>
              <a:t>  وذلك بتلقيح </a:t>
            </a:r>
            <a:r>
              <a:rPr lang="ar-DZ" sz="4000" b="1" dirty="0" smtClean="0">
                <a:solidFill>
                  <a:srgbClr val="FF0000"/>
                </a:solidFill>
              </a:rPr>
              <a:t>الإناث</a:t>
            </a:r>
            <a:r>
              <a:rPr lang="ar-DZ" sz="4000" b="1" dirty="0" smtClean="0"/>
              <a:t> ضد هذا  المرض لحمايته حملهن مستقبلا </a:t>
            </a:r>
            <a:endParaRPr lang="fr-FR" sz="4000" b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657600"/>
            <a:ext cx="7342496" cy="2811439"/>
          </a:xfrm>
          <a:prstGeom prst="rect">
            <a:avLst/>
          </a:prstGeom>
        </p:spPr>
      </p:pic>
      <p:pic>
        <p:nvPicPr>
          <p:cNvPr id="5" name="Picture 2" descr="C:\Users\plt2mek\Desktop\rubeole\ggggg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1104" y="75915"/>
            <a:ext cx="2101289" cy="947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573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9453" y="365125"/>
            <a:ext cx="9766110" cy="1325563"/>
          </a:xfrm>
          <a:solidFill>
            <a:srgbClr val="FFC000"/>
          </a:solidFill>
          <a:ln w="7620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من هي الفئات المعنية بهذه الحملة الوطنية للتطعيم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1194" y="1934808"/>
            <a:ext cx="11012606" cy="3060273"/>
          </a:xfrm>
          <a:ln w="5715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marL="0" indent="0" algn="r" rtl="1">
              <a:buNone/>
            </a:pPr>
            <a:endParaRPr lang="ar-DZ" sz="4400" b="1" dirty="0" smtClean="0"/>
          </a:p>
          <a:p>
            <a:pPr algn="r" rtl="1"/>
            <a:r>
              <a:rPr lang="ar-DZ" sz="4400" b="1" dirty="0" smtClean="0"/>
              <a:t>تخص هذه الحملة الأطفال المتمدرسين من السنة </a:t>
            </a:r>
            <a:r>
              <a:rPr lang="ar-DZ" sz="4400" b="1" dirty="0" smtClean="0">
                <a:solidFill>
                  <a:srgbClr val="FF0000"/>
                </a:solidFill>
              </a:rPr>
              <a:t>الأولى</a:t>
            </a:r>
            <a:r>
              <a:rPr lang="ar-DZ" sz="4400" b="1" dirty="0" smtClean="0"/>
              <a:t> </a:t>
            </a:r>
            <a:r>
              <a:rPr lang="ar-DZ" sz="4400" b="1" dirty="0" err="1" smtClean="0">
                <a:solidFill>
                  <a:srgbClr val="FF0000"/>
                </a:solidFill>
              </a:rPr>
              <a:t>إبتدائي</a:t>
            </a:r>
            <a:r>
              <a:rPr lang="ar-DZ" sz="4400" b="1" dirty="0" smtClean="0"/>
              <a:t> إلى السنة </a:t>
            </a:r>
            <a:r>
              <a:rPr lang="ar-DZ" sz="4400" b="1" dirty="0" smtClean="0">
                <a:solidFill>
                  <a:srgbClr val="FF0000"/>
                </a:solidFill>
              </a:rPr>
              <a:t>الرابعة متوسط</a:t>
            </a:r>
            <a:endParaRPr lang="fr-FR" sz="4400" b="1" dirty="0">
              <a:solidFill>
                <a:srgbClr val="FF0000"/>
              </a:solidFill>
            </a:endParaRPr>
          </a:p>
        </p:txBody>
      </p:sp>
      <p:pic>
        <p:nvPicPr>
          <p:cNvPr id="6" name="Picture 2" descr="C:\Users\plt2mek\Desktop\rubeole\ggggg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1104" y="75915"/>
            <a:ext cx="2101289" cy="1670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1949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852382" y="365125"/>
            <a:ext cx="6359857" cy="986003"/>
          </a:xfrm>
          <a:solidFill>
            <a:srgbClr val="FFC000"/>
          </a:solidFill>
          <a:ln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لماذا خصت هذه الفئة بالتلقيح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algn="r" rtl="1"/>
            <a:endParaRPr lang="ar-DZ" dirty="0" smtClean="0"/>
          </a:p>
          <a:p>
            <a:pPr algn="r" rtl="1"/>
            <a:endParaRPr lang="ar-DZ" sz="3600" b="1" dirty="0" smtClean="0"/>
          </a:p>
          <a:p>
            <a:pPr algn="r" rtl="1"/>
            <a:r>
              <a:rPr lang="fr-FR" sz="4800" b="1" dirty="0" smtClean="0"/>
              <a:t>  </a:t>
            </a:r>
            <a:r>
              <a:rPr lang="ar-DZ" sz="4800" b="1" dirty="0" smtClean="0"/>
              <a:t>لأن هذه </a:t>
            </a:r>
            <a:r>
              <a:rPr lang="ar-DZ" sz="4800" b="1" dirty="0" smtClean="0">
                <a:solidFill>
                  <a:srgbClr val="FF0000"/>
                </a:solidFill>
              </a:rPr>
              <a:t>الفئة</a:t>
            </a:r>
            <a:r>
              <a:rPr lang="ar-DZ" sz="4800" b="1" dirty="0" smtClean="0"/>
              <a:t> تعتبر الأكثر </a:t>
            </a:r>
            <a:r>
              <a:rPr lang="ar-DZ" sz="4800" b="1" dirty="0" smtClean="0">
                <a:solidFill>
                  <a:srgbClr val="FF0000"/>
                </a:solidFill>
              </a:rPr>
              <a:t>إصابة</a:t>
            </a:r>
            <a:r>
              <a:rPr lang="ar-DZ" sz="4800" b="1" dirty="0" smtClean="0"/>
              <a:t> </a:t>
            </a:r>
            <a:r>
              <a:rPr lang="ar-DZ" sz="4800" b="1" dirty="0" err="1" smtClean="0"/>
              <a:t>بهذين</a:t>
            </a:r>
            <a:r>
              <a:rPr lang="ar-DZ" sz="4800" b="1" dirty="0" smtClean="0"/>
              <a:t> المرضين وبالتالي تحصينهم في هذه الحملة  </a:t>
            </a:r>
            <a:r>
              <a:rPr lang="ar-DZ" sz="4800" b="1" dirty="0" smtClean="0">
                <a:solidFill>
                  <a:srgbClr val="FF0000"/>
                </a:solidFill>
              </a:rPr>
              <a:t>سيحميهم</a:t>
            </a:r>
            <a:r>
              <a:rPr lang="ar-DZ" sz="4800" b="1" dirty="0" smtClean="0"/>
              <a:t> </a:t>
            </a:r>
            <a:r>
              <a:rPr lang="ar-DZ" sz="4800" b="1" dirty="0" smtClean="0">
                <a:solidFill>
                  <a:srgbClr val="FF0000"/>
                </a:solidFill>
              </a:rPr>
              <a:t>مستقبلا</a:t>
            </a:r>
            <a:r>
              <a:rPr lang="ar-DZ" sz="4800" b="1" dirty="0" smtClean="0"/>
              <a:t> وسيحمي</a:t>
            </a:r>
            <a:r>
              <a:rPr lang="ar-DZ" sz="4800" b="1" dirty="0" smtClean="0">
                <a:solidFill>
                  <a:srgbClr val="FF0000"/>
                </a:solidFill>
              </a:rPr>
              <a:t> غيرهم </a:t>
            </a:r>
            <a:r>
              <a:rPr lang="ar-DZ" sz="4800" b="1" dirty="0" smtClean="0"/>
              <a:t>من خطورة هذين المرضين</a:t>
            </a:r>
            <a:endParaRPr lang="fr-FR" sz="4800" b="1" dirty="0"/>
          </a:p>
        </p:txBody>
      </p:sp>
    </p:spTree>
    <p:extLst>
      <p:ext uri="{BB962C8B-B14F-4D97-AF65-F5344CB8AC3E}">
        <p14:creationId xmlns:p14="http://schemas.microsoft.com/office/powerpoint/2010/main" val="183509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لماذا حُددت الحملة الوطنية للتطعيم في هذا الوقت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060274"/>
          </a:xfrm>
          <a:ln w="57150">
            <a:solidFill>
              <a:srgbClr val="FF0000"/>
            </a:solidFill>
          </a:ln>
        </p:spPr>
        <p:txBody>
          <a:bodyPr/>
          <a:lstStyle/>
          <a:p>
            <a:pPr algn="r" rtl="1"/>
            <a:endParaRPr lang="ar-DZ" b="1" dirty="0" smtClean="0"/>
          </a:p>
          <a:p>
            <a:pPr algn="r" rtl="1"/>
            <a:r>
              <a:rPr lang="ar-DZ" sz="4400" b="1" dirty="0" smtClean="0"/>
              <a:t>1- عادة يكون هذين  المرضين أكثر </a:t>
            </a:r>
            <a:r>
              <a:rPr lang="ar-DZ" sz="4400" b="1" dirty="0" err="1" smtClean="0"/>
              <a:t>إنتشارا</a:t>
            </a:r>
            <a:r>
              <a:rPr lang="ar-DZ" sz="4400" b="1" dirty="0" smtClean="0"/>
              <a:t> في هذه الفترة أي مع أواخر فصل الشتاء و بداية فصل الربيع</a:t>
            </a:r>
          </a:p>
          <a:p>
            <a:pPr algn="r" rtl="1"/>
            <a:endParaRPr lang="ar-DZ" b="1" dirty="0"/>
          </a:p>
          <a:p>
            <a:pPr algn="r" rtl="1"/>
            <a:endParaRPr lang="ar-DZ" b="1" dirty="0"/>
          </a:p>
          <a:p>
            <a:pPr algn="r" rtl="1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417758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 w="5715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لماذا حُددت الحملة الوطنية للتطعيم في هذا الوقت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 w="57150">
            <a:solidFill>
              <a:srgbClr val="FF0000"/>
            </a:solidFill>
          </a:ln>
        </p:spPr>
        <p:txBody>
          <a:bodyPr/>
          <a:lstStyle/>
          <a:p>
            <a:pPr algn="r" rtl="1"/>
            <a:endParaRPr lang="ar-DZ" b="1" dirty="0" smtClean="0"/>
          </a:p>
          <a:p>
            <a:pPr algn="r" rtl="1"/>
            <a:r>
              <a:rPr lang="ar-DZ" sz="3600" b="1" dirty="0" smtClean="0"/>
              <a:t>2-سيدرج لقاح للرضع </a:t>
            </a:r>
            <a:r>
              <a:rPr lang="ar-DZ" sz="3600" b="1" dirty="0" smtClean="0">
                <a:solidFill>
                  <a:srgbClr val="FF0000"/>
                </a:solidFill>
              </a:rPr>
              <a:t>مباشرة</a:t>
            </a:r>
            <a:r>
              <a:rPr lang="ar-DZ" sz="3600" b="1" dirty="0" smtClean="0"/>
              <a:t> بعد هذه الحملة في إطار الرزنامة الجديدة للتلقيح , </a:t>
            </a:r>
            <a:r>
              <a:rPr lang="ar-DZ" sz="3600" b="1" dirty="0" err="1" smtClean="0"/>
              <a:t>إبتداءا</a:t>
            </a:r>
            <a:r>
              <a:rPr lang="ar-DZ" sz="3600" b="1" dirty="0" smtClean="0"/>
              <a:t> من </a:t>
            </a:r>
            <a:r>
              <a:rPr lang="ar-DZ" sz="3600" b="1" dirty="0" smtClean="0">
                <a:solidFill>
                  <a:srgbClr val="FF0000"/>
                </a:solidFill>
              </a:rPr>
              <a:t>24 مارس </a:t>
            </a:r>
            <a:r>
              <a:rPr lang="ar-DZ" sz="3600" b="1" dirty="0" smtClean="0"/>
              <a:t>2017 يخص الوقاية ضد الحصبة-الحصبة الألمانية و النكاف </a:t>
            </a:r>
            <a:r>
              <a:rPr lang="fr-FR" sz="3600" b="1" dirty="0" smtClean="0">
                <a:solidFill>
                  <a:srgbClr val="FF0000"/>
                </a:solidFill>
              </a:rPr>
              <a:t>ROR</a:t>
            </a:r>
            <a:r>
              <a:rPr lang="fr-FR" sz="3600" b="1" dirty="0" smtClean="0"/>
              <a:t> </a:t>
            </a:r>
            <a:r>
              <a:rPr lang="ar-DZ" sz="3600" b="1" dirty="0" smtClean="0"/>
              <a:t> للرضع البالغين 11 شهرا وإعادة في سن 18 شهرا وهذا تحت التوصيات </a:t>
            </a:r>
            <a:r>
              <a:rPr lang="ar-DZ" sz="3600" b="1" dirty="0" smtClean="0">
                <a:solidFill>
                  <a:srgbClr val="FF0000"/>
                </a:solidFill>
              </a:rPr>
              <a:t>المنظمة العالمية للصحة</a:t>
            </a:r>
            <a:r>
              <a:rPr lang="ar-DZ" sz="3600" b="1" dirty="0" smtClean="0"/>
              <a:t> وذلك لضمان القضاء على </a:t>
            </a:r>
            <a:r>
              <a:rPr lang="ar-DZ" sz="3600" b="1" dirty="0" err="1" smtClean="0"/>
              <a:t>إنتشار</a:t>
            </a:r>
            <a:r>
              <a:rPr lang="ar-DZ" sz="3600" b="1" dirty="0" smtClean="0"/>
              <a:t> هذه الأمراض</a:t>
            </a:r>
          </a:p>
          <a:p>
            <a:pPr algn="r" rtl="1"/>
            <a:endParaRPr lang="ar-DZ" b="1" dirty="0"/>
          </a:p>
          <a:p>
            <a:pPr algn="r" rtl="1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1956472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97290" y="365125"/>
            <a:ext cx="7642746" cy="1325563"/>
          </a:xfrm>
          <a:solidFill>
            <a:srgbClr val="FFC000"/>
          </a:solidFill>
          <a:ln w="76200">
            <a:solidFill>
              <a:srgbClr val="FF0000"/>
            </a:solidFill>
          </a:ln>
        </p:spPr>
        <p:txBody>
          <a:bodyPr/>
          <a:lstStyle/>
          <a:p>
            <a:pPr algn="ctr"/>
            <a:r>
              <a:rPr lang="ar-DZ" b="1" dirty="0" smtClean="0"/>
              <a:t>ماذا عن الاستمارة الموزعة في المدارس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ln w="76200">
            <a:solidFill>
              <a:srgbClr val="FF0000"/>
            </a:solidFill>
          </a:ln>
        </p:spPr>
        <p:txBody>
          <a:bodyPr>
            <a:normAutofit/>
          </a:bodyPr>
          <a:lstStyle/>
          <a:p>
            <a:pPr algn="r" rtl="1"/>
            <a:endParaRPr lang="ar-DZ" sz="3600" b="1" dirty="0" smtClean="0"/>
          </a:p>
          <a:p>
            <a:pPr algn="r" rtl="1"/>
            <a:r>
              <a:rPr lang="ar-DZ" sz="4400" b="1" dirty="0" smtClean="0"/>
              <a:t>لا أساس لها من الصحة بل تزيد من </a:t>
            </a:r>
            <a:r>
              <a:rPr lang="ar-DZ" sz="4400" b="1" dirty="0" err="1" smtClean="0"/>
              <a:t>إرتباكك</a:t>
            </a:r>
            <a:r>
              <a:rPr lang="ar-DZ" sz="4400" b="1" dirty="0" smtClean="0"/>
              <a:t> و تخوف الأولياء من التلقيح فالسماح أو المنع من التلقيح يقرره </a:t>
            </a:r>
            <a:r>
              <a:rPr lang="ar-DZ" sz="4400" b="1" dirty="0" smtClean="0">
                <a:solidFill>
                  <a:srgbClr val="FF0000"/>
                </a:solidFill>
              </a:rPr>
              <a:t>طبيب الصحة المدرسية </a:t>
            </a:r>
            <a:r>
              <a:rPr lang="ar-DZ" sz="4400" b="1" dirty="0" smtClean="0"/>
              <a:t>وذلك </a:t>
            </a:r>
            <a:r>
              <a:rPr lang="ar-DZ" sz="4400" b="1" dirty="0" err="1" smtClean="0"/>
              <a:t>إستنادا</a:t>
            </a:r>
            <a:r>
              <a:rPr lang="ar-DZ" sz="4400" b="1" dirty="0" smtClean="0"/>
              <a:t> بالدفتر الصحي لطفلك و سجله الطبي  أو تقرير طبيبه المعالج</a:t>
            </a:r>
            <a:endParaRPr lang="fr-FR" sz="4400" b="1" dirty="0"/>
          </a:p>
        </p:txBody>
      </p:sp>
    </p:spTree>
    <p:extLst>
      <p:ext uri="{BB962C8B-B14F-4D97-AF65-F5344CB8AC3E}">
        <p14:creationId xmlns:p14="http://schemas.microsoft.com/office/powerpoint/2010/main" val="421910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562</Words>
  <Application>Microsoft Office PowerPoint</Application>
  <PresentationFormat>Personnalisé</PresentationFormat>
  <Paragraphs>62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معلومات للأولياء حول حملة التلقيح  ضد الحصبة و الحصبة الألمانية  من 6مارس-15مارس2017</vt:lpstr>
      <vt:lpstr>Présentation PowerPoint</vt:lpstr>
      <vt:lpstr> الهدف من هذه الحملة الوطنية للتطعيم 01 </vt:lpstr>
      <vt:lpstr> الهدف من هذه الحملة الوطنية للتطعيم 02</vt:lpstr>
      <vt:lpstr>من هي الفئات المعنية بهذه الحملة الوطنية للتطعيم</vt:lpstr>
      <vt:lpstr>لماذا خصت هذه الفئة بالتلقيح </vt:lpstr>
      <vt:lpstr>لماذا حُددت الحملة الوطنية للتطعيم في هذا الوقت </vt:lpstr>
      <vt:lpstr>لماذا حُددت الحملة الوطنية للتطعيم في هذا الوقت </vt:lpstr>
      <vt:lpstr>ماذا عن الاستمارة الموزعة في المدارس</vt:lpstr>
      <vt:lpstr>هل هذا اللقاح أمن </vt:lpstr>
      <vt:lpstr>هل للقاح أثار جانبية </vt:lpstr>
      <vt:lpstr>هل هناك موانع للقاح </vt:lpstr>
      <vt:lpstr>هل يوجد خطر عند تلقيحي لطفلي </vt:lpstr>
      <vt:lpstr>ما هو مرض الحصبة و مرض الحصبة الألمانية </vt:lpstr>
      <vt:lpstr>ما هي مُضاعفات مَرضي الحصبة و  الحصبة الألمانية </vt:lpstr>
      <vt:lpstr>ما هي مضاعفات مرضي الحصبة و  الحصبة الألمانية </vt:lpstr>
      <vt:lpstr>ماهي التشوهات الخلقية التي تسببها الحصبة الألمانية</vt:lpstr>
      <vt:lpstr>نصيحة للأولياء </vt:lpstr>
      <vt:lpstr>نرجوا إستفادتكم من هذه المعلومات وتأكدوا أن صحتكم وصحة أطفالكم مسؤوليتنا </vt:lpstr>
      <vt:lpstr>شكرا على المتابعة كما نتمنى تعاونكم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ITEC-DZ</dc:creator>
  <cp:lastModifiedBy>f</cp:lastModifiedBy>
  <cp:revision>16</cp:revision>
  <dcterms:created xsi:type="dcterms:W3CDTF">2017-03-08T13:33:35Z</dcterms:created>
  <dcterms:modified xsi:type="dcterms:W3CDTF">2017-03-09T09:58:05Z</dcterms:modified>
</cp:coreProperties>
</file>