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61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214540318958647E-2"/>
          <c:y val="0.15063344582941252"/>
          <c:w val="0.41619726317593092"/>
          <c:h val="0.6927095968027799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6928160"/>
        <c:axId val="386927768"/>
      </c:barChart>
      <c:catAx>
        <c:axId val="3869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927768"/>
        <c:crosses val="autoZero"/>
        <c:auto val="1"/>
        <c:lblAlgn val="ctr"/>
        <c:lblOffset val="100"/>
        <c:noMultiLvlLbl val="0"/>
      </c:catAx>
      <c:valAx>
        <c:axId val="38692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9281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 custT="1"/>
      <dgm:spPr/>
      <dgm:t>
        <a:bodyPr rtlCol="0"/>
        <a:lstStyle/>
        <a:p>
          <a:pPr rtl="0"/>
          <a:r>
            <a:rPr lang="fr-FR" sz="2400" u="sng" noProof="0" dirty="0" smtClean="0"/>
            <a:t>Partie 1</a:t>
          </a:r>
        </a:p>
        <a:p>
          <a:pPr rtl="0"/>
          <a:r>
            <a:rPr lang="fr-FR" sz="2400" noProof="0" dirty="0" smtClean="0"/>
            <a:t>Problématiser en biologie</a:t>
          </a:r>
          <a:endParaRPr lang="fr-FR" sz="2400" noProof="0" dirty="0"/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/>
      <dgm:spPr/>
      <dgm:t>
        <a:bodyPr rtlCol="0"/>
        <a:lstStyle/>
        <a:p>
          <a:pPr rtl="0"/>
          <a:r>
            <a:rPr lang="fr-FR" u="sng" noProof="0" dirty="0" smtClean="0"/>
            <a:t>Partie 2</a:t>
          </a:r>
        </a:p>
        <a:p>
          <a:pPr rtl="0"/>
          <a:r>
            <a:rPr lang="fr-FR" u="none" noProof="0" dirty="0" smtClean="0"/>
            <a:t>Modéliser en physique</a:t>
          </a:r>
          <a:endParaRPr lang="fr-FR" u="none" noProof="0" dirty="0"/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/>
      <dgm:t>
        <a:bodyPr rtlCol="0"/>
        <a:lstStyle/>
        <a:p>
          <a:pPr rtl="0"/>
          <a:r>
            <a:rPr lang="fr-FR" u="sng" noProof="0" dirty="0" smtClean="0"/>
            <a:t>Partie 3</a:t>
          </a:r>
        </a:p>
        <a:p>
          <a:pPr rtl="0"/>
          <a:r>
            <a:rPr lang="fr-FR" noProof="0" dirty="0" smtClean="0"/>
            <a:t>Raisonner en mathématiques</a:t>
          </a:r>
          <a:endParaRPr lang="fr-FR" noProof="0" dirty="0"/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E5E95E82-EF79-43CA-AA86-43B0E1CBCD3F}">
      <dgm:prSet phldrT="[Text]"/>
      <dgm:spPr/>
      <dgm:t>
        <a:bodyPr rtlCol="0"/>
        <a:lstStyle/>
        <a:p>
          <a:pPr rtl="0"/>
          <a:r>
            <a:rPr lang="fr-FR" u="sng" noProof="0" dirty="0" smtClean="0"/>
            <a:t>Partie 4</a:t>
          </a:r>
        </a:p>
        <a:p>
          <a:pPr rtl="0"/>
          <a:r>
            <a:rPr lang="fr-FR" u="none" noProof="0" dirty="0" smtClean="0"/>
            <a:t>Entrer dans une démarche d’investigation</a:t>
          </a:r>
          <a:endParaRPr lang="fr-FR" u="none" noProof="0" dirty="0"/>
        </a:p>
      </dgm:t>
    </dgm:pt>
    <dgm:pt modelId="{FD76A3AE-1B6C-45A0-8E84-63160283749F}" type="par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BF76010C-5523-4E13-B3E7-886DCE6AEBD4}" type="sib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302F07-D6A9-46A5-9807-EBF6C9F5B2DD}" type="pres">
      <dgm:prSet presAssocID="{082E8A29-955A-4C7C-A174-3E9DCD4DC89B}" presName="node" presStyleLbl="node1" presStyleIdx="0" presStyleCnt="4" custLinFactNeighborX="-987" custLinFactNeighborY="-38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Y="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3402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sng" kern="1200" noProof="0" dirty="0" smtClean="0"/>
            <a:t>Partie 1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noProof="0" dirty="0" smtClean="0"/>
            <a:t>Problématiser en biologie</a:t>
          </a:r>
          <a:endParaRPr lang="fr-FR" sz="2400" kern="1200" noProof="0" dirty="0"/>
        </a:p>
      </dsp:txBody>
      <dsp:txXfrm rot="5400000">
        <a:off x="636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1977" bIns="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sng" kern="1200" noProof="0" dirty="0" smtClean="0"/>
            <a:t>Partie 2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none" kern="1200" noProof="0" dirty="0" smtClean="0"/>
            <a:t>Modéliser en physique</a:t>
          </a:r>
          <a:endParaRPr lang="fr-FR" sz="2400" u="none" kern="1200" noProof="0" dirty="0"/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1977" bIns="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sng" kern="1200" noProof="0" dirty="0" smtClean="0"/>
            <a:t>Partie 3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noProof="0" dirty="0" smtClean="0"/>
            <a:t>Raisonner en mathématiques</a:t>
          </a:r>
          <a:endParaRPr lang="fr-FR" sz="2400" kern="1200" noProof="0" dirty="0"/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1977" bIns="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sng" kern="1200" noProof="0" dirty="0" smtClean="0"/>
            <a:t>Partie 4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none" kern="1200" noProof="0" dirty="0" smtClean="0"/>
            <a:t>Entrer dans une démarche d’investigation</a:t>
          </a:r>
          <a:endParaRPr lang="fr-FR" sz="2400" u="none" kern="1200" noProof="0" dirty="0"/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23/02/2017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23/02/2017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60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18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1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64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14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99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51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423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38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42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58B253A-C60C-446F-BF32-D25BC5270AF5}" type="datetime1">
              <a:rPr lang="fr-FR" smtClean="0"/>
              <a:t>23/02/2017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7267F-9C36-44DE-83AC-52D06FCBA136}" type="datetime1">
              <a:rPr lang="fr-FR" smtClean="0"/>
              <a:t>23/02/2017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A58689FB-1A87-46B3-BF3F-F50E4336314B}" type="datetime1">
              <a:rPr lang="fr-FR" smtClean="0"/>
              <a:pPr/>
              <a:t>23/02/2017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B4B9-7DDB-465A-978C-C7AE9D64BC02}" type="datetime1">
              <a:rPr lang="fr-FR" smtClean="0"/>
              <a:pPr/>
              <a:t>23/02/2017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9AAC13B-36B6-4F85-B793-76954BA56095}" type="datetime1">
              <a:rPr lang="fr-FR" smtClean="0"/>
              <a:t>23/02/2017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95E67-AEDF-4C51-A5C0-2E715EBB1C5A}" type="datetime1">
              <a:rPr lang="fr-FR" smtClean="0"/>
              <a:t>23/02/2017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D7215D-F21F-45DC-9287-73F8D38530E4}" type="datetime1">
              <a:rPr lang="fr-FR" smtClean="0"/>
              <a:pPr/>
              <a:t>23/02/2017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D6300-A925-4E40-83D3-DB7425DA8D92}" type="datetime1">
              <a:rPr lang="fr-FR" smtClean="0"/>
              <a:t>23/02/2017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2F62A-CC2E-49E6-88EB-571B3FF2DE8A}" type="datetime1">
              <a:rPr lang="fr-FR" smtClean="0"/>
              <a:t>23/02/2017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3389F6-3AC3-4117-8BF2-9CD446E468A0}" type="datetime1">
              <a:rPr lang="fr-FR" smtClean="0"/>
              <a:t>23/02/2017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FB81F-413D-4B3C-ACB3-41869F69AF48}" type="datetime1">
              <a:rPr lang="fr-FR" smtClean="0"/>
              <a:t>23/02/2017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</a:p>
          <a:p>
            <a:pPr lvl="5" rtl="0"/>
            <a:r>
              <a:rPr lang="fr-FR" dirty="0" smtClean="0"/>
              <a:t>Sixième</a:t>
            </a:r>
          </a:p>
          <a:p>
            <a:pPr lvl="6" rtl="0"/>
            <a:r>
              <a:rPr lang="fr-FR" dirty="0" smtClean="0"/>
              <a:t>Septième</a:t>
            </a:r>
          </a:p>
          <a:p>
            <a:pPr lvl="7" rtl="0"/>
            <a:r>
              <a:rPr lang="fr-FR" dirty="0" smtClean="0"/>
              <a:t>Huitième</a:t>
            </a:r>
          </a:p>
          <a:p>
            <a:pPr lvl="8" rtl="0"/>
            <a:r>
              <a:rPr lang="fr-FR" dirty="0" smtClean="0"/>
              <a:t>Neuvième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83A09EB0-8DC2-4DED-ACA5-A7797F41DE4D}" type="datetime1">
              <a:rPr lang="fr-FR" smtClean="0"/>
              <a:pPr/>
              <a:t>23/02/2017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u-canope.fr/notice/edd-et-climat.html" TargetMode="External"/><Relationship Id="rId3" Type="http://schemas.openxmlformats.org/officeDocument/2006/relationships/chart" Target="../charts/chart1.xml"/><Relationship Id="rId7" Type="http://schemas.openxmlformats.org/officeDocument/2006/relationships/hyperlink" Target="https://www.reseau-canope.fr/notice/sciences-en-actio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u-canope.fr/notice/50-activites-a-la-decouverte-du-monde-par-linvestigation-au-cycle-2.html" TargetMode="External"/><Relationship Id="rId5" Type="http://schemas.openxmlformats.org/officeDocument/2006/relationships/hyperlink" Target="https://www.reseau-canope.fr/notice/la-reine-des-pommes.html" TargetMode="External"/><Relationship Id="rId4" Type="http://schemas.openxmlformats.org/officeDocument/2006/relationships/hyperlink" Target="https://www.reseau-canope.fr/notice/sciences-et-album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7200" dirty="0" smtClean="0"/>
              <a:t>Sciences et albums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800" dirty="0" smtClean="0"/>
              <a:t>Editions CANOPE – Collection AGIR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600" dirty="0" smtClean="0"/>
              <a:t>Liens</a:t>
            </a:r>
            <a:endParaRPr lang="fr-FR" sz="3600" dirty="0"/>
          </a:p>
        </p:txBody>
      </p:sp>
      <p:graphicFrame>
        <p:nvGraphicFramePr>
          <p:cNvPr id="9" name="Espace réservé du contenu 2" descr="Histogramme groupé affichant les valeurs de 3 séries pour 4 caté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036194"/>
              </p:ext>
            </p:extLst>
          </p:nvPr>
        </p:nvGraphicFramePr>
        <p:xfrm>
          <a:off x="1280159" y="2190750"/>
          <a:ext cx="10386703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280158" y="2190750"/>
            <a:ext cx="1072822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b="1" u="sng" dirty="0" smtClean="0"/>
              <a:t>Notice </a:t>
            </a:r>
            <a:r>
              <a:rPr lang="fr-FR" sz="2000" b="1" u="sng" dirty="0" err="1" smtClean="0"/>
              <a:t>Canopé</a:t>
            </a:r>
            <a:r>
              <a:rPr lang="fr-FR" sz="2000" b="1" u="sng" dirty="0" smtClean="0"/>
              <a:t> de l’ouvrage :</a:t>
            </a:r>
            <a:r>
              <a:rPr lang="fr-FR" sz="2000" b="1" dirty="0" smtClean="0"/>
              <a:t> </a:t>
            </a:r>
            <a:r>
              <a:rPr lang="fr-FR" sz="2000" dirty="0" smtClean="0">
                <a:hlinkClick r:id="rId4"/>
              </a:rPr>
              <a:t>https</a:t>
            </a:r>
            <a:r>
              <a:rPr lang="fr-FR" sz="2000" dirty="0">
                <a:hlinkClick r:id="rId4"/>
              </a:rPr>
              <a:t>://</a:t>
            </a:r>
            <a:r>
              <a:rPr lang="fr-FR" sz="2000" dirty="0" smtClean="0">
                <a:hlinkClick r:id="rId4"/>
              </a:rPr>
              <a:t>www.reseau-canope.fr/notice/sciences-et-albums.html</a:t>
            </a:r>
            <a:endParaRPr lang="fr-FR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b="1" u="sng" dirty="0" smtClean="0"/>
              <a:t>D’autres ressources en lien </a:t>
            </a:r>
            <a:r>
              <a:rPr lang="fr-FR" sz="2000" b="1" dirty="0" smtClean="0"/>
              <a:t>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r>
              <a:rPr lang="fr-FR" sz="2000" dirty="0" smtClean="0"/>
              <a:t>	- La </a:t>
            </a:r>
            <a:r>
              <a:rPr lang="fr-FR" sz="2000" dirty="0"/>
              <a:t>reine des pommes : </a:t>
            </a:r>
            <a:r>
              <a:rPr lang="fr-FR" sz="2000" dirty="0">
                <a:hlinkClick r:id="rId5"/>
              </a:rPr>
              <a:t>https://</a:t>
            </a:r>
            <a:r>
              <a:rPr lang="fr-FR" sz="2000" dirty="0" smtClean="0">
                <a:hlinkClick r:id="rId5"/>
              </a:rPr>
              <a:t>www.reseau-canope.fr/notice/la-reine-des-pommes.html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	- 50 </a:t>
            </a:r>
            <a:r>
              <a:rPr lang="fr-FR" sz="2000" dirty="0"/>
              <a:t>activités à la découverte du monde par l'investigation au cycle 2 : </a:t>
            </a:r>
            <a:r>
              <a:rPr lang="fr-FR" sz="2000" dirty="0">
                <a:hlinkClick r:id="rId6"/>
              </a:rPr>
              <a:t>https://</a:t>
            </a:r>
            <a:r>
              <a:rPr lang="fr-FR" sz="2000" dirty="0" smtClean="0">
                <a:hlinkClick r:id="rId6"/>
              </a:rPr>
              <a:t>www.reseau-canope.fr/notice/50-activites-a-la-decouverte-du-monde-par-linvestigation-au-cycle-2.html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	- Sciences </a:t>
            </a:r>
            <a:r>
              <a:rPr lang="fr-FR" sz="2000" dirty="0"/>
              <a:t>en action : </a:t>
            </a:r>
            <a:r>
              <a:rPr lang="fr-FR" sz="2000" dirty="0">
                <a:hlinkClick r:id="rId7"/>
              </a:rPr>
              <a:t>https://</a:t>
            </a:r>
            <a:r>
              <a:rPr lang="fr-FR" sz="2000" dirty="0" smtClean="0">
                <a:hlinkClick r:id="rId7"/>
              </a:rPr>
              <a:t>www.reseau-canope.fr/notice/sciences-en-action.html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	- EDD </a:t>
            </a:r>
            <a:r>
              <a:rPr lang="fr-FR" sz="2000" dirty="0"/>
              <a:t>et </a:t>
            </a:r>
            <a:r>
              <a:rPr lang="fr-FR" sz="2000" dirty="0" smtClean="0"/>
              <a:t>climat ; 30 activités au cycle 3 </a:t>
            </a:r>
            <a:r>
              <a:rPr lang="fr-FR" sz="2000" dirty="0"/>
              <a:t>: </a:t>
            </a:r>
            <a:r>
              <a:rPr lang="fr-FR" sz="2000" dirty="0">
                <a:hlinkClick r:id="rId8"/>
              </a:rPr>
              <a:t>https://</a:t>
            </a:r>
            <a:r>
              <a:rPr lang="fr-FR" sz="2000" dirty="0" smtClean="0">
                <a:hlinkClick r:id="rId8"/>
              </a:rPr>
              <a:t>www.reseau-canope.fr/notice/edd-et-climat.html</a:t>
            </a:r>
            <a:endParaRPr lang="fr-FR" sz="2000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600" dirty="0" smtClean="0"/>
              <a:t>Public</a:t>
            </a:r>
            <a:endParaRPr lang="fr-FR" sz="360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200" dirty="0" smtClean="0"/>
              <a:t>Enseignants école élémentaire</a:t>
            </a:r>
            <a:endParaRPr lang="fr-FR" sz="3200" dirty="0" smtClean="0"/>
          </a:p>
          <a:p>
            <a:pPr rtl="0"/>
            <a:r>
              <a:rPr lang="fr-FR" sz="3200" dirty="0" smtClean="0"/>
              <a:t>Cycle 2</a:t>
            </a:r>
            <a:endParaRPr lang="fr-FR" sz="3200" dirty="0" smtClean="0"/>
          </a:p>
          <a:p>
            <a:pPr rtl="0"/>
            <a:r>
              <a:rPr lang="fr-FR" sz="3200" dirty="0" smtClean="0"/>
              <a:t>Cycle 3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3600" dirty="0" smtClean="0"/>
              <a:t>Domaines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200" dirty="0" smtClean="0"/>
              <a:t>Biologie</a:t>
            </a:r>
            <a:endParaRPr lang="fr-FR" sz="3200" dirty="0" smtClean="0"/>
          </a:p>
          <a:p>
            <a:pPr rtl="0"/>
            <a:r>
              <a:rPr lang="fr-FR" sz="3200" dirty="0"/>
              <a:t>M</a:t>
            </a:r>
            <a:r>
              <a:rPr lang="fr-FR" sz="3200" dirty="0" smtClean="0"/>
              <a:t>athématiques</a:t>
            </a:r>
            <a:endParaRPr lang="fr-FR" sz="3200" dirty="0" smtClean="0"/>
          </a:p>
          <a:p>
            <a:pPr rtl="0"/>
            <a:r>
              <a:rPr lang="fr-FR" sz="3200" dirty="0" smtClean="0"/>
              <a:t>Physique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600" dirty="0" smtClean="0"/>
              <a:t>Sommaire</a:t>
            </a:r>
            <a:endParaRPr lang="fr-FR" sz="3600" dirty="0"/>
          </a:p>
        </p:txBody>
      </p:sp>
      <p:graphicFrame>
        <p:nvGraphicFramePr>
          <p:cNvPr id="8" name="Espace réservé du contenu 2" descr="Liste trapézoïdale avec 4 groupes organisés de gauche à droite avec descriptions des tâches sous chaque group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154524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Albums exploités</a:t>
            </a:r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Quels titres ?</a:t>
            </a:r>
          </a:p>
          <a:p>
            <a:pPr rtl="0"/>
            <a:r>
              <a:rPr lang="fr-FR" dirty="0" smtClean="0"/>
              <a:t>Problématiques ?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600" dirty="0" smtClean="0"/>
              <a:t>Un poisson est un poisson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Léo </a:t>
            </a:r>
            <a:r>
              <a:rPr lang="fr-FR" dirty="0" err="1" smtClean="0"/>
              <a:t>Lionni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Editions l’Ecole des Loisirs</a:t>
            </a:r>
          </a:p>
          <a:p>
            <a:pPr rt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/>
          <a:lstStyle/>
          <a:p>
            <a:pPr rtl="0"/>
            <a:r>
              <a:rPr lang="fr-FR" dirty="0" smtClean="0"/>
              <a:t>Problématiques :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190569"/>
            <a:ext cx="2730738" cy="3433763"/>
          </a:xfrm>
        </p:spPr>
      </p:pic>
      <p:sp>
        <p:nvSpPr>
          <p:cNvPr id="8" name="ZoneTexte 7"/>
          <p:cNvSpPr txBox="1"/>
          <p:nvPr/>
        </p:nvSpPr>
        <p:spPr>
          <a:xfrm>
            <a:off x="6510969" y="3294043"/>
            <a:ext cx="477030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Classification des espèces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Modalités du développement animal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600" dirty="0" smtClean="0"/>
              <a:t>Plouf !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1280160" y="2225407"/>
            <a:ext cx="5078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Philippe Corentin</a:t>
            </a:r>
          </a:p>
          <a:p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200" dirty="0" smtClean="0"/>
              <a:t>Editions l’Ecole des Loisirs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525397"/>
            <a:ext cx="2036472" cy="31729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91479" y="3114801"/>
            <a:ext cx="5508434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Leviers et balances, équilibres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Le phénomène de gravité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Comparaisons de masses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191479" y="2225407"/>
            <a:ext cx="5508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Problématiques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600" dirty="0" smtClean="0"/>
              <a:t>Le problème</a:t>
            </a:r>
            <a:endParaRPr lang="fr-FR" sz="3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7" y="2159306"/>
            <a:ext cx="3952211" cy="4017657"/>
          </a:xfrm>
        </p:spPr>
        <p:txBody>
          <a:bodyPr rtlCol="0"/>
          <a:lstStyle/>
          <a:p>
            <a:pPr rtl="0"/>
            <a:r>
              <a:rPr lang="fr-FR" sz="2400" b="1" dirty="0" smtClean="0"/>
              <a:t>Marcel Aymé</a:t>
            </a:r>
          </a:p>
          <a:p>
            <a:pPr marL="342900" indent="-342900" algn="just" rtl="0">
              <a:buFont typeface="Wingdings" panose="05000000000000000000" pitchFamily="2" charset="2"/>
              <a:buChar char="§"/>
            </a:pPr>
            <a:r>
              <a:rPr lang="fr-FR" dirty="0" smtClean="0"/>
              <a:t>« les Contes du chat perché », éditions Gallimard jeunesse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18" y="3559882"/>
            <a:ext cx="2288664" cy="3291637"/>
          </a:xfrm>
        </p:spPr>
      </p:pic>
      <p:sp>
        <p:nvSpPr>
          <p:cNvPr id="7" name="ZoneTexte 6"/>
          <p:cNvSpPr txBox="1"/>
          <p:nvPr/>
        </p:nvSpPr>
        <p:spPr>
          <a:xfrm>
            <a:off x="6610120" y="2232503"/>
            <a:ext cx="547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Problématiques :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610120" y="3052060"/>
            <a:ext cx="519996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Problèmes et raisonnement en mathématiques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Confrontation monde réel / fictionnel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600" dirty="0" smtClean="0"/>
              <a:t>7 souris dans le noir</a:t>
            </a:r>
            <a:endParaRPr lang="fr-FR" sz="3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126255"/>
            <a:ext cx="3834874" cy="4050707"/>
          </a:xfrm>
        </p:spPr>
        <p:txBody>
          <a:bodyPr rtlCol="0">
            <a:normAutofit/>
          </a:bodyPr>
          <a:lstStyle/>
          <a:p>
            <a:pPr rtl="0"/>
            <a:r>
              <a:rPr lang="fr-FR" sz="2400" b="1" dirty="0" smtClean="0"/>
              <a:t>Ed Young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fr-FR" dirty="0" smtClean="0"/>
              <a:t>Editions Milan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b="7686"/>
          <a:stretch>
            <a:fillRect/>
          </a:stretch>
        </p:blipFill>
        <p:spPr>
          <a:xfrm>
            <a:off x="1291819" y="3241576"/>
            <a:ext cx="3580232" cy="3340869"/>
          </a:xfrm>
        </p:spPr>
      </p:pic>
      <p:sp>
        <p:nvSpPr>
          <p:cNvPr id="6" name="ZoneTexte 5"/>
          <p:cNvSpPr txBox="1"/>
          <p:nvPr/>
        </p:nvSpPr>
        <p:spPr>
          <a:xfrm>
            <a:off x="6510969" y="2126255"/>
            <a:ext cx="505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Problématiques :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510969" y="2880685"/>
            <a:ext cx="5486400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Mettre en place une démarche d’investigation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Modéliser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Raisonner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jets éducatifs 16 x 9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sujets éducatifs, conception « tableau noir » (grand écran)</Template>
  <TotalTime>190</TotalTime>
  <Words>152</Words>
  <Application>Microsoft Office PowerPoint</Application>
  <PresentationFormat>Grand écran</PresentationFormat>
  <Paragraphs>83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Calibri</vt:lpstr>
      <vt:lpstr>Courier New</vt:lpstr>
      <vt:lpstr>Wingdings</vt:lpstr>
      <vt:lpstr>Sujets éducatifs 16 x 9</vt:lpstr>
      <vt:lpstr>Sciences et albums</vt:lpstr>
      <vt:lpstr>Public</vt:lpstr>
      <vt:lpstr>Domaines </vt:lpstr>
      <vt:lpstr>Sommaire</vt:lpstr>
      <vt:lpstr>Albums exploités</vt:lpstr>
      <vt:lpstr>Un poisson est un poisson</vt:lpstr>
      <vt:lpstr>Plouf !</vt:lpstr>
      <vt:lpstr>Le problème</vt:lpstr>
      <vt:lpstr>7 souris dans le noir</vt:lpstr>
      <vt:lpstr>Liens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Sciences et albums</dc:title>
  <dc:creator>Elisabeth Coursière</dc:creator>
  <cp:lastModifiedBy>Elisabeth Coursière</cp:lastModifiedBy>
  <cp:revision>26</cp:revision>
  <dcterms:created xsi:type="dcterms:W3CDTF">2017-02-23T10:38:13Z</dcterms:created>
  <dcterms:modified xsi:type="dcterms:W3CDTF">2017-02-23T13:48:29Z</dcterms:modified>
</cp:coreProperties>
</file>