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BEEB0B6-11A1-4A98-AA32-5F0C26DFDBCE}">
  <a:tblStyle styleId="{6BEEB0B6-11A1-4A98-AA32-5F0C26DFDBCE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C7FBBA8-A0F7-449C-8003-315D11C772B5}" styleName="Table_1"/>
  <a:tblStyle styleId="{4F7EEF9F-B26B-4F24-943F-AFB663C2607B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9EFF7"/>
          </a:solidFill>
        </a:fill>
      </a:tcStyle>
    </a:wholeTbl>
    <a:band1H>
      <a:tcStyle>
        <a:tcBdr/>
        <a:fill>
          <a:solidFill>
            <a:srgbClr val="D0DEEF"/>
          </a:solidFill>
        </a:fill>
      </a:tcStyle>
    </a:band1H>
    <a:band1V>
      <a:tcStyle>
        <a:tcBdr/>
        <a:fill>
          <a:solidFill>
            <a:srgbClr val="D0DEEF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2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499472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00010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5560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0" name="Shape 5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00371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Shape 5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6" name="Shape 5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057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3845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1356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50" name="Shape 4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0999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Shape 4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2939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6994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5247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6378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Shape 4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98" name="Shape 4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312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1122362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3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623887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629841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0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0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887391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3887391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33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r-FR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Shape 1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8001000" y="211137"/>
            <a:ext cx="847725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Shape 1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3028950" y="6389892"/>
            <a:ext cx="891539" cy="3315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Shape 13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4842092" y="6385223"/>
            <a:ext cx="1272957" cy="33625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685800" y="1126948"/>
            <a:ext cx="7772400" cy="4604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fr-FR" sz="6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Activité </a:t>
            </a:r>
            <a:r>
              <a:rPr lang="fr-FR" b="1">
                <a:solidFill>
                  <a:schemeClr val="lt1"/>
                </a:solidFill>
              </a:rPr>
              <a:t>“Fil rouge”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endParaRPr b="1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fr-FR" b="1">
                <a:solidFill>
                  <a:schemeClr val="lt1"/>
                </a:solidFill>
              </a:rPr>
              <a:t>MOOC Blockchain</a:t>
            </a:r>
            <a:r>
              <a:rPr lang="fr-FR" sz="6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6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r-FR" sz="6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r-FR" sz="6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r-FR" b="1">
                <a:solidFill>
                  <a:srgbClr val="FFFFFF"/>
                </a:solidFill>
              </a:rPr>
              <a:t>Question 3</a:t>
            </a:r>
          </a:p>
        </p:txBody>
      </p:sp>
      <p:sp>
        <p:nvSpPr>
          <p:cNvPr id="507" name="Shape 507"/>
          <p:cNvSpPr txBox="1">
            <a:spLocks noGrp="1"/>
          </p:cNvSpPr>
          <p:nvPr>
            <p:ph type="body" idx="1"/>
          </p:nvPr>
        </p:nvSpPr>
        <p:spPr>
          <a:xfrm>
            <a:off x="628650" y="1444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i="1">
                <a:solidFill>
                  <a:schemeClr val="lt1"/>
                </a:solidFill>
              </a:rPr>
              <a:t>Une cellule d’innovation créée pour lancer une expérimentation sur la blockchain doit réunir des métiers divers. Cette initiative aura en effet probablement à moyen terme un impact transversal dans l’organisation. Il s’agit donc de fédérer une équipe alignée pour lancer des initiatives pertinentes avec les enjeux métiers des fonctions impactées. </a:t>
            </a: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chemeClr val="lt1"/>
              </a:solidFill>
            </a:endParaRPr>
          </a:p>
          <a:p>
            <a:pPr marL="0" lvl="0" indent="-69850" algn="just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r-FR" sz="2000" b="1">
                <a:solidFill>
                  <a:schemeClr val="lt1"/>
                </a:solidFill>
              </a:rPr>
              <a:t>Quelles expertises doivent apporter les métiers impliqués dans une expérimentation blockchain ?</a:t>
            </a: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chemeClr val="lt1"/>
              </a:solidFill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Quel doit être leur niveau de sensibilisation à cette nouvelle technologie ?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" name="Shape 512"/>
          <p:cNvGraphicFramePr/>
          <p:nvPr/>
        </p:nvGraphicFramePr>
        <p:xfrm>
          <a:off x="898392" y="1605985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{4F7EEF9F-B26B-4F24-943F-AFB663C2607B}</a:tableStyleId>
              </a:tblPr>
              <a:tblGrid>
                <a:gridCol w="2008150"/>
                <a:gridCol w="1779700"/>
                <a:gridCol w="1779700"/>
                <a:gridCol w="1779700"/>
              </a:tblGrid>
              <a:tr h="591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 u="none" strike="noStrike" cap="none">
                          <a:solidFill>
                            <a:schemeClr val="lt1"/>
                          </a:solidFill>
                        </a:rPr>
                        <a:t>Espaces d’innovation </a:t>
                      </a:r>
                    </a:p>
                  </a:txBody>
                  <a:tcPr marL="91450" marR="91450" marT="45725" marB="45725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/>
                        <a:t>Fonctions impactées</a:t>
                      </a:r>
                    </a:p>
                  </a:txBody>
                  <a:tcPr marL="91450" marR="91450" marT="45725" marB="45725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fr-FR" sz="1800"/>
                        <a:t>Expertise métier</a:t>
                      </a:r>
                    </a:p>
                  </a:txBody>
                  <a:tcPr marL="91450" marR="91450" marT="45725" marB="45725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/>
                        <a:t>Niveau d’expertise blockchain </a:t>
                      </a:r>
                    </a:p>
                  </a:txBody>
                  <a:tcPr marL="91450" marR="91450" marT="45725" marB="45725">
                    <a:solidFill>
                      <a:srgbClr val="254A92"/>
                    </a:solidFill>
                  </a:tcPr>
                </a:tc>
              </a:tr>
              <a:tr h="917700">
                <a:tc rowSpan="4"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Espace d’innovation 1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7223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6810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6810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</a:tbl>
          </a:graphicData>
        </a:graphic>
      </p:graphicFrame>
      <p:sp>
        <p:nvSpPr>
          <p:cNvPr id="513" name="Shape 513"/>
          <p:cNvSpPr txBox="1"/>
          <p:nvPr/>
        </p:nvSpPr>
        <p:spPr>
          <a:xfrm>
            <a:off x="5956700" y="207850"/>
            <a:ext cx="1887600" cy="64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3000" b="1">
                <a:solidFill>
                  <a:srgbClr val="DB2546"/>
                </a:solidFill>
              </a:rPr>
              <a:t>Template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8" name="Shape 518"/>
          <p:cNvGraphicFramePr/>
          <p:nvPr/>
        </p:nvGraphicFramePr>
        <p:xfrm>
          <a:off x="898392" y="1605985"/>
          <a:ext cx="7347250" cy="3916535"/>
        </p:xfrm>
        <a:graphic>
          <a:graphicData uri="http://schemas.openxmlformats.org/drawingml/2006/table">
            <a:tbl>
              <a:tblPr firstRow="1" bandRow="1">
                <a:noFill/>
                <a:tableStyleId>{4F7EEF9F-B26B-4F24-943F-AFB663C2607B}</a:tableStyleId>
              </a:tblPr>
              <a:tblGrid>
                <a:gridCol w="2008150"/>
                <a:gridCol w="1779700"/>
                <a:gridCol w="1779700"/>
                <a:gridCol w="1779700"/>
              </a:tblGrid>
              <a:tr h="591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 u="none" strike="noStrike" cap="none">
                          <a:solidFill>
                            <a:schemeClr val="lt1"/>
                          </a:solidFill>
                        </a:rPr>
                        <a:t>Espaces d’innovation </a:t>
                      </a:r>
                    </a:p>
                  </a:txBody>
                  <a:tcPr marL="91450" marR="91450" marT="45725" marB="45725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/>
                        <a:t>Fonctions impactées</a:t>
                      </a:r>
                    </a:p>
                  </a:txBody>
                  <a:tcPr marL="91450" marR="91450" marT="45725" marB="45725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fr-FR" sz="1800"/>
                        <a:t>Expertise métier</a:t>
                      </a:r>
                    </a:p>
                  </a:txBody>
                  <a:tcPr marL="91450" marR="91450" marT="45725" marB="45725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/>
                        <a:t>Niveau d’expertise blockchain </a:t>
                      </a:r>
                    </a:p>
                  </a:txBody>
                  <a:tcPr marL="91450" marR="91450" marT="45725" marB="45725">
                    <a:solidFill>
                      <a:srgbClr val="254A92"/>
                    </a:solidFill>
                  </a:tcPr>
                </a:tc>
              </a:tr>
              <a:tr h="917700">
                <a:tc rowSpan="4"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Automatiser le remboursements de mes produits d’assurance 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libri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Service administratif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Contraintes métiers 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Sensibilisation souhaitable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7223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DSI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Contraintes techniques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Sensibilisation nécessaire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6810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6810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</a:tbl>
          </a:graphicData>
        </a:graphic>
      </p:graphicFrame>
      <p:sp>
        <p:nvSpPr>
          <p:cNvPr id="519" name="Shape 519"/>
          <p:cNvSpPr txBox="1"/>
          <p:nvPr/>
        </p:nvSpPr>
        <p:spPr>
          <a:xfrm>
            <a:off x="6051075" y="207850"/>
            <a:ext cx="1793100" cy="64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3000" b="1">
                <a:solidFill>
                  <a:srgbClr val="DB7425"/>
                </a:solidFill>
              </a:rPr>
              <a:t>Exemple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hape 441"/>
          <p:cNvSpPr txBox="1">
            <a:spLocks noGrp="1"/>
          </p:cNvSpPr>
          <p:nvPr>
            <p:ph type="title"/>
          </p:nvPr>
        </p:nvSpPr>
        <p:spPr>
          <a:xfrm>
            <a:off x="3295650" y="2727325"/>
            <a:ext cx="3282600" cy="132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fr-FR" b="1">
                <a:solidFill>
                  <a:schemeClr val="lt1"/>
                </a:solidFill>
              </a:rPr>
              <a:t>Module 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fr-FR" sz="4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Module 4 : </a:t>
            </a:r>
            <a:r>
              <a:rPr lang="fr-FR" b="1">
                <a:solidFill>
                  <a:schemeClr val="lt1"/>
                </a:solidFill>
              </a:rPr>
              <a:t>Préparation d’une démarche interne </a:t>
            </a:r>
          </a:p>
        </p:txBody>
      </p:sp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628650" y="2309773"/>
            <a:ext cx="7886700" cy="3867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-1778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40000"/>
              <a:buFont typeface="Arial"/>
              <a:buNone/>
            </a:pPr>
            <a:r>
              <a:rPr lang="fr-FR" sz="2000">
                <a:solidFill>
                  <a:srgbClr val="FFFFFF"/>
                </a:solidFill>
              </a:rPr>
              <a:t>Malgré son caractère expérimental, la blockchain permet déjà aux organisation de tester des cas d’usages. </a:t>
            </a:r>
          </a:p>
          <a:p>
            <a:pPr marL="0" marR="0" lvl="0" indent="-1778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40000"/>
              <a:buFont typeface="Arial"/>
              <a:buNone/>
            </a:pPr>
            <a:endParaRPr sz="2000">
              <a:solidFill>
                <a:srgbClr val="FFFFFF"/>
              </a:solidFill>
            </a:endParaRPr>
          </a:p>
          <a:p>
            <a:pPr marL="0" marR="0" lvl="0" indent="-1778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40000"/>
              <a:buFont typeface="Arial"/>
              <a:buNone/>
            </a:pPr>
            <a:r>
              <a:rPr lang="fr-FR" sz="2000">
                <a:solidFill>
                  <a:srgbClr val="FFFFFF"/>
                </a:solidFill>
              </a:rPr>
              <a:t>Cette partie vous permettra de définir les premiers espaces d’innovation à explorer en priorité et d’identifier les parties prenantes internes qui pourraient être impliquées dans le lancement de ces initiatives.</a:t>
            </a:r>
            <a:r>
              <a:rPr lang="fr-FR">
                <a:solidFill>
                  <a:srgbClr val="FFFFFF"/>
                </a:solidFill>
              </a:rPr>
              <a:t>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Shape 45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r-FR" b="1">
                <a:solidFill>
                  <a:srgbClr val="FFFFFF"/>
                </a:solidFill>
              </a:rPr>
              <a:t>Question 1</a:t>
            </a:r>
          </a:p>
        </p:txBody>
      </p:sp>
      <p:sp>
        <p:nvSpPr>
          <p:cNvPr id="453" name="Shape 453"/>
          <p:cNvSpPr txBox="1">
            <a:spLocks noGrp="1"/>
          </p:cNvSpPr>
          <p:nvPr>
            <p:ph type="body" idx="1"/>
          </p:nvPr>
        </p:nvSpPr>
        <p:spPr>
          <a:xfrm>
            <a:off x="628650" y="1444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i="1">
                <a:solidFill>
                  <a:schemeClr val="lt1"/>
                </a:solidFill>
              </a:rPr>
              <a:t>- Vous avez estimé la pression concurrentielle sur vos espaces d’innovation - Vous avez identifié les experts externes qui peuvent vous accompagner dans l’exploration de ces espaces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i="1">
                <a:solidFill>
                  <a:schemeClr val="lt1"/>
                </a:solidFill>
              </a:rPr>
              <a:t>- Vous êtes au fait des différents enjeux techniques auxquels les blockchains sont confrontées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i="1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i="1">
                <a:solidFill>
                  <a:schemeClr val="lt1"/>
                </a:solidFill>
              </a:rPr>
              <a:t>Vous êtes maintenant en mesure de définir les espaces d’innovation à explorer en priorité.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i="1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fr-FR" sz="2000" b="1">
                <a:solidFill>
                  <a:schemeClr val="lt1"/>
                </a:solidFill>
              </a:rPr>
              <a:t>A l’aide du repère fourni, classez vos espaces d’innovation en fonction de leur importance et de leur urgence.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/>
          <p:nvPr/>
        </p:nvSpPr>
        <p:spPr>
          <a:xfrm>
            <a:off x="792225" y="5502175"/>
            <a:ext cx="6998700" cy="192900"/>
          </a:xfrm>
          <a:prstGeom prst="rightArrow">
            <a:avLst>
              <a:gd name="adj1" fmla="val 27267"/>
              <a:gd name="adj2" fmla="val 48366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9" name="Shape 459"/>
          <p:cNvSpPr/>
          <p:nvPr/>
        </p:nvSpPr>
        <p:spPr>
          <a:xfrm rot="-5400000">
            <a:off x="-1597225" y="3095175"/>
            <a:ext cx="4815000" cy="192900"/>
          </a:xfrm>
          <a:prstGeom prst="rightArrow">
            <a:avLst>
              <a:gd name="adj1" fmla="val 27267"/>
              <a:gd name="adj2" fmla="val 48366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0" name="Shape 460"/>
          <p:cNvSpPr txBox="1"/>
          <p:nvPr/>
        </p:nvSpPr>
        <p:spPr>
          <a:xfrm>
            <a:off x="157025" y="275325"/>
            <a:ext cx="1306500" cy="50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2000">
                <a:solidFill>
                  <a:srgbClr val="FFFFFF"/>
                </a:solidFill>
              </a:rPr>
              <a:t>Important</a:t>
            </a:r>
          </a:p>
        </p:txBody>
      </p:sp>
      <p:sp>
        <p:nvSpPr>
          <p:cNvPr id="461" name="Shape 461"/>
          <p:cNvSpPr txBox="1"/>
          <p:nvPr/>
        </p:nvSpPr>
        <p:spPr>
          <a:xfrm>
            <a:off x="7952275" y="5344225"/>
            <a:ext cx="1034700" cy="50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2000">
                <a:solidFill>
                  <a:srgbClr val="FFFFFF"/>
                </a:solidFill>
              </a:rPr>
              <a:t>Urgent 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792225" y="3467575"/>
            <a:ext cx="3002400" cy="213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Peu urgent </a:t>
            </a:r>
            <a:br>
              <a:rPr lang="fr-FR" sz="3000">
                <a:solidFill>
                  <a:srgbClr val="092A6B"/>
                </a:solidFill>
              </a:rPr>
            </a:br>
            <a:r>
              <a:rPr lang="fr-FR" sz="3000">
                <a:solidFill>
                  <a:srgbClr val="092A6B"/>
                </a:solidFill>
              </a:rPr>
              <a:t>Peu important</a:t>
            </a:r>
            <a:r>
              <a:rPr lang="fr-FR" sz="3000">
                <a:solidFill>
                  <a:srgbClr val="073763"/>
                </a:solidFill>
              </a:rPr>
              <a:t> </a:t>
            </a:r>
          </a:p>
        </p:txBody>
      </p:sp>
      <p:sp>
        <p:nvSpPr>
          <p:cNvPr id="463" name="Shape 463"/>
          <p:cNvSpPr txBox="1"/>
          <p:nvPr/>
        </p:nvSpPr>
        <p:spPr>
          <a:xfrm>
            <a:off x="4101750" y="3467575"/>
            <a:ext cx="3002400" cy="213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Urgent </a:t>
            </a:r>
            <a:br>
              <a:rPr lang="fr-FR" sz="3000">
                <a:solidFill>
                  <a:srgbClr val="092A6B"/>
                </a:solidFill>
              </a:rPr>
            </a:br>
            <a:r>
              <a:rPr lang="fr-FR" sz="3000">
                <a:solidFill>
                  <a:srgbClr val="092A6B"/>
                </a:solidFill>
              </a:rPr>
              <a:t>Peu Important</a:t>
            </a:r>
            <a:r>
              <a:rPr lang="fr-FR" sz="3000">
                <a:solidFill>
                  <a:srgbClr val="073763"/>
                </a:solidFill>
              </a:rPr>
              <a:t> 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792225" y="1336075"/>
            <a:ext cx="3002400" cy="213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Important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Peu urgent </a:t>
            </a:r>
          </a:p>
        </p:txBody>
      </p:sp>
      <p:sp>
        <p:nvSpPr>
          <p:cNvPr id="465" name="Shape 465"/>
          <p:cNvSpPr txBox="1"/>
          <p:nvPr/>
        </p:nvSpPr>
        <p:spPr>
          <a:xfrm>
            <a:off x="4101750" y="1336075"/>
            <a:ext cx="3002400" cy="213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Urgent </a:t>
            </a:r>
            <a:br>
              <a:rPr lang="fr-FR" sz="3000">
                <a:solidFill>
                  <a:srgbClr val="092A6B"/>
                </a:solidFill>
              </a:rPr>
            </a:br>
            <a:r>
              <a:rPr lang="fr-FR" sz="3000">
                <a:solidFill>
                  <a:srgbClr val="092A6B"/>
                </a:solidFill>
              </a:rPr>
              <a:t>Important 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5956700" y="207850"/>
            <a:ext cx="1887600" cy="64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3000" b="1">
                <a:solidFill>
                  <a:srgbClr val="DB2546"/>
                </a:solidFill>
              </a:rPr>
              <a:t>Template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/>
          <p:nvPr/>
        </p:nvSpPr>
        <p:spPr>
          <a:xfrm>
            <a:off x="792225" y="5502175"/>
            <a:ext cx="6998700" cy="192900"/>
          </a:xfrm>
          <a:prstGeom prst="rightArrow">
            <a:avLst>
              <a:gd name="adj1" fmla="val 27267"/>
              <a:gd name="adj2" fmla="val 48366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2" name="Shape 472"/>
          <p:cNvSpPr/>
          <p:nvPr/>
        </p:nvSpPr>
        <p:spPr>
          <a:xfrm rot="-5400000">
            <a:off x="-1597225" y="3095175"/>
            <a:ext cx="4815000" cy="192900"/>
          </a:xfrm>
          <a:prstGeom prst="rightArrow">
            <a:avLst>
              <a:gd name="adj1" fmla="val 27267"/>
              <a:gd name="adj2" fmla="val 48366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3" name="Shape 473"/>
          <p:cNvSpPr txBox="1"/>
          <p:nvPr/>
        </p:nvSpPr>
        <p:spPr>
          <a:xfrm>
            <a:off x="157025" y="275325"/>
            <a:ext cx="1306500" cy="50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-FR" sz="2000">
                <a:solidFill>
                  <a:srgbClr val="FFFFFF"/>
                </a:solidFill>
              </a:rPr>
              <a:t>Important</a:t>
            </a:r>
          </a:p>
        </p:txBody>
      </p:sp>
      <p:sp>
        <p:nvSpPr>
          <p:cNvPr id="474" name="Shape 474"/>
          <p:cNvSpPr txBox="1"/>
          <p:nvPr/>
        </p:nvSpPr>
        <p:spPr>
          <a:xfrm>
            <a:off x="7952275" y="5344225"/>
            <a:ext cx="1034700" cy="50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2000">
                <a:solidFill>
                  <a:srgbClr val="FFFFFF"/>
                </a:solidFill>
              </a:rPr>
              <a:t>Urgent </a:t>
            </a:r>
          </a:p>
        </p:txBody>
      </p:sp>
      <p:sp>
        <p:nvSpPr>
          <p:cNvPr id="475" name="Shape 475"/>
          <p:cNvSpPr txBox="1"/>
          <p:nvPr/>
        </p:nvSpPr>
        <p:spPr>
          <a:xfrm>
            <a:off x="792225" y="3467575"/>
            <a:ext cx="3002400" cy="213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Peu urgent </a:t>
            </a:r>
            <a:br>
              <a:rPr lang="fr-FR" sz="3000">
                <a:solidFill>
                  <a:srgbClr val="092A6B"/>
                </a:solidFill>
              </a:rPr>
            </a:br>
            <a:r>
              <a:rPr lang="fr-FR" sz="3000">
                <a:solidFill>
                  <a:srgbClr val="092A6B"/>
                </a:solidFill>
              </a:rPr>
              <a:t>Peu important </a:t>
            </a:r>
          </a:p>
        </p:txBody>
      </p:sp>
      <p:sp>
        <p:nvSpPr>
          <p:cNvPr id="476" name="Shape 476"/>
          <p:cNvSpPr txBox="1"/>
          <p:nvPr/>
        </p:nvSpPr>
        <p:spPr>
          <a:xfrm>
            <a:off x="4101750" y="3467575"/>
            <a:ext cx="3002400" cy="213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Urgent </a:t>
            </a:r>
            <a:br>
              <a:rPr lang="fr-FR" sz="3000">
                <a:solidFill>
                  <a:srgbClr val="092A6B"/>
                </a:solidFill>
              </a:rPr>
            </a:br>
            <a:r>
              <a:rPr lang="fr-FR" sz="3000">
                <a:solidFill>
                  <a:srgbClr val="092A6B"/>
                </a:solidFill>
              </a:rPr>
              <a:t>Peu Important 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792225" y="1336075"/>
            <a:ext cx="3002400" cy="213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Important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Peu urgent 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4101750" y="1336075"/>
            <a:ext cx="3002400" cy="213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r-FR" sz="3000">
                <a:solidFill>
                  <a:srgbClr val="092A6B"/>
                </a:solidFill>
              </a:rPr>
              <a:t>Urgent </a:t>
            </a:r>
            <a:br>
              <a:rPr lang="fr-FR" sz="3000">
                <a:solidFill>
                  <a:srgbClr val="092A6B"/>
                </a:solidFill>
              </a:rPr>
            </a:br>
            <a:r>
              <a:rPr lang="fr-FR" sz="3000">
                <a:solidFill>
                  <a:srgbClr val="092A6B"/>
                </a:solidFill>
              </a:rPr>
              <a:t>Important </a:t>
            </a:r>
          </a:p>
        </p:txBody>
      </p:sp>
      <p:sp>
        <p:nvSpPr>
          <p:cNvPr id="479" name="Shape 479"/>
          <p:cNvSpPr txBox="1"/>
          <p:nvPr/>
        </p:nvSpPr>
        <p:spPr>
          <a:xfrm>
            <a:off x="4601450" y="3642975"/>
            <a:ext cx="3999000" cy="61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fr-FR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Augmenter mon workflow financier  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0" name="Shape 480"/>
          <p:cNvSpPr/>
          <p:nvPr/>
        </p:nvSpPr>
        <p:spPr>
          <a:xfrm>
            <a:off x="4601450" y="4064025"/>
            <a:ext cx="192900" cy="1929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1" name="Shape 481"/>
          <p:cNvSpPr/>
          <p:nvPr/>
        </p:nvSpPr>
        <p:spPr>
          <a:xfrm>
            <a:off x="3350700" y="1918725"/>
            <a:ext cx="192900" cy="1929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2" name="Shape 482"/>
          <p:cNvSpPr txBox="1"/>
          <p:nvPr/>
        </p:nvSpPr>
        <p:spPr>
          <a:xfrm>
            <a:off x="3350700" y="1152350"/>
            <a:ext cx="3999000" cy="95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Automatiser le remboursement des produits d’assurance </a:t>
            </a:r>
          </a:p>
          <a:p>
            <a:pPr lvl="0" rtl="0">
              <a:spcBef>
                <a:spcPts val="0"/>
              </a:spcBef>
              <a:buNone/>
            </a:pP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83" name="Shape 483"/>
          <p:cNvSpPr txBox="1"/>
          <p:nvPr/>
        </p:nvSpPr>
        <p:spPr>
          <a:xfrm>
            <a:off x="6051075" y="207850"/>
            <a:ext cx="1793100" cy="64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3000" b="1">
                <a:solidFill>
                  <a:srgbClr val="DB7425"/>
                </a:solidFill>
              </a:rPr>
              <a:t>Exemple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r-FR" b="1">
                <a:solidFill>
                  <a:srgbClr val="FFFFFF"/>
                </a:solidFill>
              </a:rPr>
              <a:t>Question 2 : Les parties prenantes internes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i="1">
                <a:solidFill>
                  <a:schemeClr val="lt1"/>
                </a:solidFill>
              </a:rPr>
              <a:t>Le lancement d’initiatives blockchain relève d’enjeux stratégiques pour les organisations. L’implication et la sensibilisation de sponsors hiérarchiques sont donc des facteurs clés de succès  pour capitaliser à long terme sur ces initiatives.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i="1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fr-FR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Quelles sont les personnes clés que vous devez impliquer pour </a:t>
            </a:r>
            <a:r>
              <a:rPr lang="fr-FR" sz="2000" b="1">
                <a:solidFill>
                  <a:schemeClr val="lt1"/>
                </a:solidFill>
              </a:rPr>
              <a:t>créer les conditions optimales de lancement d’initiatives blockchain</a:t>
            </a:r>
            <a:r>
              <a:rPr lang="fr-FR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?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fr-FR" sz="2000" b="1">
                <a:solidFill>
                  <a:schemeClr val="lt1"/>
                </a:solidFill>
              </a:rPr>
              <a:t>Quelles sont les informations et données clés qui faciliteront l’embarquement des sponsors internes 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4" name="Shape 494"/>
          <p:cNvGraphicFramePr/>
          <p:nvPr/>
        </p:nvGraphicFramePr>
        <p:xfrm>
          <a:off x="777304" y="1322398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{4F7EEF9F-B26B-4F24-943F-AFB663C2607B}</a:tableStyleId>
              </a:tblPr>
              <a:tblGrid>
                <a:gridCol w="2783675"/>
                <a:gridCol w="2466950"/>
                <a:gridCol w="2466950"/>
              </a:tblGrid>
              <a:tr h="591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 u="none" strike="noStrike" cap="none">
                          <a:solidFill>
                            <a:schemeClr val="lt1"/>
                          </a:solidFill>
                        </a:rPr>
                        <a:t>Espaces d’innovation </a:t>
                      </a:r>
                    </a:p>
                  </a:txBody>
                  <a:tcPr marL="91450" marR="91450" marT="45725" marB="45725" anchor="ctr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/>
                        <a:t>Sponsors</a:t>
                      </a:r>
                    </a:p>
                  </a:txBody>
                  <a:tcPr marL="91450" marR="91450" marT="45725" marB="45725" anchor="ctr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/>
                        <a:t>Informations/données clés</a:t>
                      </a:r>
                    </a:p>
                  </a:txBody>
                  <a:tcPr marL="91450" marR="91450" marT="45725" marB="45725" anchor="ctr">
                    <a:solidFill>
                      <a:srgbClr val="254A92"/>
                    </a:solidFill>
                  </a:tcPr>
                </a:tc>
              </a:tr>
              <a:tr h="135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Espace d’innovation 1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135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b="1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b="1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b="1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68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68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</a:tbl>
          </a:graphicData>
        </a:graphic>
      </p:graphicFrame>
      <p:sp>
        <p:nvSpPr>
          <p:cNvPr id="495" name="Shape 495"/>
          <p:cNvSpPr txBox="1"/>
          <p:nvPr/>
        </p:nvSpPr>
        <p:spPr>
          <a:xfrm>
            <a:off x="5956700" y="207850"/>
            <a:ext cx="1887600" cy="64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3000" b="1">
                <a:solidFill>
                  <a:srgbClr val="DB2546"/>
                </a:solidFill>
              </a:rPr>
              <a:t>Template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0" name="Shape 500"/>
          <p:cNvGraphicFramePr/>
          <p:nvPr/>
        </p:nvGraphicFramePr>
        <p:xfrm>
          <a:off x="777304" y="1322398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{4F7EEF9F-B26B-4F24-943F-AFB663C2607B}</a:tableStyleId>
              </a:tblPr>
              <a:tblGrid>
                <a:gridCol w="2783675"/>
                <a:gridCol w="2466950"/>
                <a:gridCol w="2466950"/>
              </a:tblGrid>
              <a:tr h="591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 u="none" strike="noStrike" cap="none">
                          <a:solidFill>
                            <a:schemeClr val="lt1"/>
                          </a:solidFill>
                        </a:rPr>
                        <a:t>Espaces d’innovation </a:t>
                      </a:r>
                    </a:p>
                  </a:txBody>
                  <a:tcPr marL="91450" marR="91450" marT="45725" marB="45725" anchor="ctr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/>
                        <a:t>Sponsors</a:t>
                      </a:r>
                    </a:p>
                  </a:txBody>
                  <a:tcPr marL="91450" marR="91450" marT="45725" marB="45725" anchor="ctr">
                    <a:solidFill>
                      <a:srgbClr val="254A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/>
                        <a:t>Informations/données clés</a:t>
                      </a:r>
                    </a:p>
                  </a:txBody>
                  <a:tcPr marL="91450" marR="91450" marT="45725" marB="45725" anchor="ctr">
                    <a:solidFill>
                      <a:srgbClr val="254A92"/>
                    </a:solidFill>
                  </a:tcPr>
                </a:tc>
              </a:tr>
              <a:tr h="135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Automatiser le remboursements de mes produits d’assurance 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COMEX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N+1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b="1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- Mouvement de la concurrence sur le sujet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r-FR" sz="1800" b="1">
                          <a:solidFill>
                            <a:schemeClr val="lt1"/>
                          </a:solidFill>
                        </a:rPr>
                        <a:t>- Réduction de 15% des coûts administratifs </a:t>
                      </a: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135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b="1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b="1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b="1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68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  <a:tr h="68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>
                    <a:solidFill>
                      <a:srgbClr val="031234"/>
                    </a:solidFill>
                  </a:tcPr>
                </a:tc>
              </a:tr>
            </a:tbl>
          </a:graphicData>
        </a:graphic>
      </p:graphicFrame>
      <p:sp>
        <p:nvSpPr>
          <p:cNvPr id="501" name="Shape 501"/>
          <p:cNvSpPr txBox="1"/>
          <p:nvPr/>
        </p:nvSpPr>
        <p:spPr>
          <a:xfrm>
            <a:off x="6051075" y="207850"/>
            <a:ext cx="1793100" cy="64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-FR" sz="3000" b="1">
                <a:solidFill>
                  <a:srgbClr val="DB7425"/>
                </a:solidFill>
              </a:rPr>
              <a:t>Exemple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406</Words>
  <Application>Microsoft Office PowerPoint</Application>
  <PresentationFormat>On-screen Show (4:3)</PresentationFormat>
  <Paragraphs>76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Activité “Fil rouge”  MOOC Blockchain  </vt:lpstr>
      <vt:lpstr>Module 4</vt:lpstr>
      <vt:lpstr>Module 4 : Préparation d’une démarche interne </vt:lpstr>
      <vt:lpstr>Question 1</vt:lpstr>
      <vt:lpstr>PowerPoint Presentation</vt:lpstr>
      <vt:lpstr>PowerPoint Presentation</vt:lpstr>
      <vt:lpstr>Question 2 : Les parties prenantes internes</vt:lpstr>
      <vt:lpstr>PowerPoint Presentation</vt:lpstr>
      <vt:lpstr>PowerPoint Presentation</vt:lpstr>
      <vt:lpstr>Question 3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 “Fil rouge”  MOOC Blockchain</dc:title>
  <dc:creator>Julie Chane Ching</dc:creator>
  <cp:lastModifiedBy>Julie Chane Ching</cp:lastModifiedBy>
  <cp:revision>5</cp:revision>
  <dcterms:modified xsi:type="dcterms:W3CDTF">2016-09-23T16:39:48Z</dcterms:modified>
</cp:coreProperties>
</file>