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96" r:id="rId3"/>
    <p:sldId id="297" r:id="rId4"/>
    <p:sldId id="298" r:id="rId5"/>
    <p:sldId id="299" r:id="rId6"/>
    <p:sldId id="300" r:id="rId7"/>
    <p:sldId id="301" r:id="rId8"/>
    <p:sldId id="302" r:id="rId9"/>
    <p:sldId id="303" r:id="rId10"/>
    <p:sldId id="304"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BEEB0B6-11A1-4A98-AA32-5F0C26DFDBCE}">
  <a:tblStyle styleId="{6BEEB0B6-11A1-4A98-AA32-5F0C26DFDBCE}"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5C7FBBA8-A0F7-449C-8003-315D11C772B5}" styleName="Table_1"/>
  <a:tblStyle styleId="{4F7EEF9F-B26B-4F24-943F-AFB663C2607B}"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9EFF7"/>
          </a:solidFill>
        </a:fill>
      </a:tcStyle>
    </a:wholeTbl>
    <a:band1H>
      <a:tcStyle>
        <a:tcBdr/>
        <a:fill>
          <a:solidFill>
            <a:srgbClr val="D0DEEF"/>
          </a:solidFill>
        </a:fill>
      </a:tcStyle>
    </a:band1H>
    <a:band1V>
      <a:tcStyle>
        <a:tcBdr/>
        <a:fill>
          <a:solidFill>
            <a:srgbClr val="D0DEEF"/>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2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84499472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0001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33" name="Shape 4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5297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Shape 3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2" name="Shape 37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693600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77" name="Shape 3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2455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Shape 38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83" name="Shape 3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518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Shape 388"/>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89" name="Shape 3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3508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96" name="Shape 3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4567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3" name="Shape 4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8707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Shape 42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21" name="Shape 4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7072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427" name="Shape 4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4768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85800" y="1122362"/>
            <a:ext cx="77724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6" name="Shape 16"/>
          <p:cNvSpPr txBox="1">
            <a:spLocks noGrp="1"/>
          </p:cNvSpPr>
          <p:nvPr>
            <p:ph type="subTitle" idx="1"/>
          </p:nvPr>
        </p:nvSpPr>
        <p:spPr>
          <a:xfrm>
            <a:off x="1143000" y="3602037"/>
            <a:ext cx="6858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3" name="Shape 73"/>
          <p:cNvSpPr txBox="1">
            <a:spLocks noGrp="1"/>
          </p:cNvSpPr>
          <p:nvPr>
            <p:ph type="body" idx="1"/>
          </p:nvPr>
        </p:nvSpPr>
        <p:spPr>
          <a:xfrm rot="5400000">
            <a:off x="2396330" y="57943"/>
            <a:ext cx="4351338" cy="78867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623593" y="2285206"/>
            <a:ext cx="5811838" cy="1971675"/>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9" name="Shape 79"/>
          <p:cNvSpPr txBox="1">
            <a:spLocks noGrp="1"/>
          </p:cNvSpPr>
          <p:nvPr>
            <p:ph type="body" idx="1"/>
          </p:nvPr>
        </p:nvSpPr>
        <p:spPr>
          <a:xfrm rot="5400000">
            <a:off x="623093" y="370681"/>
            <a:ext cx="5811838" cy="5800725"/>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2" name="Shape 22"/>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623887" y="1709739"/>
            <a:ext cx="7886700"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8" name="Shape 28"/>
          <p:cNvSpPr txBox="1">
            <a:spLocks noGrp="1"/>
          </p:cNvSpPr>
          <p:nvPr>
            <p:ph type="body" idx="1"/>
          </p:nvPr>
        </p:nvSpPr>
        <p:spPr>
          <a:xfrm>
            <a:off x="623887" y="4589464"/>
            <a:ext cx="7886700"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9" name="Shape 29"/>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4" name="Shape 34"/>
          <p:cNvSpPr txBox="1">
            <a:spLocks noGrp="1"/>
          </p:cNvSpPr>
          <p:nvPr>
            <p:ph type="body" idx="1"/>
          </p:nvPr>
        </p:nvSpPr>
        <p:spPr>
          <a:xfrm>
            <a:off x="6286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body" idx="2"/>
          </p:nvPr>
        </p:nvSpPr>
        <p:spPr>
          <a:xfrm>
            <a:off x="46291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629841"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1" name="Shape 41"/>
          <p:cNvSpPr txBox="1">
            <a:spLocks noGrp="1"/>
          </p:cNvSpPr>
          <p:nvPr>
            <p:ph type="body" idx="1"/>
          </p:nvPr>
        </p:nvSpPr>
        <p:spPr>
          <a:xfrm>
            <a:off x="629841" y="1681163"/>
            <a:ext cx="386834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body" idx="2"/>
          </p:nvPr>
        </p:nvSpPr>
        <p:spPr>
          <a:xfrm>
            <a:off x="629841" y="2505075"/>
            <a:ext cx="386834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3"/>
          </p:nvPr>
        </p:nvSpPr>
        <p:spPr>
          <a:xfrm>
            <a:off x="4629150" y="1681163"/>
            <a:ext cx="388739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4"/>
          </p:nvPr>
        </p:nvSpPr>
        <p:spPr>
          <a:xfrm>
            <a:off x="4629150" y="2505075"/>
            <a:ext cx="388739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0" name="Shape 5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9" name="Shape 59"/>
          <p:cNvSpPr txBox="1">
            <a:spLocks noGrp="1"/>
          </p:cNvSpPr>
          <p:nvPr>
            <p:ph type="body" idx="1"/>
          </p:nvPr>
        </p:nvSpPr>
        <p:spPr>
          <a:xfrm>
            <a:off x="3887391" y="987425"/>
            <a:ext cx="4629150"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2"/>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6" name="Shape 66"/>
          <p:cNvSpPr>
            <a:spLocks noGrp="1"/>
          </p:cNvSpPr>
          <p:nvPr>
            <p:ph type="pic" idx="2"/>
          </p:nvPr>
        </p:nvSpPr>
        <p:spPr>
          <a:xfrm>
            <a:off x="3887391" y="987425"/>
            <a:ext cx="4629150"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1"/>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11335"/>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pic>
        <p:nvPicPr>
          <p:cNvPr id="11" name="Shape 11"/>
          <p:cNvPicPr preferRelativeResize="0"/>
          <p:nvPr/>
        </p:nvPicPr>
        <p:blipFill rotWithShape="1">
          <a:blip r:embed="rId13">
            <a:alphaModFix/>
          </a:blip>
          <a:srcRect/>
          <a:stretch/>
        </p:blipFill>
        <p:spPr>
          <a:xfrm>
            <a:off x="8001000" y="211137"/>
            <a:ext cx="847725" cy="723900"/>
          </a:xfrm>
          <a:prstGeom prst="rect">
            <a:avLst/>
          </a:prstGeom>
          <a:noFill/>
          <a:ln>
            <a:noFill/>
          </a:ln>
        </p:spPr>
      </p:pic>
      <p:pic>
        <p:nvPicPr>
          <p:cNvPr id="12" name="Shape 12"/>
          <p:cNvPicPr preferRelativeResize="0"/>
          <p:nvPr/>
        </p:nvPicPr>
        <p:blipFill rotWithShape="1">
          <a:blip r:embed="rId14">
            <a:alphaModFix/>
          </a:blip>
          <a:srcRect/>
          <a:stretch/>
        </p:blipFill>
        <p:spPr>
          <a:xfrm>
            <a:off x="3028950" y="6389892"/>
            <a:ext cx="891539" cy="331582"/>
          </a:xfrm>
          <a:prstGeom prst="rect">
            <a:avLst/>
          </a:prstGeom>
          <a:noFill/>
          <a:ln>
            <a:noFill/>
          </a:ln>
        </p:spPr>
      </p:pic>
      <p:pic>
        <p:nvPicPr>
          <p:cNvPr id="13" name="Shape 13"/>
          <p:cNvPicPr preferRelativeResize="0"/>
          <p:nvPr/>
        </p:nvPicPr>
        <p:blipFill rotWithShape="1">
          <a:blip r:embed="rId15">
            <a:alphaModFix/>
          </a:blip>
          <a:srcRect/>
          <a:stretch/>
        </p:blipFill>
        <p:spPr>
          <a:xfrm>
            <a:off x="4842092" y="6385223"/>
            <a:ext cx="1272957" cy="3362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ctrTitle"/>
          </p:nvPr>
        </p:nvSpPr>
        <p:spPr>
          <a:xfrm>
            <a:off x="685800" y="1126948"/>
            <a:ext cx="7772400" cy="4604100"/>
          </a:xfrm>
          <a:prstGeom prst="rect">
            <a:avLst/>
          </a:prstGeom>
          <a:noFill/>
          <a:ln>
            <a:noFill/>
          </a:ln>
        </p:spPr>
        <p:txBody>
          <a:bodyPr lIns="91425" tIns="45700" rIns="91425" bIns="45700" anchor="b" anchorCtr="0">
            <a:noAutofit/>
          </a:bodyPr>
          <a:lstStyle/>
          <a:p>
            <a:pPr marL="0" marR="0" lvl="0" indent="0" algn="ctr" rtl="0">
              <a:lnSpc>
                <a:spcPct val="90000"/>
              </a:lnSpc>
              <a:spcBef>
                <a:spcPts val="0"/>
              </a:spcBef>
              <a:buClr>
                <a:schemeClr val="lt1"/>
              </a:buClr>
              <a:buSzPct val="25000"/>
              <a:buFont typeface="Calibri"/>
              <a:buNone/>
            </a:pPr>
            <a:r>
              <a:rPr lang="fr-FR" sz="6000" b="1" i="0" u="none" strike="noStrike" cap="none">
                <a:solidFill>
                  <a:schemeClr val="lt1"/>
                </a:solidFill>
                <a:latin typeface="Calibri"/>
                <a:ea typeface="Calibri"/>
                <a:cs typeface="Calibri"/>
                <a:sym typeface="Calibri"/>
              </a:rPr>
              <a:t>Activité </a:t>
            </a:r>
            <a:r>
              <a:rPr lang="fr-FR" b="1">
                <a:solidFill>
                  <a:schemeClr val="lt1"/>
                </a:solidFill>
              </a:rPr>
              <a:t>“Fil rouge”</a:t>
            </a:r>
          </a:p>
          <a:p>
            <a:pPr marL="0" marR="0" lvl="0" indent="0" algn="ctr" rtl="0">
              <a:lnSpc>
                <a:spcPct val="90000"/>
              </a:lnSpc>
              <a:spcBef>
                <a:spcPts val="0"/>
              </a:spcBef>
              <a:buClr>
                <a:schemeClr val="lt1"/>
              </a:buClr>
              <a:buSzPct val="25000"/>
              <a:buFont typeface="Calibri"/>
              <a:buNone/>
            </a:pPr>
            <a:endParaRPr b="1">
              <a:solidFill>
                <a:schemeClr val="lt1"/>
              </a:solidFill>
            </a:endParaRPr>
          </a:p>
          <a:p>
            <a:pPr marL="0" marR="0" lvl="0" indent="0" algn="ctr" rtl="0">
              <a:lnSpc>
                <a:spcPct val="90000"/>
              </a:lnSpc>
              <a:spcBef>
                <a:spcPts val="0"/>
              </a:spcBef>
              <a:buClr>
                <a:schemeClr val="lt1"/>
              </a:buClr>
              <a:buSzPct val="25000"/>
              <a:buFont typeface="Calibri"/>
              <a:buNone/>
            </a:pPr>
            <a:r>
              <a:rPr lang="fr-FR" b="1">
                <a:solidFill>
                  <a:schemeClr val="lt1"/>
                </a:solidFill>
              </a:rPr>
              <a:t>MOOC Blockchain</a:t>
            </a:r>
            <a:r>
              <a:rPr lang="fr-FR" sz="6000" b="1" i="0" u="none" strike="noStrike" cap="none">
                <a:solidFill>
                  <a:schemeClr val="lt1"/>
                </a:solidFill>
                <a:latin typeface="Calibri"/>
                <a:ea typeface="Calibri"/>
                <a:cs typeface="Calibri"/>
                <a:sym typeface="Calibri"/>
              </a:rPr>
              <a:t> </a:t>
            </a:r>
            <a:r>
              <a:rPr lang="fr-FR" sz="6000" b="0" i="0" u="none" strike="noStrike" cap="none">
                <a:solidFill>
                  <a:schemeClr val="lt1"/>
                </a:solidFill>
                <a:latin typeface="Calibri"/>
                <a:ea typeface="Calibri"/>
                <a:cs typeface="Calibri"/>
                <a:sym typeface="Calibri"/>
              </a:rPr>
              <a:t/>
            </a:r>
            <a:br>
              <a:rPr lang="fr-FR" sz="6000" b="0" i="0" u="none" strike="noStrike" cap="none">
                <a:solidFill>
                  <a:schemeClr val="lt1"/>
                </a:solidFill>
                <a:latin typeface="Calibri"/>
                <a:ea typeface="Calibri"/>
                <a:cs typeface="Calibri"/>
                <a:sym typeface="Calibri"/>
              </a:rPr>
            </a:br>
            <a:endParaRPr lang="fr-FR" sz="60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graphicFrame>
        <p:nvGraphicFramePr>
          <p:cNvPr id="435" name="Shape 435"/>
          <p:cNvGraphicFramePr/>
          <p:nvPr/>
        </p:nvGraphicFramePr>
        <p:xfrm>
          <a:off x="974079" y="1322398"/>
          <a:ext cx="6978825" cy="4705640"/>
        </p:xfrm>
        <a:graphic>
          <a:graphicData uri="http://schemas.openxmlformats.org/drawingml/2006/table">
            <a:tbl>
              <a:tblPr firstRow="1" bandRow="1">
                <a:noFill/>
                <a:tableStyleId>{4F7EEF9F-B26B-4F24-943F-AFB663C2607B}</a:tableStyleId>
              </a:tblPr>
              <a:tblGrid>
                <a:gridCol w="1907475"/>
                <a:gridCol w="1690450"/>
                <a:gridCol w="1690450"/>
                <a:gridCol w="1690450"/>
              </a:tblGrid>
              <a:tr h="591075">
                <a:tc>
                  <a:txBody>
                    <a:bodyPr/>
                    <a:lstStyle/>
                    <a:p>
                      <a:pPr marL="0" marR="0" lvl="0" indent="0" algn="l" rtl="0">
                        <a:spcBef>
                          <a:spcPts val="0"/>
                        </a:spcBef>
                        <a:buSzPct val="25000"/>
                        <a:buNone/>
                      </a:pPr>
                      <a:r>
                        <a:rPr lang="fr-FR" sz="1800" b="1" u="none" strike="noStrike" cap="none">
                          <a:solidFill>
                            <a:schemeClr val="lt1"/>
                          </a:solidFill>
                        </a:rPr>
                        <a:t>Espaces d’innovation </a:t>
                      </a:r>
                    </a:p>
                  </a:txBody>
                  <a:tcPr marL="91450" marR="91450" marT="45725" marB="45725">
                    <a:solidFill>
                      <a:srgbClr val="254A92"/>
                    </a:solidFill>
                  </a:tcPr>
                </a:tc>
                <a:tc>
                  <a:txBody>
                    <a:bodyPr/>
                    <a:lstStyle/>
                    <a:p>
                      <a:pPr marL="0" marR="0" lvl="0" indent="0" algn="l" rtl="0">
                        <a:spcBef>
                          <a:spcPts val="0"/>
                        </a:spcBef>
                        <a:buSzPct val="25000"/>
                        <a:buNone/>
                      </a:pPr>
                      <a:r>
                        <a:rPr lang="fr-FR" sz="1800"/>
                        <a:t>Concurrents</a:t>
                      </a:r>
                    </a:p>
                  </a:txBody>
                  <a:tcPr marL="91450" marR="91450" marT="45725" marB="45725">
                    <a:solidFill>
                      <a:srgbClr val="254A92"/>
                    </a:solidFill>
                  </a:tcPr>
                </a:tc>
                <a:tc>
                  <a:txBody>
                    <a:bodyPr/>
                    <a:lstStyle/>
                    <a:p>
                      <a:pPr marL="0" marR="0" lvl="0" indent="0" algn="l" rtl="0">
                        <a:spcBef>
                          <a:spcPts val="0"/>
                        </a:spcBef>
                        <a:buSzPct val="25000"/>
                        <a:buNone/>
                      </a:pPr>
                      <a:r>
                        <a:rPr lang="fr-FR" sz="1800"/>
                        <a:t>Leader concurrent</a:t>
                      </a:r>
                    </a:p>
                  </a:txBody>
                  <a:tcPr marL="91450" marR="91450" marT="45725" marB="45725">
                    <a:solidFill>
                      <a:srgbClr val="254A92"/>
                    </a:solidFill>
                  </a:tcPr>
                </a:tc>
                <a:tc>
                  <a:txBody>
                    <a:bodyPr/>
                    <a:lstStyle/>
                    <a:p>
                      <a:pPr marL="0" marR="0" lvl="0" indent="0" algn="l" rtl="0">
                        <a:spcBef>
                          <a:spcPts val="0"/>
                        </a:spcBef>
                        <a:buSzPct val="25000"/>
                        <a:buNone/>
                      </a:pPr>
                      <a:r>
                        <a:rPr lang="fr-FR" sz="1800"/>
                        <a:t>Acteurs Blockchain</a:t>
                      </a:r>
                    </a:p>
                  </a:txBody>
                  <a:tcPr marL="91450" marR="91450" marT="45725" marB="45725">
                    <a:solidFill>
                      <a:srgbClr val="254A92"/>
                    </a:solidFill>
                  </a:tcPr>
                </a:tc>
              </a:tr>
              <a:tr h="1351750">
                <a:tc>
                  <a:txBody>
                    <a:bodyPr/>
                    <a:lstStyle/>
                    <a:p>
                      <a:pPr marL="0" marR="0" lvl="0" indent="0" algn="l" rtl="0">
                        <a:spcBef>
                          <a:spcPts val="0"/>
                        </a:spcBef>
                        <a:buSzPct val="25000"/>
                        <a:buNone/>
                      </a:pPr>
                      <a:r>
                        <a:rPr lang="fr-FR" sz="1800" b="1">
                          <a:solidFill>
                            <a:schemeClr val="lt1"/>
                          </a:solidFill>
                        </a:rPr>
                        <a:t>Automatiser le remboursements de mes produits d’assurance </a:t>
                      </a:r>
                    </a:p>
                  </a:txBody>
                  <a:tcPr marL="91450" marR="91450" marT="45725" marB="45725">
                    <a:solidFill>
                      <a:srgbClr val="031234"/>
                    </a:solidFill>
                  </a:tcPr>
                </a:tc>
                <a:tc>
                  <a:txBody>
                    <a:bodyPr/>
                    <a:lstStyle/>
                    <a:p>
                      <a:pPr marL="0" marR="0" lvl="0" indent="0" algn="l" rtl="0">
                        <a:lnSpc>
                          <a:spcPct val="100000"/>
                        </a:lnSpc>
                        <a:spcBef>
                          <a:spcPts val="0"/>
                        </a:spcBef>
                        <a:spcAft>
                          <a:spcPts val="0"/>
                        </a:spcAft>
                        <a:buClr>
                          <a:schemeClr val="lt1"/>
                        </a:buClr>
                        <a:buSzPct val="25000"/>
                        <a:buFont typeface="Calibri"/>
                        <a:buNone/>
                      </a:pPr>
                      <a:r>
                        <a:rPr lang="fr-FR" sz="1800" b="1">
                          <a:solidFill>
                            <a:schemeClr val="lt1"/>
                          </a:solidFill>
                        </a:rPr>
                        <a:t>Mutuelle X </a:t>
                      </a:r>
                    </a:p>
                  </a:txBody>
                  <a:tcPr marL="91450" marR="91450" marT="45725" marB="45725">
                    <a:solidFill>
                      <a:srgbClr val="031234"/>
                    </a:solidFill>
                  </a:tcPr>
                </a:tc>
                <a:tc>
                  <a:txBody>
                    <a:bodyPr/>
                    <a:lstStyle/>
                    <a:p>
                      <a:pPr marL="0" marR="0" lvl="0" indent="0" algn="l" rtl="0">
                        <a:spcBef>
                          <a:spcPts val="0"/>
                        </a:spcBef>
                        <a:buSzPct val="25000"/>
                        <a:buNone/>
                      </a:pPr>
                      <a:r>
                        <a:rPr lang="fr-FR" sz="1800" b="1">
                          <a:solidFill>
                            <a:schemeClr val="lt1"/>
                          </a:solidFill>
                        </a:rPr>
                        <a:t>Martin Duchain </a:t>
                      </a:r>
                    </a:p>
                  </a:txBody>
                  <a:tcPr marL="91450" marR="91450" marT="45725" marB="45725">
                    <a:solidFill>
                      <a:srgbClr val="031234"/>
                    </a:solidFill>
                  </a:tcPr>
                </a:tc>
                <a:tc>
                  <a:txBody>
                    <a:bodyPr/>
                    <a:lstStyle/>
                    <a:p>
                      <a:pPr marL="0" marR="0" lvl="0" indent="0" algn="l" rtl="0">
                        <a:spcBef>
                          <a:spcPts val="0"/>
                        </a:spcBef>
                        <a:buSzPct val="25000"/>
                        <a:buNone/>
                      </a:pPr>
                      <a:r>
                        <a:rPr lang="fr-FR" sz="1800" b="1">
                          <a:solidFill>
                            <a:schemeClr val="lt1"/>
                          </a:solidFill>
                        </a:rPr>
                        <a:t>Stratumn</a:t>
                      </a:r>
                    </a:p>
                    <a:p>
                      <a:pPr marL="0" marR="0" lvl="0" indent="0" algn="l" rtl="0">
                        <a:spcBef>
                          <a:spcPts val="0"/>
                        </a:spcBef>
                        <a:buSzPct val="25000"/>
                        <a:buNone/>
                      </a:pPr>
                      <a:r>
                        <a:rPr lang="fr-FR" sz="1800" b="1">
                          <a:solidFill>
                            <a:schemeClr val="lt1"/>
                          </a:solidFill>
                        </a:rPr>
                        <a:t>ChainX</a:t>
                      </a:r>
                    </a:p>
                  </a:txBody>
                  <a:tcPr marL="91450" marR="91450" marT="45725" marB="45725">
                    <a:solidFill>
                      <a:srgbClr val="031234"/>
                    </a:solidFill>
                  </a:tcPr>
                </a:tc>
              </a:tr>
              <a:tr h="1351750">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r>
              <a:tr h="681025">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r>
              <a:tr h="681025">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r>
            </a:tbl>
          </a:graphicData>
        </a:graphic>
      </p:graphicFrame>
      <p:sp>
        <p:nvSpPr>
          <p:cNvPr id="436" name="Shape 436"/>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Shape 374"/>
          <p:cNvSpPr txBox="1">
            <a:spLocks noGrp="1"/>
          </p:cNvSpPr>
          <p:nvPr>
            <p:ph type="title"/>
          </p:nvPr>
        </p:nvSpPr>
        <p:spPr>
          <a:xfrm>
            <a:off x="3295650" y="2727325"/>
            <a:ext cx="3282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b="1">
                <a:solidFill>
                  <a:schemeClr val="lt1"/>
                </a:solidFill>
              </a:rPr>
              <a:t>Module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Shape 379"/>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M3 : </a:t>
            </a:r>
            <a:r>
              <a:rPr lang="fr-FR" b="1">
                <a:solidFill>
                  <a:schemeClr val="lt1"/>
                </a:solidFill>
              </a:rPr>
              <a:t>Analyse des acteurs externes</a:t>
            </a:r>
            <a:r>
              <a:rPr lang="fr-FR" sz="4400" b="1" i="0" u="none" strike="noStrike" cap="none">
                <a:solidFill>
                  <a:schemeClr val="lt1"/>
                </a:solidFill>
                <a:latin typeface="Calibri"/>
                <a:ea typeface="Calibri"/>
                <a:cs typeface="Calibri"/>
                <a:sym typeface="Calibri"/>
              </a:rPr>
              <a:t> </a:t>
            </a:r>
          </a:p>
        </p:txBody>
      </p:sp>
      <p:sp>
        <p:nvSpPr>
          <p:cNvPr id="380" name="Shape 380"/>
          <p:cNvSpPr txBox="1">
            <a:spLocks noGrp="1"/>
          </p:cNvSpPr>
          <p:nvPr>
            <p:ph type="body" idx="1"/>
          </p:nvPr>
        </p:nvSpPr>
        <p:spPr>
          <a:xfrm>
            <a:off x="628650" y="1825625"/>
            <a:ext cx="7886700" cy="4351338"/>
          </a:xfrm>
          <a:prstGeom prst="rect">
            <a:avLst/>
          </a:prstGeom>
          <a:noFill/>
          <a:ln>
            <a:noFill/>
          </a:ln>
        </p:spPr>
        <p:txBody>
          <a:bodyPr lIns="91425" tIns="45700" rIns="91425" bIns="45700" anchor="t" anchorCtr="0">
            <a:noAutofit/>
          </a:bodyPr>
          <a:lstStyle/>
          <a:p>
            <a:pPr marL="0" marR="0" lvl="0" indent="-177800" algn="just" rtl="0">
              <a:lnSpc>
                <a:spcPct val="90000"/>
              </a:lnSpc>
              <a:spcBef>
                <a:spcPts val="0"/>
              </a:spcBef>
              <a:buClr>
                <a:schemeClr val="dk1"/>
              </a:buClr>
              <a:buSzPct val="140000"/>
              <a:buFont typeface="Arial"/>
              <a:buNone/>
            </a:pPr>
            <a:r>
              <a:rPr lang="fr-FR" sz="2000">
                <a:solidFill>
                  <a:srgbClr val="FFFFFF"/>
                </a:solidFill>
              </a:rPr>
              <a:t>L’écosystème blockchain est encore en construction. Après avoir été structuré par l’idéologie des premières communautés, l’écosystème blockchain avance vers un pragmatisme économique plus accessible aux organisations privées. </a:t>
            </a:r>
          </a:p>
          <a:p>
            <a:pPr marL="0" marR="0" lvl="0" indent="-177800" algn="just" rtl="0">
              <a:lnSpc>
                <a:spcPct val="90000"/>
              </a:lnSpc>
              <a:spcBef>
                <a:spcPts val="0"/>
              </a:spcBef>
              <a:buClr>
                <a:schemeClr val="dk1"/>
              </a:buClr>
              <a:buSzPct val="140000"/>
              <a:buFont typeface="Arial"/>
              <a:buNone/>
            </a:pPr>
            <a:endParaRPr sz="2000">
              <a:solidFill>
                <a:srgbClr val="FFFFFF"/>
              </a:solidFill>
            </a:endParaRPr>
          </a:p>
          <a:p>
            <a:pPr marL="0" marR="0" lvl="0" indent="-177800" algn="just" rtl="0">
              <a:lnSpc>
                <a:spcPct val="90000"/>
              </a:lnSpc>
              <a:spcBef>
                <a:spcPts val="0"/>
              </a:spcBef>
              <a:buClr>
                <a:schemeClr val="dk1"/>
              </a:buClr>
              <a:buSzPct val="140000"/>
              <a:buFont typeface="Arial"/>
              <a:buNone/>
            </a:pPr>
            <a:r>
              <a:rPr lang="fr-FR" sz="2000">
                <a:solidFill>
                  <a:srgbClr val="FFFFFF"/>
                </a:solidFill>
              </a:rPr>
              <a:t>Vous avez identifié vos espaces d’innovation les plus critiques, vous pouvez maintenant chercher dans l’écosystème blockchain les acteurs qui vous permettraient d’explorer ces espaces au travers d’expérimentations. Cette partie vous permettra non seulement d’identifier des partenaires potentiels, mais également de mettre en place une veille active des acteurs clés évoluant dans vos espaces d’innovation (autant dans l’écosystème blockchain que dans votre écosystème sectoriel).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Shape 385"/>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Question 1</a:t>
            </a:r>
          </a:p>
        </p:txBody>
      </p:sp>
      <p:sp>
        <p:nvSpPr>
          <p:cNvPr id="386" name="Shape 386"/>
          <p:cNvSpPr txBox="1">
            <a:spLocks noGrp="1"/>
          </p:cNvSpPr>
          <p:nvPr>
            <p:ph type="body" idx="1"/>
          </p:nvPr>
        </p:nvSpPr>
        <p:spPr>
          <a:xfrm>
            <a:off x="628650" y="1292225"/>
            <a:ext cx="7886700" cy="4351200"/>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spcAft>
                <a:spcPts val="0"/>
              </a:spcAft>
              <a:buNone/>
            </a:pPr>
            <a:r>
              <a:rPr lang="fr-FR" sz="2000" b="0" i="1" u="none" strike="noStrike" cap="none" dirty="0">
                <a:solidFill>
                  <a:schemeClr val="lt1"/>
                </a:solidFill>
                <a:latin typeface="Calibri"/>
                <a:ea typeface="Calibri"/>
                <a:cs typeface="Calibri"/>
                <a:sym typeface="Calibri"/>
              </a:rPr>
              <a:t>Vous comprenez maintenant comment est structuré l’écosystème </a:t>
            </a:r>
            <a:r>
              <a:rPr lang="fr-FR" sz="2000" b="0" i="1" u="none" strike="noStrike" cap="none" dirty="0" err="1">
                <a:solidFill>
                  <a:schemeClr val="lt1"/>
                </a:solidFill>
                <a:latin typeface="Calibri"/>
                <a:ea typeface="Calibri"/>
                <a:cs typeface="Calibri"/>
                <a:sym typeface="Calibri"/>
              </a:rPr>
              <a:t>Blockchain</a:t>
            </a:r>
            <a:r>
              <a:rPr lang="fr-FR" sz="2000" b="0" i="1" u="none" strike="noStrike" cap="none" dirty="0">
                <a:solidFill>
                  <a:schemeClr val="lt1"/>
                </a:solidFill>
                <a:latin typeface="Calibri"/>
                <a:ea typeface="Calibri"/>
                <a:cs typeface="Calibri"/>
                <a:sym typeface="Calibri"/>
              </a:rPr>
              <a:t>. </a:t>
            </a:r>
          </a:p>
          <a:p>
            <a:pPr marL="0" marR="0" lvl="0" indent="0" algn="just" rtl="0">
              <a:lnSpc>
                <a:spcPct val="90000"/>
              </a:lnSpc>
              <a:spcBef>
                <a:spcPts val="0"/>
              </a:spcBef>
              <a:spcAft>
                <a:spcPts val="0"/>
              </a:spcAft>
              <a:buNone/>
            </a:pPr>
            <a:endParaRPr sz="2000" i="1" dirty="0">
              <a:solidFill>
                <a:schemeClr val="lt1"/>
              </a:solidFill>
            </a:endParaRPr>
          </a:p>
          <a:p>
            <a:pPr marL="0" marR="0" lvl="0" indent="0" algn="just" rtl="0">
              <a:lnSpc>
                <a:spcPct val="90000"/>
              </a:lnSpc>
              <a:spcBef>
                <a:spcPts val="1000"/>
              </a:spcBef>
              <a:buNone/>
            </a:pPr>
            <a:r>
              <a:rPr lang="fr-FR" sz="2000" b="1" i="0" u="none" strike="noStrike" cap="none" dirty="0">
                <a:solidFill>
                  <a:schemeClr val="lt1"/>
                </a:solidFill>
                <a:latin typeface="Calibri"/>
                <a:ea typeface="Calibri"/>
                <a:cs typeface="Calibri"/>
                <a:sym typeface="Calibri"/>
              </a:rPr>
              <a:t>Quels sont les acteurs de l’écosystème q</a:t>
            </a:r>
            <a:r>
              <a:rPr lang="fr-FR" sz="2000" b="1" dirty="0">
                <a:solidFill>
                  <a:schemeClr val="lt1"/>
                </a:solidFill>
              </a:rPr>
              <a:t>ui vous semblent </a:t>
            </a:r>
            <a:r>
              <a:rPr lang="fr-FR" sz="2000" b="1" i="0" u="none" strike="noStrike" cap="none" dirty="0">
                <a:solidFill>
                  <a:schemeClr val="lt1"/>
                </a:solidFill>
                <a:latin typeface="Calibri"/>
                <a:ea typeface="Calibri"/>
                <a:cs typeface="Calibri"/>
                <a:sym typeface="Calibri"/>
              </a:rPr>
              <a:t>pertinen</a:t>
            </a:r>
            <a:r>
              <a:rPr lang="fr-FR" sz="2000" b="1" dirty="0">
                <a:solidFill>
                  <a:schemeClr val="lt1"/>
                </a:solidFill>
              </a:rPr>
              <a:t>ts </a:t>
            </a:r>
            <a:r>
              <a:rPr lang="fr-FR" sz="2000" b="1" i="0" u="none" strike="noStrike" cap="none" dirty="0">
                <a:solidFill>
                  <a:schemeClr val="lt1"/>
                </a:solidFill>
                <a:latin typeface="Calibri"/>
                <a:ea typeface="Calibri"/>
                <a:cs typeface="Calibri"/>
                <a:sym typeface="Calibri"/>
              </a:rPr>
              <a:t>pour développer un service </a:t>
            </a:r>
            <a:r>
              <a:rPr lang="fr-FR" sz="2000" b="1" dirty="0">
                <a:solidFill>
                  <a:schemeClr val="lt1"/>
                </a:solidFill>
              </a:rPr>
              <a:t>fondé</a:t>
            </a:r>
            <a:r>
              <a:rPr lang="fr-FR" sz="2000" b="1" i="0" u="none" strike="noStrike" cap="none" dirty="0">
                <a:solidFill>
                  <a:schemeClr val="lt1"/>
                </a:solidFill>
                <a:latin typeface="Calibri"/>
                <a:ea typeface="Calibri"/>
                <a:cs typeface="Calibri"/>
                <a:sym typeface="Calibri"/>
              </a:rPr>
              <a:t> sur la </a:t>
            </a:r>
            <a:r>
              <a:rPr lang="fr-FR" sz="2000" b="1" i="0" u="none" strike="noStrike" cap="none" dirty="0" err="1">
                <a:solidFill>
                  <a:schemeClr val="lt1"/>
                </a:solidFill>
                <a:latin typeface="Calibri"/>
                <a:ea typeface="Calibri"/>
                <a:cs typeface="Calibri"/>
                <a:sym typeface="Calibri"/>
              </a:rPr>
              <a:t>blockchain</a:t>
            </a:r>
            <a:r>
              <a:rPr lang="fr-FR" sz="2000" b="1" i="0" u="none" strike="noStrike" cap="none" dirty="0">
                <a:solidFill>
                  <a:schemeClr val="lt1"/>
                </a:solidFill>
                <a:latin typeface="Calibri"/>
                <a:ea typeface="Calibri"/>
                <a:cs typeface="Calibri"/>
                <a:sym typeface="Calibri"/>
              </a:rPr>
              <a:t> </a:t>
            </a:r>
            <a:r>
              <a:rPr lang="fr-FR" sz="2000" b="1" i="0" u="none" strike="noStrike" cap="none">
                <a:solidFill>
                  <a:schemeClr val="lt1"/>
                </a:solidFill>
                <a:latin typeface="Calibri"/>
                <a:ea typeface="Calibri"/>
                <a:cs typeface="Calibri"/>
                <a:sym typeface="Calibri"/>
              </a:rPr>
              <a:t>? </a:t>
            </a:r>
            <a:r>
              <a:rPr lang="fr-FR" sz="2000" b="1" i="0" u="none" strike="noStrike" cap="none" smtClean="0">
                <a:solidFill>
                  <a:schemeClr val="lt1"/>
                </a:solidFill>
                <a:latin typeface="Calibri"/>
                <a:ea typeface="Calibri"/>
                <a:cs typeface="Calibri"/>
                <a:sym typeface="Calibri"/>
              </a:rPr>
              <a:t> </a:t>
            </a:r>
            <a:endParaRPr lang="fr-FR" sz="2000" b="1" i="0" u="none" strike="noStrike" cap="none" dirty="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b="1">
                <a:solidFill>
                  <a:schemeClr val="lt1"/>
                </a:solidFill>
              </a:rPr>
              <a:t>Espace d’innovation 1</a:t>
            </a:r>
          </a:p>
        </p:txBody>
      </p:sp>
      <p:sp>
        <p:nvSpPr>
          <p:cNvPr id="392" name="Shape 392"/>
          <p:cNvSpPr txBox="1"/>
          <p:nvPr/>
        </p:nvSpPr>
        <p:spPr>
          <a:xfrm>
            <a:off x="628650" y="1596974"/>
            <a:ext cx="7806600" cy="23706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1">
                <a:solidFill>
                  <a:schemeClr val="lt1"/>
                </a:solidFill>
                <a:latin typeface="Calibri"/>
                <a:ea typeface="Calibri"/>
                <a:cs typeface="Calibri"/>
                <a:sym typeface="Calibri"/>
              </a:rPr>
              <a:t>Partenaires potentiels : </a:t>
            </a:r>
          </a:p>
          <a:p>
            <a:pPr marL="0" marR="0" lvl="0" indent="0" algn="l" rtl="0">
              <a:lnSpc>
                <a:spcPct val="90000"/>
              </a:lnSpc>
              <a:spcBef>
                <a:spcPts val="1000"/>
              </a:spcBef>
              <a:buClr>
                <a:schemeClr val="lt1"/>
              </a:buClr>
              <a:buSzPct val="25000"/>
              <a:buFont typeface="Arial"/>
              <a:buNone/>
            </a:pPr>
            <a:r>
              <a:rPr lang="fr-FR" sz="2800" b="1">
                <a:solidFill>
                  <a:schemeClr val="lt1"/>
                </a:solidFill>
                <a:latin typeface="Calibri"/>
                <a:ea typeface="Calibri"/>
                <a:cs typeface="Calibri"/>
                <a:sym typeface="Calibri"/>
              </a:rPr>
              <a:t>- Blockchain France</a:t>
            </a:r>
          </a:p>
        </p:txBody>
      </p:sp>
      <p:sp>
        <p:nvSpPr>
          <p:cNvPr id="393" name="Shape 393"/>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Shape 398"/>
          <p:cNvSpPr txBox="1">
            <a:spLocks noGrp="1"/>
          </p:cNvSpPr>
          <p:nvPr>
            <p:ph type="body" idx="1"/>
          </p:nvPr>
        </p:nvSpPr>
        <p:spPr>
          <a:xfrm>
            <a:off x="628650" y="354331"/>
            <a:ext cx="7806690" cy="1005839"/>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de mes produits d’assurance </a:t>
            </a:r>
          </a:p>
        </p:txBody>
      </p:sp>
      <p:sp>
        <p:nvSpPr>
          <p:cNvPr id="399" name="Shape 399"/>
          <p:cNvSpPr txBox="1"/>
          <p:nvPr/>
        </p:nvSpPr>
        <p:spPr>
          <a:xfrm>
            <a:off x="628650" y="1596974"/>
            <a:ext cx="7806600" cy="23706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1">
                <a:solidFill>
                  <a:schemeClr val="lt1"/>
                </a:solidFill>
                <a:latin typeface="Calibri"/>
                <a:ea typeface="Calibri"/>
                <a:cs typeface="Calibri"/>
                <a:sym typeface="Calibri"/>
              </a:rPr>
              <a:t>Partenaires potentiels : </a:t>
            </a:r>
          </a:p>
          <a:p>
            <a:pPr marL="0" marR="0" lvl="0" indent="0" algn="l" rtl="0">
              <a:lnSpc>
                <a:spcPct val="90000"/>
              </a:lnSpc>
              <a:spcBef>
                <a:spcPts val="1000"/>
              </a:spcBef>
              <a:spcAft>
                <a:spcPts val="0"/>
              </a:spcAft>
              <a:buClr>
                <a:schemeClr val="lt1"/>
              </a:buClr>
              <a:buSzPct val="25000"/>
              <a:buFont typeface="Arial"/>
              <a:buNone/>
            </a:pPr>
            <a:r>
              <a:rPr lang="fr-FR" sz="2800" b="1">
                <a:solidFill>
                  <a:schemeClr val="lt1"/>
                </a:solidFill>
                <a:latin typeface="Calibri"/>
                <a:ea typeface="Calibri"/>
                <a:cs typeface="Calibri"/>
                <a:sym typeface="Calibri"/>
              </a:rPr>
              <a:t>- Stratumn</a:t>
            </a:r>
          </a:p>
          <a:p>
            <a:pPr marL="0" marR="0" lvl="0" indent="0" algn="l" rtl="0">
              <a:lnSpc>
                <a:spcPct val="90000"/>
              </a:lnSpc>
              <a:spcBef>
                <a:spcPts val="1000"/>
              </a:spcBef>
              <a:buClr>
                <a:schemeClr val="lt1"/>
              </a:buClr>
              <a:buSzPct val="25000"/>
              <a:buFont typeface="Arial"/>
              <a:buNone/>
            </a:pPr>
            <a:r>
              <a:rPr lang="fr-FR" sz="2800" b="1">
                <a:solidFill>
                  <a:schemeClr val="lt1"/>
                </a:solidFill>
                <a:latin typeface="Calibri"/>
                <a:ea typeface="Calibri"/>
                <a:cs typeface="Calibri"/>
                <a:sym typeface="Calibri"/>
              </a:rPr>
              <a:t>- Belem</a:t>
            </a:r>
          </a:p>
          <a:p>
            <a:pPr marL="0" marR="0" lvl="0" indent="0" algn="l" rtl="0">
              <a:lnSpc>
                <a:spcPct val="90000"/>
              </a:lnSpc>
              <a:spcBef>
                <a:spcPts val="1000"/>
              </a:spcBef>
              <a:buClr>
                <a:schemeClr val="lt1"/>
              </a:buClr>
              <a:buSzPct val="25000"/>
              <a:buFont typeface="Arial"/>
              <a:buNone/>
            </a:pPr>
            <a:r>
              <a:rPr lang="fr-FR" sz="2800" b="1">
                <a:solidFill>
                  <a:schemeClr val="lt1"/>
                </a:solidFill>
                <a:latin typeface="Calibri"/>
                <a:ea typeface="Calibri"/>
                <a:cs typeface="Calibri"/>
                <a:sym typeface="Calibri"/>
              </a:rPr>
              <a:t>- Blockchain France</a:t>
            </a:r>
          </a:p>
        </p:txBody>
      </p:sp>
      <p:sp>
        <p:nvSpPr>
          <p:cNvPr id="400" name="Shape 400"/>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Shape 405"/>
          <p:cNvSpPr/>
          <p:nvPr/>
        </p:nvSpPr>
        <p:spPr>
          <a:xfrm>
            <a:off x="653850" y="856750"/>
            <a:ext cx="7836300" cy="5174100"/>
          </a:xfrm>
          <a:prstGeom prst="ellipse">
            <a:avLst/>
          </a:prstGeom>
          <a:solidFill>
            <a:srgbClr val="1E4E79"/>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libri"/>
              <a:ea typeface="Calibri"/>
              <a:cs typeface="Calibri"/>
              <a:sym typeface="Calibri"/>
            </a:endParaRPr>
          </a:p>
        </p:txBody>
      </p:sp>
      <p:sp>
        <p:nvSpPr>
          <p:cNvPr id="406" name="Shape 406"/>
          <p:cNvSpPr/>
          <p:nvPr/>
        </p:nvSpPr>
        <p:spPr>
          <a:xfrm>
            <a:off x="1571844" y="1467298"/>
            <a:ext cx="6000300" cy="3952800"/>
          </a:xfrm>
          <a:prstGeom prst="ellipse">
            <a:avLst/>
          </a:prstGeom>
          <a:solidFill>
            <a:srgbClr val="2E75B5"/>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libri"/>
              <a:ea typeface="Calibri"/>
              <a:cs typeface="Calibri"/>
              <a:sym typeface="Calibri"/>
            </a:endParaRPr>
          </a:p>
        </p:txBody>
      </p:sp>
      <p:sp>
        <p:nvSpPr>
          <p:cNvPr id="407" name="Shape 407"/>
          <p:cNvSpPr/>
          <p:nvPr/>
        </p:nvSpPr>
        <p:spPr>
          <a:xfrm>
            <a:off x="2535141" y="2001720"/>
            <a:ext cx="4073700" cy="2883899"/>
          </a:xfrm>
          <a:prstGeom prst="ellipse">
            <a:avLst/>
          </a:prstGeom>
          <a:solidFill>
            <a:srgbClr val="9CC2E5"/>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libri"/>
              <a:ea typeface="Calibri"/>
              <a:cs typeface="Calibri"/>
              <a:sym typeface="Calibri"/>
            </a:endParaRPr>
          </a:p>
        </p:txBody>
      </p:sp>
      <p:sp>
        <p:nvSpPr>
          <p:cNvPr id="408" name="Shape 408"/>
          <p:cNvSpPr/>
          <p:nvPr/>
        </p:nvSpPr>
        <p:spPr>
          <a:xfrm>
            <a:off x="3616820" y="2775461"/>
            <a:ext cx="1910100" cy="1336499"/>
          </a:xfrm>
          <a:prstGeom prst="ellipse">
            <a:avLst/>
          </a:prstGeom>
          <a:solidFill>
            <a:srgbClr val="DDEAF6"/>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libri"/>
              <a:ea typeface="Calibri"/>
              <a:cs typeface="Calibri"/>
              <a:sym typeface="Calibri"/>
            </a:endParaRPr>
          </a:p>
        </p:txBody>
      </p:sp>
      <p:pic>
        <p:nvPicPr>
          <p:cNvPr id="409" name="Shape 409" descr="https://www.ethereum.org/images/logos/ETHEREUM-LOGO_LANDSCAPE_Black.png"/>
          <p:cNvPicPr preferRelativeResize="0"/>
          <p:nvPr/>
        </p:nvPicPr>
        <p:blipFill rotWithShape="1">
          <a:blip r:embed="rId3">
            <a:alphaModFix/>
          </a:blip>
          <a:srcRect/>
          <a:stretch/>
        </p:blipFill>
        <p:spPr>
          <a:xfrm>
            <a:off x="3660929" y="3330776"/>
            <a:ext cx="1910100" cy="947400"/>
          </a:xfrm>
          <a:prstGeom prst="rect">
            <a:avLst/>
          </a:prstGeom>
          <a:noFill/>
          <a:ln>
            <a:noFill/>
          </a:ln>
        </p:spPr>
      </p:pic>
      <p:pic>
        <p:nvPicPr>
          <p:cNvPr id="410" name="Shape 410" descr="http://www.canbike.org/public/images/030114/Bitcoin_Logo_Horizontal_Light-4800px.png"/>
          <p:cNvPicPr preferRelativeResize="0"/>
          <p:nvPr/>
        </p:nvPicPr>
        <p:blipFill rotWithShape="1">
          <a:blip r:embed="rId4">
            <a:alphaModFix/>
          </a:blip>
          <a:srcRect/>
          <a:stretch/>
        </p:blipFill>
        <p:spPr>
          <a:xfrm>
            <a:off x="4550064" y="3359248"/>
            <a:ext cx="915900" cy="168600"/>
          </a:xfrm>
          <a:prstGeom prst="rect">
            <a:avLst/>
          </a:prstGeom>
          <a:noFill/>
          <a:ln>
            <a:noFill/>
          </a:ln>
        </p:spPr>
      </p:pic>
      <p:pic>
        <p:nvPicPr>
          <p:cNvPr id="411" name="Shape 411" descr="http://media.coindesk.com/uploads/2015/07/E2hoMGVg.jpg"/>
          <p:cNvPicPr preferRelativeResize="0"/>
          <p:nvPr/>
        </p:nvPicPr>
        <p:blipFill rotWithShape="1">
          <a:blip r:embed="rId5">
            <a:alphaModFix/>
          </a:blip>
          <a:srcRect/>
          <a:stretch/>
        </p:blipFill>
        <p:spPr>
          <a:xfrm>
            <a:off x="6168750" y="2001714"/>
            <a:ext cx="440099" cy="387900"/>
          </a:xfrm>
          <a:prstGeom prst="rect">
            <a:avLst/>
          </a:prstGeom>
          <a:noFill/>
          <a:ln>
            <a:noFill/>
          </a:ln>
        </p:spPr>
      </p:pic>
      <p:sp>
        <p:nvSpPr>
          <p:cNvPr id="412" name="Shape 412"/>
          <p:cNvSpPr txBox="1"/>
          <p:nvPr/>
        </p:nvSpPr>
        <p:spPr>
          <a:xfrm>
            <a:off x="3997673" y="2849963"/>
            <a:ext cx="1236600" cy="292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fr-FR" sz="1800" b="1">
                <a:solidFill>
                  <a:schemeClr val="dk1"/>
                </a:solidFill>
                <a:latin typeface="Calibri"/>
                <a:ea typeface="Calibri"/>
                <a:cs typeface="Calibri"/>
                <a:sym typeface="Calibri"/>
              </a:rPr>
              <a:t>Blockchain</a:t>
            </a:r>
          </a:p>
        </p:txBody>
      </p:sp>
      <p:sp>
        <p:nvSpPr>
          <p:cNvPr id="413" name="Shape 413"/>
          <p:cNvSpPr txBox="1"/>
          <p:nvPr/>
        </p:nvSpPr>
        <p:spPr>
          <a:xfrm>
            <a:off x="3760974" y="2121381"/>
            <a:ext cx="1710000" cy="511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fr-FR" sz="1800" b="1">
                <a:solidFill>
                  <a:schemeClr val="dk1"/>
                </a:solidFill>
                <a:latin typeface="Calibri"/>
                <a:ea typeface="Calibri"/>
                <a:cs typeface="Calibri"/>
                <a:sym typeface="Calibri"/>
              </a:rPr>
              <a:t>Couches technologiques</a:t>
            </a:r>
          </a:p>
        </p:txBody>
      </p:sp>
      <p:sp>
        <p:nvSpPr>
          <p:cNvPr id="414" name="Shape 414"/>
          <p:cNvSpPr txBox="1"/>
          <p:nvPr/>
        </p:nvSpPr>
        <p:spPr>
          <a:xfrm>
            <a:off x="3760974" y="1467299"/>
            <a:ext cx="1710000" cy="511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fr-FR" sz="1800" b="1">
                <a:solidFill>
                  <a:schemeClr val="dk1"/>
                </a:solidFill>
                <a:latin typeface="Calibri"/>
                <a:ea typeface="Calibri"/>
                <a:cs typeface="Calibri"/>
                <a:sym typeface="Calibri"/>
              </a:rPr>
              <a:t>« Blockchain-as-a-service »</a:t>
            </a:r>
          </a:p>
        </p:txBody>
      </p:sp>
      <p:sp>
        <p:nvSpPr>
          <p:cNvPr id="415" name="Shape 415"/>
          <p:cNvSpPr txBox="1"/>
          <p:nvPr/>
        </p:nvSpPr>
        <p:spPr>
          <a:xfrm>
            <a:off x="3810013" y="876882"/>
            <a:ext cx="1611900" cy="5466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fr-FR" sz="1800" b="1">
                <a:solidFill>
                  <a:schemeClr val="dk1"/>
                </a:solidFill>
                <a:latin typeface="Calibri"/>
                <a:ea typeface="Calibri"/>
                <a:cs typeface="Calibri"/>
                <a:sym typeface="Calibri"/>
              </a:rPr>
              <a:t>Utilisateurs</a:t>
            </a:r>
          </a:p>
        </p:txBody>
      </p:sp>
      <p:pic>
        <p:nvPicPr>
          <p:cNvPr id="416" name="Shape 416" descr="Afficher l'image d'origine"/>
          <p:cNvPicPr preferRelativeResize="0"/>
          <p:nvPr/>
        </p:nvPicPr>
        <p:blipFill>
          <a:blip r:embed="rId6">
            <a:alphaModFix/>
          </a:blip>
          <a:stretch>
            <a:fillRect/>
          </a:stretch>
        </p:blipFill>
        <p:spPr>
          <a:xfrm>
            <a:off x="3931675" y="4254455"/>
            <a:ext cx="1236599" cy="249916"/>
          </a:xfrm>
          <a:prstGeom prst="rect">
            <a:avLst/>
          </a:prstGeom>
          <a:noFill/>
          <a:ln>
            <a:noFill/>
          </a:ln>
        </p:spPr>
      </p:pic>
      <p:pic>
        <p:nvPicPr>
          <p:cNvPr id="417" name="Shape 417" descr="Afficher l'image d'origine"/>
          <p:cNvPicPr preferRelativeResize="0"/>
          <p:nvPr/>
        </p:nvPicPr>
        <p:blipFill>
          <a:blip r:embed="rId7">
            <a:alphaModFix/>
          </a:blip>
          <a:stretch>
            <a:fillRect/>
          </a:stretch>
        </p:blipFill>
        <p:spPr>
          <a:xfrm>
            <a:off x="2700924" y="3142262"/>
            <a:ext cx="915900" cy="394317"/>
          </a:xfrm>
          <a:prstGeom prst="rect">
            <a:avLst/>
          </a:prstGeom>
          <a:noFill/>
          <a:ln>
            <a:noFill/>
          </a:ln>
        </p:spPr>
      </p:pic>
      <p:sp>
        <p:nvSpPr>
          <p:cNvPr id="418" name="Shape 418"/>
          <p:cNvSpPr txBox="1"/>
          <p:nvPr/>
        </p:nvSpPr>
        <p:spPr>
          <a:xfrm>
            <a:off x="5571025" y="207850"/>
            <a:ext cx="227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BA25"/>
                </a:solidFill>
              </a:rPr>
              <a:t>Ressource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Shape 423"/>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Question 2</a:t>
            </a:r>
          </a:p>
        </p:txBody>
      </p:sp>
      <p:sp>
        <p:nvSpPr>
          <p:cNvPr id="424" name="Shape 424"/>
          <p:cNvSpPr txBox="1">
            <a:spLocks noGrp="1"/>
          </p:cNvSpPr>
          <p:nvPr>
            <p:ph type="body" idx="1"/>
          </p:nvPr>
        </p:nvSpPr>
        <p:spPr>
          <a:xfrm>
            <a:off x="628650" y="1825625"/>
            <a:ext cx="7886700" cy="4351338"/>
          </a:xfrm>
          <a:prstGeom prst="rect">
            <a:avLst/>
          </a:prstGeom>
          <a:noFill/>
          <a:ln>
            <a:noFill/>
          </a:ln>
        </p:spPr>
        <p:txBody>
          <a:bodyPr lIns="91425" tIns="45700" rIns="91425" bIns="45700" anchor="t" anchorCtr="0">
            <a:noAutofit/>
          </a:bodyPr>
          <a:lstStyle/>
          <a:p>
            <a:pPr marL="0" marR="0" lvl="0" indent="0" algn="just" rtl="0">
              <a:lnSpc>
                <a:spcPct val="70000"/>
              </a:lnSpc>
              <a:spcBef>
                <a:spcPts val="0"/>
              </a:spcBef>
              <a:spcAft>
                <a:spcPts val="0"/>
              </a:spcAft>
              <a:buNone/>
            </a:pPr>
            <a:r>
              <a:rPr lang="fr-FR" sz="2000" b="0" i="1" u="none" strike="noStrike" cap="none">
                <a:solidFill>
                  <a:schemeClr val="lt1"/>
                </a:solidFill>
                <a:latin typeface="Calibri"/>
                <a:ea typeface="Calibri"/>
                <a:cs typeface="Calibri"/>
                <a:sym typeface="Calibri"/>
              </a:rPr>
              <a:t>Si les enjeux sont nombreux, vous n’êtes pas le seul acteur de votre secteur à vous intéresser au potentiel de la </a:t>
            </a:r>
            <a:r>
              <a:rPr lang="fr-FR" sz="2000" i="1">
                <a:solidFill>
                  <a:schemeClr val="lt1"/>
                </a:solidFill>
              </a:rPr>
              <a:t>b</a:t>
            </a:r>
            <a:r>
              <a:rPr lang="fr-FR" sz="2000" b="0" i="1" u="none" strike="noStrike" cap="none">
                <a:solidFill>
                  <a:schemeClr val="lt1"/>
                </a:solidFill>
                <a:latin typeface="Calibri"/>
                <a:ea typeface="Calibri"/>
                <a:cs typeface="Calibri"/>
                <a:sym typeface="Calibri"/>
              </a:rPr>
              <a:t>lockchain. Connaître les mouvements stratégiques de vos concurrents est important pour comprendre la logique et la dynamique de la transformation de votre secteur. </a:t>
            </a:r>
          </a:p>
          <a:p>
            <a:pPr marL="0" marR="0" lvl="0" indent="0" algn="just" rtl="0">
              <a:lnSpc>
                <a:spcPct val="70000"/>
              </a:lnSpc>
              <a:spcBef>
                <a:spcPts val="1000"/>
              </a:spcBef>
              <a:spcAft>
                <a:spcPts val="0"/>
              </a:spcAft>
              <a:buNone/>
            </a:pPr>
            <a:r>
              <a:rPr lang="fr-FR" sz="2000" b="1" i="0" u="none" strike="noStrike" cap="none">
                <a:solidFill>
                  <a:schemeClr val="lt1"/>
                </a:solidFill>
                <a:latin typeface="Calibri"/>
                <a:ea typeface="Calibri"/>
                <a:cs typeface="Calibri"/>
                <a:sym typeface="Calibri"/>
              </a:rPr>
              <a:t>Y a-t-il d’autres acteurs de l’écosystème Blockchain susceptibles d’être contactés par l’un de vos concurrents actuels ?</a:t>
            </a:r>
          </a:p>
          <a:p>
            <a:pPr marL="0" marR="0" lvl="0" indent="0" algn="just" rtl="0">
              <a:lnSpc>
                <a:spcPct val="70000"/>
              </a:lnSpc>
              <a:spcBef>
                <a:spcPts val="1000"/>
              </a:spcBef>
              <a:spcAft>
                <a:spcPts val="0"/>
              </a:spcAft>
              <a:buClr>
                <a:schemeClr val="lt1"/>
              </a:buClr>
              <a:buSzPct val="25000"/>
              <a:buFont typeface="Arial"/>
              <a:buNone/>
            </a:pPr>
            <a:r>
              <a:rPr lang="fr-FR" sz="2000" b="1" i="0" u="none" strike="noStrike" cap="none">
                <a:solidFill>
                  <a:schemeClr val="lt1"/>
                </a:solidFill>
                <a:latin typeface="Calibri"/>
                <a:ea typeface="Calibri"/>
                <a:cs typeface="Calibri"/>
                <a:sym typeface="Calibri"/>
              </a:rPr>
              <a:t>➔ Etablissez une veille active sur :</a:t>
            </a:r>
          </a:p>
          <a:p>
            <a:pPr marL="685800" marR="0" lvl="1" indent="-214630" algn="just" rtl="0">
              <a:lnSpc>
                <a:spcPct val="70000"/>
              </a:lnSpc>
              <a:spcBef>
                <a:spcPts val="500"/>
              </a:spcBef>
              <a:spcAft>
                <a:spcPts val="0"/>
              </a:spcAft>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Les leaders des cellules d’innovation sur la blockchain de vos concurrents </a:t>
            </a:r>
            <a:r>
              <a:rPr lang="fr-FR" sz="2000" b="1">
                <a:solidFill>
                  <a:schemeClr val="lt1"/>
                </a:solidFill>
              </a:rPr>
              <a:t>(si vous pouvez les identifier)</a:t>
            </a:r>
          </a:p>
          <a:p>
            <a:pPr marL="685800" marR="0" lvl="1" indent="-214630" algn="just" rtl="0">
              <a:lnSpc>
                <a:spcPct val="70000"/>
              </a:lnSpc>
              <a:spcBef>
                <a:spcPts val="500"/>
              </a:spcBef>
              <a:spcAft>
                <a:spcPts val="0"/>
              </a:spcAft>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Les acteurs Blockchain susceptibles d’être partenaires de vos concurrents</a:t>
            </a:r>
          </a:p>
          <a:p>
            <a:pPr marL="0" marR="0" lvl="0" indent="0" algn="just" rtl="0">
              <a:lnSpc>
                <a:spcPct val="70000"/>
              </a:lnSpc>
              <a:spcBef>
                <a:spcPts val="500"/>
              </a:spcBef>
              <a:spcAft>
                <a:spcPts val="0"/>
              </a:spcAft>
              <a:buNone/>
            </a:pPr>
            <a:endParaRPr sz="2000" b="1">
              <a:solidFill>
                <a:schemeClr val="lt1"/>
              </a:solidFill>
            </a:endParaRPr>
          </a:p>
          <a:p>
            <a:pPr marL="228600" marR="0" lvl="0" indent="-228600" algn="just" rtl="0">
              <a:lnSpc>
                <a:spcPct val="70000"/>
              </a:lnSpc>
              <a:spcBef>
                <a:spcPts val="1000"/>
              </a:spcBef>
              <a:buClr>
                <a:schemeClr val="dk1"/>
              </a:buClr>
              <a:buSzPct val="129499"/>
              <a:buFont typeface="Arial"/>
              <a:buNone/>
            </a:pPr>
            <a:endParaRPr sz="20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graphicFrame>
        <p:nvGraphicFramePr>
          <p:cNvPr id="429" name="Shape 429"/>
          <p:cNvGraphicFramePr/>
          <p:nvPr/>
        </p:nvGraphicFramePr>
        <p:xfrm>
          <a:off x="974079" y="1322398"/>
          <a:ext cx="3000000" cy="3000000"/>
        </p:xfrm>
        <a:graphic>
          <a:graphicData uri="http://schemas.openxmlformats.org/drawingml/2006/table">
            <a:tbl>
              <a:tblPr firstRow="1" bandRow="1">
                <a:noFill/>
                <a:tableStyleId>{4F7EEF9F-B26B-4F24-943F-AFB663C2607B}</a:tableStyleId>
              </a:tblPr>
              <a:tblGrid>
                <a:gridCol w="1907475"/>
                <a:gridCol w="1690450"/>
                <a:gridCol w="1690450"/>
                <a:gridCol w="1690450"/>
              </a:tblGrid>
              <a:tr h="591075">
                <a:tc>
                  <a:txBody>
                    <a:bodyPr/>
                    <a:lstStyle/>
                    <a:p>
                      <a:pPr marL="0" marR="0" lvl="0" indent="0" algn="l" rtl="0">
                        <a:spcBef>
                          <a:spcPts val="0"/>
                        </a:spcBef>
                        <a:buSzPct val="25000"/>
                        <a:buNone/>
                      </a:pPr>
                      <a:r>
                        <a:rPr lang="fr-FR" sz="1800" b="1" u="none" strike="noStrike" cap="none">
                          <a:solidFill>
                            <a:schemeClr val="lt1"/>
                          </a:solidFill>
                        </a:rPr>
                        <a:t>Espaces d’innovation </a:t>
                      </a:r>
                    </a:p>
                  </a:txBody>
                  <a:tcPr marL="91450" marR="91450" marT="45725" marB="45725">
                    <a:solidFill>
                      <a:srgbClr val="254A92"/>
                    </a:solidFill>
                  </a:tcPr>
                </a:tc>
                <a:tc>
                  <a:txBody>
                    <a:bodyPr/>
                    <a:lstStyle/>
                    <a:p>
                      <a:pPr marL="0" marR="0" lvl="0" indent="0" algn="l" rtl="0">
                        <a:spcBef>
                          <a:spcPts val="0"/>
                        </a:spcBef>
                        <a:buSzPct val="25000"/>
                        <a:buNone/>
                      </a:pPr>
                      <a:r>
                        <a:rPr lang="fr-FR" sz="1800"/>
                        <a:t>Concurrents</a:t>
                      </a:r>
                    </a:p>
                  </a:txBody>
                  <a:tcPr marL="91450" marR="91450" marT="45725" marB="45725">
                    <a:solidFill>
                      <a:srgbClr val="254A92"/>
                    </a:solidFill>
                  </a:tcPr>
                </a:tc>
                <a:tc>
                  <a:txBody>
                    <a:bodyPr/>
                    <a:lstStyle/>
                    <a:p>
                      <a:pPr marL="0" marR="0" lvl="0" indent="0" algn="l" rtl="0">
                        <a:spcBef>
                          <a:spcPts val="0"/>
                        </a:spcBef>
                        <a:buSzPct val="25000"/>
                        <a:buNone/>
                      </a:pPr>
                      <a:r>
                        <a:rPr lang="fr-FR" sz="1800"/>
                        <a:t>Leader concurrent</a:t>
                      </a:r>
                    </a:p>
                  </a:txBody>
                  <a:tcPr marL="91450" marR="91450" marT="45725" marB="45725">
                    <a:solidFill>
                      <a:srgbClr val="254A92"/>
                    </a:solidFill>
                  </a:tcPr>
                </a:tc>
                <a:tc>
                  <a:txBody>
                    <a:bodyPr/>
                    <a:lstStyle/>
                    <a:p>
                      <a:pPr marL="0" marR="0" lvl="0" indent="0" algn="l" rtl="0">
                        <a:spcBef>
                          <a:spcPts val="0"/>
                        </a:spcBef>
                        <a:buSzPct val="25000"/>
                        <a:buNone/>
                      </a:pPr>
                      <a:r>
                        <a:rPr lang="fr-FR" sz="1800"/>
                        <a:t>Acteurs Blockchain</a:t>
                      </a:r>
                    </a:p>
                  </a:txBody>
                  <a:tcPr marL="91450" marR="91450" marT="45725" marB="45725">
                    <a:solidFill>
                      <a:srgbClr val="254A92"/>
                    </a:solidFill>
                  </a:tcPr>
                </a:tc>
              </a:tr>
              <a:tr h="1351750">
                <a:tc>
                  <a:txBody>
                    <a:bodyPr/>
                    <a:lstStyle/>
                    <a:p>
                      <a:pPr marL="0" marR="0" lvl="0" indent="0" algn="l" rtl="0">
                        <a:spcBef>
                          <a:spcPts val="0"/>
                        </a:spcBef>
                        <a:buSzPct val="25000"/>
                        <a:buNone/>
                      </a:pPr>
                      <a:r>
                        <a:rPr lang="fr-FR" sz="1800" b="1">
                          <a:solidFill>
                            <a:schemeClr val="lt1"/>
                          </a:solidFill>
                        </a:rPr>
                        <a:t>Espace d’innovation 1</a:t>
                      </a: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c>
                  <a:txBody>
                    <a:bodyPr/>
                    <a:lstStyle/>
                    <a:p>
                      <a:pPr marL="0" marR="0" lvl="0" indent="0" algn="l" rtl="0">
                        <a:spcBef>
                          <a:spcPts val="0"/>
                        </a:spcBef>
                        <a:buSzPct val="25000"/>
                        <a:buNone/>
                      </a:pPr>
                      <a:endParaRPr sz="1800" b="1">
                        <a:solidFill>
                          <a:schemeClr val="lt1"/>
                        </a:solidFill>
                      </a:endParaRPr>
                    </a:p>
                  </a:txBody>
                  <a:tcPr marL="91450" marR="91450" marT="45725" marB="45725">
                    <a:solidFill>
                      <a:srgbClr val="031234"/>
                    </a:solidFill>
                  </a:tcPr>
                </a:tc>
              </a:tr>
              <a:tr h="681025">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r>
              <a:tr h="681025">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c>
                  <a:txBody>
                    <a:bodyPr/>
                    <a:lstStyle/>
                    <a:p>
                      <a:pPr marL="0" marR="0" lvl="0" indent="0" algn="l" rtl="0">
                        <a:spcBef>
                          <a:spcPts val="0"/>
                        </a:spcBef>
                        <a:buSzPct val="25000"/>
                        <a:buNone/>
                      </a:pPr>
                      <a:endParaRPr sz="1800"/>
                    </a:p>
                  </a:txBody>
                  <a:tcPr marL="91450" marR="91450" marT="45725" marB="45725">
                    <a:solidFill>
                      <a:srgbClr val="031234"/>
                    </a:solidFill>
                  </a:tcPr>
                </a:tc>
              </a:tr>
            </a:tbl>
          </a:graphicData>
        </a:graphic>
      </p:graphicFrame>
      <p:sp>
        <p:nvSpPr>
          <p:cNvPr id="430" name="Shape 430"/>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309</Words>
  <Application>Microsoft Office PowerPoint</Application>
  <PresentationFormat>On-screen Show (4:3)</PresentationFormat>
  <Paragraphs>50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Activité “Fil rouge”  MOOC Blockchain  </vt:lpstr>
      <vt:lpstr>Module 3</vt:lpstr>
      <vt:lpstr>M3 : Analyse des acteurs externes </vt:lpstr>
      <vt:lpstr>Question 1</vt:lpstr>
      <vt:lpstr>PowerPoint Presentation</vt:lpstr>
      <vt:lpstr>PowerPoint Presentation</vt:lpstr>
      <vt:lpstr>PowerPoint Presentation</vt:lpstr>
      <vt:lpstr>Question 2</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“Fil rouge”  MOOC Blockchain</dc:title>
  <dc:creator>Julie Chane Ching</dc:creator>
  <cp:lastModifiedBy>Julie Chane Ching</cp:lastModifiedBy>
  <cp:revision>5</cp:revision>
  <dcterms:modified xsi:type="dcterms:W3CDTF">2016-12-06T13:18:55Z</dcterms:modified>
</cp:coreProperties>
</file>