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2"/>
  </p:notesMasterIdLst>
  <p:sldIdLst>
    <p:sldId id="256" r:id="rId2"/>
    <p:sldId id="267" r:id="rId3"/>
    <p:sldId id="268" r:id="rId4"/>
    <p:sldId id="269" r:id="rId5"/>
    <p:sldId id="270" r:id="rId6"/>
    <p:sldId id="271" r:id="rId7"/>
    <p:sldId id="272" r:id="rId8"/>
    <p:sldId id="273" r:id="rId9"/>
    <p:sldId id="274" r:id="rId10"/>
    <p:sldId id="275" r:id="rId11"/>
    <p:sldId id="276" r:id="rId12"/>
    <p:sldId id="277" r:id="rId13"/>
    <p:sldId id="278" r:id="rId14"/>
    <p:sldId id="279" r:id="rId15"/>
    <p:sldId id="280" r:id="rId16"/>
    <p:sldId id="281" r:id="rId17"/>
    <p:sldId id="282" r:id="rId18"/>
    <p:sldId id="283" r:id="rId19"/>
    <p:sldId id="284" r:id="rId20"/>
    <p:sldId id="285" r:id="rId21"/>
    <p:sldId id="286" r:id="rId22"/>
    <p:sldId id="287" r:id="rId23"/>
    <p:sldId id="288" r:id="rId24"/>
    <p:sldId id="289" r:id="rId25"/>
    <p:sldId id="290" r:id="rId26"/>
    <p:sldId id="291" r:id="rId27"/>
    <p:sldId id="292" r:id="rId28"/>
    <p:sldId id="293" r:id="rId29"/>
    <p:sldId id="294" r:id="rId30"/>
    <p:sldId id="295" r:id="rId31"/>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BEEB0B6-11A1-4A98-AA32-5F0C26DFDBCE}">
  <a:tblStyle styleId="{6BEEB0B6-11A1-4A98-AA32-5F0C26DFDBCE}" styleName="Table_0">
    <a:wholeTbl>
      <a:tcStyle>
        <a:tcBdr>
          <a:left>
            <a:ln w="9525" cap="flat" cmpd="sng">
              <a:solidFill>
                <a:srgbClr val="9E9E9E"/>
              </a:solidFill>
              <a:prstDash val="solid"/>
              <a:round/>
              <a:headEnd type="none" w="med" len="med"/>
              <a:tailEnd type="none" w="med" len="med"/>
            </a:ln>
          </a:left>
          <a:right>
            <a:ln w="9525" cap="flat" cmpd="sng">
              <a:solidFill>
                <a:srgbClr val="9E9E9E"/>
              </a:solidFill>
              <a:prstDash val="solid"/>
              <a:round/>
              <a:headEnd type="none" w="med" len="med"/>
              <a:tailEnd type="none" w="med" len="med"/>
            </a:ln>
          </a:right>
          <a:top>
            <a:ln w="9525" cap="flat" cmpd="sng">
              <a:solidFill>
                <a:srgbClr val="9E9E9E"/>
              </a:solidFill>
              <a:prstDash val="solid"/>
              <a:round/>
              <a:headEnd type="none" w="med" len="med"/>
              <a:tailEnd type="none" w="med" len="med"/>
            </a:ln>
          </a:top>
          <a:bottom>
            <a:ln w="9525" cap="flat" cmpd="sng">
              <a:solidFill>
                <a:srgbClr val="9E9E9E"/>
              </a:solidFill>
              <a:prstDash val="solid"/>
              <a:round/>
              <a:headEnd type="none" w="med" len="med"/>
              <a:tailEnd type="none" w="med" len="med"/>
            </a:ln>
          </a:bottom>
          <a:insideH>
            <a:ln w="9525" cap="flat" cmpd="sng">
              <a:solidFill>
                <a:srgbClr val="9E9E9E"/>
              </a:solidFill>
              <a:prstDash val="solid"/>
              <a:round/>
              <a:headEnd type="none" w="med" len="med"/>
              <a:tailEnd type="none" w="med" len="med"/>
            </a:ln>
          </a:insideH>
          <a:insideV>
            <a:ln w="9525" cap="flat" cmpd="sng">
              <a:solidFill>
                <a:srgbClr val="9E9E9E"/>
              </a:solidFill>
              <a:prstDash val="solid"/>
              <a:round/>
              <a:headEnd type="none" w="med" len="med"/>
              <a:tailEnd type="none" w="med" len="med"/>
            </a:ln>
          </a:insideV>
        </a:tcBdr>
      </a:tcStyle>
    </a:wholeTbl>
  </a:tblStyle>
  <a:tblStyle styleId="{5C7FBBA8-A0F7-449C-8003-315D11C772B5}" styleName="Table_1"/>
  <a:tblStyle styleId="{4F7EEF9F-B26B-4F24-943F-AFB663C2607B}" styleName="Table_2">
    <a:wholeTbl>
      <a:tcTxStyle b="off" i="off">
        <a:font>
          <a:latin typeface="Calibri"/>
          <a:ea typeface="Calibri"/>
          <a:cs typeface="Calibri"/>
        </a:font>
        <a:schemeClr val="dk1"/>
      </a:tcTxStyle>
      <a:tcStyle>
        <a:tcBdr>
          <a:left>
            <a:ln w="12700" cap="flat" cmpd="sng">
              <a:solidFill>
                <a:schemeClr val="lt1"/>
              </a:solidFill>
              <a:prstDash val="solid"/>
              <a:round/>
              <a:headEnd type="none" w="med" len="med"/>
              <a:tailEnd type="none" w="med" len="med"/>
            </a:ln>
          </a:left>
          <a:right>
            <a:ln w="12700" cap="flat" cmpd="sng">
              <a:solidFill>
                <a:schemeClr val="lt1"/>
              </a:solidFill>
              <a:prstDash val="solid"/>
              <a:round/>
              <a:headEnd type="none" w="med" len="med"/>
              <a:tailEnd type="none" w="med" len="med"/>
            </a:ln>
          </a:right>
          <a:top>
            <a:ln w="12700" cap="flat" cmpd="sng">
              <a:solidFill>
                <a:schemeClr val="lt1"/>
              </a:solidFill>
              <a:prstDash val="solid"/>
              <a:round/>
              <a:headEnd type="none" w="med" len="med"/>
              <a:tailEnd type="none" w="med" len="med"/>
            </a:ln>
          </a:top>
          <a:bottom>
            <a:ln w="12700" cap="flat" cmpd="sng">
              <a:solidFill>
                <a:schemeClr val="lt1"/>
              </a:solidFill>
              <a:prstDash val="solid"/>
              <a:round/>
              <a:headEnd type="none" w="med" len="med"/>
              <a:tailEnd type="none" w="med" len="med"/>
            </a:ln>
          </a:bottom>
          <a:insideH>
            <a:ln w="12700" cap="flat" cmpd="sng">
              <a:solidFill>
                <a:schemeClr val="lt1"/>
              </a:solidFill>
              <a:prstDash val="solid"/>
              <a:round/>
              <a:headEnd type="none" w="med" len="med"/>
              <a:tailEnd type="none" w="med" len="med"/>
            </a:ln>
          </a:insideH>
          <a:insideV>
            <a:ln w="12700" cap="flat" cmpd="sng">
              <a:solidFill>
                <a:schemeClr val="lt1"/>
              </a:solidFill>
              <a:prstDash val="solid"/>
              <a:round/>
              <a:headEnd type="none" w="med" len="med"/>
              <a:tailEnd type="none" w="med" len="med"/>
            </a:ln>
          </a:insideV>
        </a:tcBdr>
        <a:fill>
          <a:solidFill>
            <a:srgbClr val="E9EFF7"/>
          </a:solidFill>
        </a:fill>
      </a:tcStyle>
    </a:wholeTbl>
    <a:band1H>
      <a:tcStyle>
        <a:tcBdr/>
        <a:fill>
          <a:solidFill>
            <a:srgbClr val="D0DEEF"/>
          </a:solidFill>
        </a:fill>
      </a:tcStyle>
    </a:band1H>
    <a:band1V>
      <a:tcStyle>
        <a:tcBdr/>
        <a:fill>
          <a:solidFill>
            <a:srgbClr val="D0DEEF"/>
          </a:solidFill>
        </a:fill>
      </a:tcStyle>
    </a:band1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med" len="med"/>
              <a:tailEnd type="none" w="med" len="med"/>
            </a:ln>
          </a:top>
        </a:tcBdr>
        <a:fill>
          <a:solidFill>
            <a:schemeClr val="accent1"/>
          </a:solidFill>
        </a:fill>
      </a:tcStyle>
    </a:lastRow>
    <a:firstRow>
      <a:tcTxStyle b="on" i="off">
        <a:font>
          <a:latin typeface="Calibri"/>
          <a:ea typeface="Calibri"/>
          <a:cs typeface="Calibri"/>
        </a:font>
        <a:schemeClr val="lt1"/>
      </a:tcTxStyle>
      <a:tcStyle>
        <a:tcBdr>
          <a:bottom>
            <a:ln w="38100" cap="flat" cmpd="sng">
              <a:solidFill>
                <a:schemeClr val="lt1"/>
              </a:solidFill>
              <a:prstDash val="solid"/>
              <a:round/>
              <a:headEnd type="none" w="med" len="med"/>
              <a:tailEnd type="none" w="med" len="med"/>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128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1844994729"/>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Shape 84"/>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85" name="Shape 8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200010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Shape 20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07" name="Shape 20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34927006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Shape 21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6" name="Shape 216"/>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0829131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Shape 224"/>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25" name="Shape 22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459590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p:cNvGrpSpPr/>
        <p:nvPr/>
      </p:nvGrpSpPr>
      <p:grpSpPr>
        <a:xfrm>
          <a:off x="0" y="0"/>
          <a:ext cx="0" cy="0"/>
          <a:chOff x="0" y="0"/>
          <a:chExt cx="0" cy="0"/>
        </a:xfrm>
      </p:grpSpPr>
      <p:sp>
        <p:nvSpPr>
          <p:cNvPr id="231" name="Shape 231"/>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32" name="Shape 23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56685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8"/>
        <p:cNvGrpSpPr/>
        <p:nvPr/>
      </p:nvGrpSpPr>
      <p:grpSpPr>
        <a:xfrm>
          <a:off x="0" y="0"/>
          <a:ext cx="0" cy="0"/>
          <a:chOff x="0" y="0"/>
          <a:chExt cx="0" cy="0"/>
        </a:xfrm>
      </p:grpSpPr>
      <p:sp>
        <p:nvSpPr>
          <p:cNvPr id="239" name="Shape 239"/>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40" name="Shape 24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12605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6"/>
        <p:cNvGrpSpPr/>
        <p:nvPr/>
      </p:nvGrpSpPr>
      <p:grpSpPr>
        <a:xfrm>
          <a:off x="0" y="0"/>
          <a:ext cx="0" cy="0"/>
          <a:chOff x="0" y="0"/>
          <a:chExt cx="0" cy="0"/>
        </a:xfrm>
      </p:grpSpPr>
      <p:sp>
        <p:nvSpPr>
          <p:cNvPr id="247" name="Shape 247"/>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48" name="Shape 24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343911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2"/>
        <p:cNvGrpSpPr/>
        <p:nvPr/>
      </p:nvGrpSpPr>
      <p:grpSpPr>
        <a:xfrm>
          <a:off x="0" y="0"/>
          <a:ext cx="0" cy="0"/>
          <a:chOff x="0" y="0"/>
          <a:chExt cx="0" cy="0"/>
        </a:xfrm>
      </p:grpSpPr>
      <p:sp>
        <p:nvSpPr>
          <p:cNvPr id="253" name="Shape 253"/>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rtl="0">
              <a:spcBef>
                <a:spcPts val="0"/>
              </a:spcBef>
              <a:buNone/>
            </a:pPr>
            <a:endParaRPr/>
          </a:p>
        </p:txBody>
      </p:sp>
      <p:sp>
        <p:nvSpPr>
          <p:cNvPr id="254" name="Shape 25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211629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
        <p:cNvGrpSpPr/>
        <p:nvPr/>
      </p:nvGrpSpPr>
      <p:grpSpPr>
        <a:xfrm>
          <a:off x="0" y="0"/>
          <a:ext cx="0" cy="0"/>
          <a:chOff x="0" y="0"/>
          <a:chExt cx="0" cy="0"/>
        </a:xfrm>
      </p:grpSpPr>
      <p:sp>
        <p:nvSpPr>
          <p:cNvPr id="261" name="Shape 261"/>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62" name="Shape 26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6149662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Shape 269"/>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70" name="Shape 27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4439538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4"/>
        <p:cNvGrpSpPr/>
        <p:nvPr/>
      </p:nvGrpSpPr>
      <p:grpSpPr>
        <a:xfrm>
          <a:off x="0" y="0"/>
          <a:ext cx="0" cy="0"/>
          <a:chOff x="0" y="0"/>
          <a:chExt cx="0" cy="0"/>
        </a:xfrm>
      </p:grpSpPr>
      <p:sp>
        <p:nvSpPr>
          <p:cNvPr id="275" name="Shape 275"/>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rtl="0">
              <a:spcBef>
                <a:spcPts val="0"/>
              </a:spcBef>
              <a:buNone/>
            </a:pPr>
            <a:endParaRPr/>
          </a:p>
        </p:txBody>
      </p:sp>
      <p:sp>
        <p:nvSpPr>
          <p:cNvPr id="276" name="Shape 27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545745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Shape 15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6" name="Shape 156"/>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extLst>
      <p:ext uri="{BB962C8B-B14F-4D97-AF65-F5344CB8AC3E}">
        <p14:creationId xmlns:p14="http://schemas.microsoft.com/office/powerpoint/2010/main" val="75415881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2"/>
        <p:cNvGrpSpPr/>
        <p:nvPr/>
      </p:nvGrpSpPr>
      <p:grpSpPr>
        <a:xfrm>
          <a:off x="0" y="0"/>
          <a:ext cx="0" cy="0"/>
          <a:chOff x="0" y="0"/>
          <a:chExt cx="0" cy="0"/>
        </a:xfrm>
      </p:grpSpPr>
      <p:sp>
        <p:nvSpPr>
          <p:cNvPr id="283" name="Shape 283"/>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84" name="Shape 28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05800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0"/>
        <p:cNvGrpSpPr/>
        <p:nvPr/>
      </p:nvGrpSpPr>
      <p:grpSpPr>
        <a:xfrm>
          <a:off x="0" y="0"/>
          <a:ext cx="0" cy="0"/>
          <a:chOff x="0" y="0"/>
          <a:chExt cx="0" cy="0"/>
        </a:xfrm>
      </p:grpSpPr>
      <p:sp>
        <p:nvSpPr>
          <p:cNvPr id="291" name="Shape 291"/>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92" name="Shape 29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8679391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6"/>
        <p:cNvGrpSpPr/>
        <p:nvPr/>
      </p:nvGrpSpPr>
      <p:grpSpPr>
        <a:xfrm>
          <a:off x="0" y="0"/>
          <a:ext cx="0" cy="0"/>
          <a:chOff x="0" y="0"/>
          <a:chExt cx="0" cy="0"/>
        </a:xfrm>
      </p:grpSpPr>
      <p:sp>
        <p:nvSpPr>
          <p:cNvPr id="297" name="Shape 297"/>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rtl="0">
              <a:spcBef>
                <a:spcPts val="0"/>
              </a:spcBef>
              <a:buNone/>
            </a:pPr>
            <a:endParaRPr/>
          </a:p>
        </p:txBody>
      </p:sp>
      <p:sp>
        <p:nvSpPr>
          <p:cNvPr id="298" name="Shape 29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2484756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5"/>
        <p:cNvGrpSpPr/>
        <p:nvPr/>
      </p:nvGrpSpPr>
      <p:grpSpPr>
        <a:xfrm>
          <a:off x="0" y="0"/>
          <a:ext cx="0" cy="0"/>
          <a:chOff x="0" y="0"/>
          <a:chExt cx="0" cy="0"/>
        </a:xfrm>
      </p:grpSpPr>
      <p:sp>
        <p:nvSpPr>
          <p:cNvPr id="306" name="Shape 306"/>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07" name="Shape 30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9965238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4"/>
        <p:cNvGrpSpPr/>
        <p:nvPr/>
      </p:nvGrpSpPr>
      <p:grpSpPr>
        <a:xfrm>
          <a:off x="0" y="0"/>
          <a:ext cx="0" cy="0"/>
          <a:chOff x="0" y="0"/>
          <a:chExt cx="0" cy="0"/>
        </a:xfrm>
      </p:grpSpPr>
      <p:sp>
        <p:nvSpPr>
          <p:cNvPr id="315" name="Shape 315"/>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16" name="Shape 31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1583325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0"/>
        <p:cNvGrpSpPr/>
        <p:nvPr/>
      </p:nvGrpSpPr>
      <p:grpSpPr>
        <a:xfrm>
          <a:off x="0" y="0"/>
          <a:ext cx="0" cy="0"/>
          <a:chOff x="0" y="0"/>
          <a:chExt cx="0" cy="0"/>
        </a:xfrm>
      </p:grpSpPr>
      <p:sp>
        <p:nvSpPr>
          <p:cNvPr id="321" name="Shape 321"/>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22" name="Shape 32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1035160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8"/>
        <p:cNvGrpSpPr/>
        <p:nvPr/>
      </p:nvGrpSpPr>
      <p:grpSpPr>
        <a:xfrm>
          <a:off x="0" y="0"/>
          <a:ext cx="0" cy="0"/>
          <a:chOff x="0" y="0"/>
          <a:chExt cx="0" cy="0"/>
        </a:xfrm>
      </p:grpSpPr>
      <p:sp>
        <p:nvSpPr>
          <p:cNvPr id="329" name="Shape 329"/>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rtl="0">
              <a:spcBef>
                <a:spcPts val="0"/>
              </a:spcBef>
              <a:buNone/>
            </a:pPr>
            <a:endParaRPr/>
          </a:p>
        </p:txBody>
      </p:sp>
      <p:sp>
        <p:nvSpPr>
          <p:cNvPr id="330" name="Shape 33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3524516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6"/>
        <p:cNvGrpSpPr/>
        <p:nvPr/>
      </p:nvGrpSpPr>
      <p:grpSpPr>
        <a:xfrm>
          <a:off x="0" y="0"/>
          <a:ext cx="0" cy="0"/>
          <a:chOff x="0" y="0"/>
          <a:chExt cx="0" cy="0"/>
        </a:xfrm>
      </p:grpSpPr>
      <p:sp>
        <p:nvSpPr>
          <p:cNvPr id="337" name="Shape 337"/>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38" name="Shape 33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52380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4"/>
        <p:cNvGrpSpPr/>
        <p:nvPr/>
      </p:nvGrpSpPr>
      <p:grpSpPr>
        <a:xfrm>
          <a:off x="0" y="0"/>
          <a:ext cx="0" cy="0"/>
          <a:chOff x="0" y="0"/>
          <a:chExt cx="0" cy="0"/>
        </a:xfrm>
      </p:grpSpPr>
      <p:sp>
        <p:nvSpPr>
          <p:cNvPr id="345" name="Shape 345"/>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46" name="Shape 34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8397754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0"/>
        <p:cNvGrpSpPr/>
        <p:nvPr/>
      </p:nvGrpSpPr>
      <p:grpSpPr>
        <a:xfrm>
          <a:off x="0" y="0"/>
          <a:ext cx="0" cy="0"/>
          <a:chOff x="0" y="0"/>
          <a:chExt cx="0" cy="0"/>
        </a:xfrm>
      </p:grpSpPr>
      <p:sp>
        <p:nvSpPr>
          <p:cNvPr id="351" name="Shape 351"/>
          <p:cNvSpPr txBox="1">
            <a:spLocks noGrp="1"/>
          </p:cNvSpPr>
          <p:nvPr>
            <p:ph type="body" idx="1"/>
          </p:nvPr>
        </p:nvSpPr>
        <p:spPr>
          <a:xfrm>
            <a:off x="685800" y="4343400"/>
            <a:ext cx="5486400" cy="4114800"/>
          </a:xfrm>
          <a:prstGeom prst="rect">
            <a:avLst/>
          </a:prstGeom>
          <a:noFill/>
          <a:ln>
            <a:noFill/>
          </a:ln>
        </p:spPr>
        <p:txBody>
          <a:bodyPr lIns="91425" tIns="91425" rIns="91425" bIns="91425" anchor="ctr" anchorCtr="0">
            <a:noAutofit/>
          </a:bodyPr>
          <a:lstStyle/>
          <a:p>
            <a:pPr lvl="0" rtl="0">
              <a:spcBef>
                <a:spcPts val="0"/>
              </a:spcBef>
              <a:buNone/>
            </a:pPr>
            <a:endParaRPr/>
          </a:p>
        </p:txBody>
      </p:sp>
      <p:sp>
        <p:nvSpPr>
          <p:cNvPr id="352" name="Shape 35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224310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Shape 160"/>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161" name="Shape 16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3166732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0"/>
        <p:cNvGrpSpPr/>
        <p:nvPr/>
      </p:nvGrpSpPr>
      <p:grpSpPr>
        <a:xfrm>
          <a:off x="0" y="0"/>
          <a:ext cx="0" cy="0"/>
          <a:chOff x="0" y="0"/>
          <a:chExt cx="0" cy="0"/>
        </a:xfrm>
      </p:grpSpPr>
      <p:sp>
        <p:nvSpPr>
          <p:cNvPr id="361" name="Shape 361"/>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62" name="Shape 36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408418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Shape 166"/>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167" name="Shape 16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843749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Shape 172"/>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173" name="Shape 17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655635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Shape 181"/>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182" name="Shape 18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54416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Shape 188"/>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189" name="Shape 18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162831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Shape 194"/>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195" name="Shape 195"/>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638640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Shape 20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01" name="Shape 20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extLst>
      <p:ext uri="{BB962C8B-B14F-4D97-AF65-F5344CB8AC3E}">
        <p14:creationId xmlns:p14="http://schemas.microsoft.com/office/powerpoint/2010/main" val="23413850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4"/>
        <p:cNvGrpSpPr/>
        <p:nvPr/>
      </p:nvGrpSpPr>
      <p:grpSpPr>
        <a:xfrm>
          <a:off x="0" y="0"/>
          <a:ext cx="0" cy="0"/>
          <a:chOff x="0" y="0"/>
          <a:chExt cx="0" cy="0"/>
        </a:xfrm>
      </p:grpSpPr>
      <p:sp>
        <p:nvSpPr>
          <p:cNvPr id="15" name="Shape 15"/>
          <p:cNvSpPr txBox="1">
            <a:spLocks noGrp="1"/>
          </p:cNvSpPr>
          <p:nvPr>
            <p:ph type="ctrTitle"/>
          </p:nvPr>
        </p:nvSpPr>
        <p:spPr>
          <a:xfrm>
            <a:off x="685800" y="1122362"/>
            <a:ext cx="7772400" cy="2387600"/>
          </a:xfrm>
          <a:prstGeom prst="rect">
            <a:avLst/>
          </a:prstGeom>
          <a:noFill/>
          <a:ln>
            <a:noFill/>
          </a:ln>
        </p:spPr>
        <p:txBody>
          <a:bodyPr lIns="91425" tIns="91425" rIns="91425" bIns="91425" anchor="b" anchorCtr="0"/>
          <a:lstStyle>
            <a:lvl1pPr marL="0" marR="0" lvl="0" indent="0" algn="ctr" rtl="0">
              <a:lnSpc>
                <a:spcPct val="90000"/>
              </a:lnSpc>
              <a:spcBef>
                <a:spcPts val="0"/>
              </a:spcBef>
              <a:buClr>
                <a:schemeClr val="dk1"/>
              </a:buClr>
              <a:buFont typeface="Calibri"/>
              <a:buNone/>
              <a:defRPr sz="60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6" name="Shape 16"/>
          <p:cNvSpPr txBox="1">
            <a:spLocks noGrp="1"/>
          </p:cNvSpPr>
          <p:nvPr>
            <p:ph type="subTitle" idx="1"/>
          </p:nvPr>
        </p:nvSpPr>
        <p:spPr>
          <a:xfrm>
            <a:off x="1143000" y="3602037"/>
            <a:ext cx="6858000" cy="1655761"/>
          </a:xfrm>
          <a:prstGeom prst="rect">
            <a:avLst/>
          </a:prstGeom>
          <a:noFill/>
          <a:ln>
            <a:noFill/>
          </a:ln>
        </p:spPr>
        <p:txBody>
          <a:bodyPr lIns="91425" tIns="91425" rIns="91425" bIns="91425" anchor="t" anchorCtr="0"/>
          <a:lstStyle>
            <a:lvl1pPr marL="0" marR="0" lvl="0" indent="0" algn="ctr" rtl="0">
              <a:lnSpc>
                <a:spcPct val="90000"/>
              </a:lnSpc>
              <a:spcBef>
                <a:spcPts val="1000"/>
              </a:spcBef>
              <a:buClr>
                <a:schemeClr val="dk1"/>
              </a:buClr>
              <a:buFont typeface="Arial"/>
              <a:buNone/>
              <a:defRPr sz="2400" b="0" i="0" u="none" strike="noStrike" cap="none">
                <a:solidFill>
                  <a:schemeClr val="dk1"/>
                </a:solidFill>
                <a:latin typeface="Calibri"/>
                <a:ea typeface="Calibri"/>
                <a:cs typeface="Calibri"/>
                <a:sym typeface="Calibri"/>
              </a:defRPr>
            </a:lvl1pPr>
            <a:lvl2pPr marL="457200" marR="0" lvl="1" indent="0" algn="ctr"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2pPr>
            <a:lvl3pPr marL="914400" marR="0" lvl="2" indent="0" algn="ctr" rtl="0">
              <a:lnSpc>
                <a:spcPct val="90000"/>
              </a:lnSpc>
              <a:spcBef>
                <a:spcPts val="500"/>
              </a:spcBef>
              <a:buClr>
                <a:schemeClr val="dk1"/>
              </a:buClr>
              <a:buFont typeface="Arial"/>
              <a:buNone/>
              <a:defRPr sz="1800" b="0" i="0" u="none" strike="noStrike" cap="none">
                <a:solidFill>
                  <a:schemeClr val="dk1"/>
                </a:solidFill>
                <a:latin typeface="Calibri"/>
                <a:ea typeface="Calibri"/>
                <a:cs typeface="Calibri"/>
                <a:sym typeface="Calibri"/>
              </a:defRPr>
            </a:lvl3pPr>
            <a:lvl4pPr marL="1371600" marR="0" lvl="3"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4pPr>
            <a:lvl5pPr marL="1828800" marR="0" lvl="4"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5pPr>
            <a:lvl6pPr marL="2286000" marR="0" lvl="5"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6pPr>
            <a:lvl7pPr marL="2743200" marR="0" lvl="6"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7pPr>
            <a:lvl8pPr marL="3200400" marR="0" lvl="7"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8pPr>
            <a:lvl9pPr marL="3657600" marR="0" lvl="8" indent="0" algn="ctr" rtl="0">
              <a:lnSpc>
                <a:spcPct val="90000"/>
              </a:lnSpc>
              <a:spcBef>
                <a:spcPts val="500"/>
              </a:spcBef>
              <a:buClr>
                <a:schemeClr val="dk1"/>
              </a:buClr>
              <a:buFont typeface="Arial"/>
              <a:buNone/>
              <a:defRPr sz="1600" b="0" i="0" u="none" strike="noStrike" cap="none">
                <a:solidFill>
                  <a:schemeClr val="dk1"/>
                </a:solidFill>
                <a:latin typeface="Calibri"/>
                <a:ea typeface="Calibri"/>
                <a:cs typeface="Calibri"/>
                <a:sym typeface="Calibri"/>
              </a:defRPr>
            </a:lvl9pPr>
          </a:lstStyle>
          <a:p>
            <a:endParaRPr/>
          </a:p>
        </p:txBody>
      </p:sp>
      <p:sp>
        <p:nvSpPr>
          <p:cNvPr id="17" name="Shape 17"/>
          <p:cNvSpPr txBox="1">
            <a:spLocks noGrp="1"/>
          </p:cNvSpPr>
          <p:nvPr>
            <p:ph type="dt" idx="10"/>
          </p:nvPr>
        </p:nvSpPr>
        <p:spPr>
          <a:xfrm>
            <a:off x="628650" y="6356351"/>
            <a:ext cx="2057400" cy="365125"/>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8" name="Shape 18"/>
          <p:cNvSpPr txBox="1">
            <a:spLocks noGrp="1"/>
          </p:cNvSpPr>
          <p:nvPr>
            <p:ph type="ftr" idx="11"/>
          </p:nvPr>
        </p:nvSpPr>
        <p:spPr>
          <a:xfrm>
            <a:off x="3028950" y="6356351"/>
            <a:ext cx="3086099" cy="365125"/>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9" name="Shape 19"/>
          <p:cNvSpPr txBox="1">
            <a:spLocks noGrp="1"/>
          </p:cNvSpPr>
          <p:nvPr>
            <p:ph type="sldNum" idx="12"/>
          </p:nvPr>
        </p:nvSpPr>
        <p:spPr>
          <a:xfrm>
            <a:off x="6457950" y="6356351"/>
            <a:ext cx="2057400"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fr-FR" sz="1200" b="0" i="0" u="none" strike="noStrike" cap="none">
                <a:solidFill>
                  <a:srgbClr val="888888"/>
                </a:solidFill>
                <a:latin typeface="Calibri"/>
                <a:ea typeface="Calibri"/>
                <a:cs typeface="Calibri"/>
                <a:sym typeface="Calibri"/>
              </a:rPr>
              <a:t>‹#›</a:t>
            </a:fld>
            <a:endParaRPr lang="fr-FR"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71"/>
        <p:cNvGrpSpPr/>
        <p:nvPr/>
      </p:nvGrpSpPr>
      <p:grpSpPr>
        <a:xfrm>
          <a:off x="0" y="0"/>
          <a:ext cx="0" cy="0"/>
          <a:chOff x="0" y="0"/>
          <a:chExt cx="0" cy="0"/>
        </a:xfrm>
      </p:grpSpPr>
      <p:sp>
        <p:nvSpPr>
          <p:cNvPr id="72" name="Shape 72"/>
          <p:cNvSpPr txBox="1">
            <a:spLocks noGrp="1"/>
          </p:cNvSpPr>
          <p:nvPr>
            <p:ph type="title"/>
          </p:nvPr>
        </p:nvSpPr>
        <p:spPr>
          <a:xfrm>
            <a:off x="628650" y="365126"/>
            <a:ext cx="7886700"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73" name="Shape 73"/>
          <p:cNvSpPr txBox="1">
            <a:spLocks noGrp="1"/>
          </p:cNvSpPr>
          <p:nvPr>
            <p:ph type="body" idx="1"/>
          </p:nvPr>
        </p:nvSpPr>
        <p:spPr>
          <a:xfrm rot="5400000">
            <a:off x="2396330" y="57943"/>
            <a:ext cx="4351338" cy="7886700"/>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74" name="Shape 74"/>
          <p:cNvSpPr txBox="1">
            <a:spLocks noGrp="1"/>
          </p:cNvSpPr>
          <p:nvPr>
            <p:ph type="dt" idx="10"/>
          </p:nvPr>
        </p:nvSpPr>
        <p:spPr>
          <a:xfrm>
            <a:off x="628650" y="6356351"/>
            <a:ext cx="2057400"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5" name="Shape 75"/>
          <p:cNvSpPr txBox="1">
            <a:spLocks noGrp="1"/>
          </p:cNvSpPr>
          <p:nvPr>
            <p:ph type="ftr" idx="11"/>
          </p:nvPr>
        </p:nvSpPr>
        <p:spPr>
          <a:xfrm>
            <a:off x="3028950" y="6356351"/>
            <a:ext cx="3086099"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6" name="Shape 76"/>
          <p:cNvSpPr txBox="1">
            <a:spLocks noGrp="1"/>
          </p:cNvSpPr>
          <p:nvPr>
            <p:ph type="sldNum" idx="12"/>
          </p:nvPr>
        </p:nvSpPr>
        <p:spPr>
          <a:xfrm>
            <a:off x="6457950" y="6356351"/>
            <a:ext cx="2057400"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fr-FR" sz="1200">
                <a:solidFill>
                  <a:srgbClr val="888888"/>
                </a:solidFill>
                <a:latin typeface="Calibri"/>
                <a:ea typeface="Calibri"/>
                <a:cs typeface="Calibri"/>
                <a:sym typeface="Calibri"/>
              </a:rPr>
              <a:t>‹#›</a:t>
            </a:fld>
            <a:endParaRPr lang="fr-FR" sz="1200">
              <a:solidFill>
                <a:srgbClr val="888888"/>
              </a:solidFill>
              <a:latin typeface="Calibri"/>
              <a:ea typeface="Calibri"/>
              <a:cs typeface="Calibri"/>
              <a:sym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77"/>
        <p:cNvGrpSpPr/>
        <p:nvPr/>
      </p:nvGrpSpPr>
      <p:grpSpPr>
        <a:xfrm>
          <a:off x="0" y="0"/>
          <a:ext cx="0" cy="0"/>
          <a:chOff x="0" y="0"/>
          <a:chExt cx="0" cy="0"/>
        </a:xfrm>
      </p:grpSpPr>
      <p:sp>
        <p:nvSpPr>
          <p:cNvPr id="78" name="Shape 78"/>
          <p:cNvSpPr txBox="1">
            <a:spLocks noGrp="1"/>
          </p:cNvSpPr>
          <p:nvPr>
            <p:ph type="title"/>
          </p:nvPr>
        </p:nvSpPr>
        <p:spPr>
          <a:xfrm rot="5400000">
            <a:off x="4623593" y="2285206"/>
            <a:ext cx="5811838" cy="1971675"/>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79" name="Shape 79"/>
          <p:cNvSpPr txBox="1">
            <a:spLocks noGrp="1"/>
          </p:cNvSpPr>
          <p:nvPr>
            <p:ph type="body" idx="1"/>
          </p:nvPr>
        </p:nvSpPr>
        <p:spPr>
          <a:xfrm rot="5400000">
            <a:off x="623093" y="370681"/>
            <a:ext cx="5811838" cy="5800725"/>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0" name="Shape 80"/>
          <p:cNvSpPr txBox="1">
            <a:spLocks noGrp="1"/>
          </p:cNvSpPr>
          <p:nvPr>
            <p:ph type="dt" idx="10"/>
          </p:nvPr>
        </p:nvSpPr>
        <p:spPr>
          <a:xfrm>
            <a:off x="628650" y="6356351"/>
            <a:ext cx="2057400"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81" name="Shape 81"/>
          <p:cNvSpPr txBox="1">
            <a:spLocks noGrp="1"/>
          </p:cNvSpPr>
          <p:nvPr>
            <p:ph type="ftr" idx="11"/>
          </p:nvPr>
        </p:nvSpPr>
        <p:spPr>
          <a:xfrm>
            <a:off x="3028950" y="6356351"/>
            <a:ext cx="3086099"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82" name="Shape 82"/>
          <p:cNvSpPr txBox="1">
            <a:spLocks noGrp="1"/>
          </p:cNvSpPr>
          <p:nvPr>
            <p:ph type="sldNum" idx="12"/>
          </p:nvPr>
        </p:nvSpPr>
        <p:spPr>
          <a:xfrm>
            <a:off x="6457950" y="6356351"/>
            <a:ext cx="2057400"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fr-FR" sz="1200">
                <a:solidFill>
                  <a:srgbClr val="888888"/>
                </a:solidFill>
                <a:latin typeface="Calibri"/>
                <a:ea typeface="Calibri"/>
                <a:cs typeface="Calibri"/>
                <a:sym typeface="Calibri"/>
              </a:rPr>
              <a:t>‹#›</a:t>
            </a:fld>
            <a:endParaRPr lang="fr-FR" sz="1200">
              <a:solidFill>
                <a:srgbClr val="888888"/>
              </a:solidFill>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628650" y="365126"/>
            <a:ext cx="7886700"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22" name="Shape 22"/>
          <p:cNvSpPr txBox="1">
            <a:spLocks noGrp="1"/>
          </p:cNvSpPr>
          <p:nvPr>
            <p:ph type="body" idx="1"/>
          </p:nvPr>
        </p:nvSpPr>
        <p:spPr>
          <a:xfrm>
            <a:off x="628650" y="1825625"/>
            <a:ext cx="7886700" cy="4351338"/>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23" name="Shape 23"/>
          <p:cNvSpPr txBox="1">
            <a:spLocks noGrp="1"/>
          </p:cNvSpPr>
          <p:nvPr>
            <p:ph type="dt" idx="10"/>
          </p:nvPr>
        </p:nvSpPr>
        <p:spPr>
          <a:xfrm>
            <a:off x="628650" y="6356351"/>
            <a:ext cx="2057400" cy="365125"/>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24" name="Shape 24"/>
          <p:cNvSpPr txBox="1">
            <a:spLocks noGrp="1"/>
          </p:cNvSpPr>
          <p:nvPr>
            <p:ph type="ftr" idx="11"/>
          </p:nvPr>
        </p:nvSpPr>
        <p:spPr>
          <a:xfrm>
            <a:off x="3028950" y="6356351"/>
            <a:ext cx="3086099" cy="365125"/>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25" name="Shape 25"/>
          <p:cNvSpPr txBox="1">
            <a:spLocks noGrp="1"/>
          </p:cNvSpPr>
          <p:nvPr>
            <p:ph type="sldNum" idx="12"/>
          </p:nvPr>
        </p:nvSpPr>
        <p:spPr>
          <a:xfrm>
            <a:off x="6457950" y="6356351"/>
            <a:ext cx="2057400"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fr-FR" sz="1200" b="0" i="0" u="none" strike="noStrike" cap="none">
                <a:solidFill>
                  <a:srgbClr val="888888"/>
                </a:solidFill>
                <a:latin typeface="Calibri"/>
                <a:ea typeface="Calibri"/>
                <a:cs typeface="Calibri"/>
                <a:sym typeface="Calibri"/>
              </a:rPr>
              <a:t>‹#›</a:t>
            </a:fld>
            <a:endParaRPr lang="fr-FR"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26"/>
        <p:cNvGrpSpPr/>
        <p:nvPr/>
      </p:nvGrpSpPr>
      <p:grpSpPr>
        <a:xfrm>
          <a:off x="0" y="0"/>
          <a:ext cx="0" cy="0"/>
          <a:chOff x="0" y="0"/>
          <a:chExt cx="0" cy="0"/>
        </a:xfrm>
      </p:grpSpPr>
      <p:sp>
        <p:nvSpPr>
          <p:cNvPr id="27" name="Shape 27"/>
          <p:cNvSpPr txBox="1">
            <a:spLocks noGrp="1"/>
          </p:cNvSpPr>
          <p:nvPr>
            <p:ph type="title"/>
          </p:nvPr>
        </p:nvSpPr>
        <p:spPr>
          <a:xfrm>
            <a:off x="623887" y="1709739"/>
            <a:ext cx="7886700" cy="2852737"/>
          </a:xfrm>
          <a:prstGeom prst="rect">
            <a:avLst/>
          </a:prstGeom>
          <a:noFill/>
          <a:ln>
            <a:noFill/>
          </a:ln>
        </p:spPr>
        <p:txBody>
          <a:bodyPr lIns="91425" tIns="91425" rIns="91425" bIns="91425" anchor="b" anchorCtr="0"/>
          <a:lstStyle>
            <a:lvl1pPr marL="0" marR="0" lvl="0" indent="0" algn="l" rtl="0">
              <a:lnSpc>
                <a:spcPct val="90000"/>
              </a:lnSpc>
              <a:spcBef>
                <a:spcPts val="0"/>
              </a:spcBef>
              <a:buClr>
                <a:schemeClr val="dk1"/>
              </a:buClr>
              <a:buFont typeface="Calibri"/>
              <a:buNone/>
              <a:defRPr sz="60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28" name="Shape 28"/>
          <p:cNvSpPr txBox="1">
            <a:spLocks noGrp="1"/>
          </p:cNvSpPr>
          <p:nvPr>
            <p:ph type="body" idx="1"/>
          </p:nvPr>
        </p:nvSpPr>
        <p:spPr>
          <a:xfrm>
            <a:off x="623887" y="4589464"/>
            <a:ext cx="7886700" cy="1500187"/>
          </a:xfrm>
          <a:prstGeom prst="rect">
            <a:avLst/>
          </a:prstGeom>
          <a:noFill/>
          <a:ln>
            <a:noFill/>
          </a:ln>
        </p:spPr>
        <p:txBody>
          <a:bodyPr lIns="91425" tIns="91425" rIns="91425" bIns="91425" anchor="t" anchorCtr="0"/>
          <a:lstStyle>
            <a:lvl1pPr marL="0" marR="0" lvl="0" indent="0" algn="l" rtl="0">
              <a:lnSpc>
                <a:spcPct val="90000"/>
              </a:lnSpc>
              <a:spcBef>
                <a:spcPts val="1000"/>
              </a:spcBef>
              <a:buClr>
                <a:schemeClr val="dk1"/>
              </a:buClr>
              <a:buFont typeface="Arial"/>
              <a:buNone/>
              <a:defRPr sz="2400" b="0"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buClr>
                <a:srgbClr val="888888"/>
              </a:buClr>
              <a:buFont typeface="Arial"/>
              <a:buNone/>
              <a:defRPr sz="2000" b="0" i="0" u="none" strike="noStrike" cap="none">
                <a:solidFill>
                  <a:srgbClr val="888888"/>
                </a:solidFill>
                <a:latin typeface="Calibri"/>
                <a:ea typeface="Calibri"/>
                <a:cs typeface="Calibri"/>
                <a:sym typeface="Calibri"/>
              </a:defRPr>
            </a:lvl2pPr>
            <a:lvl3pPr marL="914400" marR="0" lvl="2" indent="0" algn="l" rtl="0">
              <a:lnSpc>
                <a:spcPct val="90000"/>
              </a:lnSpc>
              <a:spcBef>
                <a:spcPts val="500"/>
              </a:spcBef>
              <a:buClr>
                <a:srgbClr val="888888"/>
              </a:buClr>
              <a:buFont typeface="Arial"/>
              <a:buNone/>
              <a:defRPr sz="1800" b="0" i="0" u="none" strike="noStrike" cap="none">
                <a:solidFill>
                  <a:srgbClr val="888888"/>
                </a:solidFill>
                <a:latin typeface="Calibri"/>
                <a:ea typeface="Calibri"/>
                <a:cs typeface="Calibri"/>
                <a:sym typeface="Calibri"/>
              </a:defRPr>
            </a:lvl3pPr>
            <a:lvl4pPr marL="1371600" marR="0" lvl="3" indent="0" algn="l" rtl="0">
              <a:lnSpc>
                <a:spcPct val="90000"/>
              </a:lnSpc>
              <a:spcBef>
                <a:spcPts val="500"/>
              </a:spcBef>
              <a:buClr>
                <a:srgbClr val="888888"/>
              </a:buClr>
              <a:buFont typeface="Arial"/>
              <a:buNone/>
              <a:defRPr sz="1600" b="0" i="0" u="none" strike="noStrike" cap="none">
                <a:solidFill>
                  <a:srgbClr val="888888"/>
                </a:solidFill>
                <a:latin typeface="Calibri"/>
                <a:ea typeface="Calibri"/>
                <a:cs typeface="Calibri"/>
                <a:sym typeface="Calibri"/>
              </a:defRPr>
            </a:lvl4pPr>
            <a:lvl5pPr marL="1828800" marR="0" lvl="4" indent="0" algn="l" rtl="0">
              <a:lnSpc>
                <a:spcPct val="90000"/>
              </a:lnSpc>
              <a:spcBef>
                <a:spcPts val="500"/>
              </a:spcBef>
              <a:buClr>
                <a:srgbClr val="888888"/>
              </a:buClr>
              <a:buFont typeface="Arial"/>
              <a:buNone/>
              <a:defRPr sz="1600" b="0" i="0" u="none" strike="noStrike" cap="none">
                <a:solidFill>
                  <a:srgbClr val="888888"/>
                </a:solidFill>
                <a:latin typeface="Calibri"/>
                <a:ea typeface="Calibri"/>
                <a:cs typeface="Calibri"/>
                <a:sym typeface="Calibri"/>
              </a:defRPr>
            </a:lvl5pPr>
            <a:lvl6pPr marL="2286000" marR="0" lvl="5" indent="0" algn="l" rtl="0">
              <a:lnSpc>
                <a:spcPct val="90000"/>
              </a:lnSpc>
              <a:spcBef>
                <a:spcPts val="500"/>
              </a:spcBef>
              <a:buClr>
                <a:srgbClr val="888888"/>
              </a:buClr>
              <a:buFont typeface="Arial"/>
              <a:buNone/>
              <a:defRPr sz="1600" b="0" i="0" u="none" strike="noStrike" cap="none">
                <a:solidFill>
                  <a:srgbClr val="888888"/>
                </a:solidFill>
                <a:latin typeface="Calibri"/>
                <a:ea typeface="Calibri"/>
                <a:cs typeface="Calibri"/>
                <a:sym typeface="Calibri"/>
              </a:defRPr>
            </a:lvl6pPr>
            <a:lvl7pPr marL="2743200" marR="0" lvl="6" indent="0" algn="l" rtl="0">
              <a:lnSpc>
                <a:spcPct val="90000"/>
              </a:lnSpc>
              <a:spcBef>
                <a:spcPts val="500"/>
              </a:spcBef>
              <a:buClr>
                <a:srgbClr val="888888"/>
              </a:buClr>
              <a:buFont typeface="Arial"/>
              <a:buNone/>
              <a:defRPr sz="1600" b="0" i="0" u="none" strike="noStrike" cap="none">
                <a:solidFill>
                  <a:srgbClr val="888888"/>
                </a:solidFill>
                <a:latin typeface="Calibri"/>
                <a:ea typeface="Calibri"/>
                <a:cs typeface="Calibri"/>
                <a:sym typeface="Calibri"/>
              </a:defRPr>
            </a:lvl7pPr>
            <a:lvl8pPr marL="3200400" marR="0" lvl="7" indent="0" algn="l" rtl="0">
              <a:lnSpc>
                <a:spcPct val="90000"/>
              </a:lnSpc>
              <a:spcBef>
                <a:spcPts val="500"/>
              </a:spcBef>
              <a:buClr>
                <a:srgbClr val="888888"/>
              </a:buClr>
              <a:buFont typeface="Arial"/>
              <a:buNone/>
              <a:defRPr sz="1600" b="0" i="0" u="none" strike="noStrike" cap="none">
                <a:solidFill>
                  <a:srgbClr val="888888"/>
                </a:solidFill>
                <a:latin typeface="Calibri"/>
                <a:ea typeface="Calibri"/>
                <a:cs typeface="Calibri"/>
                <a:sym typeface="Calibri"/>
              </a:defRPr>
            </a:lvl8pPr>
            <a:lvl9pPr marL="3657600" marR="0" lvl="8" indent="0" algn="l" rtl="0">
              <a:lnSpc>
                <a:spcPct val="90000"/>
              </a:lnSpc>
              <a:spcBef>
                <a:spcPts val="500"/>
              </a:spcBef>
              <a:buClr>
                <a:srgbClr val="888888"/>
              </a:buClr>
              <a:buFont typeface="Arial"/>
              <a:buNone/>
              <a:defRPr sz="1600" b="0" i="0" u="none" strike="noStrike" cap="none">
                <a:solidFill>
                  <a:srgbClr val="888888"/>
                </a:solidFill>
                <a:latin typeface="Calibri"/>
                <a:ea typeface="Calibri"/>
                <a:cs typeface="Calibri"/>
                <a:sym typeface="Calibri"/>
              </a:defRPr>
            </a:lvl9pPr>
          </a:lstStyle>
          <a:p>
            <a:endParaRPr/>
          </a:p>
        </p:txBody>
      </p:sp>
      <p:sp>
        <p:nvSpPr>
          <p:cNvPr id="29" name="Shape 29"/>
          <p:cNvSpPr txBox="1">
            <a:spLocks noGrp="1"/>
          </p:cNvSpPr>
          <p:nvPr>
            <p:ph type="dt" idx="10"/>
          </p:nvPr>
        </p:nvSpPr>
        <p:spPr>
          <a:xfrm>
            <a:off x="628650" y="6356351"/>
            <a:ext cx="2057400"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30" name="Shape 30"/>
          <p:cNvSpPr txBox="1">
            <a:spLocks noGrp="1"/>
          </p:cNvSpPr>
          <p:nvPr>
            <p:ph type="ftr" idx="11"/>
          </p:nvPr>
        </p:nvSpPr>
        <p:spPr>
          <a:xfrm>
            <a:off x="3028950" y="6356351"/>
            <a:ext cx="3086099"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31" name="Shape 31"/>
          <p:cNvSpPr txBox="1">
            <a:spLocks noGrp="1"/>
          </p:cNvSpPr>
          <p:nvPr>
            <p:ph type="sldNum" idx="12"/>
          </p:nvPr>
        </p:nvSpPr>
        <p:spPr>
          <a:xfrm>
            <a:off x="6457950" y="6356351"/>
            <a:ext cx="2057400"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fr-FR" sz="1200">
                <a:solidFill>
                  <a:srgbClr val="888888"/>
                </a:solidFill>
                <a:latin typeface="Calibri"/>
                <a:ea typeface="Calibri"/>
                <a:cs typeface="Calibri"/>
                <a:sym typeface="Calibri"/>
              </a:rPr>
              <a:t>‹#›</a:t>
            </a:fld>
            <a:endParaRPr lang="fr-FR" sz="1200">
              <a:solidFill>
                <a:srgbClr val="888888"/>
              </a:solidFill>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32"/>
        <p:cNvGrpSpPr/>
        <p:nvPr/>
      </p:nvGrpSpPr>
      <p:grpSpPr>
        <a:xfrm>
          <a:off x="0" y="0"/>
          <a:ext cx="0" cy="0"/>
          <a:chOff x="0" y="0"/>
          <a:chExt cx="0" cy="0"/>
        </a:xfrm>
      </p:grpSpPr>
      <p:sp>
        <p:nvSpPr>
          <p:cNvPr id="33" name="Shape 33"/>
          <p:cNvSpPr txBox="1">
            <a:spLocks noGrp="1"/>
          </p:cNvSpPr>
          <p:nvPr>
            <p:ph type="title"/>
          </p:nvPr>
        </p:nvSpPr>
        <p:spPr>
          <a:xfrm>
            <a:off x="628650" y="365126"/>
            <a:ext cx="7886700"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34" name="Shape 34"/>
          <p:cNvSpPr txBox="1">
            <a:spLocks noGrp="1"/>
          </p:cNvSpPr>
          <p:nvPr>
            <p:ph type="body" idx="1"/>
          </p:nvPr>
        </p:nvSpPr>
        <p:spPr>
          <a:xfrm>
            <a:off x="628650" y="1825625"/>
            <a:ext cx="3886200" cy="4351338"/>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5" name="Shape 35"/>
          <p:cNvSpPr txBox="1">
            <a:spLocks noGrp="1"/>
          </p:cNvSpPr>
          <p:nvPr>
            <p:ph type="body" idx="2"/>
          </p:nvPr>
        </p:nvSpPr>
        <p:spPr>
          <a:xfrm>
            <a:off x="4629150" y="1825625"/>
            <a:ext cx="3886200" cy="4351338"/>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6" name="Shape 36"/>
          <p:cNvSpPr txBox="1">
            <a:spLocks noGrp="1"/>
          </p:cNvSpPr>
          <p:nvPr>
            <p:ph type="dt" idx="10"/>
          </p:nvPr>
        </p:nvSpPr>
        <p:spPr>
          <a:xfrm>
            <a:off x="628650" y="6356351"/>
            <a:ext cx="2057400"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37" name="Shape 37"/>
          <p:cNvSpPr txBox="1">
            <a:spLocks noGrp="1"/>
          </p:cNvSpPr>
          <p:nvPr>
            <p:ph type="ftr" idx="11"/>
          </p:nvPr>
        </p:nvSpPr>
        <p:spPr>
          <a:xfrm>
            <a:off x="3028950" y="6356351"/>
            <a:ext cx="3086099"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38" name="Shape 38"/>
          <p:cNvSpPr txBox="1">
            <a:spLocks noGrp="1"/>
          </p:cNvSpPr>
          <p:nvPr>
            <p:ph type="sldNum" idx="12"/>
          </p:nvPr>
        </p:nvSpPr>
        <p:spPr>
          <a:xfrm>
            <a:off x="6457950" y="6356351"/>
            <a:ext cx="2057400"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fr-FR" sz="1200">
                <a:solidFill>
                  <a:srgbClr val="888888"/>
                </a:solidFill>
                <a:latin typeface="Calibri"/>
                <a:ea typeface="Calibri"/>
                <a:cs typeface="Calibri"/>
                <a:sym typeface="Calibri"/>
              </a:rPr>
              <a:t>‹#›</a:t>
            </a:fld>
            <a:endParaRPr lang="fr-FR" sz="1200">
              <a:solidFill>
                <a:srgbClr val="888888"/>
              </a:solidFill>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39"/>
        <p:cNvGrpSpPr/>
        <p:nvPr/>
      </p:nvGrpSpPr>
      <p:grpSpPr>
        <a:xfrm>
          <a:off x="0" y="0"/>
          <a:ext cx="0" cy="0"/>
          <a:chOff x="0" y="0"/>
          <a:chExt cx="0" cy="0"/>
        </a:xfrm>
      </p:grpSpPr>
      <p:sp>
        <p:nvSpPr>
          <p:cNvPr id="40" name="Shape 40"/>
          <p:cNvSpPr txBox="1">
            <a:spLocks noGrp="1"/>
          </p:cNvSpPr>
          <p:nvPr>
            <p:ph type="title"/>
          </p:nvPr>
        </p:nvSpPr>
        <p:spPr>
          <a:xfrm>
            <a:off x="629841" y="365126"/>
            <a:ext cx="7886700"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41" name="Shape 41"/>
          <p:cNvSpPr txBox="1">
            <a:spLocks noGrp="1"/>
          </p:cNvSpPr>
          <p:nvPr>
            <p:ph type="body" idx="1"/>
          </p:nvPr>
        </p:nvSpPr>
        <p:spPr>
          <a:xfrm>
            <a:off x="629841" y="1681163"/>
            <a:ext cx="3868340" cy="823912"/>
          </a:xfrm>
          <a:prstGeom prst="rect">
            <a:avLst/>
          </a:prstGeom>
          <a:noFill/>
          <a:ln>
            <a:noFill/>
          </a:ln>
        </p:spPr>
        <p:txBody>
          <a:bodyPr lIns="91425" tIns="91425" rIns="91425" bIns="91425" anchor="b" anchorCtr="0"/>
          <a:lstStyle>
            <a:lvl1pPr marL="0" marR="0" lvl="0" indent="0" algn="l" rtl="0">
              <a:lnSpc>
                <a:spcPct val="90000"/>
              </a:lnSpc>
              <a:spcBef>
                <a:spcPts val="1000"/>
              </a:spcBef>
              <a:buClr>
                <a:schemeClr val="dk1"/>
              </a:buClr>
              <a:buFont typeface="Arial"/>
              <a:buNone/>
              <a:defRPr sz="2400" b="1"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buClr>
                <a:schemeClr val="dk1"/>
              </a:buClr>
              <a:buFont typeface="Arial"/>
              <a:buNone/>
              <a:defRPr sz="2000" b="1"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buClr>
                <a:schemeClr val="dk1"/>
              </a:buClr>
              <a:buFont typeface="Arial"/>
              <a:buNone/>
              <a:defRPr sz="1800" b="1"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42" name="Shape 42"/>
          <p:cNvSpPr txBox="1">
            <a:spLocks noGrp="1"/>
          </p:cNvSpPr>
          <p:nvPr>
            <p:ph type="body" idx="2"/>
          </p:nvPr>
        </p:nvSpPr>
        <p:spPr>
          <a:xfrm>
            <a:off x="629841" y="2505075"/>
            <a:ext cx="3868340" cy="3684588"/>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43" name="Shape 43"/>
          <p:cNvSpPr txBox="1">
            <a:spLocks noGrp="1"/>
          </p:cNvSpPr>
          <p:nvPr>
            <p:ph type="body" idx="3"/>
          </p:nvPr>
        </p:nvSpPr>
        <p:spPr>
          <a:xfrm>
            <a:off x="4629150" y="1681163"/>
            <a:ext cx="3887390" cy="823912"/>
          </a:xfrm>
          <a:prstGeom prst="rect">
            <a:avLst/>
          </a:prstGeom>
          <a:noFill/>
          <a:ln>
            <a:noFill/>
          </a:ln>
        </p:spPr>
        <p:txBody>
          <a:bodyPr lIns="91425" tIns="91425" rIns="91425" bIns="91425" anchor="b" anchorCtr="0"/>
          <a:lstStyle>
            <a:lvl1pPr marL="0" marR="0" lvl="0" indent="0" algn="l" rtl="0">
              <a:lnSpc>
                <a:spcPct val="90000"/>
              </a:lnSpc>
              <a:spcBef>
                <a:spcPts val="1000"/>
              </a:spcBef>
              <a:buClr>
                <a:schemeClr val="dk1"/>
              </a:buClr>
              <a:buFont typeface="Arial"/>
              <a:buNone/>
              <a:defRPr sz="2400" b="1"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buClr>
                <a:schemeClr val="dk1"/>
              </a:buClr>
              <a:buFont typeface="Arial"/>
              <a:buNone/>
              <a:defRPr sz="2000" b="1"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buClr>
                <a:schemeClr val="dk1"/>
              </a:buClr>
              <a:buFont typeface="Arial"/>
              <a:buNone/>
              <a:defRPr sz="1800" b="1"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44" name="Shape 44"/>
          <p:cNvSpPr txBox="1">
            <a:spLocks noGrp="1"/>
          </p:cNvSpPr>
          <p:nvPr>
            <p:ph type="body" idx="4"/>
          </p:nvPr>
        </p:nvSpPr>
        <p:spPr>
          <a:xfrm>
            <a:off x="4629150" y="2505075"/>
            <a:ext cx="3887390" cy="3684588"/>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45" name="Shape 45"/>
          <p:cNvSpPr txBox="1">
            <a:spLocks noGrp="1"/>
          </p:cNvSpPr>
          <p:nvPr>
            <p:ph type="dt" idx="10"/>
          </p:nvPr>
        </p:nvSpPr>
        <p:spPr>
          <a:xfrm>
            <a:off x="628650" y="6356351"/>
            <a:ext cx="2057400"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46" name="Shape 46"/>
          <p:cNvSpPr txBox="1">
            <a:spLocks noGrp="1"/>
          </p:cNvSpPr>
          <p:nvPr>
            <p:ph type="ftr" idx="11"/>
          </p:nvPr>
        </p:nvSpPr>
        <p:spPr>
          <a:xfrm>
            <a:off x="3028950" y="6356351"/>
            <a:ext cx="3086099"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47" name="Shape 47"/>
          <p:cNvSpPr txBox="1">
            <a:spLocks noGrp="1"/>
          </p:cNvSpPr>
          <p:nvPr>
            <p:ph type="sldNum" idx="12"/>
          </p:nvPr>
        </p:nvSpPr>
        <p:spPr>
          <a:xfrm>
            <a:off x="6457950" y="6356351"/>
            <a:ext cx="2057400"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fr-FR" sz="1200">
                <a:solidFill>
                  <a:srgbClr val="888888"/>
                </a:solidFill>
                <a:latin typeface="Calibri"/>
                <a:ea typeface="Calibri"/>
                <a:cs typeface="Calibri"/>
                <a:sym typeface="Calibri"/>
              </a:rPr>
              <a:t>‹#›</a:t>
            </a:fld>
            <a:endParaRPr lang="fr-FR" sz="1200">
              <a:solidFill>
                <a:srgbClr val="888888"/>
              </a:solidFill>
              <a:latin typeface="Calibri"/>
              <a:ea typeface="Calibri"/>
              <a:cs typeface="Calibri"/>
              <a:sym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48"/>
        <p:cNvGrpSpPr/>
        <p:nvPr/>
      </p:nvGrpSpPr>
      <p:grpSpPr>
        <a:xfrm>
          <a:off x="0" y="0"/>
          <a:ext cx="0" cy="0"/>
          <a:chOff x="0" y="0"/>
          <a:chExt cx="0" cy="0"/>
        </a:xfrm>
      </p:grpSpPr>
      <p:sp>
        <p:nvSpPr>
          <p:cNvPr id="49" name="Shape 49"/>
          <p:cNvSpPr txBox="1">
            <a:spLocks noGrp="1"/>
          </p:cNvSpPr>
          <p:nvPr>
            <p:ph type="title"/>
          </p:nvPr>
        </p:nvSpPr>
        <p:spPr>
          <a:xfrm>
            <a:off x="628650" y="365126"/>
            <a:ext cx="7886700"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50" name="Shape 50"/>
          <p:cNvSpPr txBox="1">
            <a:spLocks noGrp="1"/>
          </p:cNvSpPr>
          <p:nvPr>
            <p:ph type="dt" idx="10"/>
          </p:nvPr>
        </p:nvSpPr>
        <p:spPr>
          <a:xfrm>
            <a:off x="628650" y="6356351"/>
            <a:ext cx="2057400"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1" name="Shape 51"/>
          <p:cNvSpPr txBox="1">
            <a:spLocks noGrp="1"/>
          </p:cNvSpPr>
          <p:nvPr>
            <p:ph type="ftr" idx="11"/>
          </p:nvPr>
        </p:nvSpPr>
        <p:spPr>
          <a:xfrm>
            <a:off x="3028950" y="6356351"/>
            <a:ext cx="3086099"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2" name="Shape 52"/>
          <p:cNvSpPr txBox="1">
            <a:spLocks noGrp="1"/>
          </p:cNvSpPr>
          <p:nvPr>
            <p:ph type="sldNum" idx="12"/>
          </p:nvPr>
        </p:nvSpPr>
        <p:spPr>
          <a:xfrm>
            <a:off x="6457950" y="6356351"/>
            <a:ext cx="2057400"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fr-FR" sz="1200">
                <a:solidFill>
                  <a:srgbClr val="888888"/>
                </a:solidFill>
                <a:latin typeface="Calibri"/>
                <a:ea typeface="Calibri"/>
                <a:cs typeface="Calibri"/>
                <a:sym typeface="Calibri"/>
              </a:rPr>
              <a:t>‹#›</a:t>
            </a:fld>
            <a:endParaRPr lang="fr-FR" sz="1200">
              <a:solidFill>
                <a:srgbClr val="888888"/>
              </a:solidFill>
              <a:latin typeface="Calibri"/>
              <a:ea typeface="Calibri"/>
              <a:cs typeface="Calibri"/>
              <a:sym typeface="Calibri"/>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53"/>
        <p:cNvGrpSpPr/>
        <p:nvPr/>
      </p:nvGrpSpPr>
      <p:grpSpPr>
        <a:xfrm>
          <a:off x="0" y="0"/>
          <a:ext cx="0" cy="0"/>
          <a:chOff x="0" y="0"/>
          <a:chExt cx="0" cy="0"/>
        </a:xfrm>
      </p:grpSpPr>
      <p:sp>
        <p:nvSpPr>
          <p:cNvPr id="54" name="Shape 54"/>
          <p:cNvSpPr txBox="1">
            <a:spLocks noGrp="1"/>
          </p:cNvSpPr>
          <p:nvPr>
            <p:ph type="dt" idx="10"/>
          </p:nvPr>
        </p:nvSpPr>
        <p:spPr>
          <a:xfrm>
            <a:off x="628650" y="6356351"/>
            <a:ext cx="2057400"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5" name="Shape 55"/>
          <p:cNvSpPr txBox="1">
            <a:spLocks noGrp="1"/>
          </p:cNvSpPr>
          <p:nvPr>
            <p:ph type="ftr" idx="11"/>
          </p:nvPr>
        </p:nvSpPr>
        <p:spPr>
          <a:xfrm>
            <a:off x="3028950" y="6356351"/>
            <a:ext cx="3086099"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6" name="Shape 56"/>
          <p:cNvSpPr txBox="1">
            <a:spLocks noGrp="1"/>
          </p:cNvSpPr>
          <p:nvPr>
            <p:ph type="sldNum" idx="12"/>
          </p:nvPr>
        </p:nvSpPr>
        <p:spPr>
          <a:xfrm>
            <a:off x="6457950" y="6356351"/>
            <a:ext cx="2057400"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fr-FR" sz="1200">
                <a:solidFill>
                  <a:srgbClr val="888888"/>
                </a:solidFill>
                <a:latin typeface="Calibri"/>
                <a:ea typeface="Calibri"/>
                <a:cs typeface="Calibri"/>
                <a:sym typeface="Calibri"/>
              </a:rPr>
              <a:t>‹#›</a:t>
            </a:fld>
            <a:endParaRPr lang="fr-FR" sz="1200">
              <a:solidFill>
                <a:srgbClr val="888888"/>
              </a:solidFill>
              <a:latin typeface="Calibri"/>
              <a:ea typeface="Calibri"/>
              <a:cs typeface="Calibri"/>
              <a:sym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57"/>
        <p:cNvGrpSpPr/>
        <p:nvPr/>
      </p:nvGrpSpPr>
      <p:grpSpPr>
        <a:xfrm>
          <a:off x="0" y="0"/>
          <a:ext cx="0" cy="0"/>
          <a:chOff x="0" y="0"/>
          <a:chExt cx="0" cy="0"/>
        </a:xfrm>
      </p:grpSpPr>
      <p:sp>
        <p:nvSpPr>
          <p:cNvPr id="58" name="Shape 58"/>
          <p:cNvSpPr txBox="1">
            <a:spLocks noGrp="1"/>
          </p:cNvSpPr>
          <p:nvPr>
            <p:ph type="title"/>
          </p:nvPr>
        </p:nvSpPr>
        <p:spPr>
          <a:xfrm>
            <a:off x="629841" y="457200"/>
            <a:ext cx="2949178" cy="1600199"/>
          </a:xfrm>
          <a:prstGeom prst="rect">
            <a:avLst/>
          </a:prstGeom>
          <a:noFill/>
          <a:ln>
            <a:noFill/>
          </a:ln>
        </p:spPr>
        <p:txBody>
          <a:bodyPr lIns="91425" tIns="91425" rIns="91425" bIns="91425" anchor="b" anchorCtr="0"/>
          <a:lstStyle>
            <a:lvl1pPr marL="0" marR="0" lvl="0" indent="0" algn="l" rtl="0">
              <a:lnSpc>
                <a:spcPct val="90000"/>
              </a:lnSpc>
              <a:spcBef>
                <a:spcPts val="0"/>
              </a:spcBef>
              <a:buClr>
                <a:schemeClr val="dk1"/>
              </a:buClr>
              <a:buFont typeface="Calibri"/>
              <a:buNone/>
              <a:defRPr sz="32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59" name="Shape 59"/>
          <p:cNvSpPr txBox="1">
            <a:spLocks noGrp="1"/>
          </p:cNvSpPr>
          <p:nvPr>
            <p:ph type="body" idx="1"/>
          </p:nvPr>
        </p:nvSpPr>
        <p:spPr>
          <a:xfrm>
            <a:off x="3887391" y="987425"/>
            <a:ext cx="4629150" cy="4873624"/>
          </a:xfrm>
          <a:prstGeom prst="rect">
            <a:avLst/>
          </a:prstGeom>
          <a:noFill/>
          <a:ln>
            <a:noFill/>
          </a:ln>
        </p:spPr>
        <p:txBody>
          <a:bodyPr lIns="91425" tIns="91425" rIns="91425" bIns="91425" anchor="t" anchorCtr="0"/>
          <a:lstStyle>
            <a:lvl1pPr marL="228600" marR="0" lvl="0" indent="-25400" algn="l" rtl="0">
              <a:lnSpc>
                <a:spcPct val="90000"/>
              </a:lnSpc>
              <a:spcBef>
                <a:spcPts val="100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685800" marR="0" lvl="1" indent="-50800" algn="l" rtl="0">
              <a:lnSpc>
                <a:spcPct val="90000"/>
              </a:lnSpc>
              <a:spcBef>
                <a:spcPts val="5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60" name="Shape 60"/>
          <p:cNvSpPr txBox="1">
            <a:spLocks noGrp="1"/>
          </p:cNvSpPr>
          <p:nvPr>
            <p:ph type="body" idx="2"/>
          </p:nvPr>
        </p:nvSpPr>
        <p:spPr>
          <a:xfrm>
            <a:off x="629841" y="2057400"/>
            <a:ext cx="2949178" cy="3811588"/>
          </a:xfrm>
          <a:prstGeom prst="rect">
            <a:avLst/>
          </a:prstGeom>
          <a:noFill/>
          <a:ln>
            <a:noFill/>
          </a:ln>
        </p:spPr>
        <p:txBody>
          <a:bodyPr lIns="91425" tIns="91425" rIns="91425" bIns="91425" anchor="t" anchorCtr="0"/>
          <a:lstStyle>
            <a:lvl1pPr marL="0" marR="0" lvl="0" indent="0" algn="l" rtl="0">
              <a:lnSpc>
                <a:spcPct val="90000"/>
              </a:lnSpc>
              <a:spcBef>
                <a:spcPts val="1000"/>
              </a:spcBef>
              <a:buClr>
                <a:schemeClr val="dk1"/>
              </a:buClr>
              <a:buFont typeface="Arial"/>
              <a:buNone/>
              <a:defRPr sz="1600" b="0"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buClr>
                <a:schemeClr val="dk1"/>
              </a:buClr>
              <a:buFont typeface="Arial"/>
              <a:buNone/>
              <a:defRPr sz="1400" b="0"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buClr>
                <a:schemeClr val="dk1"/>
              </a:buClr>
              <a:buFont typeface="Arial"/>
              <a:buNone/>
              <a:defRPr sz="1200" b="0"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9pPr>
          </a:lstStyle>
          <a:p>
            <a:endParaRPr/>
          </a:p>
        </p:txBody>
      </p:sp>
      <p:sp>
        <p:nvSpPr>
          <p:cNvPr id="61" name="Shape 61"/>
          <p:cNvSpPr txBox="1">
            <a:spLocks noGrp="1"/>
          </p:cNvSpPr>
          <p:nvPr>
            <p:ph type="dt" idx="10"/>
          </p:nvPr>
        </p:nvSpPr>
        <p:spPr>
          <a:xfrm>
            <a:off x="628650" y="6356351"/>
            <a:ext cx="2057400"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62" name="Shape 62"/>
          <p:cNvSpPr txBox="1">
            <a:spLocks noGrp="1"/>
          </p:cNvSpPr>
          <p:nvPr>
            <p:ph type="ftr" idx="11"/>
          </p:nvPr>
        </p:nvSpPr>
        <p:spPr>
          <a:xfrm>
            <a:off x="3028950" y="6356351"/>
            <a:ext cx="3086099"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63" name="Shape 63"/>
          <p:cNvSpPr txBox="1">
            <a:spLocks noGrp="1"/>
          </p:cNvSpPr>
          <p:nvPr>
            <p:ph type="sldNum" idx="12"/>
          </p:nvPr>
        </p:nvSpPr>
        <p:spPr>
          <a:xfrm>
            <a:off x="6457950" y="6356351"/>
            <a:ext cx="2057400"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fr-FR" sz="1200">
                <a:solidFill>
                  <a:srgbClr val="888888"/>
                </a:solidFill>
                <a:latin typeface="Calibri"/>
                <a:ea typeface="Calibri"/>
                <a:cs typeface="Calibri"/>
                <a:sym typeface="Calibri"/>
              </a:rPr>
              <a:t>‹#›</a:t>
            </a:fld>
            <a:endParaRPr lang="fr-FR" sz="1200">
              <a:solidFill>
                <a:srgbClr val="888888"/>
              </a:solidFill>
              <a:latin typeface="Calibri"/>
              <a:ea typeface="Calibri"/>
              <a:cs typeface="Calibri"/>
              <a:sym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64"/>
        <p:cNvGrpSpPr/>
        <p:nvPr/>
      </p:nvGrpSpPr>
      <p:grpSpPr>
        <a:xfrm>
          <a:off x="0" y="0"/>
          <a:ext cx="0" cy="0"/>
          <a:chOff x="0" y="0"/>
          <a:chExt cx="0" cy="0"/>
        </a:xfrm>
      </p:grpSpPr>
      <p:sp>
        <p:nvSpPr>
          <p:cNvPr id="65" name="Shape 65"/>
          <p:cNvSpPr txBox="1">
            <a:spLocks noGrp="1"/>
          </p:cNvSpPr>
          <p:nvPr>
            <p:ph type="title"/>
          </p:nvPr>
        </p:nvSpPr>
        <p:spPr>
          <a:xfrm>
            <a:off x="629841" y="457200"/>
            <a:ext cx="2949178" cy="1600199"/>
          </a:xfrm>
          <a:prstGeom prst="rect">
            <a:avLst/>
          </a:prstGeom>
          <a:noFill/>
          <a:ln>
            <a:noFill/>
          </a:ln>
        </p:spPr>
        <p:txBody>
          <a:bodyPr lIns="91425" tIns="91425" rIns="91425" bIns="91425" anchor="b" anchorCtr="0"/>
          <a:lstStyle>
            <a:lvl1pPr marL="0" marR="0" lvl="0" indent="0" algn="l" rtl="0">
              <a:lnSpc>
                <a:spcPct val="90000"/>
              </a:lnSpc>
              <a:spcBef>
                <a:spcPts val="0"/>
              </a:spcBef>
              <a:buClr>
                <a:schemeClr val="dk1"/>
              </a:buClr>
              <a:buFont typeface="Calibri"/>
              <a:buNone/>
              <a:defRPr sz="32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66" name="Shape 66"/>
          <p:cNvSpPr>
            <a:spLocks noGrp="1"/>
          </p:cNvSpPr>
          <p:nvPr>
            <p:ph type="pic" idx="2"/>
          </p:nvPr>
        </p:nvSpPr>
        <p:spPr>
          <a:xfrm>
            <a:off x="3887391" y="987425"/>
            <a:ext cx="4629150" cy="4873624"/>
          </a:xfrm>
          <a:prstGeom prst="rect">
            <a:avLst/>
          </a:prstGeom>
          <a:noFill/>
          <a:ln>
            <a:noFill/>
          </a:ln>
        </p:spPr>
        <p:txBody>
          <a:bodyPr lIns="91425" tIns="91425" rIns="91425" bIns="91425" anchor="t" anchorCtr="0"/>
          <a:lstStyle>
            <a:lvl1pPr marL="0" marR="0" lvl="0" indent="0" algn="l" rtl="0">
              <a:lnSpc>
                <a:spcPct val="90000"/>
              </a:lnSpc>
              <a:spcBef>
                <a:spcPts val="1000"/>
              </a:spcBef>
              <a:buClr>
                <a:schemeClr val="dk1"/>
              </a:buClr>
              <a:buFont typeface="Arial"/>
              <a:buNone/>
              <a:defRPr sz="3200" b="0"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buClr>
                <a:schemeClr val="dk1"/>
              </a:buClr>
              <a:buFont typeface="Arial"/>
              <a:buNone/>
              <a:defRPr sz="2800" b="0"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buClr>
                <a:schemeClr val="dk1"/>
              </a:buClr>
              <a:buFont typeface="Arial"/>
              <a:buNone/>
              <a:defRPr sz="2400" b="0"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7" name="Shape 67"/>
          <p:cNvSpPr txBox="1">
            <a:spLocks noGrp="1"/>
          </p:cNvSpPr>
          <p:nvPr>
            <p:ph type="body" idx="1"/>
          </p:nvPr>
        </p:nvSpPr>
        <p:spPr>
          <a:xfrm>
            <a:off x="629841" y="2057400"/>
            <a:ext cx="2949178" cy="3811588"/>
          </a:xfrm>
          <a:prstGeom prst="rect">
            <a:avLst/>
          </a:prstGeom>
          <a:noFill/>
          <a:ln>
            <a:noFill/>
          </a:ln>
        </p:spPr>
        <p:txBody>
          <a:bodyPr lIns="91425" tIns="91425" rIns="91425" bIns="91425" anchor="t" anchorCtr="0"/>
          <a:lstStyle>
            <a:lvl1pPr marL="0" marR="0" lvl="0" indent="0" algn="l" rtl="0">
              <a:lnSpc>
                <a:spcPct val="90000"/>
              </a:lnSpc>
              <a:spcBef>
                <a:spcPts val="1000"/>
              </a:spcBef>
              <a:buClr>
                <a:schemeClr val="dk1"/>
              </a:buClr>
              <a:buFont typeface="Arial"/>
              <a:buNone/>
              <a:defRPr sz="1600" b="0"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buClr>
                <a:schemeClr val="dk1"/>
              </a:buClr>
              <a:buFont typeface="Arial"/>
              <a:buNone/>
              <a:defRPr sz="1400" b="0"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buClr>
                <a:schemeClr val="dk1"/>
              </a:buClr>
              <a:buFont typeface="Arial"/>
              <a:buNone/>
              <a:defRPr sz="1200" b="0"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None/>
              <a:defRPr sz="1000" b="0" i="0" u="none" strike="noStrike" cap="none">
                <a:solidFill>
                  <a:schemeClr val="dk1"/>
                </a:solidFill>
                <a:latin typeface="Calibri"/>
                <a:ea typeface="Calibri"/>
                <a:cs typeface="Calibri"/>
                <a:sym typeface="Calibri"/>
              </a:defRPr>
            </a:lvl9pPr>
          </a:lstStyle>
          <a:p>
            <a:endParaRPr/>
          </a:p>
        </p:txBody>
      </p:sp>
      <p:sp>
        <p:nvSpPr>
          <p:cNvPr id="68" name="Shape 68"/>
          <p:cNvSpPr txBox="1">
            <a:spLocks noGrp="1"/>
          </p:cNvSpPr>
          <p:nvPr>
            <p:ph type="dt" idx="10"/>
          </p:nvPr>
        </p:nvSpPr>
        <p:spPr>
          <a:xfrm>
            <a:off x="628650" y="6356351"/>
            <a:ext cx="2057400"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69" name="Shape 69"/>
          <p:cNvSpPr txBox="1">
            <a:spLocks noGrp="1"/>
          </p:cNvSpPr>
          <p:nvPr>
            <p:ph type="ftr" idx="11"/>
          </p:nvPr>
        </p:nvSpPr>
        <p:spPr>
          <a:xfrm>
            <a:off x="3028950" y="6356351"/>
            <a:ext cx="3086099"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70" name="Shape 70"/>
          <p:cNvSpPr txBox="1">
            <a:spLocks noGrp="1"/>
          </p:cNvSpPr>
          <p:nvPr>
            <p:ph type="sldNum" idx="12"/>
          </p:nvPr>
        </p:nvSpPr>
        <p:spPr>
          <a:xfrm>
            <a:off x="6457950" y="6356351"/>
            <a:ext cx="2057400"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fr-FR" sz="1200">
                <a:solidFill>
                  <a:srgbClr val="888888"/>
                </a:solidFill>
                <a:latin typeface="Calibri"/>
                <a:ea typeface="Calibri"/>
                <a:cs typeface="Calibri"/>
                <a:sym typeface="Calibri"/>
              </a:rPr>
              <a:t>‹#›</a:t>
            </a:fld>
            <a:endParaRPr lang="fr-FR" sz="1200">
              <a:solidFill>
                <a:srgbClr val="888888"/>
              </a:solidFill>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11335"/>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628650" y="365126"/>
            <a:ext cx="7886700"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7" name="Shape 7"/>
          <p:cNvSpPr txBox="1">
            <a:spLocks noGrp="1"/>
          </p:cNvSpPr>
          <p:nvPr>
            <p:ph type="body" idx="1"/>
          </p:nvPr>
        </p:nvSpPr>
        <p:spPr>
          <a:xfrm>
            <a:off x="628650" y="1825625"/>
            <a:ext cx="7886700" cy="4351338"/>
          </a:xfrm>
          <a:prstGeom prst="rect">
            <a:avLst/>
          </a:prstGeom>
          <a:noFill/>
          <a:ln>
            <a:noFill/>
          </a:ln>
        </p:spPr>
        <p:txBody>
          <a:bodyPr lIns="91425" tIns="91425" rIns="91425" bIns="91425" anchor="t" anchorCtr="0"/>
          <a:lstStyle>
            <a:lvl1pPr marL="228600" marR="0" lvl="0" indent="-50800" algn="l" rtl="0">
              <a:lnSpc>
                <a:spcPct val="90000"/>
              </a:lnSpc>
              <a:spcBef>
                <a:spcPts val="100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Clr>
                <a:schemeClr val="dk1"/>
              </a:buClr>
              <a:buSzPct val="1000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dt" idx="10"/>
          </p:nvPr>
        </p:nvSpPr>
        <p:spPr>
          <a:xfrm>
            <a:off x="628650" y="6356351"/>
            <a:ext cx="2057400" cy="365125"/>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9" name="Shape 9"/>
          <p:cNvSpPr txBox="1">
            <a:spLocks noGrp="1"/>
          </p:cNvSpPr>
          <p:nvPr>
            <p:ph type="ftr" idx="11"/>
          </p:nvPr>
        </p:nvSpPr>
        <p:spPr>
          <a:xfrm>
            <a:off x="3028950" y="6356351"/>
            <a:ext cx="3086099" cy="365125"/>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10" name="Shape 10"/>
          <p:cNvSpPr txBox="1">
            <a:spLocks noGrp="1"/>
          </p:cNvSpPr>
          <p:nvPr>
            <p:ph type="sldNum" idx="12"/>
          </p:nvPr>
        </p:nvSpPr>
        <p:spPr>
          <a:xfrm>
            <a:off x="6457950" y="6356351"/>
            <a:ext cx="2057400"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fr-FR" sz="1200" b="0" i="0" u="none" strike="noStrike" cap="none">
                <a:solidFill>
                  <a:srgbClr val="888888"/>
                </a:solidFill>
                <a:latin typeface="Calibri"/>
                <a:ea typeface="Calibri"/>
                <a:cs typeface="Calibri"/>
                <a:sym typeface="Calibri"/>
              </a:rPr>
              <a:t>‹#›</a:t>
            </a:fld>
            <a:endParaRPr lang="fr-FR" sz="1200" b="0" i="0" u="none" strike="noStrike" cap="none">
              <a:solidFill>
                <a:srgbClr val="888888"/>
              </a:solidFill>
              <a:latin typeface="Calibri"/>
              <a:ea typeface="Calibri"/>
              <a:cs typeface="Calibri"/>
              <a:sym typeface="Calibri"/>
            </a:endParaRPr>
          </a:p>
        </p:txBody>
      </p:sp>
      <p:pic>
        <p:nvPicPr>
          <p:cNvPr id="11" name="Shape 11"/>
          <p:cNvPicPr preferRelativeResize="0"/>
          <p:nvPr/>
        </p:nvPicPr>
        <p:blipFill rotWithShape="1">
          <a:blip r:embed="rId13">
            <a:alphaModFix/>
          </a:blip>
          <a:srcRect/>
          <a:stretch/>
        </p:blipFill>
        <p:spPr>
          <a:xfrm>
            <a:off x="8001000" y="211137"/>
            <a:ext cx="847725" cy="723900"/>
          </a:xfrm>
          <a:prstGeom prst="rect">
            <a:avLst/>
          </a:prstGeom>
          <a:noFill/>
          <a:ln>
            <a:noFill/>
          </a:ln>
        </p:spPr>
      </p:pic>
      <p:pic>
        <p:nvPicPr>
          <p:cNvPr id="12" name="Shape 12"/>
          <p:cNvPicPr preferRelativeResize="0"/>
          <p:nvPr/>
        </p:nvPicPr>
        <p:blipFill rotWithShape="1">
          <a:blip r:embed="rId14">
            <a:alphaModFix/>
          </a:blip>
          <a:srcRect/>
          <a:stretch/>
        </p:blipFill>
        <p:spPr>
          <a:xfrm>
            <a:off x="3028950" y="6389892"/>
            <a:ext cx="891539" cy="331582"/>
          </a:xfrm>
          <a:prstGeom prst="rect">
            <a:avLst/>
          </a:prstGeom>
          <a:noFill/>
          <a:ln>
            <a:noFill/>
          </a:ln>
        </p:spPr>
      </p:pic>
      <p:pic>
        <p:nvPicPr>
          <p:cNvPr id="13" name="Shape 13"/>
          <p:cNvPicPr preferRelativeResize="0"/>
          <p:nvPr/>
        </p:nvPicPr>
        <p:blipFill rotWithShape="1">
          <a:blip r:embed="rId15">
            <a:alphaModFix/>
          </a:blip>
          <a:srcRect/>
          <a:stretch/>
        </p:blipFill>
        <p:spPr>
          <a:xfrm>
            <a:off x="4842092" y="6385223"/>
            <a:ext cx="1272957" cy="336253"/>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Shape 87"/>
          <p:cNvSpPr txBox="1">
            <a:spLocks noGrp="1"/>
          </p:cNvSpPr>
          <p:nvPr>
            <p:ph type="ctrTitle"/>
          </p:nvPr>
        </p:nvSpPr>
        <p:spPr>
          <a:xfrm>
            <a:off x="685800" y="1126948"/>
            <a:ext cx="7772400" cy="4604100"/>
          </a:xfrm>
          <a:prstGeom prst="rect">
            <a:avLst/>
          </a:prstGeom>
          <a:noFill/>
          <a:ln>
            <a:noFill/>
          </a:ln>
        </p:spPr>
        <p:txBody>
          <a:bodyPr lIns="91425" tIns="45700" rIns="91425" bIns="45700" anchor="b" anchorCtr="0">
            <a:noAutofit/>
          </a:bodyPr>
          <a:lstStyle/>
          <a:p>
            <a:pPr marL="0" marR="0" lvl="0" indent="0" algn="ctr" rtl="0">
              <a:lnSpc>
                <a:spcPct val="90000"/>
              </a:lnSpc>
              <a:spcBef>
                <a:spcPts val="0"/>
              </a:spcBef>
              <a:buClr>
                <a:schemeClr val="lt1"/>
              </a:buClr>
              <a:buSzPct val="25000"/>
              <a:buFont typeface="Calibri"/>
              <a:buNone/>
            </a:pPr>
            <a:r>
              <a:rPr lang="fr-FR" sz="6000" b="1" i="0" u="none" strike="noStrike" cap="none">
                <a:solidFill>
                  <a:schemeClr val="lt1"/>
                </a:solidFill>
                <a:latin typeface="Calibri"/>
                <a:ea typeface="Calibri"/>
                <a:cs typeface="Calibri"/>
                <a:sym typeface="Calibri"/>
              </a:rPr>
              <a:t>Activité </a:t>
            </a:r>
            <a:r>
              <a:rPr lang="fr-FR" b="1">
                <a:solidFill>
                  <a:schemeClr val="lt1"/>
                </a:solidFill>
              </a:rPr>
              <a:t>“Fil rouge”</a:t>
            </a:r>
          </a:p>
          <a:p>
            <a:pPr marL="0" marR="0" lvl="0" indent="0" algn="ctr" rtl="0">
              <a:lnSpc>
                <a:spcPct val="90000"/>
              </a:lnSpc>
              <a:spcBef>
                <a:spcPts val="0"/>
              </a:spcBef>
              <a:buClr>
                <a:schemeClr val="lt1"/>
              </a:buClr>
              <a:buSzPct val="25000"/>
              <a:buFont typeface="Calibri"/>
              <a:buNone/>
            </a:pPr>
            <a:endParaRPr b="1">
              <a:solidFill>
                <a:schemeClr val="lt1"/>
              </a:solidFill>
            </a:endParaRPr>
          </a:p>
          <a:p>
            <a:pPr marL="0" marR="0" lvl="0" indent="0" algn="ctr" rtl="0">
              <a:lnSpc>
                <a:spcPct val="90000"/>
              </a:lnSpc>
              <a:spcBef>
                <a:spcPts val="0"/>
              </a:spcBef>
              <a:buClr>
                <a:schemeClr val="lt1"/>
              </a:buClr>
              <a:buSzPct val="25000"/>
              <a:buFont typeface="Calibri"/>
              <a:buNone/>
            </a:pPr>
            <a:r>
              <a:rPr lang="fr-FR" b="1">
                <a:solidFill>
                  <a:schemeClr val="lt1"/>
                </a:solidFill>
              </a:rPr>
              <a:t>MOOC Blockchain</a:t>
            </a:r>
            <a:r>
              <a:rPr lang="fr-FR" sz="6000" b="1" i="0" u="none" strike="noStrike" cap="none">
                <a:solidFill>
                  <a:schemeClr val="lt1"/>
                </a:solidFill>
                <a:latin typeface="Calibri"/>
                <a:ea typeface="Calibri"/>
                <a:cs typeface="Calibri"/>
                <a:sym typeface="Calibri"/>
              </a:rPr>
              <a:t> </a:t>
            </a:r>
            <a:r>
              <a:rPr lang="fr-FR" sz="6000" b="0" i="0" u="none" strike="noStrike" cap="none">
                <a:solidFill>
                  <a:schemeClr val="lt1"/>
                </a:solidFill>
                <a:latin typeface="Calibri"/>
                <a:ea typeface="Calibri"/>
                <a:cs typeface="Calibri"/>
                <a:sym typeface="Calibri"/>
              </a:rPr>
              <a:t/>
            </a:r>
            <a:br>
              <a:rPr lang="fr-FR" sz="6000" b="0" i="0" u="none" strike="noStrike" cap="none">
                <a:solidFill>
                  <a:schemeClr val="lt1"/>
                </a:solidFill>
                <a:latin typeface="Calibri"/>
                <a:ea typeface="Calibri"/>
                <a:cs typeface="Calibri"/>
                <a:sym typeface="Calibri"/>
              </a:rPr>
            </a:br>
            <a:endParaRPr lang="fr-FR" sz="6000" b="0" i="0" u="none" strike="noStrike" cap="none">
              <a:solidFill>
                <a:schemeClr val="lt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09" name="Shape 209"/>
          <p:cNvSpPr txBox="1"/>
          <p:nvPr/>
        </p:nvSpPr>
        <p:spPr>
          <a:xfrm>
            <a:off x="5956700" y="207850"/>
            <a:ext cx="1887600" cy="648900"/>
          </a:xfrm>
          <a:prstGeom prst="rect">
            <a:avLst/>
          </a:prstGeom>
          <a:noFill/>
          <a:ln>
            <a:noFill/>
          </a:ln>
        </p:spPr>
        <p:txBody>
          <a:bodyPr lIns="91425" tIns="91425" rIns="91425" bIns="91425" anchor="t" anchorCtr="0">
            <a:noAutofit/>
          </a:bodyPr>
          <a:lstStyle/>
          <a:p>
            <a:pPr lvl="0" rtl="0">
              <a:spcBef>
                <a:spcPts val="0"/>
              </a:spcBef>
              <a:buNone/>
            </a:pPr>
            <a:r>
              <a:rPr lang="fr-FR" sz="3000" b="1">
                <a:solidFill>
                  <a:srgbClr val="DB2546"/>
                </a:solidFill>
              </a:rPr>
              <a:t>Template</a:t>
            </a:r>
          </a:p>
        </p:txBody>
      </p:sp>
      <p:sp>
        <p:nvSpPr>
          <p:cNvPr id="210" name="Shape 210"/>
          <p:cNvSpPr txBox="1"/>
          <p:nvPr/>
        </p:nvSpPr>
        <p:spPr>
          <a:xfrm>
            <a:off x="1975275" y="1083550"/>
            <a:ext cx="1063500" cy="889500"/>
          </a:xfrm>
          <a:prstGeom prst="rect">
            <a:avLst/>
          </a:prstGeom>
          <a:noFill/>
          <a:ln>
            <a:noFill/>
          </a:ln>
        </p:spPr>
        <p:txBody>
          <a:bodyPr lIns="91425" tIns="91425" rIns="91425" bIns="91425" anchor="ctr" anchorCtr="0">
            <a:noAutofit/>
          </a:bodyPr>
          <a:lstStyle/>
          <a:p>
            <a:pPr lvl="0" algn="ctr" rtl="0">
              <a:spcBef>
                <a:spcPts val="0"/>
              </a:spcBef>
              <a:buNone/>
            </a:pPr>
            <a:r>
              <a:rPr lang="fr-FR" sz="5000">
                <a:solidFill>
                  <a:srgbClr val="FFFFFF"/>
                </a:solidFill>
              </a:rPr>
              <a:t>I</a:t>
            </a:r>
          </a:p>
        </p:txBody>
      </p:sp>
      <p:sp>
        <p:nvSpPr>
          <p:cNvPr id="211" name="Shape 211"/>
          <p:cNvSpPr txBox="1"/>
          <p:nvPr/>
        </p:nvSpPr>
        <p:spPr>
          <a:xfrm>
            <a:off x="6105100" y="1083550"/>
            <a:ext cx="1063500" cy="889500"/>
          </a:xfrm>
          <a:prstGeom prst="rect">
            <a:avLst/>
          </a:prstGeom>
          <a:noFill/>
          <a:ln>
            <a:noFill/>
          </a:ln>
        </p:spPr>
        <p:txBody>
          <a:bodyPr lIns="91425" tIns="91425" rIns="91425" bIns="91425" anchor="ctr" anchorCtr="0">
            <a:noAutofit/>
          </a:bodyPr>
          <a:lstStyle/>
          <a:p>
            <a:pPr lvl="0" algn="ctr" rtl="0">
              <a:spcBef>
                <a:spcPts val="0"/>
              </a:spcBef>
              <a:buNone/>
            </a:pPr>
            <a:r>
              <a:rPr lang="fr-FR" sz="5000">
                <a:solidFill>
                  <a:srgbClr val="FFFFFF"/>
                </a:solidFill>
              </a:rPr>
              <a:t>E</a:t>
            </a:r>
          </a:p>
        </p:txBody>
      </p:sp>
      <p:sp>
        <p:nvSpPr>
          <p:cNvPr id="212" name="Shape 212"/>
          <p:cNvSpPr txBox="1"/>
          <p:nvPr/>
        </p:nvSpPr>
        <p:spPr>
          <a:xfrm>
            <a:off x="884325" y="1973050"/>
            <a:ext cx="3245400" cy="3975900"/>
          </a:xfrm>
          <a:prstGeom prst="rect">
            <a:avLst/>
          </a:prstGeom>
          <a:noFill/>
          <a:ln w="9525" cap="flat" cmpd="sng">
            <a:solidFill>
              <a:schemeClr val="lt1"/>
            </a:solidFill>
            <a:prstDash val="solid"/>
            <a:round/>
            <a:headEnd type="none" w="med" len="med"/>
            <a:tailEnd type="none" w="med" len="med"/>
          </a:ln>
        </p:spPr>
        <p:txBody>
          <a:bodyPr lIns="91425" tIns="45700" rIns="91425" bIns="45700" anchor="t" anchorCtr="0">
            <a:noAutofit/>
          </a:bodyPr>
          <a:lstStyle/>
          <a:p>
            <a:pPr marL="0" marR="0" lvl="0" indent="0" algn="ctr" rtl="0">
              <a:lnSpc>
                <a:spcPct val="90000"/>
              </a:lnSpc>
              <a:spcBef>
                <a:spcPts val="0"/>
              </a:spcBef>
              <a:spcAft>
                <a:spcPts val="0"/>
              </a:spcAft>
              <a:buClr>
                <a:schemeClr val="lt1"/>
              </a:buClr>
              <a:buSzPct val="25000"/>
              <a:buFont typeface="Arial"/>
              <a:buNone/>
            </a:pPr>
            <a:r>
              <a:rPr lang="fr-FR" sz="2800" b="0" i="0" u="none" strike="noStrike" cap="none">
                <a:solidFill>
                  <a:schemeClr val="lt1"/>
                </a:solidFill>
                <a:latin typeface="Calibri"/>
                <a:ea typeface="Calibri"/>
                <a:cs typeface="Calibri"/>
                <a:sym typeface="Calibri"/>
              </a:rPr>
              <a:t>Interne</a:t>
            </a:r>
          </a:p>
          <a:p>
            <a:pPr marL="0" marR="0" lvl="0" indent="0" algn="l" rtl="0">
              <a:lnSpc>
                <a:spcPct val="90000"/>
              </a:lnSpc>
              <a:spcBef>
                <a:spcPts val="1000"/>
              </a:spcBef>
              <a:spcAft>
                <a:spcPts val="0"/>
              </a:spcAft>
              <a:buClr>
                <a:schemeClr val="dk1"/>
              </a:buClr>
              <a:buFont typeface="Arial"/>
              <a:buNone/>
            </a:pPr>
            <a:endParaRPr sz="1400" b="0" i="0" u="none" strike="noStrike" cap="none">
              <a:solidFill>
                <a:schemeClr val="lt1"/>
              </a:solidFill>
              <a:latin typeface="Calibri"/>
              <a:ea typeface="Calibri"/>
              <a:cs typeface="Calibri"/>
              <a:sym typeface="Calibri"/>
            </a:endParaRPr>
          </a:p>
          <a:p>
            <a:pPr marL="0" marR="0" lvl="0" indent="0" algn="l" rtl="0">
              <a:lnSpc>
                <a:spcPct val="90000"/>
              </a:lnSpc>
              <a:spcBef>
                <a:spcPts val="1000"/>
              </a:spcBef>
              <a:buClr>
                <a:schemeClr val="lt1"/>
              </a:buClr>
              <a:buFont typeface="Arial"/>
              <a:buNone/>
            </a:pPr>
            <a:endParaRPr/>
          </a:p>
        </p:txBody>
      </p:sp>
      <p:sp>
        <p:nvSpPr>
          <p:cNvPr id="213" name="Shape 213"/>
          <p:cNvSpPr txBox="1"/>
          <p:nvPr/>
        </p:nvSpPr>
        <p:spPr>
          <a:xfrm>
            <a:off x="5014150" y="1973125"/>
            <a:ext cx="3245400" cy="3975900"/>
          </a:xfrm>
          <a:prstGeom prst="rect">
            <a:avLst/>
          </a:prstGeom>
          <a:noFill/>
          <a:ln w="9525" cap="flat" cmpd="sng">
            <a:solidFill>
              <a:schemeClr val="lt1"/>
            </a:solidFill>
            <a:prstDash val="solid"/>
            <a:round/>
            <a:headEnd type="none" w="med" len="med"/>
            <a:tailEnd type="none" w="med" len="med"/>
          </a:ln>
        </p:spPr>
        <p:txBody>
          <a:bodyPr lIns="91425" tIns="45700" rIns="91425" bIns="45700" anchor="t" anchorCtr="0">
            <a:noAutofit/>
          </a:bodyPr>
          <a:lstStyle/>
          <a:p>
            <a:pPr marL="0" marR="0" lvl="0" indent="0" algn="ctr" rtl="0">
              <a:lnSpc>
                <a:spcPct val="90000"/>
              </a:lnSpc>
              <a:spcBef>
                <a:spcPts val="0"/>
              </a:spcBef>
              <a:spcAft>
                <a:spcPts val="0"/>
              </a:spcAft>
              <a:buClr>
                <a:schemeClr val="lt1"/>
              </a:buClr>
              <a:buSzPct val="25000"/>
              <a:buFont typeface="Arial"/>
              <a:buNone/>
            </a:pPr>
            <a:r>
              <a:rPr lang="fr-FR" sz="2800" b="0" i="0" u="none" strike="noStrike" cap="none">
                <a:solidFill>
                  <a:schemeClr val="lt1"/>
                </a:solidFill>
                <a:latin typeface="Calibri"/>
                <a:ea typeface="Calibri"/>
                <a:cs typeface="Calibri"/>
                <a:sym typeface="Calibri"/>
              </a:rPr>
              <a:t>Externe</a:t>
            </a:r>
          </a:p>
          <a:p>
            <a:pPr marL="0" marR="0" lvl="0" indent="0" algn="l" rtl="0">
              <a:lnSpc>
                <a:spcPct val="90000"/>
              </a:lnSpc>
              <a:spcBef>
                <a:spcPts val="1000"/>
              </a:spcBef>
              <a:spcAft>
                <a:spcPts val="0"/>
              </a:spcAft>
              <a:buClr>
                <a:schemeClr val="dk1"/>
              </a:buClr>
              <a:buFont typeface="Arial"/>
              <a:buNone/>
            </a:pPr>
            <a:endParaRPr sz="1400" b="0" i="0" u="none" strike="noStrike" cap="none">
              <a:solidFill>
                <a:schemeClr val="lt1"/>
              </a:solidFill>
              <a:latin typeface="Calibri"/>
              <a:ea typeface="Calibri"/>
              <a:cs typeface="Calibri"/>
              <a:sym typeface="Calibri"/>
            </a:endParaRPr>
          </a:p>
          <a:p>
            <a:pPr marL="0" marR="0" lvl="0" indent="0" algn="l" rtl="0">
              <a:lnSpc>
                <a:spcPct val="90000"/>
              </a:lnSpc>
              <a:spcBef>
                <a:spcPts val="1000"/>
              </a:spcBef>
              <a:spcAft>
                <a:spcPts val="0"/>
              </a:spcAft>
              <a:buClr>
                <a:schemeClr val="lt1"/>
              </a:buClr>
              <a:buFont typeface="Arial"/>
              <a:buNone/>
            </a:pPr>
            <a:endParaRPr/>
          </a:p>
          <a:p>
            <a:pPr marL="0" marR="0" lvl="0" indent="0" algn="l" rtl="0">
              <a:lnSpc>
                <a:spcPct val="90000"/>
              </a:lnSpc>
              <a:spcBef>
                <a:spcPts val="1000"/>
              </a:spcBef>
              <a:buClr>
                <a:schemeClr val="dk1"/>
              </a:buClr>
              <a:buFont typeface="Arial"/>
              <a:buNone/>
            </a:pPr>
            <a:endParaRPr sz="1400" b="0" i="0" u="none" strike="noStrike" cap="none">
              <a:solidFill>
                <a:schemeClr val="lt1"/>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sp>
        <p:nvSpPr>
          <p:cNvPr id="218" name="Shape 218"/>
          <p:cNvSpPr txBox="1"/>
          <p:nvPr/>
        </p:nvSpPr>
        <p:spPr>
          <a:xfrm>
            <a:off x="884325" y="1973050"/>
            <a:ext cx="3245400" cy="3975900"/>
          </a:xfrm>
          <a:prstGeom prst="rect">
            <a:avLst/>
          </a:prstGeom>
          <a:noFill/>
          <a:ln w="9525" cap="flat" cmpd="sng">
            <a:solidFill>
              <a:schemeClr val="lt1"/>
            </a:solidFill>
            <a:prstDash val="solid"/>
            <a:round/>
            <a:headEnd type="none" w="med" len="med"/>
            <a:tailEnd type="none" w="med" len="med"/>
          </a:ln>
        </p:spPr>
        <p:txBody>
          <a:bodyPr lIns="91425" tIns="45700" rIns="91425" bIns="45700" anchor="t" anchorCtr="0">
            <a:noAutofit/>
          </a:bodyPr>
          <a:lstStyle/>
          <a:p>
            <a:pPr marL="0" marR="0" lvl="0" indent="0" algn="ctr" rtl="0">
              <a:lnSpc>
                <a:spcPct val="90000"/>
              </a:lnSpc>
              <a:spcBef>
                <a:spcPts val="0"/>
              </a:spcBef>
              <a:spcAft>
                <a:spcPts val="0"/>
              </a:spcAft>
              <a:buClr>
                <a:schemeClr val="lt1"/>
              </a:buClr>
              <a:buSzPct val="25000"/>
              <a:buFont typeface="Arial"/>
              <a:buNone/>
            </a:pPr>
            <a:r>
              <a:rPr lang="fr-FR" sz="2800" b="0" i="0" u="none" strike="noStrike" cap="none">
                <a:solidFill>
                  <a:schemeClr val="lt1"/>
                </a:solidFill>
                <a:latin typeface="Calibri"/>
                <a:ea typeface="Calibri"/>
                <a:cs typeface="Calibri"/>
                <a:sym typeface="Calibri"/>
              </a:rPr>
              <a:t>Interne</a:t>
            </a:r>
          </a:p>
          <a:p>
            <a:pPr marL="0" marR="0" lvl="0" indent="0" algn="l" rtl="0">
              <a:lnSpc>
                <a:spcPct val="90000"/>
              </a:lnSpc>
              <a:spcBef>
                <a:spcPts val="1000"/>
              </a:spcBef>
              <a:spcAft>
                <a:spcPts val="0"/>
              </a:spcAft>
              <a:buClr>
                <a:schemeClr val="dk1"/>
              </a:buClr>
              <a:buFont typeface="Arial"/>
              <a:buNone/>
            </a:pPr>
            <a:endParaRPr sz="1400" b="0" i="0" u="none" strike="noStrike" cap="none">
              <a:solidFill>
                <a:schemeClr val="lt1"/>
              </a:solidFill>
              <a:latin typeface="Calibri"/>
              <a:ea typeface="Calibri"/>
              <a:cs typeface="Calibri"/>
              <a:sym typeface="Calibri"/>
            </a:endParaRPr>
          </a:p>
          <a:p>
            <a:pPr marL="0" marR="0" lvl="0" indent="0" algn="l" rtl="0">
              <a:lnSpc>
                <a:spcPct val="90000"/>
              </a:lnSpc>
              <a:spcBef>
                <a:spcPts val="1000"/>
              </a:spcBef>
              <a:spcAft>
                <a:spcPts val="0"/>
              </a:spcAft>
              <a:buClr>
                <a:schemeClr val="lt1"/>
              </a:buClr>
              <a:buSzPct val="25000"/>
              <a:buFont typeface="Arial"/>
              <a:buNone/>
            </a:pPr>
            <a:r>
              <a:rPr lang="fr-FR" sz="1400" b="0" i="0" u="none" strike="noStrike" cap="none">
                <a:solidFill>
                  <a:schemeClr val="lt1"/>
                </a:solidFill>
                <a:latin typeface="Calibri"/>
                <a:ea typeface="Calibri"/>
                <a:cs typeface="Calibri"/>
                <a:sym typeface="Calibri"/>
              </a:rPr>
              <a:t>Répartition des budgets </a:t>
            </a:r>
          </a:p>
          <a:p>
            <a:pPr marL="0" marR="0" lvl="0" indent="0" algn="l" rtl="0">
              <a:lnSpc>
                <a:spcPct val="90000"/>
              </a:lnSpc>
              <a:spcBef>
                <a:spcPts val="1000"/>
              </a:spcBef>
              <a:spcAft>
                <a:spcPts val="0"/>
              </a:spcAft>
              <a:buClr>
                <a:schemeClr val="lt1"/>
              </a:buClr>
              <a:buSzPct val="25000"/>
              <a:buFont typeface="Arial"/>
              <a:buNone/>
            </a:pPr>
            <a:r>
              <a:rPr lang="fr-FR" sz="1400" b="0" i="0" u="none" strike="noStrike" cap="none">
                <a:solidFill>
                  <a:schemeClr val="lt1"/>
                </a:solidFill>
                <a:latin typeface="Calibri"/>
                <a:ea typeface="Calibri"/>
                <a:cs typeface="Calibri"/>
                <a:sym typeface="Calibri"/>
              </a:rPr>
              <a:t>Gestion comptable des notes de frais</a:t>
            </a:r>
          </a:p>
          <a:p>
            <a:pPr marL="0" marR="0" lvl="0" indent="0" algn="l" rtl="0">
              <a:lnSpc>
                <a:spcPct val="90000"/>
              </a:lnSpc>
              <a:spcBef>
                <a:spcPts val="1000"/>
              </a:spcBef>
              <a:buClr>
                <a:schemeClr val="lt1"/>
              </a:buClr>
              <a:buSzPct val="25000"/>
              <a:buFont typeface="Arial"/>
              <a:buNone/>
            </a:pPr>
            <a:r>
              <a:rPr lang="fr-FR" sz="1400" b="0" i="0" u="none" strike="noStrike" cap="none">
                <a:solidFill>
                  <a:schemeClr val="lt1"/>
                </a:solidFill>
                <a:latin typeface="Calibri"/>
                <a:ea typeface="Calibri"/>
                <a:cs typeface="Calibri"/>
                <a:sym typeface="Calibri"/>
              </a:rPr>
              <a:t>Traitement administratif des salaires</a:t>
            </a:r>
          </a:p>
        </p:txBody>
      </p:sp>
      <p:sp>
        <p:nvSpPr>
          <p:cNvPr id="219" name="Shape 219"/>
          <p:cNvSpPr txBox="1"/>
          <p:nvPr/>
        </p:nvSpPr>
        <p:spPr>
          <a:xfrm>
            <a:off x="5014150" y="1973125"/>
            <a:ext cx="3245400" cy="3975900"/>
          </a:xfrm>
          <a:prstGeom prst="rect">
            <a:avLst/>
          </a:prstGeom>
          <a:noFill/>
          <a:ln w="9525" cap="flat" cmpd="sng">
            <a:solidFill>
              <a:schemeClr val="lt1"/>
            </a:solidFill>
            <a:prstDash val="solid"/>
            <a:round/>
            <a:headEnd type="none" w="med" len="med"/>
            <a:tailEnd type="none" w="med" len="med"/>
          </a:ln>
        </p:spPr>
        <p:txBody>
          <a:bodyPr lIns="91425" tIns="45700" rIns="91425" bIns="45700" anchor="t" anchorCtr="0">
            <a:noAutofit/>
          </a:bodyPr>
          <a:lstStyle/>
          <a:p>
            <a:pPr marL="0" marR="0" lvl="0" indent="0" algn="ctr" rtl="0">
              <a:lnSpc>
                <a:spcPct val="90000"/>
              </a:lnSpc>
              <a:spcBef>
                <a:spcPts val="0"/>
              </a:spcBef>
              <a:spcAft>
                <a:spcPts val="0"/>
              </a:spcAft>
              <a:buClr>
                <a:schemeClr val="lt1"/>
              </a:buClr>
              <a:buSzPct val="25000"/>
              <a:buFont typeface="Arial"/>
              <a:buNone/>
            </a:pPr>
            <a:r>
              <a:rPr lang="fr-FR" sz="2800" b="0" i="0" u="none" strike="noStrike" cap="none">
                <a:solidFill>
                  <a:schemeClr val="lt1"/>
                </a:solidFill>
                <a:latin typeface="Calibri"/>
                <a:ea typeface="Calibri"/>
                <a:cs typeface="Calibri"/>
                <a:sym typeface="Calibri"/>
              </a:rPr>
              <a:t>Externe</a:t>
            </a:r>
          </a:p>
          <a:p>
            <a:pPr marL="0" marR="0" lvl="0" indent="0" algn="l" rtl="0">
              <a:lnSpc>
                <a:spcPct val="90000"/>
              </a:lnSpc>
              <a:spcBef>
                <a:spcPts val="1000"/>
              </a:spcBef>
              <a:spcAft>
                <a:spcPts val="0"/>
              </a:spcAft>
              <a:buClr>
                <a:schemeClr val="dk1"/>
              </a:buClr>
              <a:buFont typeface="Arial"/>
              <a:buNone/>
            </a:pPr>
            <a:endParaRPr sz="1400" b="0" i="0" u="none" strike="noStrike" cap="none">
              <a:solidFill>
                <a:schemeClr val="lt1"/>
              </a:solidFill>
              <a:latin typeface="Calibri"/>
              <a:ea typeface="Calibri"/>
              <a:cs typeface="Calibri"/>
              <a:sym typeface="Calibri"/>
            </a:endParaRPr>
          </a:p>
          <a:p>
            <a:pPr marL="0" marR="0" lvl="0" indent="0" algn="l" rtl="0">
              <a:lnSpc>
                <a:spcPct val="90000"/>
              </a:lnSpc>
              <a:spcBef>
                <a:spcPts val="1000"/>
              </a:spcBef>
              <a:spcAft>
                <a:spcPts val="0"/>
              </a:spcAft>
              <a:buClr>
                <a:schemeClr val="lt1"/>
              </a:buClr>
              <a:buSzPct val="25000"/>
              <a:buFont typeface="Arial"/>
              <a:buNone/>
            </a:pPr>
            <a:r>
              <a:rPr lang="fr-FR" sz="1400" b="0" i="0" u="none" strike="noStrike" cap="none">
                <a:solidFill>
                  <a:schemeClr val="lt1"/>
                </a:solidFill>
                <a:latin typeface="Calibri"/>
                <a:ea typeface="Calibri"/>
                <a:cs typeface="Calibri"/>
                <a:sym typeface="Calibri"/>
              </a:rPr>
              <a:t>Réduction de la fraude </a:t>
            </a:r>
          </a:p>
          <a:p>
            <a:pPr marL="0" marR="0" lvl="0" indent="0" algn="l" rtl="0">
              <a:lnSpc>
                <a:spcPct val="90000"/>
              </a:lnSpc>
              <a:spcBef>
                <a:spcPts val="1000"/>
              </a:spcBef>
              <a:spcAft>
                <a:spcPts val="0"/>
              </a:spcAft>
              <a:buClr>
                <a:schemeClr val="lt1"/>
              </a:buClr>
              <a:buSzPct val="25000"/>
              <a:buFont typeface="Arial"/>
              <a:buNone/>
            </a:pPr>
            <a:r>
              <a:rPr lang="fr-FR" sz="1400" b="0" i="0" u="none" strike="noStrike" cap="none">
                <a:solidFill>
                  <a:schemeClr val="lt1"/>
                </a:solidFill>
                <a:latin typeface="Calibri"/>
                <a:ea typeface="Calibri"/>
                <a:cs typeface="Calibri"/>
                <a:sym typeface="Calibri"/>
              </a:rPr>
              <a:t>Automatisation des processus de remboursement client </a:t>
            </a:r>
          </a:p>
          <a:p>
            <a:pPr marL="0" marR="0" lvl="0" indent="0" algn="l" rtl="0">
              <a:lnSpc>
                <a:spcPct val="90000"/>
              </a:lnSpc>
              <a:spcBef>
                <a:spcPts val="1000"/>
              </a:spcBef>
              <a:spcAft>
                <a:spcPts val="0"/>
              </a:spcAft>
              <a:buClr>
                <a:schemeClr val="lt1"/>
              </a:buClr>
              <a:buSzPct val="25000"/>
              <a:buFont typeface="Arial"/>
              <a:buNone/>
            </a:pPr>
            <a:r>
              <a:rPr lang="fr-FR" sz="1400" b="0" i="0" u="none" strike="noStrike" cap="none">
                <a:solidFill>
                  <a:schemeClr val="lt1"/>
                </a:solidFill>
                <a:latin typeface="Calibri"/>
                <a:ea typeface="Calibri"/>
                <a:cs typeface="Calibri"/>
                <a:sym typeface="Calibri"/>
              </a:rPr>
              <a:t>Traçabilité des produits vendus</a:t>
            </a:r>
          </a:p>
          <a:p>
            <a:pPr marL="0" marR="0" lvl="0" indent="0" algn="l" rtl="0">
              <a:lnSpc>
                <a:spcPct val="90000"/>
              </a:lnSpc>
              <a:spcBef>
                <a:spcPts val="1000"/>
              </a:spcBef>
              <a:buClr>
                <a:schemeClr val="dk1"/>
              </a:buClr>
              <a:buFont typeface="Arial"/>
              <a:buNone/>
            </a:pPr>
            <a:endParaRPr sz="1400" b="0" i="0" u="none" strike="noStrike" cap="none">
              <a:solidFill>
                <a:schemeClr val="lt1"/>
              </a:solidFill>
              <a:latin typeface="Calibri"/>
              <a:ea typeface="Calibri"/>
              <a:cs typeface="Calibri"/>
              <a:sym typeface="Calibri"/>
            </a:endParaRPr>
          </a:p>
        </p:txBody>
      </p:sp>
      <p:sp>
        <p:nvSpPr>
          <p:cNvPr id="220" name="Shape 220"/>
          <p:cNvSpPr txBox="1"/>
          <p:nvPr/>
        </p:nvSpPr>
        <p:spPr>
          <a:xfrm>
            <a:off x="6051075" y="207850"/>
            <a:ext cx="1793100" cy="648900"/>
          </a:xfrm>
          <a:prstGeom prst="rect">
            <a:avLst/>
          </a:prstGeom>
          <a:noFill/>
          <a:ln>
            <a:noFill/>
          </a:ln>
        </p:spPr>
        <p:txBody>
          <a:bodyPr lIns="91425" tIns="91425" rIns="91425" bIns="91425" anchor="t" anchorCtr="0">
            <a:noAutofit/>
          </a:bodyPr>
          <a:lstStyle/>
          <a:p>
            <a:pPr lvl="0" rtl="0">
              <a:spcBef>
                <a:spcPts val="0"/>
              </a:spcBef>
              <a:buNone/>
            </a:pPr>
            <a:r>
              <a:rPr lang="fr-FR" sz="3000" b="1">
                <a:solidFill>
                  <a:srgbClr val="DB7425"/>
                </a:solidFill>
              </a:rPr>
              <a:t>Exemple </a:t>
            </a:r>
          </a:p>
        </p:txBody>
      </p:sp>
      <p:sp>
        <p:nvSpPr>
          <p:cNvPr id="221" name="Shape 221"/>
          <p:cNvSpPr txBox="1"/>
          <p:nvPr/>
        </p:nvSpPr>
        <p:spPr>
          <a:xfrm>
            <a:off x="1975275" y="1083550"/>
            <a:ext cx="1063500" cy="889500"/>
          </a:xfrm>
          <a:prstGeom prst="rect">
            <a:avLst/>
          </a:prstGeom>
          <a:noFill/>
          <a:ln>
            <a:noFill/>
          </a:ln>
        </p:spPr>
        <p:txBody>
          <a:bodyPr lIns="91425" tIns="91425" rIns="91425" bIns="91425" anchor="ctr" anchorCtr="0">
            <a:noAutofit/>
          </a:bodyPr>
          <a:lstStyle/>
          <a:p>
            <a:pPr lvl="0" algn="ctr">
              <a:spcBef>
                <a:spcPts val="0"/>
              </a:spcBef>
              <a:buNone/>
            </a:pPr>
            <a:r>
              <a:rPr lang="fr-FR" sz="5000">
                <a:solidFill>
                  <a:srgbClr val="FFFFFF"/>
                </a:solidFill>
              </a:rPr>
              <a:t>I</a:t>
            </a:r>
          </a:p>
        </p:txBody>
      </p:sp>
      <p:sp>
        <p:nvSpPr>
          <p:cNvPr id="222" name="Shape 222"/>
          <p:cNvSpPr txBox="1"/>
          <p:nvPr/>
        </p:nvSpPr>
        <p:spPr>
          <a:xfrm>
            <a:off x="6105100" y="1083550"/>
            <a:ext cx="1063500" cy="889500"/>
          </a:xfrm>
          <a:prstGeom prst="rect">
            <a:avLst/>
          </a:prstGeom>
          <a:noFill/>
          <a:ln>
            <a:noFill/>
          </a:ln>
        </p:spPr>
        <p:txBody>
          <a:bodyPr lIns="91425" tIns="91425" rIns="91425" bIns="91425" anchor="ctr" anchorCtr="0">
            <a:noAutofit/>
          </a:bodyPr>
          <a:lstStyle/>
          <a:p>
            <a:pPr lvl="0" algn="ctr" rtl="0">
              <a:spcBef>
                <a:spcPts val="0"/>
              </a:spcBef>
              <a:buNone/>
            </a:pPr>
            <a:r>
              <a:rPr lang="fr-FR" sz="5000">
                <a:solidFill>
                  <a:srgbClr val="FFFFFF"/>
                </a:solidFill>
              </a:rPr>
              <a:t>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Shape 227"/>
          <p:cNvSpPr txBox="1">
            <a:spLocks noGrp="1"/>
          </p:cNvSpPr>
          <p:nvPr>
            <p:ph type="title"/>
          </p:nvPr>
        </p:nvSpPr>
        <p:spPr>
          <a:xfrm>
            <a:off x="628650" y="365126"/>
            <a:ext cx="7886700" cy="1325562"/>
          </a:xfrm>
          <a:prstGeom prst="rect">
            <a:avLst/>
          </a:prstGeom>
          <a:noFill/>
          <a:ln>
            <a:noFill/>
          </a:ln>
        </p:spPr>
        <p:txBody>
          <a:bodyPr lIns="91425" tIns="45700" rIns="91425" bIns="45700" anchor="ctr" anchorCtr="0">
            <a:noAutofit/>
          </a:bodyPr>
          <a:lstStyle/>
          <a:p>
            <a:pPr marL="0" marR="0" lvl="0" indent="0" algn="l" rtl="0">
              <a:lnSpc>
                <a:spcPct val="90000"/>
              </a:lnSpc>
              <a:spcBef>
                <a:spcPts val="0"/>
              </a:spcBef>
              <a:buClr>
                <a:schemeClr val="lt1"/>
              </a:buClr>
              <a:buSzPct val="25000"/>
              <a:buFont typeface="Calibri"/>
              <a:buNone/>
            </a:pPr>
            <a:r>
              <a:rPr lang="fr-FR" sz="4400" b="1" i="0" u="none" strike="noStrike" cap="none">
                <a:solidFill>
                  <a:schemeClr val="lt1"/>
                </a:solidFill>
                <a:latin typeface="Calibri"/>
                <a:ea typeface="Calibri"/>
                <a:cs typeface="Calibri"/>
                <a:sym typeface="Calibri"/>
              </a:rPr>
              <a:t>Question </a:t>
            </a:r>
            <a:r>
              <a:rPr lang="fr-FR" b="1">
                <a:solidFill>
                  <a:schemeClr val="lt1"/>
                </a:solidFill>
              </a:rPr>
              <a:t>2.I</a:t>
            </a:r>
            <a:r>
              <a:rPr lang="fr-FR" sz="4400" b="1" i="0" u="none" strike="noStrike" cap="none">
                <a:solidFill>
                  <a:schemeClr val="lt1"/>
                </a:solidFill>
                <a:latin typeface="Calibri"/>
                <a:ea typeface="Calibri"/>
                <a:cs typeface="Calibri"/>
                <a:sym typeface="Calibri"/>
              </a:rPr>
              <a:t> : Les espaces d’innovation en interne</a:t>
            </a:r>
          </a:p>
        </p:txBody>
      </p:sp>
      <p:graphicFrame>
        <p:nvGraphicFramePr>
          <p:cNvPr id="228" name="Shape 228"/>
          <p:cNvGraphicFramePr/>
          <p:nvPr/>
        </p:nvGraphicFramePr>
        <p:xfrm>
          <a:off x="197075" y="3698914"/>
          <a:ext cx="8749850" cy="2188770"/>
        </p:xfrm>
        <a:graphic>
          <a:graphicData uri="http://schemas.openxmlformats.org/drawingml/2006/table">
            <a:tbl>
              <a:tblPr>
                <a:noFill/>
                <a:tableStyleId>{5C7FBBA8-A0F7-449C-8003-315D11C772B5}</a:tableStyleId>
              </a:tblPr>
              <a:tblGrid>
                <a:gridCol w="1867375"/>
                <a:gridCol w="2497975"/>
                <a:gridCol w="2463300"/>
                <a:gridCol w="1921200"/>
              </a:tblGrid>
              <a:tr h="436150">
                <a:tc>
                  <a:txBody>
                    <a:bodyPr/>
                    <a:lstStyle/>
                    <a:p>
                      <a:pPr marL="0" marR="0" lvl="0" indent="0" algn="l" rtl="0">
                        <a:spcBef>
                          <a:spcPts val="0"/>
                        </a:spcBef>
                        <a:spcAft>
                          <a:spcPts val="0"/>
                        </a:spcAft>
                        <a:buSzPct val="25000"/>
                        <a:buNone/>
                      </a:pPr>
                      <a:r>
                        <a:rPr lang="fr-FR" sz="1800" b="1" i="0" u="none" strike="noStrike" cap="none">
                          <a:solidFill>
                            <a:schemeClr val="lt1"/>
                          </a:solidFill>
                          <a:latin typeface="Arial"/>
                          <a:ea typeface="Arial"/>
                          <a:cs typeface="Arial"/>
                          <a:sym typeface="Arial"/>
                        </a:rPr>
                        <a:t>Plus </a:t>
                      </a:r>
                    </a:p>
                  </a:txBody>
                  <a:tcPr marL="53350" marR="53350" marT="53350" marB="5335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solidFill>
                      <a:srgbClr val="254A92"/>
                    </a:solidFill>
                  </a:tcPr>
                </a:tc>
                <a:tc>
                  <a:txBody>
                    <a:bodyPr/>
                    <a:lstStyle/>
                    <a:p>
                      <a:pPr marL="0" marR="0" lvl="0" indent="0" algn="l" rtl="0">
                        <a:spcBef>
                          <a:spcPts val="0"/>
                        </a:spcBef>
                        <a:spcAft>
                          <a:spcPts val="0"/>
                        </a:spcAft>
                        <a:buSzPct val="25000"/>
                        <a:buNone/>
                      </a:pPr>
                      <a:r>
                        <a:rPr lang="fr-FR" sz="1800" b="1" i="0" u="none" strike="noStrike" cap="none">
                          <a:solidFill>
                            <a:schemeClr val="lt1"/>
                          </a:solidFill>
                          <a:latin typeface="Arial"/>
                          <a:ea typeface="Arial"/>
                          <a:cs typeface="Arial"/>
                          <a:sym typeface="Arial"/>
                        </a:rPr>
                        <a:t>Potentiels</a:t>
                      </a:r>
                    </a:p>
                  </a:txBody>
                  <a:tcPr marL="53350" marR="53350" marT="53350" marB="5335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solidFill>
                      <a:srgbClr val="254A92"/>
                    </a:solidFill>
                  </a:tcPr>
                </a:tc>
                <a:tc>
                  <a:txBody>
                    <a:bodyPr/>
                    <a:lstStyle/>
                    <a:p>
                      <a:pPr marL="0" marR="0" lvl="0" indent="0" algn="l" rtl="0">
                        <a:spcBef>
                          <a:spcPts val="0"/>
                        </a:spcBef>
                        <a:spcAft>
                          <a:spcPts val="0"/>
                        </a:spcAft>
                        <a:buSzPct val="25000"/>
                        <a:buNone/>
                      </a:pPr>
                      <a:r>
                        <a:rPr lang="fr-FR" sz="1800" b="1" i="0" u="none" strike="noStrike" cap="none">
                          <a:solidFill>
                            <a:schemeClr val="lt1"/>
                          </a:solidFill>
                          <a:latin typeface="Arial"/>
                          <a:ea typeface="Arial"/>
                          <a:cs typeface="Arial"/>
                          <a:sym typeface="Arial"/>
                        </a:rPr>
                        <a:t>Craintes </a:t>
                      </a:r>
                    </a:p>
                  </a:txBody>
                  <a:tcPr marL="53350" marR="53350" marT="53350" marB="5335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solidFill>
                      <a:srgbClr val="254A92"/>
                    </a:solidFill>
                  </a:tcPr>
                </a:tc>
                <a:tc>
                  <a:txBody>
                    <a:bodyPr/>
                    <a:lstStyle/>
                    <a:p>
                      <a:pPr marL="0" marR="0" lvl="0" indent="0" algn="l" rtl="0">
                        <a:spcBef>
                          <a:spcPts val="0"/>
                        </a:spcBef>
                        <a:spcAft>
                          <a:spcPts val="0"/>
                        </a:spcAft>
                        <a:buSzPct val="25000"/>
                        <a:buNone/>
                      </a:pPr>
                      <a:r>
                        <a:rPr lang="fr-FR" sz="1800" b="1" i="0" u="none" strike="noStrike" cap="none">
                          <a:solidFill>
                            <a:schemeClr val="lt1"/>
                          </a:solidFill>
                          <a:latin typeface="Arial"/>
                          <a:ea typeface="Arial"/>
                          <a:cs typeface="Arial"/>
                          <a:sym typeface="Arial"/>
                        </a:rPr>
                        <a:t>Options </a:t>
                      </a:r>
                    </a:p>
                  </a:txBody>
                  <a:tcPr marL="53350" marR="53350" marT="53350" marB="5335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solidFill>
                      <a:srgbClr val="254A92"/>
                    </a:solidFill>
                  </a:tcPr>
                </a:tc>
              </a:tr>
              <a:tr h="1649925">
                <a:tc>
                  <a:txBody>
                    <a:bodyPr/>
                    <a:lstStyle/>
                    <a:p>
                      <a:pPr marL="0" marR="0" lvl="0" indent="0" algn="l" rtl="0">
                        <a:spcBef>
                          <a:spcPts val="0"/>
                        </a:spcBef>
                        <a:buSzPct val="25000"/>
                        <a:buNone/>
                      </a:pPr>
                      <a:r>
                        <a:rPr lang="fr-FR" sz="1800" b="1" i="0" u="none" strike="noStrike" cap="none">
                          <a:solidFill>
                            <a:schemeClr val="lt1"/>
                          </a:solidFill>
                          <a:latin typeface="Arial"/>
                          <a:ea typeface="Arial"/>
                          <a:cs typeface="Arial"/>
                          <a:sym typeface="Arial"/>
                        </a:rPr>
                        <a:t>Quels sont les avantages de l’innovation ?</a:t>
                      </a:r>
                    </a:p>
                  </a:txBody>
                  <a:tcPr marL="53350" marR="53350" marT="53350" marB="5335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tcPr>
                </a:tc>
                <a:tc>
                  <a:txBody>
                    <a:bodyPr/>
                    <a:lstStyle/>
                    <a:p>
                      <a:pPr marL="0" marR="0" lvl="0" indent="0" algn="l" rtl="0">
                        <a:lnSpc>
                          <a:spcPct val="100000"/>
                        </a:lnSpc>
                        <a:spcBef>
                          <a:spcPts val="0"/>
                        </a:spcBef>
                        <a:spcAft>
                          <a:spcPts val="0"/>
                        </a:spcAft>
                        <a:buClr>
                          <a:schemeClr val="lt1"/>
                        </a:buClr>
                        <a:buSzPct val="25000"/>
                        <a:buFont typeface="Arial"/>
                        <a:buNone/>
                      </a:pPr>
                      <a:r>
                        <a:rPr lang="fr-FR" sz="1800" b="1" i="0" u="none" strike="noStrike" cap="none">
                          <a:solidFill>
                            <a:schemeClr val="lt1"/>
                          </a:solidFill>
                          <a:latin typeface="Arial"/>
                          <a:ea typeface="Arial"/>
                          <a:cs typeface="Arial"/>
                          <a:sym typeface="Arial"/>
                        </a:rPr>
                        <a:t>Quels sont les effets bénéfiques que vous pourrez retirer à moyen/long terme ? </a:t>
                      </a:r>
                    </a:p>
                    <a:p>
                      <a:pPr marL="0" marR="0" lvl="0" indent="0" algn="l" rtl="0">
                        <a:spcBef>
                          <a:spcPts val="0"/>
                        </a:spcBef>
                        <a:buSzPct val="25000"/>
                        <a:buNone/>
                      </a:pPr>
                      <a:r>
                        <a:rPr lang="fr-FR" sz="1800" u="none" strike="noStrike" cap="none">
                          <a:solidFill>
                            <a:schemeClr val="lt1"/>
                          </a:solidFill>
                        </a:rPr>
                        <a:t/>
                      </a:r>
                      <a:br>
                        <a:rPr lang="fr-FR" sz="1800" u="none" strike="noStrike" cap="none">
                          <a:solidFill>
                            <a:schemeClr val="lt1"/>
                          </a:solidFill>
                        </a:rPr>
                      </a:br>
                      <a:endParaRPr lang="fr-FR" sz="1800" u="none" strike="noStrike" cap="none">
                        <a:solidFill>
                          <a:schemeClr val="lt1"/>
                        </a:solidFill>
                      </a:endParaRPr>
                    </a:p>
                  </a:txBody>
                  <a:tcPr marL="53350" marR="53350" marT="53350" marB="5335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tcPr>
                </a:tc>
                <a:tc>
                  <a:txBody>
                    <a:bodyPr/>
                    <a:lstStyle/>
                    <a:p>
                      <a:pPr marL="0" marR="0" lvl="0" indent="0" algn="l" rtl="0">
                        <a:spcBef>
                          <a:spcPts val="0"/>
                        </a:spcBef>
                        <a:buSzPct val="25000"/>
                        <a:buNone/>
                      </a:pPr>
                      <a:r>
                        <a:rPr lang="fr-FR" sz="1800" b="1" u="none" strike="noStrike" cap="none">
                          <a:solidFill>
                            <a:schemeClr val="lt1"/>
                          </a:solidFill>
                        </a:rPr>
                        <a:t>Quels sont les freins ? Formulez</a:t>
                      </a:r>
                      <a:r>
                        <a:rPr lang="fr-FR" sz="1800" b="1">
                          <a:solidFill>
                            <a:schemeClr val="lt1"/>
                          </a:solidFill>
                        </a:rPr>
                        <a:t>-</a:t>
                      </a:r>
                      <a:r>
                        <a:rPr lang="fr-FR" sz="1800" b="1" u="none" strike="noStrike" cap="none">
                          <a:solidFill>
                            <a:schemeClr val="lt1"/>
                          </a:solidFill>
                        </a:rPr>
                        <a:t>les sous forme de question. </a:t>
                      </a:r>
                    </a:p>
                    <a:p>
                      <a:pPr marL="0" marR="0" lvl="0" indent="0" algn="l" rtl="0">
                        <a:spcBef>
                          <a:spcPts val="0"/>
                        </a:spcBef>
                        <a:buSzPct val="25000"/>
                        <a:buNone/>
                      </a:pPr>
                      <a:r>
                        <a:rPr lang="fr-FR" sz="1800" b="1" u="none" strike="noStrike" cap="none">
                          <a:solidFill>
                            <a:schemeClr val="lt1"/>
                          </a:solidFill>
                        </a:rPr>
                        <a:t>« Comment </a:t>
                      </a:r>
                      <a:r>
                        <a:rPr lang="fr-FR" sz="1800" b="1">
                          <a:solidFill>
                            <a:schemeClr val="lt1"/>
                          </a:solidFill>
                        </a:rPr>
                        <a:t>faire pour...</a:t>
                      </a:r>
                      <a:r>
                        <a:rPr lang="fr-FR" sz="1800" b="1" u="none" strike="noStrike" cap="none">
                          <a:solidFill>
                            <a:schemeClr val="lt1"/>
                          </a:solidFill>
                        </a:rPr>
                        <a:t> »</a:t>
                      </a:r>
                    </a:p>
                  </a:txBody>
                  <a:tcPr marL="53350" marR="53350" marT="53350" marB="5335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tcPr>
                </a:tc>
                <a:tc>
                  <a:txBody>
                    <a:bodyPr/>
                    <a:lstStyle/>
                    <a:p>
                      <a:pPr marL="0" marR="0" lvl="0" indent="0" algn="l" rtl="0">
                        <a:spcBef>
                          <a:spcPts val="0"/>
                        </a:spcBef>
                        <a:buSzPct val="25000"/>
                        <a:buNone/>
                      </a:pPr>
                      <a:r>
                        <a:rPr lang="fr-FR" sz="1800" b="1" u="none" strike="noStrike" cap="none">
                          <a:solidFill>
                            <a:schemeClr val="lt1"/>
                          </a:solidFill>
                        </a:rPr>
                        <a:t>Répondez avec 2-3 arguments à chacune des questions soulevées dans </a:t>
                      </a:r>
                      <a:r>
                        <a:rPr lang="fr-FR" sz="1800" b="1">
                          <a:solidFill>
                            <a:schemeClr val="lt1"/>
                          </a:solidFill>
                        </a:rPr>
                        <a:t>les craintes</a:t>
                      </a:r>
                    </a:p>
                  </a:txBody>
                  <a:tcPr marL="53350" marR="53350" marT="53350" marB="5335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tcPr>
                </a:tc>
              </a:tr>
            </a:tbl>
          </a:graphicData>
        </a:graphic>
      </p:graphicFrame>
      <p:sp>
        <p:nvSpPr>
          <p:cNvPr id="229" name="Shape 229"/>
          <p:cNvSpPr/>
          <p:nvPr/>
        </p:nvSpPr>
        <p:spPr>
          <a:xfrm>
            <a:off x="628650" y="1890777"/>
            <a:ext cx="7886700" cy="1445400"/>
          </a:xfrm>
          <a:prstGeom prst="rect">
            <a:avLst/>
          </a:prstGeom>
          <a:noFill/>
          <a:ln>
            <a:noFill/>
          </a:ln>
        </p:spPr>
        <p:txBody>
          <a:bodyPr lIns="91425" tIns="45700" rIns="91425" bIns="45700" anchor="t" anchorCtr="0">
            <a:noAutofit/>
          </a:bodyPr>
          <a:lstStyle/>
          <a:p>
            <a:pPr marL="0" marR="0" lvl="0" indent="0" algn="just" rtl="0">
              <a:spcBef>
                <a:spcPts val="0"/>
              </a:spcBef>
              <a:spcAft>
                <a:spcPts val="0"/>
              </a:spcAft>
              <a:buSzPct val="25000"/>
              <a:buNone/>
            </a:pPr>
            <a:r>
              <a:rPr lang="fr-FR" sz="2000" i="1">
                <a:solidFill>
                  <a:schemeClr val="lt1"/>
                </a:solidFill>
                <a:latin typeface="Calibri"/>
                <a:ea typeface="Calibri"/>
                <a:cs typeface="Calibri"/>
                <a:sym typeface="Calibri"/>
              </a:rPr>
              <a:t>Quels sont les avantages concrets de l’utilisation de la blockchain pour optimiser les processus internes ? Parmi les espaces d’innovation que vous avez identifiés en interne, choisissez les plus importants en en vous appuyant sur le  tableau ci-dessous (PPCO).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graphicFrame>
        <p:nvGraphicFramePr>
          <p:cNvPr id="234" name="Shape 234"/>
          <p:cNvGraphicFramePr/>
          <p:nvPr/>
        </p:nvGraphicFramePr>
        <p:xfrm>
          <a:off x="628650" y="3242944"/>
          <a:ext cx="7886700" cy="2356300"/>
        </p:xfrm>
        <a:graphic>
          <a:graphicData uri="http://schemas.openxmlformats.org/drawingml/2006/table">
            <a:tbl>
              <a:tblPr>
                <a:noFill/>
                <a:tableStyleId>{5C7FBBA8-A0F7-449C-8003-315D11C772B5}</a:tableStyleId>
              </a:tblPr>
              <a:tblGrid>
                <a:gridCol w="1910025"/>
                <a:gridCol w="2024700"/>
                <a:gridCol w="1993450"/>
                <a:gridCol w="1958525"/>
              </a:tblGrid>
              <a:tr h="391800">
                <a:tc>
                  <a:txBody>
                    <a:bodyPr/>
                    <a:lstStyle/>
                    <a:p>
                      <a:pPr marL="0" marR="0" lvl="0" indent="0" algn="l" rtl="0">
                        <a:spcBef>
                          <a:spcPts val="0"/>
                        </a:spcBef>
                        <a:spcAft>
                          <a:spcPts val="0"/>
                        </a:spcAft>
                        <a:buSzPct val="25000"/>
                        <a:buNone/>
                      </a:pPr>
                      <a:r>
                        <a:rPr lang="fr-FR" sz="1800" b="1" i="0" u="none" strike="noStrike" cap="none">
                          <a:solidFill>
                            <a:schemeClr val="lt1"/>
                          </a:solidFill>
                          <a:latin typeface="Arial"/>
                          <a:ea typeface="Arial"/>
                          <a:cs typeface="Arial"/>
                          <a:sym typeface="Arial"/>
                        </a:rPr>
                        <a:t>Plus </a:t>
                      </a:r>
                    </a:p>
                  </a:txBody>
                  <a:tcPr marL="53350" marR="53350" marT="53350" marB="5335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solidFill>
                      <a:srgbClr val="254A92"/>
                    </a:solidFill>
                  </a:tcPr>
                </a:tc>
                <a:tc>
                  <a:txBody>
                    <a:bodyPr/>
                    <a:lstStyle/>
                    <a:p>
                      <a:pPr marL="0" marR="0" lvl="0" indent="0" algn="l" rtl="0">
                        <a:spcBef>
                          <a:spcPts val="0"/>
                        </a:spcBef>
                        <a:spcAft>
                          <a:spcPts val="0"/>
                        </a:spcAft>
                        <a:buSzPct val="25000"/>
                        <a:buNone/>
                      </a:pPr>
                      <a:r>
                        <a:rPr lang="fr-FR" sz="1800" b="1" i="0" u="none" strike="noStrike" cap="none">
                          <a:solidFill>
                            <a:schemeClr val="lt1"/>
                          </a:solidFill>
                          <a:latin typeface="Arial"/>
                          <a:ea typeface="Arial"/>
                          <a:cs typeface="Arial"/>
                          <a:sym typeface="Arial"/>
                        </a:rPr>
                        <a:t>Potentiels</a:t>
                      </a:r>
                    </a:p>
                  </a:txBody>
                  <a:tcPr marL="53350" marR="53350" marT="53350" marB="5335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solidFill>
                      <a:srgbClr val="254A92"/>
                    </a:solidFill>
                  </a:tcPr>
                </a:tc>
                <a:tc>
                  <a:txBody>
                    <a:bodyPr/>
                    <a:lstStyle/>
                    <a:p>
                      <a:pPr marL="0" marR="0" lvl="0" indent="0" algn="l" rtl="0">
                        <a:spcBef>
                          <a:spcPts val="0"/>
                        </a:spcBef>
                        <a:spcAft>
                          <a:spcPts val="0"/>
                        </a:spcAft>
                        <a:buSzPct val="25000"/>
                        <a:buNone/>
                      </a:pPr>
                      <a:r>
                        <a:rPr lang="fr-FR" sz="1800" b="1" i="0" u="none" strike="noStrike" cap="none">
                          <a:solidFill>
                            <a:schemeClr val="lt1"/>
                          </a:solidFill>
                          <a:latin typeface="Arial"/>
                          <a:ea typeface="Arial"/>
                          <a:cs typeface="Arial"/>
                          <a:sym typeface="Arial"/>
                        </a:rPr>
                        <a:t>Craintes  </a:t>
                      </a:r>
                    </a:p>
                  </a:txBody>
                  <a:tcPr marL="53350" marR="53350" marT="53350" marB="5335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solidFill>
                      <a:srgbClr val="254A92"/>
                    </a:solidFill>
                  </a:tcPr>
                </a:tc>
                <a:tc>
                  <a:txBody>
                    <a:bodyPr/>
                    <a:lstStyle/>
                    <a:p>
                      <a:pPr marL="0" marR="0" lvl="0" indent="0" algn="l" rtl="0">
                        <a:spcBef>
                          <a:spcPts val="0"/>
                        </a:spcBef>
                        <a:spcAft>
                          <a:spcPts val="0"/>
                        </a:spcAft>
                        <a:buSzPct val="25000"/>
                        <a:buNone/>
                      </a:pPr>
                      <a:r>
                        <a:rPr lang="fr-FR" sz="1800" b="1" i="0" u="none" strike="noStrike" cap="none">
                          <a:solidFill>
                            <a:schemeClr val="lt1"/>
                          </a:solidFill>
                          <a:latin typeface="Arial"/>
                          <a:ea typeface="Arial"/>
                          <a:cs typeface="Arial"/>
                          <a:sym typeface="Arial"/>
                        </a:rPr>
                        <a:t>Options </a:t>
                      </a:r>
                    </a:p>
                  </a:txBody>
                  <a:tcPr marL="53350" marR="53350" marT="53350" marB="5335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solidFill>
                      <a:srgbClr val="254A92"/>
                    </a:solidFill>
                  </a:tcPr>
                </a:tc>
              </a:tr>
              <a:tr h="1964500">
                <a:tc>
                  <a:txBody>
                    <a:bodyPr/>
                    <a:lstStyle/>
                    <a:p>
                      <a:pPr marL="0" marR="0" lvl="0" indent="0" algn="l" rtl="0">
                        <a:spcBef>
                          <a:spcPts val="0"/>
                        </a:spcBef>
                        <a:buSzPct val="25000"/>
                        <a:buNone/>
                      </a:pPr>
                      <a:r>
                        <a:rPr lang="fr-FR" sz="1800" u="none" strike="noStrike" cap="none">
                          <a:solidFill>
                            <a:schemeClr val="lt1"/>
                          </a:solidFill>
                        </a:rPr>
                        <a:t/>
                      </a:r>
                      <a:br>
                        <a:rPr lang="fr-FR" sz="1800" u="none" strike="noStrike" cap="none">
                          <a:solidFill>
                            <a:schemeClr val="lt1"/>
                          </a:solidFill>
                        </a:rPr>
                      </a:br>
                      <a:endParaRPr lang="fr-FR" sz="1800" u="none" strike="noStrike" cap="none">
                        <a:solidFill>
                          <a:schemeClr val="lt1"/>
                        </a:solidFill>
                      </a:endParaRPr>
                    </a:p>
                  </a:txBody>
                  <a:tcPr marL="53350" marR="53350" marT="53350" marB="5335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tcPr>
                </a:tc>
                <a:tc>
                  <a:txBody>
                    <a:bodyPr/>
                    <a:lstStyle/>
                    <a:p>
                      <a:pPr marL="0" marR="0" lvl="0" indent="0" algn="l" rtl="0">
                        <a:spcBef>
                          <a:spcPts val="0"/>
                        </a:spcBef>
                        <a:buSzPct val="25000"/>
                        <a:buNone/>
                      </a:pPr>
                      <a:r>
                        <a:rPr lang="fr-FR" sz="1800" u="none" strike="noStrike" cap="none">
                          <a:solidFill>
                            <a:schemeClr val="lt1"/>
                          </a:solidFill>
                        </a:rPr>
                        <a:t/>
                      </a:r>
                      <a:br>
                        <a:rPr lang="fr-FR" sz="1800" u="none" strike="noStrike" cap="none">
                          <a:solidFill>
                            <a:schemeClr val="lt1"/>
                          </a:solidFill>
                        </a:rPr>
                      </a:br>
                      <a:endParaRPr lang="fr-FR" sz="1800" u="none" strike="noStrike" cap="none">
                        <a:solidFill>
                          <a:schemeClr val="lt1"/>
                        </a:solidFill>
                      </a:endParaRPr>
                    </a:p>
                  </a:txBody>
                  <a:tcPr marL="53350" marR="53350" marT="53350" marB="5335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tcPr>
                </a:tc>
                <a:tc>
                  <a:txBody>
                    <a:bodyPr/>
                    <a:lstStyle/>
                    <a:p>
                      <a:pPr marL="0" marR="0" lvl="0" indent="0" algn="l" rtl="0">
                        <a:spcBef>
                          <a:spcPts val="0"/>
                        </a:spcBef>
                        <a:buSzPct val="25000"/>
                        <a:buNone/>
                      </a:pPr>
                      <a:r>
                        <a:rPr lang="fr-FR" sz="1800" u="none" strike="noStrike" cap="none">
                          <a:solidFill>
                            <a:schemeClr val="lt1"/>
                          </a:solidFill>
                        </a:rPr>
                        <a:t/>
                      </a:r>
                      <a:br>
                        <a:rPr lang="fr-FR" sz="1800" u="none" strike="noStrike" cap="none">
                          <a:solidFill>
                            <a:schemeClr val="lt1"/>
                          </a:solidFill>
                        </a:rPr>
                      </a:br>
                      <a:endParaRPr lang="fr-FR" sz="1800" u="none" strike="noStrike" cap="none">
                        <a:solidFill>
                          <a:schemeClr val="lt1"/>
                        </a:solidFill>
                      </a:endParaRPr>
                    </a:p>
                  </a:txBody>
                  <a:tcPr marL="53350" marR="53350" marT="53350" marB="5335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tcPr>
                </a:tc>
                <a:tc>
                  <a:txBody>
                    <a:bodyPr/>
                    <a:lstStyle/>
                    <a:p>
                      <a:pPr marL="0" marR="0" lvl="0" indent="0" algn="l" rtl="0">
                        <a:spcBef>
                          <a:spcPts val="0"/>
                        </a:spcBef>
                        <a:buSzPct val="25000"/>
                        <a:buNone/>
                      </a:pPr>
                      <a:endParaRPr sz="1800" u="none" strike="noStrike" cap="none">
                        <a:solidFill>
                          <a:schemeClr val="lt1"/>
                        </a:solidFill>
                      </a:endParaRPr>
                    </a:p>
                  </a:txBody>
                  <a:tcPr marL="53350" marR="53350" marT="53350" marB="5335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tcPr>
                </a:tc>
              </a:tr>
            </a:tbl>
          </a:graphicData>
        </a:graphic>
      </p:graphicFrame>
      <p:sp>
        <p:nvSpPr>
          <p:cNvPr id="235" name="Shape 235"/>
          <p:cNvSpPr txBox="1">
            <a:spLocks noGrp="1"/>
          </p:cNvSpPr>
          <p:nvPr>
            <p:ph type="title"/>
          </p:nvPr>
        </p:nvSpPr>
        <p:spPr>
          <a:xfrm>
            <a:off x="628650" y="746125"/>
            <a:ext cx="7886700" cy="1325700"/>
          </a:xfrm>
          <a:prstGeom prst="rect">
            <a:avLst/>
          </a:prstGeom>
          <a:noFill/>
          <a:ln>
            <a:noFill/>
          </a:ln>
        </p:spPr>
        <p:txBody>
          <a:bodyPr lIns="91425" tIns="45700" rIns="91425" bIns="45700" anchor="ctr" anchorCtr="0">
            <a:noAutofit/>
          </a:bodyPr>
          <a:lstStyle/>
          <a:p>
            <a:pPr marL="0" marR="0" lvl="0" indent="0" algn="l" rtl="0">
              <a:lnSpc>
                <a:spcPct val="90000"/>
              </a:lnSpc>
              <a:spcBef>
                <a:spcPts val="0"/>
              </a:spcBef>
              <a:buClr>
                <a:schemeClr val="lt1"/>
              </a:buClr>
              <a:buSzPct val="25000"/>
              <a:buFont typeface="Calibri"/>
              <a:buNone/>
            </a:pPr>
            <a:r>
              <a:rPr lang="fr-FR" sz="3600" b="1" i="1" u="none" strike="noStrike" cap="none">
                <a:solidFill>
                  <a:schemeClr val="lt1"/>
                </a:solidFill>
                <a:latin typeface="Calibri"/>
                <a:ea typeface="Calibri"/>
                <a:cs typeface="Calibri"/>
                <a:sym typeface="Calibri"/>
              </a:rPr>
              <a:t>Espace d’innovation 1 (interne)</a:t>
            </a:r>
          </a:p>
        </p:txBody>
      </p:sp>
      <p:sp>
        <p:nvSpPr>
          <p:cNvPr id="236" name="Shape 236"/>
          <p:cNvSpPr txBox="1"/>
          <p:nvPr/>
        </p:nvSpPr>
        <p:spPr>
          <a:xfrm>
            <a:off x="628650" y="1912818"/>
            <a:ext cx="7886700" cy="1200329"/>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fr-FR" sz="2000" b="1">
                <a:solidFill>
                  <a:schemeClr val="lt1"/>
                </a:solidFill>
                <a:latin typeface="Calibri"/>
                <a:ea typeface="Calibri"/>
                <a:cs typeface="Calibri"/>
                <a:sym typeface="Calibri"/>
              </a:rPr>
              <a:t>Description : </a:t>
            </a:r>
          </a:p>
          <a:p>
            <a:pPr marL="0" marR="0" lvl="0" indent="0" algn="l" rtl="0">
              <a:spcBef>
                <a:spcPts val="0"/>
              </a:spcBef>
              <a:buNone/>
            </a:pPr>
            <a:endParaRPr sz="1800">
              <a:solidFill>
                <a:schemeClr val="lt1"/>
              </a:solidFill>
              <a:latin typeface="Calibri"/>
              <a:ea typeface="Calibri"/>
              <a:cs typeface="Calibri"/>
              <a:sym typeface="Calibri"/>
            </a:endParaRPr>
          </a:p>
          <a:p>
            <a:pPr marL="0" marR="0" lvl="0" indent="0" algn="l" rtl="0">
              <a:spcBef>
                <a:spcPts val="0"/>
              </a:spcBef>
              <a:buNone/>
            </a:pPr>
            <a:endParaRPr sz="1800">
              <a:solidFill>
                <a:schemeClr val="lt1"/>
              </a:solidFill>
              <a:latin typeface="Calibri"/>
              <a:ea typeface="Calibri"/>
              <a:cs typeface="Calibri"/>
              <a:sym typeface="Calibri"/>
            </a:endParaRPr>
          </a:p>
          <a:p>
            <a:pPr marL="0" marR="0" lvl="0" indent="0" algn="l" rtl="0">
              <a:spcBef>
                <a:spcPts val="0"/>
              </a:spcBef>
              <a:buNone/>
            </a:pPr>
            <a:endParaRPr sz="1800">
              <a:solidFill>
                <a:schemeClr val="lt1"/>
              </a:solidFill>
              <a:latin typeface="Calibri"/>
              <a:ea typeface="Calibri"/>
              <a:cs typeface="Calibri"/>
              <a:sym typeface="Calibri"/>
            </a:endParaRPr>
          </a:p>
        </p:txBody>
      </p:sp>
      <p:sp>
        <p:nvSpPr>
          <p:cNvPr id="237" name="Shape 237"/>
          <p:cNvSpPr txBox="1"/>
          <p:nvPr/>
        </p:nvSpPr>
        <p:spPr>
          <a:xfrm>
            <a:off x="5956700" y="207850"/>
            <a:ext cx="1887600" cy="648900"/>
          </a:xfrm>
          <a:prstGeom prst="rect">
            <a:avLst/>
          </a:prstGeom>
          <a:noFill/>
          <a:ln>
            <a:noFill/>
          </a:ln>
        </p:spPr>
        <p:txBody>
          <a:bodyPr lIns="91425" tIns="91425" rIns="91425" bIns="91425" anchor="t" anchorCtr="0">
            <a:noAutofit/>
          </a:bodyPr>
          <a:lstStyle/>
          <a:p>
            <a:pPr lvl="0" rtl="0">
              <a:spcBef>
                <a:spcPts val="0"/>
              </a:spcBef>
              <a:buNone/>
            </a:pPr>
            <a:r>
              <a:rPr lang="fr-FR" sz="3000" b="1">
                <a:solidFill>
                  <a:srgbClr val="DB2546"/>
                </a:solidFill>
              </a:rPr>
              <a:t>Template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graphicFrame>
        <p:nvGraphicFramePr>
          <p:cNvPr id="242" name="Shape 242"/>
          <p:cNvGraphicFramePr/>
          <p:nvPr/>
        </p:nvGraphicFramePr>
        <p:xfrm>
          <a:off x="628650" y="3442394"/>
          <a:ext cx="7886700" cy="2418740"/>
        </p:xfrm>
        <a:graphic>
          <a:graphicData uri="http://schemas.openxmlformats.org/drawingml/2006/table">
            <a:tbl>
              <a:tblPr>
                <a:noFill/>
                <a:tableStyleId>{5C7FBBA8-A0F7-449C-8003-315D11C772B5}</a:tableStyleId>
              </a:tblPr>
              <a:tblGrid>
                <a:gridCol w="1910025"/>
                <a:gridCol w="2024700"/>
                <a:gridCol w="1993450"/>
                <a:gridCol w="1958525"/>
              </a:tblGrid>
              <a:tr h="391800">
                <a:tc>
                  <a:txBody>
                    <a:bodyPr/>
                    <a:lstStyle/>
                    <a:p>
                      <a:pPr marL="0" marR="0" lvl="0" indent="0" algn="l" rtl="0">
                        <a:spcBef>
                          <a:spcPts val="0"/>
                        </a:spcBef>
                        <a:spcAft>
                          <a:spcPts val="0"/>
                        </a:spcAft>
                        <a:buSzPct val="25000"/>
                        <a:buNone/>
                      </a:pPr>
                      <a:r>
                        <a:rPr lang="fr-FR" sz="1800" b="1" i="0" u="none" strike="noStrike" cap="none">
                          <a:solidFill>
                            <a:schemeClr val="lt1"/>
                          </a:solidFill>
                          <a:latin typeface="Arial"/>
                          <a:ea typeface="Arial"/>
                          <a:cs typeface="Arial"/>
                          <a:sym typeface="Arial"/>
                        </a:rPr>
                        <a:t>Plus </a:t>
                      </a:r>
                    </a:p>
                  </a:txBody>
                  <a:tcPr marL="53350" marR="53350" marT="53350" marB="5335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solidFill>
                      <a:srgbClr val="254A92"/>
                    </a:solidFill>
                  </a:tcPr>
                </a:tc>
                <a:tc>
                  <a:txBody>
                    <a:bodyPr/>
                    <a:lstStyle/>
                    <a:p>
                      <a:pPr marL="0" marR="0" lvl="0" indent="0" algn="l" rtl="0">
                        <a:spcBef>
                          <a:spcPts val="0"/>
                        </a:spcBef>
                        <a:spcAft>
                          <a:spcPts val="0"/>
                        </a:spcAft>
                        <a:buSzPct val="25000"/>
                        <a:buNone/>
                      </a:pPr>
                      <a:r>
                        <a:rPr lang="fr-FR" sz="1800" b="1" i="0" u="none" strike="noStrike" cap="none">
                          <a:solidFill>
                            <a:schemeClr val="lt1"/>
                          </a:solidFill>
                          <a:latin typeface="Arial"/>
                          <a:ea typeface="Arial"/>
                          <a:cs typeface="Arial"/>
                          <a:sym typeface="Arial"/>
                        </a:rPr>
                        <a:t>Potentiels</a:t>
                      </a:r>
                    </a:p>
                  </a:txBody>
                  <a:tcPr marL="53350" marR="53350" marT="53350" marB="5335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solidFill>
                      <a:srgbClr val="254A92"/>
                    </a:solidFill>
                  </a:tcPr>
                </a:tc>
                <a:tc>
                  <a:txBody>
                    <a:bodyPr/>
                    <a:lstStyle/>
                    <a:p>
                      <a:pPr marL="0" marR="0" lvl="0" indent="0" algn="l" rtl="0">
                        <a:spcBef>
                          <a:spcPts val="0"/>
                        </a:spcBef>
                        <a:spcAft>
                          <a:spcPts val="0"/>
                        </a:spcAft>
                        <a:buSzPct val="25000"/>
                        <a:buNone/>
                      </a:pPr>
                      <a:r>
                        <a:rPr lang="fr-FR" sz="1800" b="1" i="0" u="none" strike="noStrike" cap="none">
                          <a:solidFill>
                            <a:schemeClr val="lt1"/>
                          </a:solidFill>
                          <a:latin typeface="Arial"/>
                          <a:ea typeface="Arial"/>
                          <a:cs typeface="Arial"/>
                          <a:sym typeface="Arial"/>
                        </a:rPr>
                        <a:t>Craintes  </a:t>
                      </a:r>
                    </a:p>
                  </a:txBody>
                  <a:tcPr marL="53350" marR="53350" marT="53350" marB="5335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solidFill>
                      <a:srgbClr val="254A92"/>
                    </a:solidFill>
                  </a:tcPr>
                </a:tc>
                <a:tc>
                  <a:txBody>
                    <a:bodyPr/>
                    <a:lstStyle/>
                    <a:p>
                      <a:pPr marL="0" marR="0" lvl="0" indent="0" algn="l" rtl="0">
                        <a:spcBef>
                          <a:spcPts val="0"/>
                        </a:spcBef>
                        <a:spcAft>
                          <a:spcPts val="0"/>
                        </a:spcAft>
                        <a:buSzPct val="25000"/>
                        <a:buNone/>
                      </a:pPr>
                      <a:r>
                        <a:rPr lang="fr-FR" sz="1800" b="1" i="0" u="none" strike="noStrike" cap="none">
                          <a:solidFill>
                            <a:schemeClr val="lt1"/>
                          </a:solidFill>
                          <a:latin typeface="Arial"/>
                          <a:ea typeface="Arial"/>
                          <a:cs typeface="Arial"/>
                          <a:sym typeface="Arial"/>
                        </a:rPr>
                        <a:t>Options </a:t>
                      </a:r>
                    </a:p>
                  </a:txBody>
                  <a:tcPr marL="53350" marR="53350" marT="53350" marB="5335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solidFill>
                      <a:srgbClr val="254A92"/>
                    </a:solidFill>
                  </a:tcPr>
                </a:tc>
              </a:tr>
              <a:tr h="1964500">
                <a:tc>
                  <a:txBody>
                    <a:bodyPr/>
                    <a:lstStyle/>
                    <a:p>
                      <a:pPr marL="0" marR="0" lvl="0" indent="0" algn="l" rtl="0">
                        <a:spcBef>
                          <a:spcPts val="0"/>
                        </a:spcBef>
                        <a:buSzPct val="25000"/>
                        <a:buNone/>
                      </a:pPr>
                      <a:r>
                        <a:rPr lang="fr-FR" sz="1800">
                          <a:solidFill>
                            <a:schemeClr val="lt1"/>
                          </a:solidFill>
                        </a:rPr>
                        <a:t>Pas d’erreurs comptables sur les données enregistrées</a:t>
                      </a:r>
                      <a:r>
                        <a:rPr lang="fr-FR" sz="1800" u="none" strike="noStrike" cap="none">
                          <a:solidFill>
                            <a:schemeClr val="lt1"/>
                          </a:solidFill>
                        </a:rPr>
                        <a:t/>
                      </a:r>
                      <a:br>
                        <a:rPr lang="fr-FR" sz="1800" u="none" strike="noStrike" cap="none">
                          <a:solidFill>
                            <a:schemeClr val="lt1"/>
                          </a:solidFill>
                        </a:rPr>
                      </a:br>
                      <a:endParaRPr lang="fr-FR" sz="1800" u="none" strike="noStrike" cap="none">
                        <a:solidFill>
                          <a:schemeClr val="lt1"/>
                        </a:solidFill>
                      </a:endParaRPr>
                    </a:p>
                  </a:txBody>
                  <a:tcPr marL="53350" marR="53350" marT="53350" marB="5335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tcPr>
                </a:tc>
                <a:tc>
                  <a:txBody>
                    <a:bodyPr/>
                    <a:lstStyle/>
                    <a:p>
                      <a:pPr marL="0" marR="0" lvl="0" indent="0" algn="l" rtl="0">
                        <a:spcBef>
                          <a:spcPts val="0"/>
                        </a:spcBef>
                        <a:buSzPct val="25000"/>
                        <a:buNone/>
                      </a:pPr>
                      <a:r>
                        <a:rPr lang="fr-FR" sz="1800">
                          <a:solidFill>
                            <a:schemeClr val="lt1"/>
                          </a:solidFill>
                        </a:rPr>
                        <a:t>Une fluidification administrative et une meilleure gestion des coûts</a:t>
                      </a:r>
                      <a:r>
                        <a:rPr lang="fr-FR" sz="1800" u="none" strike="noStrike" cap="none">
                          <a:solidFill>
                            <a:schemeClr val="lt1"/>
                          </a:solidFill>
                        </a:rPr>
                        <a:t/>
                      </a:r>
                      <a:br>
                        <a:rPr lang="fr-FR" sz="1800" u="none" strike="noStrike" cap="none">
                          <a:solidFill>
                            <a:schemeClr val="lt1"/>
                          </a:solidFill>
                        </a:rPr>
                      </a:br>
                      <a:endParaRPr lang="fr-FR" sz="1800" u="none" strike="noStrike" cap="none">
                        <a:solidFill>
                          <a:schemeClr val="lt1"/>
                        </a:solidFill>
                      </a:endParaRPr>
                    </a:p>
                  </a:txBody>
                  <a:tcPr marL="53350" marR="53350" marT="53350" marB="5335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tcPr>
                </a:tc>
                <a:tc>
                  <a:txBody>
                    <a:bodyPr/>
                    <a:lstStyle/>
                    <a:p>
                      <a:pPr marL="0" marR="0" lvl="0" indent="0" algn="l" rtl="0">
                        <a:spcBef>
                          <a:spcPts val="0"/>
                        </a:spcBef>
                        <a:buSzPct val="25000"/>
                        <a:buNone/>
                      </a:pPr>
                      <a:r>
                        <a:rPr lang="fr-FR" sz="1800">
                          <a:solidFill>
                            <a:schemeClr val="lt1"/>
                          </a:solidFill>
                        </a:rPr>
                        <a:t>Comment faire pour standardiser des process à l’échelle de l’organisation ?</a:t>
                      </a:r>
                      <a:r>
                        <a:rPr lang="fr-FR" sz="1800" u="none" strike="noStrike" cap="none">
                          <a:solidFill>
                            <a:schemeClr val="lt1"/>
                          </a:solidFill>
                        </a:rPr>
                        <a:t/>
                      </a:r>
                      <a:br>
                        <a:rPr lang="fr-FR" sz="1800" u="none" strike="noStrike" cap="none">
                          <a:solidFill>
                            <a:schemeClr val="lt1"/>
                          </a:solidFill>
                        </a:rPr>
                      </a:br>
                      <a:endParaRPr lang="fr-FR" sz="1800" u="none" strike="noStrike" cap="none">
                        <a:solidFill>
                          <a:schemeClr val="lt1"/>
                        </a:solidFill>
                      </a:endParaRPr>
                    </a:p>
                  </a:txBody>
                  <a:tcPr marL="53350" marR="53350" marT="53350" marB="5335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tcPr>
                </a:tc>
                <a:tc>
                  <a:txBody>
                    <a:bodyPr/>
                    <a:lstStyle/>
                    <a:p>
                      <a:pPr marL="0" marR="0" lvl="0" indent="0" algn="l" rtl="0">
                        <a:spcBef>
                          <a:spcPts val="0"/>
                        </a:spcBef>
                        <a:buSzPct val="25000"/>
                        <a:buNone/>
                      </a:pPr>
                      <a:r>
                        <a:rPr lang="fr-FR" sz="1800">
                          <a:solidFill>
                            <a:schemeClr val="lt1"/>
                          </a:solidFill>
                        </a:rPr>
                        <a:t>- Une procédure simple</a:t>
                      </a:r>
                    </a:p>
                    <a:p>
                      <a:pPr marL="0" marR="0" lvl="0" indent="0" algn="l" rtl="0">
                        <a:spcBef>
                          <a:spcPts val="0"/>
                        </a:spcBef>
                        <a:buSzPct val="25000"/>
                        <a:buNone/>
                      </a:pPr>
                      <a:r>
                        <a:rPr lang="fr-FR" sz="1800">
                          <a:solidFill>
                            <a:schemeClr val="lt1"/>
                          </a:solidFill>
                        </a:rPr>
                        <a:t>- Une formation et un onboarding</a:t>
                      </a:r>
                    </a:p>
                    <a:p>
                      <a:pPr marL="0" marR="0" lvl="0" indent="0" algn="l" rtl="0">
                        <a:spcBef>
                          <a:spcPts val="0"/>
                        </a:spcBef>
                        <a:buSzPct val="25000"/>
                        <a:buNone/>
                      </a:pPr>
                      <a:r>
                        <a:rPr lang="fr-FR" sz="1800">
                          <a:solidFill>
                            <a:schemeClr val="lt1"/>
                          </a:solidFill>
                        </a:rPr>
                        <a:t>- Un accompagnement par des experts</a:t>
                      </a:r>
                    </a:p>
                  </a:txBody>
                  <a:tcPr marL="53350" marR="53350" marT="53350" marB="53350">
                    <a:lnL w="12700" cap="flat" cmpd="sng">
                      <a:solidFill>
                        <a:schemeClr val="lt1"/>
                      </a:solidFill>
                      <a:prstDash val="solid"/>
                      <a:round/>
                      <a:headEnd type="none" w="med" len="med"/>
                      <a:tailEnd type="none" w="med" len="med"/>
                    </a:lnL>
                    <a:lnR w="12700" cap="flat" cmpd="sng">
                      <a:solidFill>
                        <a:schemeClr val="lt1"/>
                      </a:solidFill>
                      <a:prstDash val="solid"/>
                      <a:round/>
                      <a:headEnd type="none" w="med" len="med"/>
                      <a:tailEnd type="none" w="med" len="med"/>
                    </a:lnR>
                    <a:lnT w="12700" cap="flat" cmpd="sng">
                      <a:solidFill>
                        <a:schemeClr val="lt1"/>
                      </a:solidFill>
                      <a:prstDash val="solid"/>
                      <a:round/>
                      <a:headEnd type="none" w="med" len="med"/>
                      <a:tailEnd type="none" w="med" len="med"/>
                    </a:lnT>
                    <a:lnB w="12700" cap="flat" cmpd="sng">
                      <a:solidFill>
                        <a:schemeClr val="lt1"/>
                      </a:solidFill>
                      <a:prstDash val="solid"/>
                      <a:round/>
                      <a:headEnd type="none" w="med" len="med"/>
                      <a:tailEnd type="none" w="med" len="med"/>
                    </a:lnB>
                  </a:tcPr>
                </a:tc>
              </a:tr>
            </a:tbl>
          </a:graphicData>
        </a:graphic>
      </p:graphicFrame>
      <p:sp>
        <p:nvSpPr>
          <p:cNvPr id="243" name="Shape 243"/>
          <p:cNvSpPr txBox="1">
            <a:spLocks noGrp="1"/>
          </p:cNvSpPr>
          <p:nvPr>
            <p:ph type="title"/>
          </p:nvPr>
        </p:nvSpPr>
        <p:spPr>
          <a:xfrm>
            <a:off x="628650" y="1161550"/>
            <a:ext cx="7886700" cy="834000"/>
          </a:xfrm>
          <a:prstGeom prst="rect">
            <a:avLst/>
          </a:prstGeom>
          <a:noFill/>
          <a:ln>
            <a:noFill/>
          </a:ln>
        </p:spPr>
        <p:txBody>
          <a:bodyPr lIns="91425" tIns="45700" rIns="91425" bIns="45700" anchor="ctr" anchorCtr="0">
            <a:noAutofit/>
          </a:bodyPr>
          <a:lstStyle/>
          <a:p>
            <a:pPr marL="0" marR="0" lvl="0" indent="0" algn="l" rtl="0">
              <a:lnSpc>
                <a:spcPct val="90000"/>
              </a:lnSpc>
              <a:spcBef>
                <a:spcPts val="0"/>
              </a:spcBef>
              <a:buClr>
                <a:schemeClr val="lt1"/>
              </a:buClr>
              <a:buSzPct val="25000"/>
              <a:buFont typeface="Calibri"/>
              <a:buNone/>
            </a:pPr>
            <a:r>
              <a:rPr lang="fr-FR" sz="3600" b="1" i="1">
                <a:solidFill>
                  <a:schemeClr val="lt1"/>
                </a:solidFill>
              </a:rPr>
              <a:t>Optimiser les processus de comptabilité</a:t>
            </a:r>
          </a:p>
        </p:txBody>
      </p:sp>
      <p:sp>
        <p:nvSpPr>
          <p:cNvPr id="244" name="Shape 244"/>
          <p:cNvSpPr txBox="1"/>
          <p:nvPr/>
        </p:nvSpPr>
        <p:spPr>
          <a:xfrm>
            <a:off x="628650" y="2125198"/>
            <a:ext cx="7886700" cy="10971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fr-FR" sz="2000" b="1">
                <a:solidFill>
                  <a:schemeClr val="lt1"/>
                </a:solidFill>
                <a:latin typeface="Calibri"/>
                <a:ea typeface="Calibri"/>
                <a:cs typeface="Calibri"/>
                <a:sym typeface="Calibri"/>
              </a:rPr>
              <a:t>Description : </a:t>
            </a:r>
            <a:r>
              <a:rPr lang="fr-FR" sz="2000">
                <a:solidFill>
                  <a:schemeClr val="lt1"/>
                </a:solidFill>
                <a:latin typeface="Calibri"/>
                <a:ea typeface="Calibri"/>
                <a:cs typeface="Calibri"/>
                <a:sym typeface="Calibri"/>
              </a:rPr>
              <a:t>La blockchain permettrait d’enregistrer des données comptables des autres services pour simplifier le traitement de celles-ci par le service comptabilité.  </a:t>
            </a:r>
          </a:p>
          <a:p>
            <a:pPr marL="0" marR="0" lvl="0" indent="0" algn="l" rtl="0">
              <a:spcBef>
                <a:spcPts val="0"/>
              </a:spcBef>
              <a:buNone/>
            </a:pPr>
            <a:endParaRPr sz="2000">
              <a:solidFill>
                <a:schemeClr val="lt1"/>
              </a:solidFill>
              <a:latin typeface="Calibri"/>
              <a:ea typeface="Calibri"/>
              <a:cs typeface="Calibri"/>
              <a:sym typeface="Calibri"/>
            </a:endParaRPr>
          </a:p>
          <a:p>
            <a:pPr marL="0" marR="0" lvl="0" indent="0" algn="l" rtl="0">
              <a:spcBef>
                <a:spcPts val="0"/>
              </a:spcBef>
              <a:buNone/>
            </a:pPr>
            <a:endParaRPr sz="2000">
              <a:solidFill>
                <a:schemeClr val="lt1"/>
              </a:solidFill>
              <a:latin typeface="Calibri"/>
              <a:ea typeface="Calibri"/>
              <a:cs typeface="Calibri"/>
              <a:sym typeface="Calibri"/>
            </a:endParaRPr>
          </a:p>
        </p:txBody>
      </p:sp>
      <p:sp>
        <p:nvSpPr>
          <p:cNvPr id="245" name="Shape 245"/>
          <p:cNvSpPr txBox="1"/>
          <p:nvPr/>
        </p:nvSpPr>
        <p:spPr>
          <a:xfrm>
            <a:off x="6051075" y="207850"/>
            <a:ext cx="1793100" cy="648900"/>
          </a:xfrm>
          <a:prstGeom prst="rect">
            <a:avLst/>
          </a:prstGeom>
          <a:noFill/>
          <a:ln>
            <a:noFill/>
          </a:ln>
        </p:spPr>
        <p:txBody>
          <a:bodyPr lIns="91425" tIns="91425" rIns="91425" bIns="91425" anchor="t" anchorCtr="0">
            <a:noAutofit/>
          </a:bodyPr>
          <a:lstStyle/>
          <a:p>
            <a:pPr lvl="0" rtl="0">
              <a:spcBef>
                <a:spcPts val="0"/>
              </a:spcBef>
              <a:buNone/>
            </a:pPr>
            <a:r>
              <a:rPr lang="fr-FR" sz="3000" b="1">
                <a:solidFill>
                  <a:srgbClr val="DB7425"/>
                </a:solidFill>
              </a:rPr>
              <a:t>Exemple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49"/>
        <p:cNvGrpSpPr/>
        <p:nvPr/>
      </p:nvGrpSpPr>
      <p:grpSpPr>
        <a:xfrm>
          <a:off x="0" y="0"/>
          <a:ext cx="0" cy="0"/>
          <a:chOff x="0" y="0"/>
          <a:chExt cx="0" cy="0"/>
        </a:xfrm>
      </p:grpSpPr>
      <p:sp>
        <p:nvSpPr>
          <p:cNvPr id="250" name="Shape 250"/>
          <p:cNvSpPr txBox="1">
            <a:spLocks noGrp="1"/>
          </p:cNvSpPr>
          <p:nvPr>
            <p:ph type="title"/>
          </p:nvPr>
        </p:nvSpPr>
        <p:spPr>
          <a:xfrm>
            <a:off x="628650" y="365126"/>
            <a:ext cx="7886700" cy="1325562"/>
          </a:xfrm>
          <a:prstGeom prst="rect">
            <a:avLst/>
          </a:prstGeom>
          <a:noFill/>
          <a:ln>
            <a:noFill/>
          </a:ln>
        </p:spPr>
        <p:txBody>
          <a:bodyPr lIns="91425" tIns="45700" rIns="91425" bIns="45700" anchor="ctr" anchorCtr="0">
            <a:noAutofit/>
          </a:bodyPr>
          <a:lstStyle/>
          <a:p>
            <a:pPr marL="0" marR="0" lvl="0" indent="0" algn="l" rtl="0">
              <a:lnSpc>
                <a:spcPct val="90000"/>
              </a:lnSpc>
              <a:spcBef>
                <a:spcPts val="0"/>
              </a:spcBef>
              <a:buClr>
                <a:schemeClr val="lt1"/>
              </a:buClr>
              <a:buSzPct val="25000"/>
              <a:buFont typeface="Calibri"/>
              <a:buNone/>
            </a:pPr>
            <a:r>
              <a:rPr lang="fr-FR" sz="4400" b="1" i="0" u="none" strike="noStrike" cap="none">
                <a:solidFill>
                  <a:schemeClr val="lt1"/>
                </a:solidFill>
                <a:latin typeface="Calibri"/>
                <a:ea typeface="Calibri"/>
                <a:cs typeface="Calibri"/>
                <a:sym typeface="Calibri"/>
              </a:rPr>
              <a:t>Question </a:t>
            </a:r>
            <a:r>
              <a:rPr lang="fr-FR" b="1">
                <a:solidFill>
                  <a:schemeClr val="lt1"/>
                </a:solidFill>
              </a:rPr>
              <a:t>2</a:t>
            </a:r>
            <a:r>
              <a:rPr lang="fr-FR" sz="4400" b="1" i="0" u="none" strike="noStrike" cap="none">
                <a:solidFill>
                  <a:schemeClr val="lt1"/>
                </a:solidFill>
                <a:latin typeface="Calibri"/>
                <a:ea typeface="Calibri"/>
                <a:cs typeface="Calibri"/>
                <a:sym typeface="Calibri"/>
              </a:rPr>
              <a:t>.</a:t>
            </a:r>
            <a:r>
              <a:rPr lang="fr-FR" b="1">
                <a:solidFill>
                  <a:schemeClr val="lt1"/>
                </a:solidFill>
              </a:rPr>
              <a:t>E.a</a:t>
            </a:r>
            <a:r>
              <a:rPr lang="fr-FR" sz="4400" b="1" i="0" u="none" strike="noStrike" cap="none">
                <a:solidFill>
                  <a:schemeClr val="lt1"/>
                </a:solidFill>
                <a:latin typeface="Calibri"/>
                <a:ea typeface="Calibri"/>
                <a:cs typeface="Calibri"/>
                <a:sym typeface="Calibri"/>
              </a:rPr>
              <a:t> : Les espaces d’innovation à l’externe</a:t>
            </a:r>
          </a:p>
        </p:txBody>
      </p:sp>
      <p:sp>
        <p:nvSpPr>
          <p:cNvPr id="251" name="Shape 251"/>
          <p:cNvSpPr txBox="1">
            <a:spLocks noGrp="1"/>
          </p:cNvSpPr>
          <p:nvPr>
            <p:ph type="body" idx="1"/>
          </p:nvPr>
        </p:nvSpPr>
        <p:spPr>
          <a:xfrm>
            <a:off x="628650" y="1825625"/>
            <a:ext cx="7886700" cy="4351338"/>
          </a:xfrm>
          <a:prstGeom prst="rect">
            <a:avLst/>
          </a:prstGeom>
          <a:noFill/>
          <a:ln>
            <a:noFill/>
          </a:ln>
        </p:spPr>
        <p:txBody>
          <a:bodyPr lIns="91425" tIns="45700" rIns="91425" bIns="45700" anchor="ctr" anchorCtr="0">
            <a:noAutofit/>
          </a:bodyPr>
          <a:lstStyle/>
          <a:p>
            <a:pPr marL="0" marR="0" lvl="0" indent="0" algn="just" rtl="0">
              <a:lnSpc>
                <a:spcPct val="90000"/>
              </a:lnSpc>
              <a:spcBef>
                <a:spcPts val="0"/>
              </a:spcBef>
              <a:spcAft>
                <a:spcPts val="0"/>
              </a:spcAft>
              <a:buNone/>
            </a:pPr>
            <a:r>
              <a:rPr lang="fr-FR" sz="2000" b="0" i="1" u="none" strike="noStrike" cap="none">
                <a:solidFill>
                  <a:schemeClr val="lt1"/>
                </a:solidFill>
                <a:latin typeface="Calibri"/>
                <a:ea typeface="Calibri"/>
                <a:cs typeface="Calibri"/>
                <a:sym typeface="Calibri"/>
              </a:rPr>
              <a:t>Les espaces d</a:t>
            </a:r>
            <a:r>
              <a:rPr lang="fr-FR" sz="2000" i="1">
                <a:solidFill>
                  <a:schemeClr val="lt1"/>
                </a:solidFill>
              </a:rPr>
              <a:t>’innovation à l’externe sont susceptibles d’être également investis par des acteurs externes. Pour commencer à qualifier ces espaces d’innovation, vous devez dans un premier temps identifier les espaces concernant des innovations incrémentales de ceux concernant des innovations de rupture. </a:t>
            </a:r>
          </a:p>
          <a:p>
            <a:pPr marL="0" marR="0" lvl="0" indent="0" algn="just" rtl="0">
              <a:lnSpc>
                <a:spcPct val="90000"/>
              </a:lnSpc>
              <a:spcBef>
                <a:spcPts val="0"/>
              </a:spcBef>
              <a:spcAft>
                <a:spcPts val="0"/>
              </a:spcAft>
              <a:buNone/>
            </a:pPr>
            <a:endParaRPr sz="2000" i="1">
              <a:solidFill>
                <a:schemeClr val="lt1"/>
              </a:solidFill>
            </a:endParaRPr>
          </a:p>
          <a:p>
            <a:pPr marL="0" marR="0" lvl="0" indent="0" algn="just" rtl="0">
              <a:lnSpc>
                <a:spcPct val="90000"/>
              </a:lnSpc>
              <a:spcBef>
                <a:spcPts val="1000"/>
              </a:spcBef>
              <a:buNone/>
            </a:pPr>
            <a:r>
              <a:rPr lang="fr-FR" sz="2000" b="1" i="0" u="none" strike="noStrike" cap="none">
                <a:solidFill>
                  <a:schemeClr val="lt1"/>
                </a:solidFill>
                <a:latin typeface="Calibri"/>
                <a:ea typeface="Calibri"/>
                <a:cs typeface="Calibri"/>
                <a:sym typeface="Calibri"/>
              </a:rPr>
              <a:t>Dans les espaces d'innovation que vous avez identifiés, distinguez ceux qui concernent un produit ou service pré-existant de ceux qui concernent la création d'un nouveau produit ou service.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sp>
        <p:nvSpPr>
          <p:cNvPr id="256" name="Shape 256"/>
          <p:cNvSpPr txBox="1">
            <a:spLocks noGrp="1"/>
          </p:cNvSpPr>
          <p:nvPr>
            <p:ph type="title"/>
          </p:nvPr>
        </p:nvSpPr>
        <p:spPr>
          <a:xfrm>
            <a:off x="628650" y="365125"/>
            <a:ext cx="7886700" cy="1325700"/>
          </a:xfrm>
          <a:prstGeom prst="rect">
            <a:avLst/>
          </a:prstGeom>
          <a:noFill/>
          <a:ln>
            <a:noFill/>
          </a:ln>
        </p:spPr>
        <p:txBody>
          <a:bodyPr lIns="91425" tIns="45700" rIns="91425" bIns="45700" anchor="ctr" anchorCtr="0">
            <a:noAutofit/>
          </a:bodyPr>
          <a:lstStyle/>
          <a:p>
            <a:pPr marL="0" marR="0" lvl="0" indent="0" algn="l" rtl="0">
              <a:lnSpc>
                <a:spcPct val="90000"/>
              </a:lnSpc>
              <a:spcBef>
                <a:spcPts val="0"/>
              </a:spcBef>
              <a:buClr>
                <a:schemeClr val="dk1"/>
              </a:buClr>
              <a:buSzPct val="25000"/>
              <a:buFont typeface="Calibri"/>
              <a:buNone/>
            </a:pPr>
            <a:r>
              <a:rPr lang="fr-FR" b="1">
                <a:solidFill>
                  <a:srgbClr val="FFFFFF"/>
                </a:solidFill>
              </a:rPr>
              <a:t>Tableau préliminaire</a:t>
            </a:r>
          </a:p>
        </p:txBody>
      </p:sp>
      <p:sp>
        <p:nvSpPr>
          <p:cNvPr id="257" name="Shape 257"/>
          <p:cNvSpPr txBox="1">
            <a:spLocks noGrp="1"/>
          </p:cNvSpPr>
          <p:nvPr>
            <p:ph type="body" idx="1"/>
          </p:nvPr>
        </p:nvSpPr>
        <p:spPr>
          <a:xfrm>
            <a:off x="884325" y="1825625"/>
            <a:ext cx="3576900" cy="4351500"/>
          </a:xfrm>
          <a:prstGeom prst="rect">
            <a:avLst/>
          </a:prstGeom>
          <a:noFill/>
          <a:ln w="9525" cap="flat" cmpd="sng">
            <a:solidFill>
              <a:schemeClr val="lt1"/>
            </a:solidFill>
            <a:prstDash val="solid"/>
            <a:round/>
            <a:headEnd type="none" w="med" len="med"/>
            <a:tailEnd type="none" w="med" len="med"/>
          </a:ln>
        </p:spPr>
        <p:txBody>
          <a:bodyPr lIns="91425" tIns="45700" rIns="91425" bIns="45700" anchor="t" anchorCtr="0">
            <a:noAutofit/>
          </a:bodyPr>
          <a:lstStyle/>
          <a:p>
            <a:pPr marL="0" marR="0" lvl="0" indent="0" algn="ctr" rtl="0">
              <a:lnSpc>
                <a:spcPct val="90000"/>
              </a:lnSpc>
              <a:spcBef>
                <a:spcPts val="0"/>
              </a:spcBef>
              <a:spcAft>
                <a:spcPts val="0"/>
              </a:spcAft>
              <a:buClr>
                <a:schemeClr val="lt1"/>
              </a:buClr>
              <a:buSzPct val="25000"/>
              <a:buFont typeface="Arial"/>
              <a:buNone/>
            </a:pPr>
            <a:r>
              <a:rPr lang="fr-FR" sz="2800" b="0" i="0" u="none" strike="noStrike" cap="none">
                <a:solidFill>
                  <a:schemeClr val="lt1"/>
                </a:solidFill>
                <a:latin typeface="Calibri"/>
                <a:ea typeface="Calibri"/>
                <a:cs typeface="Calibri"/>
                <a:sym typeface="Calibri"/>
              </a:rPr>
              <a:t>Services </a:t>
            </a:r>
            <a:r>
              <a:rPr lang="fr-FR">
                <a:solidFill>
                  <a:schemeClr val="lt1"/>
                </a:solidFill>
              </a:rPr>
              <a:t>existants</a:t>
            </a:r>
          </a:p>
          <a:p>
            <a:pPr marL="0" marR="0" lvl="0" indent="0" algn="l" rtl="0">
              <a:lnSpc>
                <a:spcPct val="90000"/>
              </a:lnSpc>
              <a:spcBef>
                <a:spcPts val="1000"/>
              </a:spcBef>
              <a:spcAft>
                <a:spcPts val="0"/>
              </a:spcAft>
              <a:buClr>
                <a:schemeClr val="dk1"/>
              </a:buClr>
              <a:buSzPct val="25000"/>
              <a:buFont typeface="Arial"/>
              <a:buNone/>
            </a:pPr>
            <a:endParaRPr sz="1400" b="0" i="0" u="none" strike="noStrike" cap="none">
              <a:solidFill>
                <a:schemeClr val="lt1"/>
              </a:solidFill>
              <a:latin typeface="Calibri"/>
              <a:ea typeface="Calibri"/>
              <a:cs typeface="Calibri"/>
              <a:sym typeface="Calibri"/>
            </a:endParaRPr>
          </a:p>
          <a:p>
            <a:pPr marL="0" marR="0" lvl="0" indent="0" algn="l" rtl="0">
              <a:lnSpc>
                <a:spcPct val="90000"/>
              </a:lnSpc>
              <a:spcBef>
                <a:spcPts val="1000"/>
              </a:spcBef>
              <a:buClr>
                <a:schemeClr val="lt1"/>
              </a:buClr>
              <a:buSzPct val="25000"/>
              <a:buFont typeface="Arial"/>
              <a:buNone/>
            </a:pPr>
            <a:endParaRPr sz="1400" b="0" i="0" u="none" strike="noStrike" cap="none">
              <a:solidFill>
                <a:schemeClr val="lt1"/>
              </a:solidFill>
              <a:latin typeface="Calibri"/>
              <a:ea typeface="Calibri"/>
              <a:cs typeface="Calibri"/>
              <a:sym typeface="Calibri"/>
            </a:endParaRPr>
          </a:p>
        </p:txBody>
      </p:sp>
      <p:sp>
        <p:nvSpPr>
          <p:cNvPr id="258" name="Shape 258"/>
          <p:cNvSpPr txBox="1"/>
          <p:nvPr/>
        </p:nvSpPr>
        <p:spPr>
          <a:xfrm>
            <a:off x="4461224" y="1825625"/>
            <a:ext cx="3798300" cy="4351500"/>
          </a:xfrm>
          <a:prstGeom prst="rect">
            <a:avLst/>
          </a:prstGeom>
          <a:noFill/>
          <a:ln w="9525" cap="flat" cmpd="sng">
            <a:solidFill>
              <a:schemeClr val="lt1"/>
            </a:solidFill>
            <a:prstDash val="solid"/>
            <a:round/>
            <a:headEnd type="none" w="med" len="med"/>
            <a:tailEnd type="none" w="med" len="med"/>
          </a:ln>
        </p:spPr>
        <p:txBody>
          <a:bodyPr lIns="91425" tIns="45700" rIns="91425" bIns="45700" anchor="t" anchorCtr="0">
            <a:noAutofit/>
          </a:bodyPr>
          <a:lstStyle/>
          <a:p>
            <a:pPr marL="0" marR="0" lvl="0" indent="0" algn="ctr" rtl="0">
              <a:lnSpc>
                <a:spcPct val="90000"/>
              </a:lnSpc>
              <a:spcBef>
                <a:spcPts val="0"/>
              </a:spcBef>
              <a:spcAft>
                <a:spcPts val="0"/>
              </a:spcAft>
              <a:buClr>
                <a:schemeClr val="lt1"/>
              </a:buClr>
              <a:buSzPct val="25000"/>
              <a:buFont typeface="Arial"/>
              <a:buNone/>
            </a:pPr>
            <a:r>
              <a:rPr lang="fr-FR" sz="2800">
                <a:solidFill>
                  <a:schemeClr val="lt1"/>
                </a:solidFill>
                <a:latin typeface="Calibri"/>
                <a:ea typeface="Calibri"/>
                <a:cs typeface="Calibri"/>
                <a:sym typeface="Calibri"/>
              </a:rPr>
              <a:t>Nouveaux services</a:t>
            </a:r>
          </a:p>
          <a:p>
            <a:pPr marL="0" marR="0" lvl="0" indent="0" algn="l" rtl="0">
              <a:lnSpc>
                <a:spcPct val="90000"/>
              </a:lnSpc>
              <a:spcBef>
                <a:spcPts val="1000"/>
              </a:spcBef>
              <a:spcAft>
                <a:spcPts val="0"/>
              </a:spcAft>
              <a:buClr>
                <a:schemeClr val="dk1"/>
              </a:buClr>
              <a:buFont typeface="Arial"/>
              <a:buNone/>
            </a:pPr>
            <a:endParaRPr sz="1400">
              <a:solidFill>
                <a:schemeClr val="lt1"/>
              </a:solidFill>
              <a:latin typeface="Calibri"/>
              <a:ea typeface="Calibri"/>
              <a:cs typeface="Calibri"/>
              <a:sym typeface="Calibri"/>
            </a:endParaRPr>
          </a:p>
          <a:p>
            <a:pPr marL="0" marR="0" lvl="0" indent="0" algn="l" rtl="0">
              <a:lnSpc>
                <a:spcPct val="90000"/>
              </a:lnSpc>
              <a:spcBef>
                <a:spcPts val="1000"/>
              </a:spcBef>
              <a:spcAft>
                <a:spcPts val="0"/>
              </a:spcAft>
              <a:buClr>
                <a:schemeClr val="lt1"/>
              </a:buClr>
              <a:buFont typeface="Arial"/>
              <a:buNone/>
            </a:pPr>
            <a:endParaRPr/>
          </a:p>
          <a:p>
            <a:pPr marL="0" marR="0" lvl="0" indent="0" algn="l" rtl="0">
              <a:lnSpc>
                <a:spcPct val="90000"/>
              </a:lnSpc>
              <a:spcBef>
                <a:spcPts val="1000"/>
              </a:spcBef>
              <a:buClr>
                <a:schemeClr val="dk1"/>
              </a:buClr>
              <a:buFont typeface="Arial"/>
              <a:buNone/>
            </a:pPr>
            <a:endParaRPr sz="1400">
              <a:solidFill>
                <a:schemeClr val="lt1"/>
              </a:solidFill>
              <a:latin typeface="Calibri"/>
              <a:ea typeface="Calibri"/>
              <a:cs typeface="Calibri"/>
              <a:sym typeface="Calibri"/>
            </a:endParaRPr>
          </a:p>
        </p:txBody>
      </p:sp>
      <p:sp>
        <p:nvSpPr>
          <p:cNvPr id="259" name="Shape 259"/>
          <p:cNvSpPr txBox="1"/>
          <p:nvPr/>
        </p:nvSpPr>
        <p:spPr>
          <a:xfrm>
            <a:off x="5956700" y="207850"/>
            <a:ext cx="1887600" cy="648900"/>
          </a:xfrm>
          <a:prstGeom prst="rect">
            <a:avLst/>
          </a:prstGeom>
          <a:noFill/>
          <a:ln>
            <a:noFill/>
          </a:ln>
        </p:spPr>
        <p:txBody>
          <a:bodyPr lIns="91425" tIns="91425" rIns="91425" bIns="91425" anchor="t" anchorCtr="0">
            <a:noAutofit/>
          </a:bodyPr>
          <a:lstStyle/>
          <a:p>
            <a:pPr lvl="0" rtl="0">
              <a:spcBef>
                <a:spcPts val="0"/>
              </a:spcBef>
              <a:buNone/>
            </a:pPr>
            <a:r>
              <a:rPr lang="fr-FR" sz="3000" b="1">
                <a:solidFill>
                  <a:srgbClr val="DB2546"/>
                </a:solidFill>
              </a:rPr>
              <a:t>Template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63"/>
        <p:cNvGrpSpPr/>
        <p:nvPr/>
      </p:nvGrpSpPr>
      <p:grpSpPr>
        <a:xfrm>
          <a:off x="0" y="0"/>
          <a:ext cx="0" cy="0"/>
          <a:chOff x="0" y="0"/>
          <a:chExt cx="0" cy="0"/>
        </a:xfrm>
      </p:grpSpPr>
      <p:sp>
        <p:nvSpPr>
          <p:cNvPr id="264" name="Shape 264"/>
          <p:cNvSpPr txBox="1">
            <a:spLocks noGrp="1"/>
          </p:cNvSpPr>
          <p:nvPr>
            <p:ph type="title"/>
          </p:nvPr>
        </p:nvSpPr>
        <p:spPr>
          <a:xfrm>
            <a:off x="628650" y="365126"/>
            <a:ext cx="7886700" cy="1325562"/>
          </a:xfrm>
          <a:prstGeom prst="rect">
            <a:avLst/>
          </a:prstGeom>
          <a:noFill/>
          <a:ln>
            <a:noFill/>
          </a:ln>
        </p:spPr>
        <p:txBody>
          <a:bodyPr lIns="91425" tIns="45700" rIns="91425" bIns="45700" anchor="ctr" anchorCtr="0">
            <a:noAutofit/>
          </a:bodyPr>
          <a:lstStyle/>
          <a:p>
            <a:pPr marL="0" marR="0" lvl="0" indent="0" algn="l" rtl="0">
              <a:lnSpc>
                <a:spcPct val="90000"/>
              </a:lnSpc>
              <a:spcBef>
                <a:spcPts val="0"/>
              </a:spcBef>
              <a:buClr>
                <a:schemeClr val="dk1"/>
              </a:buClr>
              <a:buSzPct val="25000"/>
              <a:buFont typeface="Calibri"/>
              <a:buNone/>
            </a:pPr>
            <a:r>
              <a:rPr lang="fr-FR" b="1">
                <a:solidFill>
                  <a:srgbClr val="FFFFFF"/>
                </a:solidFill>
              </a:rPr>
              <a:t>Tableau préliminaire</a:t>
            </a:r>
          </a:p>
        </p:txBody>
      </p:sp>
      <p:sp>
        <p:nvSpPr>
          <p:cNvPr id="265" name="Shape 265"/>
          <p:cNvSpPr txBox="1">
            <a:spLocks noGrp="1"/>
          </p:cNvSpPr>
          <p:nvPr>
            <p:ph type="body" idx="1"/>
          </p:nvPr>
        </p:nvSpPr>
        <p:spPr>
          <a:xfrm>
            <a:off x="884325" y="1825625"/>
            <a:ext cx="3576900" cy="4351500"/>
          </a:xfrm>
          <a:prstGeom prst="rect">
            <a:avLst/>
          </a:prstGeom>
          <a:noFill/>
          <a:ln w="9525" cap="flat" cmpd="sng">
            <a:solidFill>
              <a:schemeClr val="lt1"/>
            </a:solidFill>
            <a:prstDash val="solid"/>
            <a:round/>
            <a:headEnd type="none" w="med" len="med"/>
            <a:tailEnd type="none" w="med" len="med"/>
          </a:ln>
        </p:spPr>
        <p:txBody>
          <a:bodyPr lIns="91425" tIns="45700" rIns="91425" bIns="45700" anchor="t" anchorCtr="0">
            <a:noAutofit/>
          </a:bodyPr>
          <a:lstStyle/>
          <a:p>
            <a:pPr marL="0" marR="0" lvl="0" indent="0" algn="ctr" rtl="0">
              <a:lnSpc>
                <a:spcPct val="90000"/>
              </a:lnSpc>
              <a:spcBef>
                <a:spcPts val="0"/>
              </a:spcBef>
              <a:spcAft>
                <a:spcPts val="0"/>
              </a:spcAft>
              <a:buClr>
                <a:schemeClr val="lt1"/>
              </a:buClr>
              <a:buSzPct val="25000"/>
              <a:buFont typeface="Arial"/>
              <a:buNone/>
            </a:pPr>
            <a:r>
              <a:rPr lang="fr-FR" sz="2800" b="0" i="0" u="none" strike="noStrike" cap="none">
                <a:solidFill>
                  <a:schemeClr val="lt1"/>
                </a:solidFill>
                <a:latin typeface="Calibri"/>
                <a:ea typeface="Calibri"/>
                <a:cs typeface="Calibri"/>
                <a:sym typeface="Calibri"/>
              </a:rPr>
              <a:t>Services </a:t>
            </a:r>
            <a:r>
              <a:rPr lang="fr-FR">
                <a:solidFill>
                  <a:schemeClr val="lt1"/>
                </a:solidFill>
              </a:rPr>
              <a:t>existants</a:t>
            </a:r>
          </a:p>
          <a:p>
            <a:pPr marL="0" marR="0" lvl="0" indent="0" algn="l" rtl="0">
              <a:lnSpc>
                <a:spcPct val="90000"/>
              </a:lnSpc>
              <a:spcBef>
                <a:spcPts val="1000"/>
              </a:spcBef>
              <a:spcAft>
                <a:spcPts val="0"/>
              </a:spcAft>
              <a:buClr>
                <a:schemeClr val="dk1"/>
              </a:buClr>
              <a:buSzPct val="25000"/>
              <a:buFont typeface="Arial"/>
              <a:buNone/>
            </a:pPr>
            <a:endParaRPr sz="1400" b="0" i="0" u="none" strike="noStrike" cap="none">
              <a:solidFill>
                <a:schemeClr val="lt1"/>
              </a:solidFill>
              <a:latin typeface="Calibri"/>
              <a:ea typeface="Calibri"/>
              <a:cs typeface="Calibri"/>
              <a:sym typeface="Calibri"/>
            </a:endParaRPr>
          </a:p>
          <a:p>
            <a:pPr marL="0" marR="0" lvl="0" indent="0" algn="l" rtl="0">
              <a:lnSpc>
                <a:spcPct val="90000"/>
              </a:lnSpc>
              <a:spcBef>
                <a:spcPts val="1000"/>
              </a:spcBef>
              <a:spcAft>
                <a:spcPts val="0"/>
              </a:spcAft>
              <a:buClr>
                <a:schemeClr val="lt1"/>
              </a:buClr>
              <a:buSzPct val="25000"/>
              <a:buFont typeface="Arial"/>
              <a:buNone/>
            </a:pPr>
            <a:r>
              <a:rPr lang="fr-FR" sz="1400" b="0" i="0" u="none" strike="noStrike" cap="none">
                <a:solidFill>
                  <a:schemeClr val="lt1"/>
                </a:solidFill>
                <a:latin typeface="Calibri"/>
                <a:ea typeface="Calibri"/>
                <a:cs typeface="Calibri"/>
                <a:sym typeface="Calibri"/>
              </a:rPr>
              <a:t>Fluidifier les échanges de produits financiers  </a:t>
            </a:r>
          </a:p>
          <a:p>
            <a:pPr marL="0" marR="0" lvl="0" indent="0" algn="l" rtl="0">
              <a:lnSpc>
                <a:spcPct val="90000"/>
              </a:lnSpc>
              <a:spcBef>
                <a:spcPts val="1000"/>
              </a:spcBef>
              <a:spcAft>
                <a:spcPts val="0"/>
              </a:spcAft>
              <a:buClr>
                <a:schemeClr val="lt1"/>
              </a:buClr>
              <a:buSzPct val="25000"/>
              <a:buFont typeface="Arial"/>
              <a:buNone/>
            </a:pPr>
            <a:r>
              <a:rPr lang="fr-FR" sz="1400" b="0" i="0" u="none" strike="noStrike" cap="none">
                <a:solidFill>
                  <a:schemeClr val="lt1"/>
                </a:solidFill>
                <a:latin typeface="Calibri"/>
                <a:ea typeface="Calibri"/>
                <a:cs typeface="Calibri"/>
                <a:sym typeface="Calibri"/>
              </a:rPr>
              <a:t>Améliorer la traçabilité de mes produits </a:t>
            </a:r>
          </a:p>
          <a:p>
            <a:pPr marL="0" marR="0" lvl="0" indent="0" algn="l" rtl="0">
              <a:lnSpc>
                <a:spcPct val="90000"/>
              </a:lnSpc>
              <a:spcBef>
                <a:spcPts val="1000"/>
              </a:spcBef>
              <a:spcAft>
                <a:spcPts val="0"/>
              </a:spcAft>
              <a:buClr>
                <a:schemeClr val="lt1"/>
              </a:buClr>
              <a:buSzPct val="25000"/>
              <a:buFont typeface="Arial"/>
              <a:buNone/>
            </a:pPr>
            <a:r>
              <a:rPr lang="fr-FR" sz="1400" b="0" i="0" u="none" strike="noStrike" cap="none">
                <a:solidFill>
                  <a:schemeClr val="lt1"/>
                </a:solidFill>
                <a:latin typeface="Calibri"/>
                <a:ea typeface="Calibri"/>
                <a:cs typeface="Calibri"/>
                <a:sym typeface="Calibri"/>
              </a:rPr>
              <a:t>Automatiser le remboursements de mes produits d’assurance </a:t>
            </a:r>
          </a:p>
          <a:p>
            <a:pPr marL="0" marR="0" lvl="0" indent="0" algn="l" rtl="0">
              <a:lnSpc>
                <a:spcPct val="90000"/>
              </a:lnSpc>
              <a:spcBef>
                <a:spcPts val="1000"/>
              </a:spcBef>
              <a:buClr>
                <a:schemeClr val="lt1"/>
              </a:buClr>
              <a:buSzPct val="25000"/>
              <a:buFont typeface="Arial"/>
              <a:buNone/>
            </a:pPr>
            <a:r>
              <a:rPr lang="fr-FR" sz="1400" b="0" i="0" u="none" strike="noStrike" cap="none">
                <a:solidFill>
                  <a:schemeClr val="lt1"/>
                </a:solidFill>
                <a:latin typeface="Calibri"/>
                <a:ea typeface="Calibri"/>
                <a:cs typeface="Calibri"/>
                <a:sym typeface="Calibri"/>
              </a:rPr>
              <a:t>Automatiser le traitement administratifs des remboursements de mes produits d’assurance</a:t>
            </a:r>
          </a:p>
        </p:txBody>
      </p:sp>
      <p:sp>
        <p:nvSpPr>
          <p:cNvPr id="266" name="Shape 266"/>
          <p:cNvSpPr txBox="1"/>
          <p:nvPr/>
        </p:nvSpPr>
        <p:spPr>
          <a:xfrm>
            <a:off x="4461224" y="1825625"/>
            <a:ext cx="3798300" cy="4351500"/>
          </a:xfrm>
          <a:prstGeom prst="rect">
            <a:avLst/>
          </a:prstGeom>
          <a:noFill/>
          <a:ln w="9525" cap="flat" cmpd="sng">
            <a:solidFill>
              <a:schemeClr val="lt1"/>
            </a:solidFill>
            <a:prstDash val="solid"/>
            <a:round/>
            <a:headEnd type="none" w="med" len="med"/>
            <a:tailEnd type="none" w="med" len="med"/>
          </a:ln>
        </p:spPr>
        <p:txBody>
          <a:bodyPr lIns="91425" tIns="45700" rIns="91425" bIns="45700" anchor="t" anchorCtr="0">
            <a:noAutofit/>
          </a:bodyPr>
          <a:lstStyle/>
          <a:p>
            <a:pPr marL="0" marR="0" lvl="0" indent="0" algn="ctr" rtl="0">
              <a:lnSpc>
                <a:spcPct val="90000"/>
              </a:lnSpc>
              <a:spcBef>
                <a:spcPts val="0"/>
              </a:spcBef>
              <a:spcAft>
                <a:spcPts val="0"/>
              </a:spcAft>
              <a:buClr>
                <a:schemeClr val="lt1"/>
              </a:buClr>
              <a:buSzPct val="25000"/>
              <a:buFont typeface="Arial"/>
              <a:buNone/>
            </a:pPr>
            <a:r>
              <a:rPr lang="fr-FR" sz="2800">
                <a:solidFill>
                  <a:schemeClr val="lt1"/>
                </a:solidFill>
                <a:latin typeface="Calibri"/>
                <a:ea typeface="Calibri"/>
                <a:cs typeface="Calibri"/>
                <a:sym typeface="Calibri"/>
              </a:rPr>
              <a:t>Nouveaux services</a:t>
            </a:r>
          </a:p>
          <a:p>
            <a:pPr marL="0" marR="0" lvl="0" indent="0" algn="l" rtl="0">
              <a:lnSpc>
                <a:spcPct val="90000"/>
              </a:lnSpc>
              <a:spcBef>
                <a:spcPts val="1000"/>
              </a:spcBef>
              <a:spcAft>
                <a:spcPts val="0"/>
              </a:spcAft>
              <a:buClr>
                <a:schemeClr val="dk1"/>
              </a:buClr>
              <a:buFont typeface="Arial"/>
              <a:buNone/>
            </a:pPr>
            <a:endParaRPr sz="1400">
              <a:solidFill>
                <a:schemeClr val="lt1"/>
              </a:solidFill>
              <a:latin typeface="Calibri"/>
              <a:ea typeface="Calibri"/>
              <a:cs typeface="Calibri"/>
              <a:sym typeface="Calibri"/>
            </a:endParaRPr>
          </a:p>
          <a:p>
            <a:pPr marL="0" marR="0" lvl="0" indent="0" algn="l" rtl="0">
              <a:lnSpc>
                <a:spcPct val="90000"/>
              </a:lnSpc>
              <a:spcBef>
                <a:spcPts val="1000"/>
              </a:spcBef>
              <a:spcAft>
                <a:spcPts val="0"/>
              </a:spcAft>
              <a:buClr>
                <a:schemeClr val="lt1"/>
              </a:buClr>
              <a:buSzPct val="25000"/>
              <a:buFont typeface="Arial"/>
              <a:buNone/>
            </a:pPr>
            <a:r>
              <a:rPr lang="fr-FR" sz="1400">
                <a:solidFill>
                  <a:schemeClr val="lt1"/>
                </a:solidFill>
                <a:latin typeface="Calibri"/>
                <a:ea typeface="Calibri"/>
                <a:cs typeface="Calibri"/>
                <a:sym typeface="Calibri"/>
              </a:rPr>
              <a:t>Nouveau produit financier (crowdfunding) </a:t>
            </a:r>
          </a:p>
          <a:p>
            <a:pPr marL="0" marR="0" lvl="0" indent="0" algn="l" rtl="0">
              <a:lnSpc>
                <a:spcPct val="90000"/>
              </a:lnSpc>
              <a:spcBef>
                <a:spcPts val="1000"/>
              </a:spcBef>
              <a:spcAft>
                <a:spcPts val="0"/>
              </a:spcAft>
              <a:buClr>
                <a:schemeClr val="lt1"/>
              </a:buClr>
              <a:buSzPct val="25000"/>
              <a:buFont typeface="Arial"/>
              <a:buNone/>
            </a:pPr>
            <a:r>
              <a:rPr lang="fr-FR" sz="1400">
                <a:solidFill>
                  <a:schemeClr val="lt1"/>
                </a:solidFill>
                <a:latin typeface="Calibri"/>
                <a:ea typeface="Calibri"/>
                <a:cs typeface="Calibri"/>
                <a:sym typeface="Calibri"/>
              </a:rPr>
              <a:t>Nouveau produit d’assurance </a:t>
            </a:r>
          </a:p>
          <a:p>
            <a:pPr marL="0" marR="0" lvl="0" indent="0" algn="l" rtl="0">
              <a:lnSpc>
                <a:spcPct val="90000"/>
              </a:lnSpc>
              <a:spcBef>
                <a:spcPts val="1000"/>
              </a:spcBef>
              <a:spcAft>
                <a:spcPts val="0"/>
              </a:spcAft>
              <a:buClr>
                <a:schemeClr val="lt1"/>
              </a:buClr>
              <a:buSzPct val="25000"/>
              <a:buFont typeface="Arial"/>
              <a:buNone/>
            </a:pPr>
            <a:r>
              <a:rPr lang="fr-FR" sz="1400">
                <a:solidFill>
                  <a:schemeClr val="lt1"/>
                </a:solidFill>
                <a:latin typeface="Calibri"/>
                <a:ea typeface="Calibri"/>
                <a:cs typeface="Calibri"/>
                <a:sym typeface="Calibri"/>
              </a:rPr>
              <a:t>Nouveau label  de qualité </a:t>
            </a:r>
          </a:p>
          <a:p>
            <a:pPr marL="0" marR="0" lvl="0" indent="0" algn="l" rtl="0">
              <a:lnSpc>
                <a:spcPct val="90000"/>
              </a:lnSpc>
              <a:spcBef>
                <a:spcPts val="1000"/>
              </a:spcBef>
              <a:buClr>
                <a:schemeClr val="dk1"/>
              </a:buClr>
              <a:buFont typeface="Arial"/>
              <a:buNone/>
            </a:pPr>
            <a:endParaRPr sz="1400">
              <a:solidFill>
                <a:schemeClr val="lt1"/>
              </a:solidFill>
              <a:latin typeface="Calibri"/>
              <a:ea typeface="Calibri"/>
              <a:cs typeface="Calibri"/>
              <a:sym typeface="Calibri"/>
            </a:endParaRPr>
          </a:p>
        </p:txBody>
      </p:sp>
      <p:sp>
        <p:nvSpPr>
          <p:cNvPr id="267" name="Shape 267"/>
          <p:cNvSpPr txBox="1"/>
          <p:nvPr/>
        </p:nvSpPr>
        <p:spPr>
          <a:xfrm>
            <a:off x="6051075" y="207850"/>
            <a:ext cx="1793100" cy="648900"/>
          </a:xfrm>
          <a:prstGeom prst="rect">
            <a:avLst/>
          </a:prstGeom>
          <a:noFill/>
          <a:ln>
            <a:noFill/>
          </a:ln>
        </p:spPr>
        <p:txBody>
          <a:bodyPr lIns="91425" tIns="91425" rIns="91425" bIns="91425" anchor="t" anchorCtr="0">
            <a:noAutofit/>
          </a:bodyPr>
          <a:lstStyle/>
          <a:p>
            <a:pPr lvl="0" rtl="0">
              <a:spcBef>
                <a:spcPts val="0"/>
              </a:spcBef>
              <a:buNone/>
            </a:pPr>
            <a:r>
              <a:rPr lang="fr-FR" sz="3000" b="1">
                <a:solidFill>
                  <a:srgbClr val="DB7425"/>
                </a:solidFill>
              </a:rPr>
              <a:t>Exemple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71"/>
        <p:cNvGrpSpPr/>
        <p:nvPr/>
      </p:nvGrpSpPr>
      <p:grpSpPr>
        <a:xfrm>
          <a:off x="0" y="0"/>
          <a:ext cx="0" cy="0"/>
          <a:chOff x="0" y="0"/>
          <a:chExt cx="0" cy="0"/>
        </a:xfrm>
      </p:grpSpPr>
      <p:sp>
        <p:nvSpPr>
          <p:cNvPr id="272" name="Shape 272"/>
          <p:cNvSpPr txBox="1">
            <a:spLocks noGrp="1"/>
          </p:cNvSpPr>
          <p:nvPr>
            <p:ph type="title"/>
          </p:nvPr>
        </p:nvSpPr>
        <p:spPr>
          <a:xfrm>
            <a:off x="628650" y="365126"/>
            <a:ext cx="7886700" cy="1325562"/>
          </a:xfrm>
          <a:prstGeom prst="rect">
            <a:avLst/>
          </a:prstGeom>
          <a:noFill/>
          <a:ln>
            <a:noFill/>
          </a:ln>
        </p:spPr>
        <p:txBody>
          <a:bodyPr lIns="91425" tIns="45700" rIns="91425" bIns="45700" anchor="ctr" anchorCtr="0">
            <a:noAutofit/>
          </a:bodyPr>
          <a:lstStyle/>
          <a:p>
            <a:pPr marL="0" marR="0" lvl="0" indent="0" algn="l" rtl="0">
              <a:lnSpc>
                <a:spcPct val="90000"/>
              </a:lnSpc>
              <a:spcBef>
                <a:spcPts val="0"/>
              </a:spcBef>
              <a:buClr>
                <a:schemeClr val="lt1"/>
              </a:buClr>
              <a:buSzPct val="25000"/>
              <a:buFont typeface="Calibri"/>
              <a:buNone/>
            </a:pPr>
            <a:r>
              <a:rPr lang="fr-FR" sz="4400" b="1" i="0" u="none" strike="noStrike" cap="none">
                <a:solidFill>
                  <a:schemeClr val="lt1"/>
                </a:solidFill>
                <a:latin typeface="Calibri"/>
                <a:ea typeface="Calibri"/>
                <a:cs typeface="Calibri"/>
                <a:sym typeface="Calibri"/>
              </a:rPr>
              <a:t>Question 2.E.</a:t>
            </a:r>
            <a:r>
              <a:rPr lang="fr-FR" b="1">
                <a:solidFill>
                  <a:schemeClr val="lt1"/>
                </a:solidFill>
              </a:rPr>
              <a:t>b</a:t>
            </a:r>
            <a:r>
              <a:rPr lang="fr-FR" sz="4400" b="1" i="0" u="none" strike="noStrike" cap="none">
                <a:solidFill>
                  <a:schemeClr val="lt1"/>
                </a:solidFill>
                <a:latin typeface="Calibri"/>
                <a:ea typeface="Calibri"/>
                <a:cs typeface="Calibri"/>
                <a:sym typeface="Calibri"/>
              </a:rPr>
              <a:t> : Les barrières à l’entrée</a:t>
            </a:r>
          </a:p>
        </p:txBody>
      </p:sp>
      <p:sp>
        <p:nvSpPr>
          <p:cNvPr id="273" name="Shape 273"/>
          <p:cNvSpPr txBox="1">
            <a:spLocks noGrp="1"/>
          </p:cNvSpPr>
          <p:nvPr>
            <p:ph type="body" idx="1"/>
          </p:nvPr>
        </p:nvSpPr>
        <p:spPr>
          <a:xfrm>
            <a:off x="628650" y="1825625"/>
            <a:ext cx="7886700" cy="4351338"/>
          </a:xfrm>
          <a:prstGeom prst="rect">
            <a:avLst/>
          </a:prstGeom>
          <a:noFill/>
          <a:ln>
            <a:noFill/>
          </a:ln>
        </p:spPr>
        <p:txBody>
          <a:bodyPr lIns="91425" tIns="45700" rIns="91425" bIns="45700" anchor="t" anchorCtr="0">
            <a:noAutofit/>
          </a:bodyPr>
          <a:lstStyle/>
          <a:p>
            <a:pPr marL="0" marR="0" lvl="0" indent="0" algn="just" rtl="0">
              <a:lnSpc>
                <a:spcPct val="70000"/>
              </a:lnSpc>
              <a:spcBef>
                <a:spcPts val="0"/>
              </a:spcBef>
              <a:spcAft>
                <a:spcPts val="0"/>
              </a:spcAft>
              <a:buNone/>
            </a:pPr>
            <a:r>
              <a:rPr lang="fr-FR" sz="2000" b="0" i="1" u="none" strike="noStrike" cap="none">
                <a:solidFill>
                  <a:schemeClr val="lt1"/>
                </a:solidFill>
                <a:latin typeface="Calibri"/>
                <a:ea typeface="Calibri"/>
                <a:cs typeface="Calibri"/>
                <a:sym typeface="Calibri"/>
              </a:rPr>
              <a:t>Le potentiel de disruption de la blockchain réside dans le fait qu’elle casse des barrières à l’entrée critiques dans la plupart des industries. Bien qu’elle ne supprime pas les tiers parties, elle fait évoluer leur rôle précisément parce qu’elle casse une barrière fondamentale de ceux-ci : la confiance. Pour comprendre dans quelle mesure ces espaces d’innovation représentent une menace ou une opportunité pour votre organisation, il </a:t>
            </a:r>
            <a:r>
              <a:rPr lang="fr-FR" sz="2000" i="1">
                <a:solidFill>
                  <a:schemeClr val="lt1"/>
                </a:solidFill>
              </a:rPr>
              <a:t>convient d’</a:t>
            </a:r>
            <a:r>
              <a:rPr lang="fr-FR" sz="2000" b="0" i="1" u="none" strike="noStrike" cap="none">
                <a:solidFill>
                  <a:schemeClr val="lt1"/>
                </a:solidFill>
                <a:latin typeface="Calibri"/>
                <a:ea typeface="Calibri"/>
                <a:cs typeface="Calibri"/>
                <a:sym typeface="Calibri"/>
              </a:rPr>
              <a:t>étudier quelles sont les barrières structurelles qui </a:t>
            </a:r>
            <a:r>
              <a:rPr lang="fr-FR" sz="2000" i="1">
                <a:solidFill>
                  <a:schemeClr val="lt1"/>
                </a:solidFill>
              </a:rPr>
              <a:t>limitent l’accès à </a:t>
            </a:r>
            <a:r>
              <a:rPr lang="fr-FR" sz="2000" b="0" i="1" u="none" strike="noStrike" cap="none">
                <a:solidFill>
                  <a:schemeClr val="lt1"/>
                </a:solidFill>
                <a:latin typeface="Calibri"/>
                <a:ea typeface="Calibri"/>
                <a:cs typeface="Calibri"/>
                <a:sym typeface="Calibri"/>
              </a:rPr>
              <a:t>ces espaces. </a:t>
            </a:r>
          </a:p>
          <a:p>
            <a:pPr marL="0" marR="0" lvl="0" indent="0" algn="just" rtl="0">
              <a:lnSpc>
                <a:spcPct val="70000"/>
              </a:lnSpc>
              <a:spcBef>
                <a:spcPts val="1000"/>
              </a:spcBef>
              <a:spcAft>
                <a:spcPts val="0"/>
              </a:spcAft>
              <a:buNone/>
            </a:pPr>
            <a:endParaRPr sz="2000" b="0" i="0" u="none" strike="noStrike" cap="none">
              <a:solidFill>
                <a:schemeClr val="lt1"/>
              </a:solidFill>
              <a:latin typeface="Calibri"/>
              <a:ea typeface="Calibri"/>
              <a:cs typeface="Calibri"/>
              <a:sym typeface="Calibri"/>
            </a:endParaRPr>
          </a:p>
          <a:p>
            <a:pPr marL="0" marR="0" lvl="0" indent="0" algn="just" rtl="0">
              <a:lnSpc>
                <a:spcPct val="70000"/>
              </a:lnSpc>
              <a:spcBef>
                <a:spcPts val="1000"/>
              </a:spcBef>
              <a:buNone/>
            </a:pPr>
            <a:r>
              <a:rPr lang="fr-FR" sz="2000" b="1" i="0" u="none" strike="noStrike" cap="none">
                <a:solidFill>
                  <a:schemeClr val="lt1"/>
                </a:solidFill>
                <a:latin typeface="Calibri"/>
                <a:ea typeface="Calibri"/>
                <a:cs typeface="Calibri"/>
                <a:sym typeface="Calibri"/>
              </a:rPr>
              <a:t>Pour chacun des espaces d’innovation que vous avez déterminé, quelles sont les  barrières à l’entrée qui les protègent des nouveaux entrants ? Comment sont-elles impactées par la block</a:t>
            </a:r>
            <a:r>
              <a:rPr lang="fr-FR" sz="2000" b="1">
                <a:solidFill>
                  <a:schemeClr val="lt1"/>
                </a:solidFill>
              </a:rPr>
              <a:t>chain (en positif ou en négatif)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77"/>
        <p:cNvGrpSpPr/>
        <p:nvPr/>
      </p:nvGrpSpPr>
      <p:grpSpPr>
        <a:xfrm>
          <a:off x="0" y="0"/>
          <a:ext cx="0" cy="0"/>
          <a:chOff x="0" y="0"/>
          <a:chExt cx="0" cy="0"/>
        </a:xfrm>
      </p:grpSpPr>
      <p:sp>
        <p:nvSpPr>
          <p:cNvPr id="278" name="Shape 278"/>
          <p:cNvSpPr txBox="1">
            <a:spLocks noGrp="1"/>
          </p:cNvSpPr>
          <p:nvPr>
            <p:ph type="body" idx="1"/>
          </p:nvPr>
        </p:nvSpPr>
        <p:spPr>
          <a:xfrm>
            <a:off x="628650" y="354331"/>
            <a:ext cx="7806600" cy="1005900"/>
          </a:xfrm>
          <a:prstGeom prst="rect">
            <a:avLst/>
          </a:prstGeom>
          <a:noFill/>
          <a:ln>
            <a:noFill/>
          </a:ln>
        </p:spPr>
        <p:txBody>
          <a:bodyPr lIns="91425" tIns="45700" rIns="91425" bIns="45700" anchor="t" anchorCtr="0">
            <a:noAutofit/>
          </a:bodyPr>
          <a:lstStyle/>
          <a:p>
            <a:pPr marL="0" marR="0" lvl="0" indent="0" rtl="0">
              <a:lnSpc>
                <a:spcPct val="90000"/>
              </a:lnSpc>
              <a:spcBef>
                <a:spcPts val="0"/>
              </a:spcBef>
              <a:buClr>
                <a:schemeClr val="lt1"/>
              </a:buClr>
              <a:buSzPct val="25000"/>
              <a:buFont typeface="Arial"/>
              <a:buNone/>
            </a:pPr>
            <a:r>
              <a:rPr lang="fr-FR" b="1">
                <a:solidFill>
                  <a:schemeClr val="lt1"/>
                </a:solidFill>
              </a:rPr>
              <a:t>Espace d’innovation 1 </a:t>
            </a:r>
          </a:p>
        </p:txBody>
      </p:sp>
      <p:sp>
        <p:nvSpPr>
          <p:cNvPr id="279" name="Shape 279"/>
          <p:cNvSpPr txBox="1"/>
          <p:nvPr/>
        </p:nvSpPr>
        <p:spPr>
          <a:xfrm>
            <a:off x="628650" y="1482268"/>
            <a:ext cx="7806600" cy="490799"/>
          </a:xfrm>
          <a:prstGeom prst="rect">
            <a:avLst/>
          </a:prstGeom>
          <a:noFill/>
          <a:ln w="9525" cap="flat" cmpd="sng">
            <a:solidFill>
              <a:schemeClr val="lt1"/>
            </a:solidFill>
            <a:prstDash val="solid"/>
            <a:round/>
            <a:headEnd type="none" w="med" len="med"/>
            <a:tailEnd type="none" w="med" len="med"/>
          </a:ln>
        </p:spPr>
        <p:txBody>
          <a:bodyPr lIns="91425" tIns="45700" rIns="91425" bIns="45700" anchor="t" anchorCtr="0">
            <a:noAutofit/>
          </a:bodyPr>
          <a:lstStyle/>
          <a:p>
            <a:pPr marL="0" marR="0" lvl="0" indent="0" algn="ctr" rtl="0">
              <a:lnSpc>
                <a:spcPct val="90000"/>
              </a:lnSpc>
              <a:spcBef>
                <a:spcPts val="0"/>
              </a:spcBef>
              <a:buClr>
                <a:schemeClr val="lt1"/>
              </a:buClr>
              <a:buSzPct val="25000"/>
              <a:buFont typeface="Arial"/>
              <a:buNone/>
            </a:pPr>
            <a:r>
              <a:rPr lang="fr-FR" sz="2800">
                <a:solidFill>
                  <a:schemeClr val="lt1"/>
                </a:solidFill>
                <a:latin typeface="Calibri"/>
                <a:ea typeface="Calibri"/>
                <a:cs typeface="Calibri"/>
                <a:sym typeface="Calibri"/>
              </a:rPr>
              <a:t>Barrières à l’entrée </a:t>
            </a:r>
          </a:p>
        </p:txBody>
      </p:sp>
      <p:sp>
        <p:nvSpPr>
          <p:cNvPr id="280" name="Shape 280"/>
          <p:cNvSpPr txBox="1"/>
          <p:nvPr/>
        </p:nvSpPr>
        <p:spPr>
          <a:xfrm>
            <a:off x="628650" y="2095175"/>
            <a:ext cx="7806600" cy="4073400"/>
          </a:xfrm>
          <a:prstGeom prst="rect">
            <a:avLst/>
          </a:prstGeom>
          <a:noFill/>
          <a:ln w="9525" cap="flat" cmpd="sng">
            <a:solidFill>
              <a:schemeClr val="lt1"/>
            </a:solidFill>
            <a:prstDash val="solid"/>
            <a:round/>
            <a:headEnd type="none" w="med" len="med"/>
            <a:tailEnd type="none" w="med" len="med"/>
          </a:ln>
        </p:spPr>
        <p:txBody>
          <a:bodyPr lIns="91425" tIns="45700" rIns="91425" bIns="45700" anchor="t" anchorCtr="0">
            <a:noAutofit/>
          </a:bodyPr>
          <a:lstStyle/>
          <a:p>
            <a:pPr marL="0" marR="0" lvl="0" indent="0" algn="just" rtl="0">
              <a:lnSpc>
                <a:spcPct val="70000"/>
              </a:lnSpc>
              <a:spcBef>
                <a:spcPts val="0"/>
              </a:spcBef>
              <a:spcAft>
                <a:spcPts val="0"/>
              </a:spcAft>
              <a:buClr>
                <a:schemeClr val="lt1"/>
              </a:buClr>
              <a:buFont typeface="Arial"/>
              <a:buNone/>
            </a:pPr>
            <a:endParaRPr sz="2000">
              <a:solidFill>
                <a:schemeClr val="lt1"/>
              </a:solidFill>
              <a:latin typeface="Calibri"/>
              <a:ea typeface="Calibri"/>
              <a:cs typeface="Calibri"/>
              <a:sym typeface="Calibri"/>
            </a:endParaRPr>
          </a:p>
        </p:txBody>
      </p:sp>
      <p:sp>
        <p:nvSpPr>
          <p:cNvPr id="281" name="Shape 281"/>
          <p:cNvSpPr txBox="1"/>
          <p:nvPr/>
        </p:nvSpPr>
        <p:spPr>
          <a:xfrm>
            <a:off x="5956700" y="207850"/>
            <a:ext cx="1887600" cy="648900"/>
          </a:xfrm>
          <a:prstGeom prst="rect">
            <a:avLst/>
          </a:prstGeom>
          <a:noFill/>
          <a:ln>
            <a:noFill/>
          </a:ln>
        </p:spPr>
        <p:txBody>
          <a:bodyPr lIns="91425" tIns="91425" rIns="91425" bIns="91425" anchor="t" anchorCtr="0">
            <a:noAutofit/>
          </a:bodyPr>
          <a:lstStyle/>
          <a:p>
            <a:pPr lvl="0" rtl="0">
              <a:spcBef>
                <a:spcPts val="0"/>
              </a:spcBef>
              <a:buNone/>
            </a:pPr>
            <a:r>
              <a:rPr lang="fr-FR" sz="3000" b="1">
                <a:solidFill>
                  <a:srgbClr val="DB2546"/>
                </a:solidFill>
              </a:rPr>
              <a:t>Template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Shape 158"/>
          <p:cNvSpPr txBox="1">
            <a:spLocks noGrp="1"/>
          </p:cNvSpPr>
          <p:nvPr>
            <p:ph type="title"/>
          </p:nvPr>
        </p:nvSpPr>
        <p:spPr>
          <a:xfrm>
            <a:off x="3295650" y="2727325"/>
            <a:ext cx="3282600" cy="1325700"/>
          </a:xfrm>
          <a:prstGeom prst="rect">
            <a:avLst/>
          </a:prstGeom>
          <a:noFill/>
          <a:ln>
            <a:noFill/>
          </a:ln>
        </p:spPr>
        <p:txBody>
          <a:bodyPr lIns="91425" tIns="45700" rIns="91425" bIns="45700" anchor="ctr" anchorCtr="0">
            <a:noAutofit/>
          </a:bodyPr>
          <a:lstStyle/>
          <a:p>
            <a:pPr marL="0" marR="0" lvl="0" indent="0" algn="l" rtl="0">
              <a:lnSpc>
                <a:spcPct val="90000"/>
              </a:lnSpc>
              <a:spcBef>
                <a:spcPts val="0"/>
              </a:spcBef>
              <a:buClr>
                <a:schemeClr val="lt1"/>
              </a:buClr>
              <a:buSzPct val="25000"/>
              <a:buFont typeface="Calibri"/>
              <a:buNone/>
            </a:pPr>
            <a:r>
              <a:rPr lang="fr-FR" b="1">
                <a:solidFill>
                  <a:schemeClr val="lt1"/>
                </a:solidFill>
              </a:rPr>
              <a:t>Module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85"/>
        <p:cNvGrpSpPr/>
        <p:nvPr/>
      </p:nvGrpSpPr>
      <p:grpSpPr>
        <a:xfrm>
          <a:off x="0" y="0"/>
          <a:ext cx="0" cy="0"/>
          <a:chOff x="0" y="0"/>
          <a:chExt cx="0" cy="0"/>
        </a:xfrm>
      </p:grpSpPr>
      <p:sp>
        <p:nvSpPr>
          <p:cNvPr id="286" name="Shape 286"/>
          <p:cNvSpPr txBox="1">
            <a:spLocks noGrp="1"/>
          </p:cNvSpPr>
          <p:nvPr>
            <p:ph type="body" idx="1"/>
          </p:nvPr>
        </p:nvSpPr>
        <p:spPr>
          <a:xfrm>
            <a:off x="628650" y="354331"/>
            <a:ext cx="7806690" cy="1005839"/>
          </a:xfrm>
          <a:prstGeom prst="rect">
            <a:avLst/>
          </a:prstGeom>
          <a:noFill/>
          <a:ln>
            <a:noFill/>
          </a:ln>
        </p:spPr>
        <p:txBody>
          <a:bodyPr lIns="91425" tIns="45700" rIns="91425" bIns="45700" anchor="t" anchorCtr="0">
            <a:noAutofit/>
          </a:bodyPr>
          <a:lstStyle/>
          <a:p>
            <a:pPr marL="0" marR="0" lvl="0" indent="0" rtl="0">
              <a:lnSpc>
                <a:spcPct val="90000"/>
              </a:lnSpc>
              <a:spcBef>
                <a:spcPts val="0"/>
              </a:spcBef>
              <a:buClr>
                <a:schemeClr val="lt1"/>
              </a:buClr>
              <a:buSzPct val="25000"/>
              <a:buFont typeface="Arial"/>
              <a:buNone/>
            </a:pPr>
            <a:r>
              <a:rPr lang="fr-FR" sz="2800" b="1" i="0" u="none" strike="noStrike" cap="none">
                <a:solidFill>
                  <a:schemeClr val="lt1"/>
                </a:solidFill>
                <a:latin typeface="Calibri"/>
                <a:ea typeface="Calibri"/>
                <a:cs typeface="Calibri"/>
                <a:sym typeface="Calibri"/>
              </a:rPr>
              <a:t>Automatiser le remboursements de</a:t>
            </a:r>
          </a:p>
          <a:p>
            <a:pPr marL="0" marR="0" lvl="0" indent="0" rtl="0">
              <a:lnSpc>
                <a:spcPct val="90000"/>
              </a:lnSpc>
              <a:spcBef>
                <a:spcPts val="0"/>
              </a:spcBef>
              <a:buClr>
                <a:schemeClr val="lt1"/>
              </a:buClr>
              <a:buSzPct val="25000"/>
              <a:buFont typeface="Arial"/>
              <a:buNone/>
            </a:pPr>
            <a:r>
              <a:rPr lang="fr-FR" sz="2800" b="1" i="0" u="none" strike="noStrike" cap="none">
                <a:solidFill>
                  <a:schemeClr val="lt1"/>
                </a:solidFill>
                <a:latin typeface="Calibri"/>
                <a:ea typeface="Calibri"/>
                <a:cs typeface="Calibri"/>
                <a:sym typeface="Calibri"/>
              </a:rPr>
              <a:t> mes produits d’assurance </a:t>
            </a:r>
          </a:p>
        </p:txBody>
      </p:sp>
      <p:sp>
        <p:nvSpPr>
          <p:cNvPr id="287" name="Shape 287"/>
          <p:cNvSpPr txBox="1"/>
          <p:nvPr/>
        </p:nvSpPr>
        <p:spPr>
          <a:xfrm>
            <a:off x="628650" y="1482268"/>
            <a:ext cx="7806600" cy="490799"/>
          </a:xfrm>
          <a:prstGeom prst="rect">
            <a:avLst/>
          </a:prstGeom>
          <a:noFill/>
          <a:ln w="9525" cap="flat" cmpd="sng">
            <a:solidFill>
              <a:schemeClr val="lt1"/>
            </a:solidFill>
            <a:prstDash val="solid"/>
            <a:round/>
            <a:headEnd type="none" w="med" len="med"/>
            <a:tailEnd type="none" w="med" len="med"/>
          </a:ln>
        </p:spPr>
        <p:txBody>
          <a:bodyPr lIns="91425" tIns="45700" rIns="91425" bIns="45700" anchor="t" anchorCtr="0">
            <a:noAutofit/>
          </a:bodyPr>
          <a:lstStyle/>
          <a:p>
            <a:pPr marL="0" marR="0" lvl="0" indent="0" algn="ctr" rtl="0">
              <a:lnSpc>
                <a:spcPct val="90000"/>
              </a:lnSpc>
              <a:spcBef>
                <a:spcPts val="0"/>
              </a:spcBef>
              <a:buClr>
                <a:schemeClr val="lt1"/>
              </a:buClr>
              <a:buSzPct val="25000"/>
              <a:buFont typeface="Arial"/>
              <a:buNone/>
            </a:pPr>
            <a:r>
              <a:rPr lang="fr-FR" sz="2800">
                <a:solidFill>
                  <a:schemeClr val="lt1"/>
                </a:solidFill>
                <a:latin typeface="Calibri"/>
                <a:ea typeface="Calibri"/>
                <a:cs typeface="Calibri"/>
                <a:sym typeface="Calibri"/>
              </a:rPr>
              <a:t>Barrières à l’entrée </a:t>
            </a:r>
          </a:p>
        </p:txBody>
      </p:sp>
      <p:sp>
        <p:nvSpPr>
          <p:cNvPr id="288" name="Shape 288"/>
          <p:cNvSpPr txBox="1"/>
          <p:nvPr/>
        </p:nvSpPr>
        <p:spPr>
          <a:xfrm>
            <a:off x="628650" y="2095175"/>
            <a:ext cx="7806600" cy="4073400"/>
          </a:xfrm>
          <a:prstGeom prst="rect">
            <a:avLst/>
          </a:prstGeom>
          <a:noFill/>
          <a:ln w="9525" cap="flat" cmpd="sng">
            <a:solidFill>
              <a:schemeClr val="lt1"/>
            </a:solidFill>
            <a:prstDash val="solid"/>
            <a:round/>
            <a:headEnd type="none" w="med" len="med"/>
            <a:tailEnd type="none" w="med" len="med"/>
          </a:ln>
        </p:spPr>
        <p:txBody>
          <a:bodyPr lIns="91425" tIns="45700" rIns="91425" bIns="45700" anchor="t" anchorCtr="0">
            <a:noAutofit/>
          </a:bodyPr>
          <a:lstStyle/>
          <a:p>
            <a:pPr marL="0" marR="0" lvl="0" indent="0" algn="just" rtl="0">
              <a:lnSpc>
                <a:spcPct val="70000"/>
              </a:lnSpc>
              <a:spcBef>
                <a:spcPts val="0"/>
              </a:spcBef>
              <a:spcAft>
                <a:spcPts val="0"/>
              </a:spcAft>
              <a:buClr>
                <a:schemeClr val="lt1"/>
              </a:buClr>
              <a:buSzPct val="25000"/>
              <a:buFont typeface="Arial"/>
              <a:buNone/>
            </a:pPr>
            <a:r>
              <a:rPr lang="fr-FR" sz="2000" b="1" u="sng">
                <a:solidFill>
                  <a:schemeClr val="lt1"/>
                </a:solidFill>
                <a:latin typeface="Calibri"/>
                <a:ea typeface="Calibri"/>
                <a:cs typeface="Calibri"/>
                <a:sym typeface="Calibri"/>
              </a:rPr>
              <a:t>Effet de réseau</a:t>
            </a:r>
            <a:r>
              <a:rPr lang="fr-FR" sz="2000" b="1">
                <a:solidFill>
                  <a:schemeClr val="lt1"/>
                </a:solidFill>
                <a:latin typeface="Calibri"/>
                <a:ea typeface="Calibri"/>
                <a:cs typeface="Calibri"/>
                <a:sym typeface="Calibri"/>
              </a:rPr>
              <a:t> </a:t>
            </a:r>
            <a:r>
              <a:rPr lang="fr-FR" sz="2000">
                <a:solidFill>
                  <a:schemeClr val="lt1"/>
                </a:solidFill>
                <a:latin typeface="Calibri"/>
                <a:ea typeface="Calibri"/>
                <a:cs typeface="Calibri"/>
                <a:sym typeface="Calibri"/>
              </a:rPr>
              <a:t>: Un nouvel entrant a besoin d’une masse d’utilisateurs critique pour proposer des assurance et assurer un remboursement</a:t>
            </a:r>
          </a:p>
          <a:p>
            <a:pPr marL="228600" marR="0" lvl="0" indent="-231140" algn="just" rtl="0">
              <a:lnSpc>
                <a:spcPct val="70000"/>
              </a:lnSpc>
              <a:spcBef>
                <a:spcPts val="1000"/>
              </a:spcBef>
              <a:spcAft>
                <a:spcPts val="0"/>
              </a:spcAft>
              <a:buClr>
                <a:schemeClr val="lt1"/>
              </a:buClr>
              <a:buSzPct val="100000"/>
              <a:buFont typeface="Noto Sans Symbols"/>
              <a:buChar char="➔"/>
            </a:pPr>
            <a:r>
              <a:rPr lang="fr-FR" sz="2000">
                <a:solidFill>
                  <a:schemeClr val="lt1"/>
                </a:solidFill>
                <a:latin typeface="Calibri"/>
                <a:ea typeface="Calibri"/>
                <a:cs typeface="Calibri"/>
                <a:sym typeface="Calibri"/>
              </a:rPr>
              <a:t>Barrière fragilisée avec la Blockchain, car les outils digitaux permettent à des individus de s’organiser par eux-mêmes et la Blockchain permet de digitaliser une partie des conditions de remboursement</a:t>
            </a:r>
          </a:p>
          <a:p>
            <a:pPr marL="0" marR="0" lvl="0" indent="0" algn="just" rtl="0">
              <a:lnSpc>
                <a:spcPct val="70000"/>
              </a:lnSpc>
              <a:spcBef>
                <a:spcPts val="1000"/>
              </a:spcBef>
              <a:spcAft>
                <a:spcPts val="0"/>
              </a:spcAft>
              <a:buClr>
                <a:schemeClr val="lt1"/>
              </a:buClr>
              <a:buSzPct val="25000"/>
              <a:buFont typeface="Arial"/>
              <a:buNone/>
            </a:pPr>
            <a:r>
              <a:rPr lang="fr-FR" sz="2000" b="1" u="sng">
                <a:solidFill>
                  <a:schemeClr val="lt1"/>
                </a:solidFill>
                <a:latin typeface="Calibri"/>
                <a:ea typeface="Calibri"/>
                <a:cs typeface="Calibri"/>
                <a:sym typeface="Calibri"/>
              </a:rPr>
              <a:t>Réglementation</a:t>
            </a:r>
            <a:r>
              <a:rPr lang="fr-FR" sz="2000" b="1">
                <a:solidFill>
                  <a:schemeClr val="lt1"/>
                </a:solidFill>
                <a:latin typeface="Calibri"/>
                <a:ea typeface="Calibri"/>
                <a:cs typeface="Calibri"/>
                <a:sym typeface="Calibri"/>
              </a:rPr>
              <a:t> </a:t>
            </a:r>
            <a:r>
              <a:rPr lang="fr-FR" sz="2000">
                <a:solidFill>
                  <a:schemeClr val="lt1"/>
                </a:solidFill>
                <a:latin typeface="Calibri"/>
                <a:ea typeface="Calibri"/>
                <a:cs typeface="Calibri"/>
                <a:sym typeface="Calibri"/>
              </a:rPr>
              <a:t>: Un nouvel entrant est soumis à la réglementation du secteur, l’obligeant à réaliser des démarches très lourde pour une petite structure</a:t>
            </a:r>
          </a:p>
          <a:p>
            <a:pPr marL="0" marR="0" lvl="0" indent="0" algn="just" rtl="0">
              <a:lnSpc>
                <a:spcPct val="70000"/>
              </a:lnSpc>
              <a:spcBef>
                <a:spcPts val="1000"/>
              </a:spcBef>
              <a:buClr>
                <a:schemeClr val="lt1"/>
              </a:buClr>
              <a:buSzPct val="25000"/>
              <a:buFont typeface="Arial"/>
              <a:buNone/>
            </a:pPr>
            <a:r>
              <a:rPr lang="fr-FR" sz="2000" b="1" u="sng">
                <a:solidFill>
                  <a:schemeClr val="lt1"/>
                </a:solidFill>
                <a:latin typeface="Calibri"/>
                <a:ea typeface="Calibri"/>
                <a:cs typeface="Calibri"/>
                <a:sym typeface="Calibri"/>
              </a:rPr>
              <a:t>Capitaux propres</a:t>
            </a:r>
            <a:r>
              <a:rPr lang="fr-FR" sz="2000" b="1">
                <a:solidFill>
                  <a:schemeClr val="lt1"/>
                </a:solidFill>
                <a:latin typeface="Calibri"/>
                <a:ea typeface="Calibri"/>
                <a:cs typeface="Calibri"/>
                <a:sym typeface="Calibri"/>
              </a:rPr>
              <a:t> </a:t>
            </a:r>
            <a:r>
              <a:rPr lang="fr-FR" sz="2000">
                <a:solidFill>
                  <a:schemeClr val="lt1"/>
                </a:solidFill>
                <a:latin typeface="Calibri"/>
                <a:ea typeface="Calibri"/>
                <a:cs typeface="Calibri"/>
                <a:sym typeface="Calibri"/>
              </a:rPr>
              <a:t>: Un nouvel entrant doit investir dans la R&amp;D pour sortir un produit concurrent, dans le marketing pour construire sa marque et dans la communication pour vendre son produit</a:t>
            </a:r>
          </a:p>
        </p:txBody>
      </p:sp>
      <p:sp>
        <p:nvSpPr>
          <p:cNvPr id="289" name="Shape 289"/>
          <p:cNvSpPr txBox="1"/>
          <p:nvPr/>
        </p:nvSpPr>
        <p:spPr>
          <a:xfrm>
            <a:off x="6051075" y="207850"/>
            <a:ext cx="1793100" cy="648900"/>
          </a:xfrm>
          <a:prstGeom prst="rect">
            <a:avLst/>
          </a:prstGeom>
          <a:noFill/>
          <a:ln>
            <a:noFill/>
          </a:ln>
        </p:spPr>
        <p:txBody>
          <a:bodyPr lIns="91425" tIns="91425" rIns="91425" bIns="91425" anchor="t" anchorCtr="0">
            <a:noAutofit/>
          </a:bodyPr>
          <a:lstStyle/>
          <a:p>
            <a:pPr lvl="0" rtl="0">
              <a:spcBef>
                <a:spcPts val="0"/>
              </a:spcBef>
              <a:buNone/>
            </a:pPr>
            <a:r>
              <a:rPr lang="fr-FR" sz="3000" b="1">
                <a:solidFill>
                  <a:srgbClr val="DB7425"/>
                </a:solidFill>
              </a:rPr>
              <a:t>Exemple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93"/>
        <p:cNvGrpSpPr/>
        <p:nvPr/>
      </p:nvGrpSpPr>
      <p:grpSpPr>
        <a:xfrm>
          <a:off x="0" y="0"/>
          <a:ext cx="0" cy="0"/>
          <a:chOff x="0" y="0"/>
          <a:chExt cx="0" cy="0"/>
        </a:xfrm>
      </p:grpSpPr>
      <p:sp>
        <p:nvSpPr>
          <p:cNvPr id="294" name="Shape 294"/>
          <p:cNvSpPr txBox="1">
            <a:spLocks noGrp="1"/>
          </p:cNvSpPr>
          <p:nvPr>
            <p:ph type="title"/>
          </p:nvPr>
        </p:nvSpPr>
        <p:spPr>
          <a:xfrm>
            <a:off x="628650" y="365125"/>
            <a:ext cx="7684200" cy="1325700"/>
          </a:xfrm>
          <a:prstGeom prst="rect">
            <a:avLst/>
          </a:prstGeom>
          <a:noFill/>
          <a:ln>
            <a:noFill/>
          </a:ln>
        </p:spPr>
        <p:txBody>
          <a:bodyPr lIns="91425" tIns="45700" rIns="91425" bIns="45700" anchor="ctr" anchorCtr="0">
            <a:noAutofit/>
          </a:bodyPr>
          <a:lstStyle/>
          <a:p>
            <a:pPr marL="0" marR="0" lvl="0" indent="0" algn="l" rtl="0">
              <a:lnSpc>
                <a:spcPct val="90000"/>
              </a:lnSpc>
              <a:spcBef>
                <a:spcPts val="0"/>
              </a:spcBef>
              <a:buClr>
                <a:schemeClr val="dk1"/>
              </a:buClr>
              <a:buSzPct val="25000"/>
              <a:buFont typeface="Calibri"/>
              <a:buNone/>
            </a:pPr>
            <a:r>
              <a:rPr lang="fr-FR" b="1">
                <a:solidFill>
                  <a:srgbClr val="FFFFFF"/>
                </a:solidFill>
              </a:rPr>
              <a:t>Question 2.E.c : Acteurs entrants et acteurs présents</a:t>
            </a:r>
          </a:p>
        </p:txBody>
      </p:sp>
      <p:sp>
        <p:nvSpPr>
          <p:cNvPr id="295" name="Shape 295"/>
          <p:cNvSpPr txBox="1">
            <a:spLocks noGrp="1"/>
          </p:cNvSpPr>
          <p:nvPr>
            <p:ph type="body" idx="1"/>
          </p:nvPr>
        </p:nvSpPr>
        <p:spPr>
          <a:xfrm>
            <a:off x="628650" y="1825625"/>
            <a:ext cx="7886700" cy="4351338"/>
          </a:xfrm>
          <a:prstGeom prst="rect">
            <a:avLst/>
          </a:prstGeom>
          <a:noFill/>
          <a:ln>
            <a:noFill/>
          </a:ln>
        </p:spPr>
        <p:txBody>
          <a:bodyPr lIns="91425" tIns="45700" rIns="91425" bIns="45700" anchor="ctr" anchorCtr="0">
            <a:noAutofit/>
          </a:bodyPr>
          <a:lstStyle/>
          <a:p>
            <a:pPr marL="0" marR="0" lvl="0" indent="0" algn="just" rtl="0">
              <a:lnSpc>
                <a:spcPct val="90000"/>
              </a:lnSpc>
              <a:spcBef>
                <a:spcPts val="0"/>
              </a:spcBef>
              <a:spcAft>
                <a:spcPts val="0"/>
              </a:spcAft>
              <a:buNone/>
            </a:pPr>
            <a:r>
              <a:rPr lang="fr-FR" sz="2000" i="1">
                <a:solidFill>
                  <a:schemeClr val="lt1"/>
                </a:solidFill>
              </a:rPr>
              <a:t>Vous avez estimé l’évolution des </a:t>
            </a:r>
            <a:r>
              <a:rPr lang="fr-FR" sz="2000" b="0" i="1" u="none" strike="noStrike" cap="none">
                <a:solidFill>
                  <a:schemeClr val="lt1"/>
                </a:solidFill>
                <a:latin typeface="Calibri"/>
                <a:ea typeface="Calibri"/>
                <a:cs typeface="Calibri"/>
                <a:sym typeface="Calibri"/>
              </a:rPr>
              <a:t>barrières à l</a:t>
            </a:r>
            <a:r>
              <a:rPr lang="fr-FR" sz="2000" i="1">
                <a:solidFill>
                  <a:schemeClr val="lt1"/>
                </a:solidFill>
              </a:rPr>
              <a:t>’entrée des espaces d’innovation que vous avez préalablement ciblés. Ces barrières </a:t>
            </a:r>
            <a:r>
              <a:rPr lang="fr-FR" sz="2000" b="0" i="1" u="none" strike="noStrike" cap="none">
                <a:solidFill>
                  <a:schemeClr val="lt1"/>
                </a:solidFill>
                <a:latin typeface="Calibri"/>
                <a:ea typeface="Calibri"/>
                <a:cs typeface="Calibri"/>
                <a:sym typeface="Calibri"/>
              </a:rPr>
              <a:t>déterminent quels sont les acteurs susceptibles d’investir ces espaces d’innovation. </a:t>
            </a:r>
          </a:p>
          <a:p>
            <a:pPr marL="0" marR="0" lvl="0" indent="0" algn="just" rtl="0">
              <a:lnSpc>
                <a:spcPct val="90000"/>
              </a:lnSpc>
              <a:spcBef>
                <a:spcPts val="0"/>
              </a:spcBef>
              <a:spcAft>
                <a:spcPts val="0"/>
              </a:spcAft>
              <a:buNone/>
            </a:pPr>
            <a:endParaRPr sz="2000" i="1">
              <a:solidFill>
                <a:schemeClr val="lt1"/>
              </a:solidFill>
            </a:endParaRPr>
          </a:p>
          <a:p>
            <a:pPr marL="0" marR="0" lvl="0" indent="0" algn="just" rtl="0">
              <a:lnSpc>
                <a:spcPct val="90000"/>
              </a:lnSpc>
              <a:spcBef>
                <a:spcPts val="1000"/>
              </a:spcBef>
              <a:buNone/>
            </a:pPr>
            <a:r>
              <a:rPr lang="fr-FR" sz="2000" b="1" i="0" u="none" strike="noStrike" cap="none">
                <a:solidFill>
                  <a:schemeClr val="lt1"/>
                </a:solidFill>
                <a:latin typeface="Calibri"/>
                <a:ea typeface="Calibri"/>
                <a:cs typeface="Calibri"/>
                <a:sym typeface="Calibri"/>
              </a:rPr>
              <a:t>Distinguez vos concurrents traditionnels des nouveaux acteurs comme les startups.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99"/>
        <p:cNvGrpSpPr/>
        <p:nvPr/>
      </p:nvGrpSpPr>
      <p:grpSpPr>
        <a:xfrm>
          <a:off x="0" y="0"/>
          <a:ext cx="0" cy="0"/>
          <a:chOff x="0" y="0"/>
          <a:chExt cx="0" cy="0"/>
        </a:xfrm>
      </p:grpSpPr>
      <p:sp>
        <p:nvSpPr>
          <p:cNvPr id="300" name="Shape 300"/>
          <p:cNvSpPr txBox="1">
            <a:spLocks noGrp="1"/>
          </p:cNvSpPr>
          <p:nvPr>
            <p:ph type="body" idx="1"/>
          </p:nvPr>
        </p:nvSpPr>
        <p:spPr>
          <a:xfrm>
            <a:off x="628650" y="354331"/>
            <a:ext cx="7806600" cy="1005900"/>
          </a:xfrm>
          <a:prstGeom prst="rect">
            <a:avLst/>
          </a:prstGeom>
          <a:noFill/>
          <a:ln>
            <a:noFill/>
          </a:ln>
        </p:spPr>
        <p:txBody>
          <a:bodyPr lIns="91425" tIns="45700" rIns="91425" bIns="45700" anchor="t" anchorCtr="0">
            <a:noAutofit/>
          </a:bodyPr>
          <a:lstStyle/>
          <a:p>
            <a:pPr marL="0" lvl="0" indent="0" rtl="0">
              <a:spcBef>
                <a:spcPts val="0"/>
              </a:spcBef>
              <a:buClr>
                <a:schemeClr val="lt1"/>
              </a:buClr>
              <a:buSzPct val="25000"/>
              <a:buFont typeface="Arial"/>
              <a:buNone/>
            </a:pPr>
            <a:r>
              <a:rPr lang="fr-FR" b="1">
                <a:solidFill>
                  <a:schemeClr val="lt1"/>
                </a:solidFill>
              </a:rPr>
              <a:t>Espace d’innovation 1</a:t>
            </a:r>
          </a:p>
        </p:txBody>
      </p:sp>
      <p:sp>
        <p:nvSpPr>
          <p:cNvPr id="301" name="Shape 301"/>
          <p:cNvSpPr txBox="1"/>
          <p:nvPr/>
        </p:nvSpPr>
        <p:spPr>
          <a:xfrm>
            <a:off x="628650" y="1657676"/>
            <a:ext cx="7806600" cy="1932599"/>
          </a:xfrm>
          <a:prstGeom prst="rect">
            <a:avLst/>
          </a:prstGeom>
          <a:noFill/>
          <a:ln w="9525" cap="flat" cmpd="sng">
            <a:solidFill>
              <a:schemeClr val="lt1"/>
            </a:solidFill>
            <a:prstDash val="solid"/>
            <a:round/>
            <a:headEnd type="none" w="med" len="med"/>
            <a:tailEnd type="none" w="med" len="med"/>
          </a:ln>
        </p:spPr>
        <p:txBody>
          <a:bodyPr lIns="91425" tIns="45700" rIns="91425" bIns="45700" anchor="t" anchorCtr="0">
            <a:noAutofit/>
          </a:bodyPr>
          <a:lstStyle/>
          <a:p>
            <a:pPr marL="0" marR="0" lvl="0" indent="0" algn="ctr" rtl="0">
              <a:lnSpc>
                <a:spcPct val="90000"/>
              </a:lnSpc>
              <a:spcBef>
                <a:spcPts val="0"/>
              </a:spcBef>
              <a:buClr>
                <a:schemeClr val="lt1"/>
              </a:buClr>
              <a:buSzPct val="25000"/>
              <a:buFont typeface="Arial"/>
              <a:buNone/>
            </a:pPr>
            <a:r>
              <a:rPr lang="fr-FR" sz="2800">
                <a:solidFill>
                  <a:schemeClr val="lt1"/>
                </a:solidFill>
                <a:latin typeface="Calibri"/>
                <a:ea typeface="Calibri"/>
                <a:cs typeface="Calibri"/>
                <a:sym typeface="Calibri"/>
              </a:rPr>
              <a:t>Barrières à l’entrée</a:t>
            </a:r>
          </a:p>
          <a:p>
            <a:pPr marL="0" marR="0" lvl="0" indent="0" rtl="0">
              <a:lnSpc>
                <a:spcPct val="90000"/>
              </a:lnSpc>
              <a:spcBef>
                <a:spcPts val="0"/>
              </a:spcBef>
              <a:buClr>
                <a:schemeClr val="lt1"/>
              </a:buClr>
              <a:buFont typeface="Arial"/>
              <a:buNone/>
            </a:pPr>
            <a:endParaRPr/>
          </a:p>
        </p:txBody>
      </p:sp>
      <p:sp>
        <p:nvSpPr>
          <p:cNvPr id="302" name="Shape 302"/>
          <p:cNvSpPr txBox="1"/>
          <p:nvPr/>
        </p:nvSpPr>
        <p:spPr>
          <a:xfrm>
            <a:off x="628650" y="3730675"/>
            <a:ext cx="3672300" cy="2508900"/>
          </a:xfrm>
          <a:prstGeom prst="rect">
            <a:avLst/>
          </a:prstGeom>
          <a:noFill/>
          <a:ln w="9525" cap="flat" cmpd="sng">
            <a:solidFill>
              <a:schemeClr val="lt1"/>
            </a:solidFill>
            <a:prstDash val="solid"/>
            <a:round/>
            <a:headEnd type="none" w="med" len="med"/>
            <a:tailEnd type="none" w="med" len="med"/>
          </a:ln>
        </p:spPr>
        <p:txBody>
          <a:bodyPr lIns="91425" tIns="45700" rIns="91425" bIns="45700" anchor="t" anchorCtr="0">
            <a:noAutofit/>
          </a:bodyPr>
          <a:lstStyle/>
          <a:p>
            <a:pPr marL="0" marR="0" lvl="0" indent="0" algn="ctr" rtl="0">
              <a:lnSpc>
                <a:spcPct val="90000"/>
              </a:lnSpc>
              <a:spcBef>
                <a:spcPts val="0"/>
              </a:spcBef>
              <a:spcAft>
                <a:spcPts val="0"/>
              </a:spcAft>
              <a:buClr>
                <a:schemeClr val="lt1"/>
              </a:buClr>
              <a:buSzPct val="25000"/>
              <a:buFont typeface="Arial"/>
              <a:buNone/>
            </a:pPr>
            <a:r>
              <a:rPr lang="fr-FR" sz="2400">
                <a:solidFill>
                  <a:schemeClr val="lt1"/>
                </a:solidFill>
                <a:latin typeface="Calibri"/>
                <a:ea typeface="Calibri"/>
                <a:cs typeface="Calibri"/>
                <a:sym typeface="Calibri"/>
              </a:rPr>
              <a:t>Concurrents actuels</a:t>
            </a:r>
          </a:p>
          <a:p>
            <a:pPr marL="0" marR="0" lvl="0" indent="0" algn="l" rtl="0">
              <a:lnSpc>
                <a:spcPct val="90000"/>
              </a:lnSpc>
              <a:spcBef>
                <a:spcPts val="1000"/>
              </a:spcBef>
              <a:buClr>
                <a:schemeClr val="lt1"/>
              </a:buClr>
              <a:buFont typeface="Arial"/>
              <a:buNone/>
            </a:pPr>
            <a:endParaRPr sz="2400">
              <a:solidFill>
                <a:schemeClr val="lt1"/>
              </a:solidFill>
              <a:latin typeface="Calibri"/>
              <a:ea typeface="Calibri"/>
              <a:cs typeface="Calibri"/>
              <a:sym typeface="Calibri"/>
            </a:endParaRPr>
          </a:p>
        </p:txBody>
      </p:sp>
      <p:sp>
        <p:nvSpPr>
          <p:cNvPr id="303" name="Shape 303"/>
          <p:cNvSpPr txBox="1"/>
          <p:nvPr/>
        </p:nvSpPr>
        <p:spPr>
          <a:xfrm>
            <a:off x="4730050" y="3730675"/>
            <a:ext cx="3705300" cy="2508900"/>
          </a:xfrm>
          <a:prstGeom prst="rect">
            <a:avLst/>
          </a:prstGeom>
          <a:noFill/>
          <a:ln w="9525" cap="flat" cmpd="sng">
            <a:solidFill>
              <a:schemeClr val="lt1"/>
            </a:solidFill>
            <a:prstDash val="solid"/>
            <a:round/>
            <a:headEnd type="none" w="med" len="med"/>
            <a:tailEnd type="none" w="med" len="med"/>
          </a:ln>
        </p:spPr>
        <p:txBody>
          <a:bodyPr lIns="91425" tIns="45700" rIns="91425" bIns="45700" anchor="t" anchorCtr="0">
            <a:noAutofit/>
          </a:bodyPr>
          <a:lstStyle/>
          <a:p>
            <a:pPr marL="0" marR="0" lvl="0" indent="0" algn="ctr" rtl="0">
              <a:lnSpc>
                <a:spcPct val="90000"/>
              </a:lnSpc>
              <a:spcBef>
                <a:spcPts val="0"/>
              </a:spcBef>
              <a:spcAft>
                <a:spcPts val="0"/>
              </a:spcAft>
              <a:buClr>
                <a:schemeClr val="lt1"/>
              </a:buClr>
              <a:buSzPct val="25000"/>
              <a:buFont typeface="Arial"/>
              <a:buNone/>
            </a:pPr>
            <a:r>
              <a:rPr lang="fr-FR" sz="2400">
                <a:solidFill>
                  <a:schemeClr val="lt1"/>
                </a:solidFill>
                <a:latin typeface="Calibri"/>
                <a:ea typeface="Calibri"/>
                <a:cs typeface="Calibri"/>
                <a:sym typeface="Calibri"/>
              </a:rPr>
              <a:t>Nouveaux entrants</a:t>
            </a:r>
          </a:p>
          <a:p>
            <a:pPr marL="0" marR="0" lvl="0" indent="0" algn="l" rtl="0">
              <a:lnSpc>
                <a:spcPct val="90000"/>
              </a:lnSpc>
              <a:spcBef>
                <a:spcPts val="1000"/>
              </a:spcBef>
              <a:buClr>
                <a:schemeClr val="lt1"/>
              </a:buClr>
              <a:buFont typeface="Arial"/>
              <a:buNone/>
            </a:pPr>
            <a:endParaRPr sz="2400">
              <a:solidFill>
                <a:schemeClr val="lt1"/>
              </a:solidFill>
              <a:latin typeface="Calibri"/>
              <a:ea typeface="Calibri"/>
              <a:cs typeface="Calibri"/>
              <a:sym typeface="Calibri"/>
            </a:endParaRPr>
          </a:p>
        </p:txBody>
      </p:sp>
      <p:sp>
        <p:nvSpPr>
          <p:cNvPr id="304" name="Shape 304"/>
          <p:cNvSpPr txBox="1"/>
          <p:nvPr/>
        </p:nvSpPr>
        <p:spPr>
          <a:xfrm>
            <a:off x="5956700" y="207850"/>
            <a:ext cx="1887600" cy="648900"/>
          </a:xfrm>
          <a:prstGeom prst="rect">
            <a:avLst/>
          </a:prstGeom>
          <a:noFill/>
          <a:ln>
            <a:noFill/>
          </a:ln>
        </p:spPr>
        <p:txBody>
          <a:bodyPr lIns="91425" tIns="91425" rIns="91425" bIns="91425" anchor="t" anchorCtr="0">
            <a:noAutofit/>
          </a:bodyPr>
          <a:lstStyle/>
          <a:p>
            <a:pPr lvl="0" rtl="0">
              <a:spcBef>
                <a:spcPts val="0"/>
              </a:spcBef>
              <a:buNone/>
            </a:pPr>
            <a:r>
              <a:rPr lang="fr-FR" sz="3000" b="1">
                <a:solidFill>
                  <a:srgbClr val="DB2546"/>
                </a:solidFill>
              </a:rPr>
              <a:t>Template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308"/>
        <p:cNvGrpSpPr/>
        <p:nvPr/>
      </p:nvGrpSpPr>
      <p:grpSpPr>
        <a:xfrm>
          <a:off x="0" y="0"/>
          <a:ext cx="0" cy="0"/>
          <a:chOff x="0" y="0"/>
          <a:chExt cx="0" cy="0"/>
        </a:xfrm>
      </p:grpSpPr>
      <p:sp>
        <p:nvSpPr>
          <p:cNvPr id="309" name="Shape 309"/>
          <p:cNvSpPr txBox="1">
            <a:spLocks noGrp="1"/>
          </p:cNvSpPr>
          <p:nvPr>
            <p:ph type="body" idx="1"/>
          </p:nvPr>
        </p:nvSpPr>
        <p:spPr>
          <a:xfrm>
            <a:off x="628650" y="354331"/>
            <a:ext cx="7806690" cy="1005839"/>
          </a:xfrm>
          <a:prstGeom prst="rect">
            <a:avLst/>
          </a:prstGeom>
          <a:noFill/>
          <a:ln>
            <a:noFill/>
          </a:ln>
        </p:spPr>
        <p:txBody>
          <a:bodyPr lIns="91425" tIns="45700" rIns="91425" bIns="45700" anchor="t" anchorCtr="0">
            <a:noAutofit/>
          </a:bodyPr>
          <a:lstStyle/>
          <a:p>
            <a:pPr marL="0" lvl="0" indent="0" rtl="0">
              <a:spcBef>
                <a:spcPts val="0"/>
              </a:spcBef>
              <a:buClr>
                <a:schemeClr val="lt1"/>
              </a:buClr>
              <a:buSzPct val="25000"/>
              <a:buFont typeface="Arial"/>
              <a:buNone/>
            </a:pPr>
            <a:r>
              <a:rPr lang="fr-FR" b="1">
                <a:solidFill>
                  <a:schemeClr val="lt1"/>
                </a:solidFill>
              </a:rPr>
              <a:t>Automatiser le remboursements </a:t>
            </a:r>
          </a:p>
          <a:p>
            <a:pPr marL="0" lvl="0" indent="0" rtl="0">
              <a:spcBef>
                <a:spcPts val="0"/>
              </a:spcBef>
              <a:buClr>
                <a:schemeClr val="lt1"/>
              </a:buClr>
              <a:buSzPct val="25000"/>
              <a:buFont typeface="Arial"/>
              <a:buNone/>
            </a:pPr>
            <a:r>
              <a:rPr lang="fr-FR" b="1">
                <a:solidFill>
                  <a:schemeClr val="lt1"/>
                </a:solidFill>
              </a:rPr>
              <a:t>de mes produits d’assurance </a:t>
            </a:r>
          </a:p>
        </p:txBody>
      </p:sp>
      <p:sp>
        <p:nvSpPr>
          <p:cNvPr id="310" name="Shape 310"/>
          <p:cNvSpPr txBox="1"/>
          <p:nvPr/>
        </p:nvSpPr>
        <p:spPr>
          <a:xfrm>
            <a:off x="628650" y="1657676"/>
            <a:ext cx="7806600" cy="1932599"/>
          </a:xfrm>
          <a:prstGeom prst="rect">
            <a:avLst/>
          </a:prstGeom>
          <a:noFill/>
          <a:ln w="9525" cap="flat" cmpd="sng">
            <a:solidFill>
              <a:schemeClr val="lt1"/>
            </a:solidFill>
            <a:prstDash val="solid"/>
            <a:round/>
            <a:headEnd type="none" w="med" len="med"/>
            <a:tailEnd type="none" w="med" len="med"/>
          </a:ln>
        </p:spPr>
        <p:txBody>
          <a:bodyPr lIns="91425" tIns="45700" rIns="91425" bIns="45700" anchor="t" anchorCtr="0">
            <a:noAutofit/>
          </a:bodyPr>
          <a:lstStyle/>
          <a:p>
            <a:pPr marL="0" marR="0" lvl="0" indent="0" algn="ctr" rtl="0">
              <a:lnSpc>
                <a:spcPct val="90000"/>
              </a:lnSpc>
              <a:spcBef>
                <a:spcPts val="0"/>
              </a:spcBef>
              <a:buClr>
                <a:schemeClr val="lt1"/>
              </a:buClr>
              <a:buSzPct val="25000"/>
              <a:buFont typeface="Arial"/>
              <a:buNone/>
            </a:pPr>
            <a:r>
              <a:rPr lang="fr-FR" sz="2800">
                <a:solidFill>
                  <a:schemeClr val="lt1"/>
                </a:solidFill>
                <a:latin typeface="Calibri"/>
                <a:ea typeface="Calibri"/>
                <a:cs typeface="Calibri"/>
                <a:sym typeface="Calibri"/>
              </a:rPr>
              <a:t>Barrières à l’entrée</a:t>
            </a:r>
          </a:p>
          <a:p>
            <a:pPr marL="0" marR="0" lvl="0" indent="0" rtl="0">
              <a:lnSpc>
                <a:spcPct val="90000"/>
              </a:lnSpc>
              <a:spcBef>
                <a:spcPts val="0"/>
              </a:spcBef>
              <a:buClr>
                <a:schemeClr val="lt1"/>
              </a:buClr>
              <a:buSzPct val="25000"/>
              <a:buFont typeface="Arial"/>
              <a:buNone/>
            </a:pPr>
            <a:r>
              <a:rPr lang="fr-FR" sz="2380" u="sng">
                <a:solidFill>
                  <a:schemeClr val="lt1"/>
                </a:solidFill>
                <a:latin typeface="Calibri"/>
                <a:ea typeface="Calibri"/>
                <a:cs typeface="Calibri"/>
                <a:sym typeface="Calibri"/>
              </a:rPr>
              <a:t>Effet de réseau </a:t>
            </a:r>
          </a:p>
          <a:p>
            <a:pPr marL="0" marR="0" lvl="0" indent="0" rtl="0">
              <a:lnSpc>
                <a:spcPct val="90000"/>
              </a:lnSpc>
              <a:spcBef>
                <a:spcPts val="0"/>
              </a:spcBef>
              <a:buClr>
                <a:schemeClr val="lt1"/>
              </a:buClr>
              <a:buSzPct val="25000"/>
              <a:buFont typeface="Arial"/>
              <a:buNone/>
            </a:pPr>
            <a:r>
              <a:rPr lang="fr-FR" sz="2380" u="sng">
                <a:solidFill>
                  <a:schemeClr val="lt1"/>
                </a:solidFill>
                <a:latin typeface="Calibri"/>
                <a:ea typeface="Calibri"/>
                <a:cs typeface="Calibri"/>
                <a:sym typeface="Calibri"/>
              </a:rPr>
              <a:t>Réglementation</a:t>
            </a:r>
            <a:r>
              <a:rPr lang="fr-FR" sz="2380">
                <a:solidFill>
                  <a:schemeClr val="lt1"/>
                </a:solidFill>
                <a:latin typeface="Calibri"/>
                <a:ea typeface="Calibri"/>
                <a:cs typeface="Calibri"/>
                <a:sym typeface="Calibri"/>
              </a:rPr>
              <a:t> </a:t>
            </a:r>
          </a:p>
          <a:p>
            <a:pPr marL="0" marR="0" lvl="0" indent="0" rtl="0">
              <a:lnSpc>
                <a:spcPct val="90000"/>
              </a:lnSpc>
              <a:spcBef>
                <a:spcPts val="0"/>
              </a:spcBef>
              <a:buClr>
                <a:schemeClr val="lt1"/>
              </a:buClr>
              <a:buSzPct val="25000"/>
              <a:buFont typeface="Arial"/>
              <a:buNone/>
            </a:pPr>
            <a:r>
              <a:rPr lang="fr-FR" sz="2380" u="sng">
                <a:solidFill>
                  <a:schemeClr val="lt1"/>
                </a:solidFill>
                <a:latin typeface="Calibri"/>
                <a:ea typeface="Calibri"/>
                <a:cs typeface="Calibri"/>
                <a:sym typeface="Calibri"/>
              </a:rPr>
              <a:t>Capitaux propres</a:t>
            </a:r>
            <a:r>
              <a:rPr lang="fr-FR" sz="2800">
                <a:solidFill>
                  <a:schemeClr val="lt1"/>
                </a:solidFill>
                <a:latin typeface="Calibri"/>
                <a:ea typeface="Calibri"/>
                <a:cs typeface="Calibri"/>
                <a:sym typeface="Calibri"/>
              </a:rPr>
              <a:t> </a:t>
            </a:r>
          </a:p>
        </p:txBody>
      </p:sp>
      <p:sp>
        <p:nvSpPr>
          <p:cNvPr id="311" name="Shape 311"/>
          <p:cNvSpPr txBox="1"/>
          <p:nvPr/>
        </p:nvSpPr>
        <p:spPr>
          <a:xfrm>
            <a:off x="628650" y="3730675"/>
            <a:ext cx="3672300" cy="2508900"/>
          </a:xfrm>
          <a:prstGeom prst="rect">
            <a:avLst/>
          </a:prstGeom>
          <a:noFill/>
          <a:ln w="9525" cap="flat" cmpd="sng">
            <a:solidFill>
              <a:schemeClr val="lt1"/>
            </a:solidFill>
            <a:prstDash val="solid"/>
            <a:round/>
            <a:headEnd type="none" w="med" len="med"/>
            <a:tailEnd type="none" w="med" len="med"/>
          </a:ln>
        </p:spPr>
        <p:txBody>
          <a:bodyPr lIns="91425" tIns="45700" rIns="91425" bIns="45700" anchor="t" anchorCtr="0">
            <a:noAutofit/>
          </a:bodyPr>
          <a:lstStyle/>
          <a:p>
            <a:pPr marL="0" marR="0" lvl="0" indent="0" algn="ctr" rtl="0">
              <a:lnSpc>
                <a:spcPct val="90000"/>
              </a:lnSpc>
              <a:spcBef>
                <a:spcPts val="0"/>
              </a:spcBef>
              <a:spcAft>
                <a:spcPts val="0"/>
              </a:spcAft>
              <a:buClr>
                <a:schemeClr val="lt1"/>
              </a:buClr>
              <a:buSzPct val="25000"/>
              <a:buFont typeface="Arial"/>
              <a:buNone/>
            </a:pPr>
            <a:r>
              <a:rPr lang="fr-FR" sz="2400">
                <a:solidFill>
                  <a:schemeClr val="lt1"/>
                </a:solidFill>
                <a:latin typeface="Calibri"/>
                <a:ea typeface="Calibri"/>
                <a:cs typeface="Calibri"/>
                <a:sym typeface="Calibri"/>
              </a:rPr>
              <a:t>Concurrents actuels</a:t>
            </a:r>
          </a:p>
          <a:p>
            <a:pPr marL="0" marR="0" lvl="0" indent="0" algn="l" rtl="0">
              <a:lnSpc>
                <a:spcPct val="90000"/>
              </a:lnSpc>
              <a:spcBef>
                <a:spcPts val="1000"/>
              </a:spcBef>
              <a:buClr>
                <a:schemeClr val="lt1"/>
              </a:buClr>
              <a:buSzPct val="25000"/>
              <a:buFont typeface="Arial"/>
              <a:buNone/>
            </a:pPr>
            <a:r>
              <a:rPr lang="fr-FR" sz="2400">
                <a:solidFill>
                  <a:schemeClr val="lt1"/>
                </a:solidFill>
                <a:latin typeface="Calibri"/>
                <a:ea typeface="Calibri"/>
                <a:cs typeface="Calibri"/>
                <a:sym typeface="Calibri"/>
              </a:rPr>
              <a:t>- Mutuelle X </a:t>
            </a:r>
          </a:p>
        </p:txBody>
      </p:sp>
      <p:sp>
        <p:nvSpPr>
          <p:cNvPr id="312" name="Shape 312"/>
          <p:cNvSpPr txBox="1"/>
          <p:nvPr/>
        </p:nvSpPr>
        <p:spPr>
          <a:xfrm>
            <a:off x="4730050" y="3730675"/>
            <a:ext cx="3705300" cy="2508900"/>
          </a:xfrm>
          <a:prstGeom prst="rect">
            <a:avLst/>
          </a:prstGeom>
          <a:noFill/>
          <a:ln w="9525" cap="flat" cmpd="sng">
            <a:solidFill>
              <a:schemeClr val="lt1"/>
            </a:solidFill>
            <a:prstDash val="solid"/>
            <a:round/>
            <a:headEnd type="none" w="med" len="med"/>
            <a:tailEnd type="none" w="med" len="med"/>
          </a:ln>
        </p:spPr>
        <p:txBody>
          <a:bodyPr lIns="91425" tIns="45700" rIns="91425" bIns="45700" anchor="t" anchorCtr="0">
            <a:noAutofit/>
          </a:bodyPr>
          <a:lstStyle/>
          <a:p>
            <a:pPr marL="0" marR="0" lvl="0" indent="0" algn="ctr" rtl="0">
              <a:lnSpc>
                <a:spcPct val="90000"/>
              </a:lnSpc>
              <a:spcBef>
                <a:spcPts val="0"/>
              </a:spcBef>
              <a:spcAft>
                <a:spcPts val="0"/>
              </a:spcAft>
              <a:buClr>
                <a:schemeClr val="lt1"/>
              </a:buClr>
              <a:buSzPct val="25000"/>
              <a:buFont typeface="Arial"/>
              <a:buNone/>
            </a:pPr>
            <a:r>
              <a:rPr lang="fr-FR" sz="2400">
                <a:solidFill>
                  <a:schemeClr val="lt1"/>
                </a:solidFill>
                <a:latin typeface="Calibri"/>
                <a:ea typeface="Calibri"/>
                <a:cs typeface="Calibri"/>
                <a:sym typeface="Calibri"/>
              </a:rPr>
              <a:t>Nouveaux entrants</a:t>
            </a:r>
          </a:p>
          <a:p>
            <a:pPr marL="0" marR="0" lvl="0" indent="0" algn="l" rtl="0">
              <a:lnSpc>
                <a:spcPct val="90000"/>
              </a:lnSpc>
              <a:spcBef>
                <a:spcPts val="1000"/>
              </a:spcBef>
              <a:spcAft>
                <a:spcPts val="0"/>
              </a:spcAft>
              <a:buClr>
                <a:schemeClr val="lt1"/>
              </a:buClr>
              <a:buSzPct val="25000"/>
              <a:buFont typeface="Arial"/>
              <a:buNone/>
            </a:pPr>
            <a:r>
              <a:rPr lang="fr-FR" sz="2400">
                <a:solidFill>
                  <a:schemeClr val="lt1"/>
                </a:solidFill>
                <a:latin typeface="Calibri"/>
                <a:ea typeface="Calibri"/>
                <a:cs typeface="Calibri"/>
                <a:sym typeface="Calibri"/>
              </a:rPr>
              <a:t>- Coopérative agricole digitale</a:t>
            </a:r>
          </a:p>
          <a:p>
            <a:pPr marL="0" marR="0" lvl="0" indent="0" algn="l" rtl="0">
              <a:lnSpc>
                <a:spcPct val="90000"/>
              </a:lnSpc>
              <a:spcBef>
                <a:spcPts val="1000"/>
              </a:spcBef>
              <a:buClr>
                <a:schemeClr val="lt1"/>
              </a:buClr>
              <a:buSzPct val="25000"/>
              <a:buFont typeface="Arial"/>
              <a:buNone/>
            </a:pPr>
            <a:r>
              <a:rPr lang="fr-FR" sz="2400">
                <a:solidFill>
                  <a:schemeClr val="lt1"/>
                </a:solidFill>
                <a:latin typeface="Calibri"/>
                <a:ea typeface="Calibri"/>
                <a:cs typeface="Calibri"/>
                <a:sym typeface="Calibri"/>
              </a:rPr>
              <a:t>- Startup Agriasur  </a:t>
            </a:r>
          </a:p>
        </p:txBody>
      </p:sp>
      <p:sp>
        <p:nvSpPr>
          <p:cNvPr id="313" name="Shape 313"/>
          <p:cNvSpPr txBox="1"/>
          <p:nvPr/>
        </p:nvSpPr>
        <p:spPr>
          <a:xfrm>
            <a:off x="6051075" y="207850"/>
            <a:ext cx="1793100" cy="648900"/>
          </a:xfrm>
          <a:prstGeom prst="rect">
            <a:avLst/>
          </a:prstGeom>
          <a:noFill/>
          <a:ln>
            <a:noFill/>
          </a:ln>
        </p:spPr>
        <p:txBody>
          <a:bodyPr lIns="91425" tIns="91425" rIns="91425" bIns="91425" anchor="t" anchorCtr="0">
            <a:noAutofit/>
          </a:bodyPr>
          <a:lstStyle/>
          <a:p>
            <a:pPr lvl="0" rtl="0">
              <a:spcBef>
                <a:spcPts val="0"/>
              </a:spcBef>
              <a:buNone/>
            </a:pPr>
            <a:r>
              <a:rPr lang="fr-FR" sz="3000" b="1">
                <a:solidFill>
                  <a:srgbClr val="DB7425"/>
                </a:solidFill>
              </a:rPr>
              <a:t>Exemple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317"/>
        <p:cNvGrpSpPr/>
        <p:nvPr/>
      </p:nvGrpSpPr>
      <p:grpSpPr>
        <a:xfrm>
          <a:off x="0" y="0"/>
          <a:ext cx="0" cy="0"/>
          <a:chOff x="0" y="0"/>
          <a:chExt cx="0" cy="0"/>
        </a:xfrm>
      </p:grpSpPr>
      <p:sp>
        <p:nvSpPr>
          <p:cNvPr id="318" name="Shape 318"/>
          <p:cNvSpPr txBox="1">
            <a:spLocks noGrp="1"/>
          </p:cNvSpPr>
          <p:nvPr>
            <p:ph type="title"/>
          </p:nvPr>
        </p:nvSpPr>
        <p:spPr>
          <a:xfrm>
            <a:off x="628650" y="365126"/>
            <a:ext cx="7886700" cy="1325562"/>
          </a:xfrm>
          <a:prstGeom prst="rect">
            <a:avLst/>
          </a:prstGeom>
          <a:noFill/>
          <a:ln>
            <a:noFill/>
          </a:ln>
        </p:spPr>
        <p:txBody>
          <a:bodyPr lIns="91425" tIns="45700" rIns="91425" bIns="45700" anchor="ctr" anchorCtr="0">
            <a:noAutofit/>
          </a:bodyPr>
          <a:lstStyle/>
          <a:p>
            <a:pPr marL="0" marR="0" lvl="0" indent="0" algn="l" rtl="0">
              <a:lnSpc>
                <a:spcPct val="90000"/>
              </a:lnSpc>
              <a:spcBef>
                <a:spcPts val="0"/>
              </a:spcBef>
              <a:buClr>
                <a:schemeClr val="lt1"/>
              </a:buClr>
              <a:buSzPct val="25000"/>
              <a:buFont typeface="Calibri"/>
              <a:buNone/>
            </a:pPr>
            <a:r>
              <a:rPr lang="fr-FR" sz="4400" b="1" i="0" u="none" strike="noStrike" cap="none">
                <a:solidFill>
                  <a:schemeClr val="lt1"/>
                </a:solidFill>
                <a:latin typeface="Calibri"/>
                <a:ea typeface="Calibri"/>
                <a:cs typeface="Calibri"/>
                <a:sym typeface="Calibri"/>
              </a:rPr>
              <a:t>Question d’approfondissement </a:t>
            </a:r>
          </a:p>
        </p:txBody>
      </p:sp>
      <p:sp>
        <p:nvSpPr>
          <p:cNvPr id="319" name="Shape 319"/>
          <p:cNvSpPr txBox="1">
            <a:spLocks noGrp="1"/>
          </p:cNvSpPr>
          <p:nvPr>
            <p:ph type="body" idx="1"/>
          </p:nvPr>
        </p:nvSpPr>
        <p:spPr>
          <a:xfrm>
            <a:off x="628650" y="1825625"/>
            <a:ext cx="7886700" cy="4351338"/>
          </a:xfrm>
          <a:prstGeom prst="rect">
            <a:avLst/>
          </a:prstGeom>
          <a:noFill/>
          <a:ln>
            <a:noFill/>
          </a:ln>
        </p:spPr>
        <p:txBody>
          <a:bodyPr lIns="91425" tIns="45700" rIns="91425" bIns="45700" anchor="ctr" anchorCtr="0">
            <a:noAutofit/>
          </a:bodyPr>
          <a:lstStyle/>
          <a:p>
            <a:pPr marL="0" marR="0" lvl="0" indent="0" algn="just" rtl="0">
              <a:lnSpc>
                <a:spcPct val="90000"/>
              </a:lnSpc>
              <a:spcBef>
                <a:spcPts val="0"/>
              </a:spcBef>
              <a:buNone/>
            </a:pPr>
            <a:r>
              <a:rPr lang="fr-FR" sz="2000" i="1">
                <a:solidFill>
                  <a:schemeClr val="lt1"/>
                </a:solidFill>
              </a:rPr>
              <a:t>Les grands groupes font face à des startups agiles qui ont une croissance rapide et qui deviennent rapidement des concurrents sérieux sur des marchés auparavant inaccessibles à ce type d’acteurs. </a:t>
            </a:r>
          </a:p>
          <a:p>
            <a:pPr marL="0" marR="0" lvl="0" indent="0" algn="just" rtl="0">
              <a:lnSpc>
                <a:spcPct val="90000"/>
              </a:lnSpc>
              <a:spcBef>
                <a:spcPts val="0"/>
              </a:spcBef>
              <a:buNone/>
            </a:pPr>
            <a:endParaRPr sz="2000" i="1">
              <a:solidFill>
                <a:schemeClr val="lt1"/>
              </a:solidFill>
            </a:endParaRPr>
          </a:p>
          <a:p>
            <a:pPr marL="0" marR="0" lvl="0" indent="0" algn="just" rtl="0">
              <a:lnSpc>
                <a:spcPct val="90000"/>
              </a:lnSpc>
              <a:spcBef>
                <a:spcPts val="0"/>
              </a:spcBef>
              <a:buNone/>
            </a:pPr>
            <a:r>
              <a:rPr lang="fr-FR" sz="2000" b="1" i="0" u="none" strike="noStrike" cap="none">
                <a:solidFill>
                  <a:schemeClr val="lt1"/>
                </a:solidFill>
                <a:latin typeface="Calibri"/>
                <a:ea typeface="Calibri"/>
                <a:cs typeface="Calibri"/>
                <a:sym typeface="Calibri"/>
              </a:rPr>
              <a:t>Sélectionnez les acteurs les plus </a:t>
            </a:r>
            <a:r>
              <a:rPr lang="fr-FR" sz="2000" b="1">
                <a:solidFill>
                  <a:schemeClr val="lt1"/>
                </a:solidFill>
              </a:rPr>
              <a:t>susceptibles de représenter une menace</a:t>
            </a:r>
            <a:r>
              <a:rPr lang="fr-FR" sz="2000" b="1" i="0" u="none" strike="noStrike" cap="none">
                <a:solidFill>
                  <a:schemeClr val="lt1"/>
                </a:solidFill>
                <a:latin typeface="Calibri"/>
                <a:ea typeface="Calibri"/>
                <a:cs typeface="Calibri"/>
                <a:sym typeface="Calibri"/>
              </a:rPr>
              <a:t>. Décrivez brièvement comment chacun de ces acteurs pourrai</a:t>
            </a:r>
            <a:r>
              <a:rPr lang="fr-FR" sz="2000" b="1">
                <a:solidFill>
                  <a:schemeClr val="lt1"/>
                </a:solidFill>
              </a:rPr>
              <a:t>t</a:t>
            </a:r>
            <a:r>
              <a:rPr lang="fr-FR" sz="2000" b="1" i="0" u="none" strike="noStrike" cap="none">
                <a:solidFill>
                  <a:schemeClr val="lt1"/>
                </a:solidFill>
                <a:latin typeface="Calibri"/>
                <a:ea typeface="Calibri"/>
                <a:cs typeface="Calibri"/>
                <a:sym typeface="Calibri"/>
              </a:rPr>
              <a:t> investir votre espace d’innovation et capter le marché avant vous.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323"/>
        <p:cNvGrpSpPr/>
        <p:nvPr/>
      </p:nvGrpSpPr>
      <p:grpSpPr>
        <a:xfrm>
          <a:off x="0" y="0"/>
          <a:ext cx="0" cy="0"/>
          <a:chOff x="0" y="0"/>
          <a:chExt cx="0" cy="0"/>
        </a:xfrm>
      </p:grpSpPr>
      <p:sp>
        <p:nvSpPr>
          <p:cNvPr id="324" name="Shape 324"/>
          <p:cNvSpPr txBox="1"/>
          <p:nvPr/>
        </p:nvSpPr>
        <p:spPr>
          <a:xfrm>
            <a:off x="628650" y="1625600"/>
            <a:ext cx="7806690" cy="462844"/>
          </a:xfrm>
          <a:prstGeom prst="rect">
            <a:avLst/>
          </a:prstGeom>
          <a:noFill/>
          <a:ln w="9525" cap="flat" cmpd="sng">
            <a:solidFill>
              <a:schemeClr val="lt1"/>
            </a:solidFill>
            <a:prstDash val="solid"/>
            <a:round/>
            <a:headEnd type="none" w="med" len="med"/>
            <a:tailEnd type="none" w="med" len="med"/>
          </a:ln>
        </p:spPr>
        <p:txBody>
          <a:bodyPr lIns="91425" tIns="45700" rIns="91425" bIns="45700" anchor="t" anchorCtr="0">
            <a:noAutofit/>
          </a:bodyPr>
          <a:lstStyle/>
          <a:p>
            <a:pPr lvl="0" rtl="0">
              <a:lnSpc>
                <a:spcPct val="90000"/>
              </a:lnSpc>
              <a:spcBef>
                <a:spcPts val="0"/>
              </a:spcBef>
              <a:buClr>
                <a:schemeClr val="lt1"/>
              </a:buClr>
              <a:buSzPct val="25000"/>
              <a:buFont typeface="Arial"/>
              <a:buNone/>
            </a:pPr>
            <a:r>
              <a:rPr lang="fr-FR" sz="2400" u="sng">
                <a:solidFill>
                  <a:schemeClr val="lt1"/>
                </a:solidFill>
                <a:latin typeface="Calibri"/>
                <a:ea typeface="Calibri"/>
                <a:cs typeface="Calibri"/>
                <a:sym typeface="Calibri"/>
              </a:rPr>
              <a:t>Concurrent traditionnels </a:t>
            </a:r>
            <a:r>
              <a:rPr lang="fr-FR" sz="2400">
                <a:solidFill>
                  <a:schemeClr val="lt1"/>
                </a:solidFill>
                <a:latin typeface="Calibri"/>
                <a:ea typeface="Calibri"/>
                <a:cs typeface="Calibri"/>
                <a:sym typeface="Calibri"/>
              </a:rPr>
              <a:t>: Assurance Mutualiste X</a:t>
            </a:r>
          </a:p>
        </p:txBody>
      </p:sp>
      <p:sp>
        <p:nvSpPr>
          <p:cNvPr id="325" name="Shape 325"/>
          <p:cNvSpPr txBox="1"/>
          <p:nvPr/>
        </p:nvSpPr>
        <p:spPr>
          <a:xfrm>
            <a:off x="628650" y="2353875"/>
            <a:ext cx="7806690" cy="4080791"/>
          </a:xfrm>
          <a:prstGeom prst="rect">
            <a:avLst/>
          </a:prstGeom>
          <a:noFill/>
          <a:ln w="9525" cap="flat" cmpd="sng">
            <a:solidFill>
              <a:schemeClr val="lt1"/>
            </a:solidFill>
            <a:prstDash val="solid"/>
            <a:round/>
            <a:headEnd type="none" w="med" len="med"/>
            <a:tailEnd type="none" w="med" len="med"/>
          </a:ln>
        </p:spPr>
        <p:txBody>
          <a:bodyPr lIns="91425" tIns="45700" rIns="91425" bIns="45700" anchor="t" anchorCtr="0">
            <a:noAutofit/>
          </a:bodyPr>
          <a:lstStyle/>
          <a:p>
            <a:pPr lvl="0" algn="just" rtl="0">
              <a:lnSpc>
                <a:spcPct val="80000"/>
              </a:lnSpc>
              <a:spcBef>
                <a:spcPts val="0"/>
              </a:spcBef>
              <a:buClr>
                <a:schemeClr val="lt1"/>
              </a:buClr>
              <a:buSzPct val="25000"/>
              <a:buFont typeface="Arial"/>
              <a:buNone/>
            </a:pPr>
            <a:r>
              <a:rPr lang="fr-FR" sz="2400" u="sng">
                <a:solidFill>
                  <a:schemeClr val="lt1"/>
                </a:solidFill>
                <a:latin typeface="Calibri"/>
                <a:ea typeface="Calibri"/>
                <a:cs typeface="Calibri"/>
                <a:sym typeface="Calibri"/>
              </a:rPr>
              <a:t>Description</a:t>
            </a:r>
            <a:r>
              <a:rPr lang="fr-FR" sz="2400">
                <a:solidFill>
                  <a:schemeClr val="lt1"/>
                </a:solidFill>
                <a:latin typeface="Calibri"/>
                <a:ea typeface="Calibri"/>
                <a:cs typeface="Calibri"/>
                <a:sym typeface="Calibri"/>
              </a:rPr>
              <a:t> : La Mutuelle X est en perte de vitesse sur le marché de l’assurance pour les entreprises du secteur agricole. Ce segment se tourne vers des assurances qui remboursent plus rapidement et plus simplement que la Mutuelle X. En voyant les avantages qu’offrent les Smart Contract fonctionnant sur la Blockchain, elle entreprend d’expérimenter cette technologie en adaptant l’un de ses produit à la Blockchain. Grâce à la traction mesurée sur le segment pilote, elle multiplie la migration de ses produit sur la Blockchain et devient rapidement la référence sur le marché. </a:t>
            </a:r>
          </a:p>
        </p:txBody>
      </p:sp>
      <p:sp>
        <p:nvSpPr>
          <p:cNvPr id="326" name="Shape 326"/>
          <p:cNvSpPr txBox="1"/>
          <p:nvPr/>
        </p:nvSpPr>
        <p:spPr>
          <a:xfrm>
            <a:off x="6051075" y="207850"/>
            <a:ext cx="1793100" cy="648900"/>
          </a:xfrm>
          <a:prstGeom prst="rect">
            <a:avLst/>
          </a:prstGeom>
          <a:noFill/>
          <a:ln>
            <a:noFill/>
          </a:ln>
        </p:spPr>
        <p:txBody>
          <a:bodyPr lIns="91425" tIns="91425" rIns="91425" bIns="91425" anchor="t" anchorCtr="0">
            <a:noAutofit/>
          </a:bodyPr>
          <a:lstStyle/>
          <a:p>
            <a:pPr lvl="0" rtl="0">
              <a:spcBef>
                <a:spcPts val="0"/>
              </a:spcBef>
              <a:buNone/>
            </a:pPr>
            <a:r>
              <a:rPr lang="fr-FR" sz="3000" b="1">
                <a:solidFill>
                  <a:srgbClr val="DB7425"/>
                </a:solidFill>
              </a:rPr>
              <a:t>Exemple </a:t>
            </a:r>
          </a:p>
        </p:txBody>
      </p:sp>
      <p:sp>
        <p:nvSpPr>
          <p:cNvPr id="327" name="Shape 327"/>
          <p:cNvSpPr txBox="1">
            <a:spLocks noGrp="1"/>
          </p:cNvSpPr>
          <p:nvPr>
            <p:ph type="body" idx="1"/>
          </p:nvPr>
        </p:nvSpPr>
        <p:spPr>
          <a:xfrm>
            <a:off x="628650" y="354331"/>
            <a:ext cx="7806600" cy="1005900"/>
          </a:xfrm>
          <a:prstGeom prst="rect">
            <a:avLst/>
          </a:prstGeom>
          <a:noFill/>
          <a:ln>
            <a:noFill/>
          </a:ln>
        </p:spPr>
        <p:txBody>
          <a:bodyPr lIns="91425" tIns="45700" rIns="91425" bIns="45700" anchor="t" anchorCtr="0">
            <a:noAutofit/>
          </a:bodyPr>
          <a:lstStyle/>
          <a:p>
            <a:pPr marL="0" marR="0" lvl="0" indent="0" rtl="0">
              <a:lnSpc>
                <a:spcPct val="90000"/>
              </a:lnSpc>
              <a:spcBef>
                <a:spcPts val="0"/>
              </a:spcBef>
              <a:buClr>
                <a:schemeClr val="lt1"/>
              </a:buClr>
              <a:buSzPct val="25000"/>
              <a:buFont typeface="Arial"/>
              <a:buNone/>
            </a:pPr>
            <a:r>
              <a:rPr lang="fr-FR" sz="2800" b="1" i="0" u="none" strike="noStrike" cap="none">
                <a:solidFill>
                  <a:schemeClr val="lt1"/>
                </a:solidFill>
                <a:latin typeface="Calibri"/>
                <a:ea typeface="Calibri"/>
                <a:cs typeface="Calibri"/>
                <a:sym typeface="Calibri"/>
              </a:rPr>
              <a:t>Automatiser le remboursements </a:t>
            </a:r>
          </a:p>
          <a:p>
            <a:pPr marL="0" marR="0" lvl="0" indent="0" rtl="0">
              <a:lnSpc>
                <a:spcPct val="90000"/>
              </a:lnSpc>
              <a:spcBef>
                <a:spcPts val="0"/>
              </a:spcBef>
              <a:buClr>
                <a:schemeClr val="lt1"/>
              </a:buClr>
              <a:buSzPct val="25000"/>
              <a:buFont typeface="Arial"/>
              <a:buNone/>
            </a:pPr>
            <a:r>
              <a:rPr lang="fr-FR" sz="2800" b="1" i="0" u="none" strike="noStrike" cap="none">
                <a:solidFill>
                  <a:schemeClr val="lt1"/>
                </a:solidFill>
                <a:latin typeface="Calibri"/>
                <a:ea typeface="Calibri"/>
                <a:cs typeface="Calibri"/>
                <a:sym typeface="Calibri"/>
              </a:rPr>
              <a:t>de mes produits d’assurance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331"/>
        <p:cNvGrpSpPr/>
        <p:nvPr/>
      </p:nvGrpSpPr>
      <p:grpSpPr>
        <a:xfrm>
          <a:off x="0" y="0"/>
          <a:ext cx="0" cy="0"/>
          <a:chOff x="0" y="0"/>
          <a:chExt cx="0" cy="0"/>
        </a:xfrm>
      </p:grpSpPr>
      <p:sp>
        <p:nvSpPr>
          <p:cNvPr id="332" name="Shape 332"/>
          <p:cNvSpPr txBox="1"/>
          <p:nvPr/>
        </p:nvSpPr>
        <p:spPr>
          <a:xfrm>
            <a:off x="628650" y="1625600"/>
            <a:ext cx="7806600" cy="462900"/>
          </a:xfrm>
          <a:prstGeom prst="rect">
            <a:avLst/>
          </a:prstGeom>
          <a:noFill/>
          <a:ln w="9525" cap="flat" cmpd="sng">
            <a:solidFill>
              <a:schemeClr val="lt1"/>
            </a:solidFill>
            <a:prstDash val="solid"/>
            <a:round/>
            <a:headEnd type="none" w="med" len="med"/>
            <a:tailEnd type="none" w="med" len="med"/>
          </a:ln>
        </p:spPr>
        <p:txBody>
          <a:bodyPr lIns="91425" tIns="45700" rIns="91425" bIns="45700" anchor="t" anchorCtr="0">
            <a:noAutofit/>
          </a:bodyPr>
          <a:lstStyle/>
          <a:p>
            <a:pPr marL="0" marR="0" lvl="0" indent="0" algn="l" rtl="0">
              <a:lnSpc>
                <a:spcPct val="80000"/>
              </a:lnSpc>
              <a:spcBef>
                <a:spcPts val="0"/>
              </a:spcBef>
              <a:buClr>
                <a:schemeClr val="lt1"/>
              </a:buClr>
              <a:buSzPct val="25000"/>
              <a:buFont typeface="Arial"/>
              <a:buNone/>
            </a:pPr>
            <a:r>
              <a:rPr lang="fr-FR" sz="2400" u="sng">
                <a:solidFill>
                  <a:schemeClr val="lt1"/>
                </a:solidFill>
                <a:latin typeface="Calibri"/>
                <a:ea typeface="Calibri"/>
                <a:cs typeface="Calibri"/>
                <a:sym typeface="Calibri"/>
              </a:rPr>
              <a:t>Nouveaux entrants </a:t>
            </a:r>
            <a:r>
              <a:rPr lang="fr-FR" sz="2400">
                <a:solidFill>
                  <a:schemeClr val="lt1"/>
                </a:solidFill>
                <a:latin typeface="Calibri"/>
                <a:ea typeface="Calibri"/>
                <a:cs typeface="Calibri"/>
                <a:sym typeface="Calibri"/>
              </a:rPr>
              <a:t>: La coopérative agricole digitale</a:t>
            </a:r>
          </a:p>
        </p:txBody>
      </p:sp>
      <p:sp>
        <p:nvSpPr>
          <p:cNvPr id="333" name="Shape 333"/>
          <p:cNvSpPr txBox="1"/>
          <p:nvPr/>
        </p:nvSpPr>
        <p:spPr>
          <a:xfrm>
            <a:off x="628650" y="2353875"/>
            <a:ext cx="7806600" cy="4080900"/>
          </a:xfrm>
          <a:prstGeom prst="rect">
            <a:avLst/>
          </a:prstGeom>
          <a:noFill/>
          <a:ln w="9525" cap="flat" cmpd="sng">
            <a:solidFill>
              <a:schemeClr val="lt1"/>
            </a:solidFill>
            <a:prstDash val="solid"/>
            <a:round/>
            <a:headEnd type="none" w="med" len="med"/>
            <a:tailEnd type="none" w="med" len="med"/>
          </a:ln>
        </p:spPr>
        <p:txBody>
          <a:bodyPr lIns="91425" tIns="45700" rIns="91425" bIns="45700" anchor="t" anchorCtr="0">
            <a:noAutofit/>
          </a:bodyPr>
          <a:lstStyle/>
          <a:p>
            <a:pPr marL="0" marR="0" lvl="0" indent="0" algn="just" rtl="0">
              <a:lnSpc>
                <a:spcPct val="90000"/>
              </a:lnSpc>
              <a:spcBef>
                <a:spcPts val="0"/>
              </a:spcBef>
              <a:buClr>
                <a:schemeClr val="lt1"/>
              </a:buClr>
              <a:buSzPct val="25000"/>
              <a:buFont typeface="Arial"/>
              <a:buNone/>
            </a:pPr>
            <a:r>
              <a:rPr lang="fr-FR" sz="2400" u="sng">
                <a:solidFill>
                  <a:schemeClr val="lt1"/>
                </a:solidFill>
                <a:latin typeface="Calibri"/>
                <a:ea typeface="Calibri"/>
                <a:cs typeface="Calibri"/>
                <a:sym typeface="Calibri"/>
              </a:rPr>
              <a:t>Description</a:t>
            </a:r>
            <a:r>
              <a:rPr lang="fr-FR" sz="2400">
                <a:solidFill>
                  <a:schemeClr val="lt1"/>
                </a:solidFill>
                <a:latin typeface="Calibri"/>
                <a:ea typeface="Calibri"/>
                <a:cs typeface="Calibri"/>
                <a:sym typeface="Calibri"/>
              </a:rPr>
              <a:t> : La coopérative agricole digitale souhaite créer un produit d’assurance pour les sociétaires de la coopérative. Elle initie un partenariat avec une startup pour développer des Smart Contract offrant les mêmes avantages que les assurances classiques, mais avec une procédure de remboursement plus rapide et plus simple. Vu le succès du pilote sur la région, elle propose ses produits à d’autres acteurs du territoire nationale, puis structure l’activité sous une nouvelle organisation pour devenir la référence des assurances du secteur agricole</a:t>
            </a:r>
          </a:p>
        </p:txBody>
      </p:sp>
      <p:sp>
        <p:nvSpPr>
          <p:cNvPr id="334" name="Shape 334"/>
          <p:cNvSpPr txBox="1"/>
          <p:nvPr/>
        </p:nvSpPr>
        <p:spPr>
          <a:xfrm>
            <a:off x="6051075" y="207850"/>
            <a:ext cx="1793100" cy="648900"/>
          </a:xfrm>
          <a:prstGeom prst="rect">
            <a:avLst/>
          </a:prstGeom>
          <a:noFill/>
          <a:ln>
            <a:noFill/>
          </a:ln>
        </p:spPr>
        <p:txBody>
          <a:bodyPr lIns="91425" tIns="91425" rIns="91425" bIns="91425" anchor="t" anchorCtr="0">
            <a:noAutofit/>
          </a:bodyPr>
          <a:lstStyle/>
          <a:p>
            <a:pPr lvl="0" rtl="0">
              <a:spcBef>
                <a:spcPts val="0"/>
              </a:spcBef>
              <a:buNone/>
            </a:pPr>
            <a:r>
              <a:rPr lang="fr-FR" sz="3000" b="1">
                <a:solidFill>
                  <a:srgbClr val="DB7425"/>
                </a:solidFill>
              </a:rPr>
              <a:t>Exemple </a:t>
            </a:r>
          </a:p>
        </p:txBody>
      </p:sp>
      <p:sp>
        <p:nvSpPr>
          <p:cNvPr id="335" name="Shape 335"/>
          <p:cNvSpPr txBox="1">
            <a:spLocks noGrp="1"/>
          </p:cNvSpPr>
          <p:nvPr>
            <p:ph type="body" idx="1"/>
          </p:nvPr>
        </p:nvSpPr>
        <p:spPr>
          <a:xfrm>
            <a:off x="628650" y="354331"/>
            <a:ext cx="7806600" cy="1005900"/>
          </a:xfrm>
          <a:prstGeom prst="rect">
            <a:avLst/>
          </a:prstGeom>
          <a:noFill/>
          <a:ln>
            <a:noFill/>
          </a:ln>
        </p:spPr>
        <p:txBody>
          <a:bodyPr lIns="91425" tIns="45700" rIns="91425" bIns="45700" anchor="t" anchorCtr="0">
            <a:noAutofit/>
          </a:bodyPr>
          <a:lstStyle/>
          <a:p>
            <a:pPr marL="0" marR="0" lvl="0" indent="0" rtl="0">
              <a:lnSpc>
                <a:spcPct val="90000"/>
              </a:lnSpc>
              <a:spcBef>
                <a:spcPts val="0"/>
              </a:spcBef>
              <a:buClr>
                <a:schemeClr val="lt1"/>
              </a:buClr>
              <a:buSzPct val="25000"/>
              <a:buFont typeface="Arial"/>
              <a:buNone/>
            </a:pPr>
            <a:r>
              <a:rPr lang="fr-FR" sz="2800" b="1" i="0" u="none" strike="noStrike" cap="none">
                <a:solidFill>
                  <a:schemeClr val="lt1"/>
                </a:solidFill>
                <a:latin typeface="Calibri"/>
                <a:ea typeface="Calibri"/>
                <a:cs typeface="Calibri"/>
                <a:sym typeface="Calibri"/>
              </a:rPr>
              <a:t>Automatiser le remboursements </a:t>
            </a:r>
          </a:p>
          <a:p>
            <a:pPr marL="0" marR="0" lvl="0" indent="0" rtl="0">
              <a:lnSpc>
                <a:spcPct val="90000"/>
              </a:lnSpc>
              <a:spcBef>
                <a:spcPts val="0"/>
              </a:spcBef>
              <a:buClr>
                <a:schemeClr val="lt1"/>
              </a:buClr>
              <a:buSzPct val="25000"/>
              <a:buFont typeface="Arial"/>
              <a:buNone/>
            </a:pPr>
            <a:r>
              <a:rPr lang="fr-FR" sz="2800" b="1" i="0" u="none" strike="noStrike" cap="none">
                <a:solidFill>
                  <a:schemeClr val="lt1"/>
                </a:solidFill>
                <a:latin typeface="Calibri"/>
                <a:ea typeface="Calibri"/>
                <a:cs typeface="Calibri"/>
                <a:sym typeface="Calibri"/>
              </a:rPr>
              <a:t>de mes produits d’assurance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339"/>
        <p:cNvGrpSpPr/>
        <p:nvPr/>
      </p:nvGrpSpPr>
      <p:grpSpPr>
        <a:xfrm>
          <a:off x="0" y="0"/>
          <a:ext cx="0" cy="0"/>
          <a:chOff x="0" y="0"/>
          <a:chExt cx="0" cy="0"/>
        </a:xfrm>
      </p:grpSpPr>
      <p:sp>
        <p:nvSpPr>
          <p:cNvPr id="340" name="Shape 340"/>
          <p:cNvSpPr txBox="1"/>
          <p:nvPr/>
        </p:nvSpPr>
        <p:spPr>
          <a:xfrm>
            <a:off x="628650" y="1625600"/>
            <a:ext cx="7806690" cy="462844"/>
          </a:xfrm>
          <a:prstGeom prst="rect">
            <a:avLst/>
          </a:prstGeom>
          <a:noFill/>
          <a:ln w="9525" cap="flat" cmpd="sng">
            <a:solidFill>
              <a:schemeClr val="lt1"/>
            </a:solidFill>
            <a:prstDash val="solid"/>
            <a:round/>
            <a:headEnd type="none" w="med" len="med"/>
            <a:tailEnd type="none" w="med" len="med"/>
          </a:ln>
        </p:spPr>
        <p:txBody>
          <a:bodyPr lIns="91425" tIns="45700" rIns="91425" bIns="45700" anchor="t" anchorCtr="0">
            <a:noAutofit/>
          </a:bodyPr>
          <a:lstStyle/>
          <a:p>
            <a:pPr marL="0" marR="0" lvl="0" indent="0" algn="l" rtl="0">
              <a:lnSpc>
                <a:spcPct val="80000"/>
              </a:lnSpc>
              <a:spcBef>
                <a:spcPts val="0"/>
              </a:spcBef>
              <a:buClr>
                <a:schemeClr val="lt1"/>
              </a:buClr>
              <a:buSzPct val="25000"/>
              <a:buFont typeface="Arial"/>
              <a:buNone/>
            </a:pPr>
            <a:r>
              <a:rPr lang="fr-FR" sz="2400" u="sng">
                <a:solidFill>
                  <a:schemeClr val="lt1"/>
                </a:solidFill>
                <a:latin typeface="Calibri"/>
                <a:ea typeface="Calibri"/>
                <a:cs typeface="Calibri"/>
                <a:sym typeface="Calibri"/>
              </a:rPr>
              <a:t>Nouveaux entrants </a:t>
            </a:r>
            <a:r>
              <a:rPr lang="fr-FR" sz="2400">
                <a:solidFill>
                  <a:schemeClr val="lt1"/>
                </a:solidFill>
                <a:latin typeface="Calibri"/>
                <a:ea typeface="Calibri"/>
                <a:cs typeface="Calibri"/>
                <a:sym typeface="Calibri"/>
              </a:rPr>
              <a:t>: La startup Agriasur</a:t>
            </a:r>
          </a:p>
        </p:txBody>
      </p:sp>
      <p:sp>
        <p:nvSpPr>
          <p:cNvPr id="341" name="Shape 341"/>
          <p:cNvSpPr txBox="1"/>
          <p:nvPr/>
        </p:nvSpPr>
        <p:spPr>
          <a:xfrm>
            <a:off x="628650" y="2353875"/>
            <a:ext cx="7806690" cy="4080791"/>
          </a:xfrm>
          <a:prstGeom prst="rect">
            <a:avLst/>
          </a:prstGeom>
          <a:noFill/>
          <a:ln w="9525" cap="flat" cmpd="sng">
            <a:solidFill>
              <a:schemeClr val="lt1"/>
            </a:solidFill>
            <a:prstDash val="solid"/>
            <a:round/>
            <a:headEnd type="none" w="med" len="med"/>
            <a:tailEnd type="none" w="med" len="med"/>
          </a:ln>
        </p:spPr>
        <p:txBody>
          <a:bodyPr lIns="91425" tIns="45700" rIns="91425" bIns="45700" anchor="t" anchorCtr="0">
            <a:noAutofit/>
          </a:bodyPr>
          <a:lstStyle/>
          <a:p>
            <a:pPr marL="0" marR="0" lvl="0" indent="0" algn="just" rtl="0">
              <a:lnSpc>
                <a:spcPct val="80000"/>
              </a:lnSpc>
              <a:spcBef>
                <a:spcPts val="0"/>
              </a:spcBef>
              <a:buClr>
                <a:schemeClr val="lt1"/>
              </a:buClr>
              <a:buSzPct val="25000"/>
              <a:buFont typeface="Arial"/>
              <a:buNone/>
            </a:pPr>
            <a:r>
              <a:rPr lang="fr-FR" sz="2400" u="sng">
                <a:solidFill>
                  <a:schemeClr val="lt1"/>
                </a:solidFill>
                <a:latin typeface="Calibri"/>
                <a:ea typeface="Calibri"/>
                <a:cs typeface="Calibri"/>
                <a:sym typeface="Calibri"/>
              </a:rPr>
              <a:t>Description</a:t>
            </a:r>
            <a:r>
              <a:rPr lang="fr-FR" sz="2400">
                <a:solidFill>
                  <a:schemeClr val="lt1"/>
                </a:solidFill>
                <a:latin typeface="Calibri"/>
                <a:ea typeface="Calibri"/>
                <a:cs typeface="Calibri"/>
                <a:sym typeface="Calibri"/>
              </a:rPr>
              <a:t> : La startup Agriasur est spécialisée dans le développement de Smart Contract. Elle lance une assurance pour les petits producteurs agricoles vendant sur le marché. Observant une forte traction, elle lève des fonds pour commercialiser sur le territoire national 3 produits d’assurance standard. Sa deuxième levée de fonds lui permet de développer des produits plus adaptés aux gros producteurs, et s’exporter ainsi à l’international. Bien que ses marges soient faibles, son coût d’infrastructure augmente peu, ce qui lui permet de passer à l’échelle très rapidement. </a:t>
            </a:r>
          </a:p>
        </p:txBody>
      </p:sp>
      <p:sp>
        <p:nvSpPr>
          <p:cNvPr id="342" name="Shape 342"/>
          <p:cNvSpPr txBox="1"/>
          <p:nvPr/>
        </p:nvSpPr>
        <p:spPr>
          <a:xfrm>
            <a:off x="6051075" y="207850"/>
            <a:ext cx="1793100" cy="648900"/>
          </a:xfrm>
          <a:prstGeom prst="rect">
            <a:avLst/>
          </a:prstGeom>
          <a:noFill/>
          <a:ln>
            <a:noFill/>
          </a:ln>
        </p:spPr>
        <p:txBody>
          <a:bodyPr lIns="91425" tIns="91425" rIns="91425" bIns="91425" anchor="t" anchorCtr="0">
            <a:noAutofit/>
          </a:bodyPr>
          <a:lstStyle/>
          <a:p>
            <a:pPr lvl="0" rtl="0">
              <a:spcBef>
                <a:spcPts val="0"/>
              </a:spcBef>
              <a:buNone/>
            </a:pPr>
            <a:r>
              <a:rPr lang="fr-FR" sz="3000" b="1">
                <a:solidFill>
                  <a:srgbClr val="DB7425"/>
                </a:solidFill>
              </a:rPr>
              <a:t>Exemple </a:t>
            </a:r>
          </a:p>
        </p:txBody>
      </p:sp>
      <p:sp>
        <p:nvSpPr>
          <p:cNvPr id="343" name="Shape 343"/>
          <p:cNvSpPr txBox="1">
            <a:spLocks noGrp="1"/>
          </p:cNvSpPr>
          <p:nvPr>
            <p:ph type="body" idx="1"/>
          </p:nvPr>
        </p:nvSpPr>
        <p:spPr>
          <a:xfrm>
            <a:off x="628650" y="354331"/>
            <a:ext cx="7806600" cy="1005900"/>
          </a:xfrm>
          <a:prstGeom prst="rect">
            <a:avLst/>
          </a:prstGeom>
          <a:noFill/>
          <a:ln>
            <a:noFill/>
          </a:ln>
        </p:spPr>
        <p:txBody>
          <a:bodyPr lIns="91425" tIns="45700" rIns="91425" bIns="45700" anchor="t" anchorCtr="0">
            <a:noAutofit/>
          </a:bodyPr>
          <a:lstStyle/>
          <a:p>
            <a:pPr marL="0" marR="0" lvl="0" indent="0" rtl="0">
              <a:lnSpc>
                <a:spcPct val="90000"/>
              </a:lnSpc>
              <a:spcBef>
                <a:spcPts val="0"/>
              </a:spcBef>
              <a:buClr>
                <a:schemeClr val="lt1"/>
              </a:buClr>
              <a:buSzPct val="25000"/>
              <a:buFont typeface="Arial"/>
              <a:buNone/>
            </a:pPr>
            <a:r>
              <a:rPr lang="fr-FR" sz="2800" b="1" i="0" u="none" strike="noStrike" cap="none">
                <a:solidFill>
                  <a:schemeClr val="lt1"/>
                </a:solidFill>
                <a:latin typeface="Calibri"/>
                <a:ea typeface="Calibri"/>
                <a:cs typeface="Calibri"/>
                <a:sym typeface="Calibri"/>
              </a:rPr>
              <a:t>Automatiser le remboursements </a:t>
            </a:r>
          </a:p>
          <a:p>
            <a:pPr marL="0" marR="0" lvl="0" indent="0" rtl="0">
              <a:lnSpc>
                <a:spcPct val="90000"/>
              </a:lnSpc>
              <a:spcBef>
                <a:spcPts val="0"/>
              </a:spcBef>
              <a:buClr>
                <a:schemeClr val="lt1"/>
              </a:buClr>
              <a:buSzPct val="25000"/>
              <a:buFont typeface="Arial"/>
              <a:buNone/>
            </a:pPr>
            <a:r>
              <a:rPr lang="fr-FR" sz="2800" b="1" i="0" u="none" strike="noStrike" cap="none">
                <a:solidFill>
                  <a:schemeClr val="lt1"/>
                </a:solidFill>
                <a:latin typeface="Calibri"/>
                <a:ea typeface="Calibri"/>
                <a:cs typeface="Calibri"/>
                <a:sym typeface="Calibri"/>
              </a:rPr>
              <a:t>de mes produits d’assurance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347"/>
        <p:cNvGrpSpPr/>
        <p:nvPr/>
      </p:nvGrpSpPr>
      <p:grpSpPr>
        <a:xfrm>
          <a:off x="0" y="0"/>
          <a:ext cx="0" cy="0"/>
          <a:chOff x="0" y="0"/>
          <a:chExt cx="0" cy="0"/>
        </a:xfrm>
      </p:grpSpPr>
      <p:sp>
        <p:nvSpPr>
          <p:cNvPr id="348" name="Shape 348"/>
          <p:cNvSpPr txBox="1">
            <a:spLocks noGrp="1"/>
          </p:cNvSpPr>
          <p:nvPr>
            <p:ph type="title"/>
          </p:nvPr>
        </p:nvSpPr>
        <p:spPr>
          <a:xfrm>
            <a:off x="628650" y="365126"/>
            <a:ext cx="7886700" cy="1325562"/>
          </a:xfrm>
          <a:prstGeom prst="rect">
            <a:avLst/>
          </a:prstGeom>
          <a:noFill/>
          <a:ln>
            <a:noFill/>
          </a:ln>
        </p:spPr>
        <p:txBody>
          <a:bodyPr lIns="91425" tIns="45700" rIns="91425" bIns="45700" anchor="ctr" anchorCtr="0">
            <a:noAutofit/>
          </a:bodyPr>
          <a:lstStyle/>
          <a:p>
            <a:pPr marL="0" marR="0" lvl="0" indent="0" algn="l" rtl="0">
              <a:lnSpc>
                <a:spcPct val="90000"/>
              </a:lnSpc>
              <a:spcBef>
                <a:spcPts val="0"/>
              </a:spcBef>
              <a:buClr>
                <a:schemeClr val="dk1"/>
              </a:buClr>
              <a:buSzPct val="25000"/>
              <a:buFont typeface="Calibri"/>
              <a:buNone/>
            </a:pPr>
            <a:r>
              <a:rPr lang="fr-FR" b="1">
                <a:solidFill>
                  <a:srgbClr val="FFFFFF"/>
                </a:solidFill>
              </a:rPr>
              <a:t>Question 2.E.d : Les partenariats</a:t>
            </a:r>
          </a:p>
        </p:txBody>
      </p:sp>
      <p:sp>
        <p:nvSpPr>
          <p:cNvPr id="349" name="Shape 349"/>
          <p:cNvSpPr txBox="1">
            <a:spLocks noGrp="1"/>
          </p:cNvSpPr>
          <p:nvPr>
            <p:ph type="body" idx="1"/>
          </p:nvPr>
        </p:nvSpPr>
        <p:spPr>
          <a:xfrm>
            <a:off x="628650" y="1825625"/>
            <a:ext cx="7886700" cy="4351338"/>
          </a:xfrm>
          <a:prstGeom prst="rect">
            <a:avLst/>
          </a:prstGeom>
          <a:noFill/>
          <a:ln>
            <a:noFill/>
          </a:ln>
        </p:spPr>
        <p:txBody>
          <a:bodyPr lIns="91425" tIns="45700" rIns="91425" bIns="45700" anchor="ctr" anchorCtr="0">
            <a:noAutofit/>
          </a:bodyPr>
          <a:lstStyle/>
          <a:p>
            <a:pPr marL="0" marR="0" lvl="0" indent="0" algn="just" rtl="0">
              <a:lnSpc>
                <a:spcPct val="90000"/>
              </a:lnSpc>
              <a:spcBef>
                <a:spcPts val="0"/>
              </a:spcBef>
              <a:buNone/>
            </a:pPr>
            <a:r>
              <a:rPr lang="fr-FR" sz="2000" i="1">
                <a:solidFill>
                  <a:schemeClr val="lt1"/>
                </a:solidFill>
              </a:rPr>
              <a:t>Les espaces d’innovation que vous avez identifiés peuvent être explorés avec l’aide d’autres acteurs de votre écosystème. Si les barrières structurelles de ces espaces sont difficilement influençables, vous pouvez construire des barrières stratégiques avec certains acteurs. Par exemple, les marques de luxes ont un intérêt commun à répertorier leurs produits sur une blockchain pour lutter contre la fraude. </a:t>
            </a:r>
          </a:p>
          <a:p>
            <a:pPr marL="0" marR="0" lvl="0" indent="0" algn="just" rtl="0">
              <a:lnSpc>
                <a:spcPct val="90000"/>
              </a:lnSpc>
              <a:spcBef>
                <a:spcPts val="0"/>
              </a:spcBef>
              <a:buNone/>
            </a:pPr>
            <a:endParaRPr sz="2000" i="1">
              <a:solidFill>
                <a:schemeClr val="lt1"/>
              </a:solidFill>
            </a:endParaRPr>
          </a:p>
          <a:p>
            <a:pPr marL="0" marR="0" lvl="0" indent="0" algn="just" rtl="0">
              <a:lnSpc>
                <a:spcPct val="90000"/>
              </a:lnSpc>
              <a:spcBef>
                <a:spcPts val="0"/>
              </a:spcBef>
              <a:buNone/>
            </a:pPr>
            <a:r>
              <a:rPr lang="fr-FR" sz="2000" b="1" i="0" u="none" strike="noStrike" cap="none">
                <a:solidFill>
                  <a:schemeClr val="lt1"/>
                </a:solidFill>
                <a:latin typeface="Calibri"/>
                <a:ea typeface="Calibri"/>
                <a:cs typeface="Calibri"/>
                <a:sym typeface="Calibri"/>
              </a:rPr>
              <a:t>Quels sont les acteurs de votre écosystème avec lesquels vous pourriez faire un partenariat pour investir rapidement ces espaces et construire une nouvelle barrière à l’entrée ?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sp>
        <p:nvSpPr>
          <p:cNvPr id="354" name="Shape 354"/>
          <p:cNvSpPr txBox="1">
            <a:spLocks noGrp="1"/>
          </p:cNvSpPr>
          <p:nvPr>
            <p:ph type="body" idx="1"/>
          </p:nvPr>
        </p:nvSpPr>
        <p:spPr>
          <a:xfrm>
            <a:off x="628650" y="354331"/>
            <a:ext cx="7806600" cy="1005900"/>
          </a:xfrm>
          <a:prstGeom prst="rect">
            <a:avLst/>
          </a:prstGeom>
          <a:noFill/>
          <a:ln>
            <a:noFill/>
          </a:ln>
        </p:spPr>
        <p:txBody>
          <a:bodyPr lIns="91425" tIns="45700" rIns="91425" bIns="45700" anchor="t" anchorCtr="0">
            <a:noAutofit/>
          </a:bodyPr>
          <a:lstStyle/>
          <a:p>
            <a:pPr marL="0" marR="0" lvl="0" indent="0" rtl="0">
              <a:lnSpc>
                <a:spcPct val="90000"/>
              </a:lnSpc>
              <a:spcBef>
                <a:spcPts val="0"/>
              </a:spcBef>
              <a:buClr>
                <a:schemeClr val="lt1"/>
              </a:buClr>
              <a:buSzPct val="25000"/>
              <a:buFont typeface="Arial"/>
              <a:buNone/>
            </a:pPr>
            <a:r>
              <a:rPr lang="fr-FR" b="1">
                <a:solidFill>
                  <a:schemeClr val="lt1"/>
                </a:solidFill>
              </a:rPr>
              <a:t>Espace d’innovation 1</a:t>
            </a:r>
          </a:p>
        </p:txBody>
      </p:sp>
      <p:sp>
        <p:nvSpPr>
          <p:cNvPr id="355" name="Shape 355"/>
          <p:cNvSpPr txBox="1"/>
          <p:nvPr/>
        </p:nvSpPr>
        <p:spPr>
          <a:xfrm>
            <a:off x="628700" y="3179651"/>
            <a:ext cx="7806600" cy="1232099"/>
          </a:xfrm>
          <a:prstGeom prst="rect">
            <a:avLst/>
          </a:prstGeom>
          <a:noFill/>
          <a:ln w="9525" cap="flat" cmpd="sng">
            <a:solidFill>
              <a:schemeClr val="lt1"/>
            </a:solidFill>
            <a:prstDash val="solid"/>
            <a:round/>
            <a:headEnd type="none" w="med" len="med"/>
            <a:tailEnd type="none" w="med" len="med"/>
          </a:ln>
        </p:spPr>
        <p:txBody>
          <a:bodyPr lIns="91425" tIns="45700" rIns="91425" bIns="45700" anchor="t" anchorCtr="0">
            <a:noAutofit/>
          </a:bodyPr>
          <a:lstStyle/>
          <a:p>
            <a:pPr marL="0" marR="0" lvl="0" indent="0" algn="ctr" rtl="0">
              <a:lnSpc>
                <a:spcPct val="90000"/>
              </a:lnSpc>
              <a:spcBef>
                <a:spcPts val="0"/>
              </a:spcBef>
              <a:spcAft>
                <a:spcPts val="0"/>
              </a:spcAft>
              <a:buClr>
                <a:schemeClr val="lt1"/>
              </a:buClr>
              <a:buSzPct val="25000"/>
              <a:buFont typeface="Arial"/>
              <a:buNone/>
            </a:pPr>
            <a:r>
              <a:rPr lang="fr-FR" sz="2800">
                <a:solidFill>
                  <a:schemeClr val="lt1"/>
                </a:solidFill>
                <a:latin typeface="Calibri"/>
                <a:ea typeface="Calibri"/>
                <a:cs typeface="Calibri"/>
                <a:sym typeface="Calibri"/>
              </a:rPr>
              <a:t>Partenaires potentiels</a:t>
            </a:r>
          </a:p>
          <a:p>
            <a:pPr marL="0" marR="0" lvl="0" indent="0" algn="l" rtl="0">
              <a:lnSpc>
                <a:spcPct val="90000"/>
              </a:lnSpc>
              <a:spcBef>
                <a:spcPts val="1000"/>
              </a:spcBef>
              <a:buClr>
                <a:schemeClr val="lt1"/>
              </a:buClr>
              <a:buFont typeface="Arial"/>
              <a:buNone/>
            </a:pPr>
            <a:endParaRPr/>
          </a:p>
        </p:txBody>
      </p:sp>
      <p:sp>
        <p:nvSpPr>
          <p:cNvPr id="356" name="Shape 356"/>
          <p:cNvSpPr txBox="1"/>
          <p:nvPr/>
        </p:nvSpPr>
        <p:spPr>
          <a:xfrm>
            <a:off x="628650" y="1488550"/>
            <a:ext cx="3873000" cy="1691100"/>
          </a:xfrm>
          <a:prstGeom prst="rect">
            <a:avLst/>
          </a:prstGeom>
          <a:noFill/>
          <a:ln w="9525" cap="flat" cmpd="sng">
            <a:solidFill>
              <a:schemeClr val="lt1"/>
            </a:solidFill>
            <a:prstDash val="solid"/>
            <a:round/>
            <a:headEnd type="none" w="med" len="med"/>
            <a:tailEnd type="none" w="med" len="med"/>
          </a:ln>
        </p:spPr>
        <p:txBody>
          <a:bodyPr lIns="91425" tIns="45700" rIns="91425" bIns="45700" anchor="t" anchorCtr="0">
            <a:noAutofit/>
          </a:bodyPr>
          <a:lstStyle/>
          <a:p>
            <a:pPr marL="0" marR="0" lvl="0" indent="0" algn="l" rtl="0">
              <a:lnSpc>
                <a:spcPct val="90000"/>
              </a:lnSpc>
              <a:spcBef>
                <a:spcPts val="0"/>
              </a:spcBef>
              <a:spcAft>
                <a:spcPts val="0"/>
              </a:spcAft>
              <a:buClr>
                <a:schemeClr val="lt1"/>
              </a:buClr>
              <a:buSzPct val="25000"/>
              <a:buFont typeface="Arial"/>
              <a:buNone/>
            </a:pPr>
            <a:r>
              <a:rPr lang="fr-FR" sz="2800">
                <a:solidFill>
                  <a:schemeClr val="lt1"/>
                </a:solidFill>
                <a:latin typeface="Calibri"/>
                <a:ea typeface="Calibri"/>
                <a:cs typeface="Calibri"/>
                <a:sym typeface="Calibri"/>
              </a:rPr>
              <a:t>Concurrent traditionnels</a:t>
            </a:r>
          </a:p>
          <a:p>
            <a:pPr marL="0" marR="0" lvl="0" indent="0" algn="l" rtl="0">
              <a:lnSpc>
                <a:spcPct val="90000"/>
              </a:lnSpc>
              <a:spcBef>
                <a:spcPts val="1000"/>
              </a:spcBef>
              <a:buClr>
                <a:schemeClr val="lt1"/>
              </a:buClr>
              <a:buFont typeface="Arial"/>
              <a:buNone/>
            </a:pPr>
            <a:endParaRPr sz="2800">
              <a:solidFill>
                <a:schemeClr val="lt1"/>
              </a:solidFill>
              <a:latin typeface="Calibri"/>
              <a:ea typeface="Calibri"/>
              <a:cs typeface="Calibri"/>
              <a:sym typeface="Calibri"/>
            </a:endParaRPr>
          </a:p>
        </p:txBody>
      </p:sp>
      <p:sp>
        <p:nvSpPr>
          <p:cNvPr id="357" name="Shape 357"/>
          <p:cNvSpPr txBox="1"/>
          <p:nvPr/>
        </p:nvSpPr>
        <p:spPr>
          <a:xfrm>
            <a:off x="4501750" y="1488575"/>
            <a:ext cx="3933600" cy="1691100"/>
          </a:xfrm>
          <a:prstGeom prst="rect">
            <a:avLst/>
          </a:prstGeom>
          <a:noFill/>
          <a:ln w="9525" cap="flat" cmpd="sng">
            <a:solidFill>
              <a:schemeClr val="lt1"/>
            </a:solidFill>
            <a:prstDash val="solid"/>
            <a:round/>
            <a:headEnd type="none" w="med" len="med"/>
            <a:tailEnd type="none" w="med" len="med"/>
          </a:ln>
        </p:spPr>
        <p:txBody>
          <a:bodyPr lIns="91425" tIns="45700" rIns="91425" bIns="45700" anchor="t" anchorCtr="0">
            <a:noAutofit/>
          </a:bodyPr>
          <a:lstStyle/>
          <a:p>
            <a:pPr marL="0" marR="0" lvl="0" indent="0" algn="l" rtl="0">
              <a:lnSpc>
                <a:spcPct val="90000"/>
              </a:lnSpc>
              <a:spcBef>
                <a:spcPts val="0"/>
              </a:spcBef>
              <a:spcAft>
                <a:spcPts val="0"/>
              </a:spcAft>
              <a:buClr>
                <a:schemeClr val="lt1"/>
              </a:buClr>
              <a:buSzPct val="25000"/>
              <a:buFont typeface="Arial"/>
              <a:buNone/>
            </a:pPr>
            <a:r>
              <a:rPr lang="fr-FR" sz="2800">
                <a:solidFill>
                  <a:schemeClr val="lt1"/>
                </a:solidFill>
                <a:latin typeface="Calibri"/>
                <a:ea typeface="Calibri"/>
                <a:cs typeface="Calibri"/>
                <a:sym typeface="Calibri"/>
              </a:rPr>
              <a:t>Nouveaux entrants</a:t>
            </a:r>
          </a:p>
          <a:p>
            <a:pPr marL="0" marR="0" lvl="0" indent="0" algn="l" rtl="0">
              <a:lnSpc>
                <a:spcPct val="90000"/>
              </a:lnSpc>
              <a:spcBef>
                <a:spcPts val="1000"/>
              </a:spcBef>
              <a:buClr>
                <a:schemeClr val="lt1"/>
              </a:buClr>
              <a:buSzPct val="25000"/>
              <a:buFont typeface="Arial"/>
              <a:buNone/>
            </a:pPr>
            <a:r>
              <a:rPr lang="fr-FR" sz="2800">
                <a:solidFill>
                  <a:schemeClr val="lt1"/>
                </a:solidFill>
                <a:latin typeface="Calibri"/>
                <a:ea typeface="Calibri"/>
                <a:cs typeface="Calibri"/>
                <a:sym typeface="Calibri"/>
              </a:rPr>
              <a:t> </a:t>
            </a:r>
          </a:p>
        </p:txBody>
      </p:sp>
      <p:sp>
        <p:nvSpPr>
          <p:cNvPr id="358" name="Shape 358"/>
          <p:cNvSpPr txBox="1"/>
          <p:nvPr/>
        </p:nvSpPr>
        <p:spPr>
          <a:xfrm>
            <a:off x="628700" y="4411750"/>
            <a:ext cx="7806600" cy="1691100"/>
          </a:xfrm>
          <a:prstGeom prst="rect">
            <a:avLst/>
          </a:prstGeom>
          <a:noFill/>
          <a:ln w="9525" cap="flat" cmpd="sng">
            <a:solidFill>
              <a:schemeClr val="lt1"/>
            </a:solidFill>
            <a:prstDash val="solid"/>
            <a:round/>
            <a:headEnd type="none" w="med" len="med"/>
            <a:tailEnd type="none" w="med" len="med"/>
          </a:ln>
        </p:spPr>
        <p:txBody>
          <a:bodyPr lIns="91425" tIns="45700" rIns="91425" bIns="45700" anchor="t" anchorCtr="0">
            <a:noAutofit/>
          </a:bodyPr>
          <a:lstStyle/>
          <a:p>
            <a:pPr marL="0" marR="0" lvl="0" indent="0" algn="ctr" rtl="0">
              <a:lnSpc>
                <a:spcPct val="90000"/>
              </a:lnSpc>
              <a:spcBef>
                <a:spcPts val="0"/>
              </a:spcBef>
              <a:spcAft>
                <a:spcPts val="0"/>
              </a:spcAft>
              <a:buClr>
                <a:schemeClr val="lt1"/>
              </a:buClr>
              <a:buSzPct val="25000"/>
              <a:buFont typeface="Arial"/>
              <a:buNone/>
            </a:pPr>
            <a:r>
              <a:rPr lang="fr-FR" sz="2800">
                <a:solidFill>
                  <a:schemeClr val="lt1"/>
                </a:solidFill>
                <a:latin typeface="Calibri"/>
                <a:ea typeface="Calibri"/>
                <a:cs typeface="Calibri"/>
                <a:sym typeface="Calibri"/>
              </a:rPr>
              <a:t>Concurrents directs </a:t>
            </a:r>
          </a:p>
          <a:p>
            <a:pPr marR="0" lvl="0" algn="l" rtl="0">
              <a:lnSpc>
                <a:spcPct val="90000"/>
              </a:lnSpc>
              <a:spcBef>
                <a:spcPts val="1000"/>
              </a:spcBef>
              <a:spcAft>
                <a:spcPts val="0"/>
              </a:spcAft>
              <a:buNone/>
            </a:pPr>
            <a:endParaRPr/>
          </a:p>
          <a:p>
            <a:pPr marL="228600" marR="0" lvl="0" indent="-228600" algn="l" rtl="0">
              <a:lnSpc>
                <a:spcPct val="90000"/>
              </a:lnSpc>
              <a:spcBef>
                <a:spcPts val="1000"/>
              </a:spcBef>
              <a:buClr>
                <a:schemeClr val="dk1"/>
              </a:buClr>
              <a:buFont typeface="Arial"/>
              <a:buNone/>
            </a:pPr>
            <a:endParaRPr sz="2800">
              <a:solidFill>
                <a:schemeClr val="lt1"/>
              </a:solidFill>
              <a:latin typeface="Calibri"/>
              <a:ea typeface="Calibri"/>
              <a:cs typeface="Calibri"/>
              <a:sym typeface="Calibri"/>
            </a:endParaRPr>
          </a:p>
        </p:txBody>
      </p:sp>
      <p:sp>
        <p:nvSpPr>
          <p:cNvPr id="359" name="Shape 359"/>
          <p:cNvSpPr txBox="1"/>
          <p:nvPr/>
        </p:nvSpPr>
        <p:spPr>
          <a:xfrm>
            <a:off x="5956700" y="207850"/>
            <a:ext cx="1887600" cy="648900"/>
          </a:xfrm>
          <a:prstGeom prst="rect">
            <a:avLst/>
          </a:prstGeom>
          <a:noFill/>
          <a:ln>
            <a:noFill/>
          </a:ln>
        </p:spPr>
        <p:txBody>
          <a:bodyPr lIns="91425" tIns="91425" rIns="91425" bIns="91425" anchor="t" anchorCtr="0">
            <a:noAutofit/>
          </a:bodyPr>
          <a:lstStyle/>
          <a:p>
            <a:pPr lvl="0" rtl="0">
              <a:spcBef>
                <a:spcPts val="0"/>
              </a:spcBef>
              <a:buNone/>
            </a:pPr>
            <a:r>
              <a:rPr lang="fr-FR" sz="3000" b="1">
                <a:solidFill>
                  <a:srgbClr val="DB2546"/>
                </a:solidFill>
              </a:rPr>
              <a:t>Template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Shape 163"/>
          <p:cNvSpPr txBox="1">
            <a:spLocks noGrp="1"/>
          </p:cNvSpPr>
          <p:nvPr>
            <p:ph type="title"/>
          </p:nvPr>
        </p:nvSpPr>
        <p:spPr>
          <a:xfrm>
            <a:off x="628650" y="365126"/>
            <a:ext cx="7886700" cy="1325562"/>
          </a:xfrm>
          <a:prstGeom prst="rect">
            <a:avLst/>
          </a:prstGeom>
          <a:noFill/>
          <a:ln>
            <a:noFill/>
          </a:ln>
        </p:spPr>
        <p:txBody>
          <a:bodyPr lIns="91425" tIns="45700" rIns="91425" bIns="45700" anchor="ctr" anchorCtr="0">
            <a:noAutofit/>
          </a:bodyPr>
          <a:lstStyle/>
          <a:p>
            <a:pPr marL="0" marR="0" lvl="0" indent="0" algn="l" rtl="0">
              <a:lnSpc>
                <a:spcPct val="90000"/>
              </a:lnSpc>
              <a:spcBef>
                <a:spcPts val="0"/>
              </a:spcBef>
              <a:buClr>
                <a:schemeClr val="lt1"/>
              </a:buClr>
              <a:buSzPct val="25000"/>
              <a:buFont typeface="Calibri"/>
              <a:buNone/>
            </a:pPr>
            <a:r>
              <a:rPr lang="fr-FR" sz="4400" b="1" i="0" u="none" strike="noStrike" cap="none">
                <a:solidFill>
                  <a:schemeClr val="lt1"/>
                </a:solidFill>
                <a:latin typeface="Calibri"/>
                <a:ea typeface="Calibri"/>
                <a:cs typeface="Calibri"/>
                <a:sym typeface="Calibri"/>
              </a:rPr>
              <a:t>M2 : </a:t>
            </a:r>
            <a:r>
              <a:rPr lang="fr-FR" b="1">
                <a:solidFill>
                  <a:schemeClr val="lt1"/>
                </a:solidFill>
              </a:rPr>
              <a:t>Qualification des espaces d’innovation</a:t>
            </a:r>
          </a:p>
        </p:txBody>
      </p:sp>
      <p:sp>
        <p:nvSpPr>
          <p:cNvPr id="164" name="Shape 164"/>
          <p:cNvSpPr txBox="1">
            <a:spLocks noGrp="1"/>
          </p:cNvSpPr>
          <p:nvPr>
            <p:ph type="body" idx="1"/>
          </p:nvPr>
        </p:nvSpPr>
        <p:spPr>
          <a:xfrm>
            <a:off x="628650" y="1825625"/>
            <a:ext cx="7886700" cy="4351200"/>
          </a:xfrm>
          <a:prstGeom prst="rect">
            <a:avLst/>
          </a:prstGeom>
          <a:noFill/>
          <a:ln>
            <a:noFill/>
          </a:ln>
        </p:spPr>
        <p:txBody>
          <a:bodyPr lIns="91425" tIns="45700" rIns="91425" bIns="45700" anchor="ctr" anchorCtr="0">
            <a:noAutofit/>
          </a:bodyPr>
          <a:lstStyle/>
          <a:p>
            <a:pPr marL="0" marR="0" lvl="0" indent="355600" algn="just" rtl="0">
              <a:lnSpc>
                <a:spcPct val="90000"/>
              </a:lnSpc>
              <a:spcBef>
                <a:spcPts val="0"/>
              </a:spcBef>
              <a:buClr>
                <a:schemeClr val="dk1"/>
              </a:buClr>
              <a:buSzPct val="140000"/>
              <a:buFont typeface="Arial"/>
              <a:buNone/>
            </a:pPr>
            <a:r>
              <a:rPr lang="fr-FR" sz="2000" dirty="0">
                <a:solidFill>
                  <a:srgbClr val="FFFFFF"/>
                </a:solidFill>
              </a:rPr>
              <a:t>La </a:t>
            </a:r>
            <a:r>
              <a:rPr lang="fr-FR" sz="2000" dirty="0" err="1">
                <a:solidFill>
                  <a:srgbClr val="FFFFFF"/>
                </a:solidFill>
              </a:rPr>
              <a:t>blockchain</a:t>
            </a:r>
            <a:r>
              <a:rPr lang="fr-FR" sz="2000" dirty="0">
                <a:solidFill>
                  <a:srgbClr val="FFFFFF"/>
                </a:solidFill>
              </a:rPr>
              <a:t> a des applications diversifiées qui peuvent impacter des fonctions internes de votre organisation, mais aussi faire évoluer votre activité et vos relations avec les acteurs de votre écosystème. A partir des 3 usages élémentaires que vous avez découverts dans ce module, votre </a:t>
            </a:r>
            <a:r>
              <a:rPr lang="fr-FR" sz="2000" dirty="0" err="1">
                <a:solidFill>
                  <a:srgbClr val="FFFFFF"/>
                </a:solidFill>
              </a:rPr>
              <a:t>misssion</a:t>
            </a:r>
            <a:r>
              <a:rPr lang="fr-FR" sz="2000" dirty="0">
                <a:solidFill>
                  <a:srgbClr val="FFFFFF"/>
                </a:solidFill>
              </a:rPr>
              <a:t> consiste ici à identifier et qualifier les espaces d’innovation qu'ouvre la </a:t>
            </a:r>
            <a:r>
              <a:rPr lang="fr-FR" sz="2000" dirty="0" err="1">
                <a:solidFill>
                  <a:srgbClr val="FFFFFF"/>
                </a:solidFill>
              </a:rPr>
              <a:t>blockchain</a:t>
            </a:r>
            <a:r>
              <a:rPr lang="fr-FR" sz="2000" dirty="0">
                <a:solidFill>
                  <a:srgbClr val="FFFFFF"/>
                </a:solidFill>
              </a:rPr>
              <a:t>. </a:t>
            </a:r>
            <a:endParaRPr lang="fr-FR" sz="2000" dirty="0" smtClean="0">
              <a:solidFill>
                <a:srgbClr val="FFFFFF"/>
              </a:solidFill>
            </a:endParaRPr>
          </a:p>
          <a:p>
            <a:pPr marL="0" marR="0" lvl="0" indent="355600" algn="just" rtl="0">
              <a:lnSpc>
                <a:spcPct val="90000"/>
              </a:lnSpc>
              <a:spcBef>
                <a:spcPts val="0"/>
              </a:spcBef>
              <a:buClr>
                <a:schemeClr val="dk1"/>
              </a:buClr>
              <a:buSzPct val="140000"/>
              <a:buFont typeface="Arial"/>
              <a:buNone/>
            </a:pPr>
            <a:endParaRPr lang="fr-FR" sz="2000" dirty="0">
              <a:solidFill>
                <a:srgbClr val="FFFFFF"/>
              </a:solidFill>
            </a:endParaRPr>
          </a:p>
          <a:p>
            <a:pPr marL="0" marR="0" lvl="0" indent="355600" algn="just" rtl="0">
              <a:lnSpc>
                <a:spcPct val="90000"/>
              </a:lnSpc>
              <a:spcBef>
                <a:spcPts val="0"/>
              </a:spcBef>
              <a:buClr>
                <a:schemeClr val="dk1"/>
              </a:buClr>
              <a:buSzPct val="140000"/>
              <a:buFont typeface="Arial"/>
              <a:buNone/>
            </a:pPr>
            <a:r>
              <a:rPr lang="fr-FR" sz="2000" dirty="0">
                <a:solidFill>
                  <a:srgbClr val="FFFFFF"/>
                </a:solidFill>
              </a:rPr>
              <a:t>Cette seconde partie compte 2 sous-parties : Une analyse des opportunités en interne et une analyse des opportunités externes. Le résultat de votre réflexion étant le socle de tout le reste de l’activité principale, prenez le temps d’identifier finement vos espaces d’innovation les plus critiques.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363"/>
        <p:cNvGrpSpPr/>
        <p:nvPr/>
      </p:nvGrpSpPr>
      <p:grpSpPr>
        <a:xfrm>
          <a:off x="0" y="0"/>
          <a:ext cx="0" cy="0"/>
          <a:chOff x="0" y="0"/>
          <a:chExt cx="0" cy="0"/>
        </a:xfrm>
      </p:grpSpPr>
      <p:sp>
        <p:nvSpPr>
          <p:cNvPr id="364" name="Shape 364"/>
          <p:cNvSpPr txBox="1">
            <a:spLocks noGrp="1"/>
          </p:cNvSpPr>
          <p:nvPr>
            <p:ph type="body" idx="1"/>
          </p:nvPr>
        </p:nvSpPr>
        <p:spPr>
          <a:xfrm>
            <a:off x="628650" y="354331"/>
            <a:ext cx="7806690" cy="1005839"/>
          </a:xfrm>
          <a:prstGeom prst="rect">
            <a:avLst/>
          </a:prstGeom>
          <a:noFill/>
          <a:ln>
            <a:noFill/>
          </a:ln>
        </p:spPr>
        <p:txBody>
          <a:bodyPr lIns="91425" tIns="45700" rIns="91425" bIns="45700" anchor="t" anchorCtr="0">
            <a:noAutofit/>
          </a:bodyPr>
          <a:lstStyle/>
          <a:p>
            <a:pPr marL="0" marR="0" lvl="0" indent="0" rtl="0">
              <a:lnSpc>
                <a:spcPct val="90000"/>
              </a:lnSpc>
              <a:spcBef>
                <a:spcPts val="0"/>
              </a:spcBef>
              <a:buClr>
                <a:schemeClr val="lt1"/>
              </a:buClr>
              <a:buSzPct val="25000"/>
              <a:buFont typeface="Arial"/>
              <a:buNone/>
            </a:pPr>
            <a:r>
              <a:rPr lang="fr-FR" sz="2800" b="1" i="0" u="none" strike="noStrike" cap="none">
                <a:solidFill>
                  <a:schemeClr val="lt1"/>
                </a:solidFill>
                <a:latin typeface="Calibri"/>
                <a:ea typeface="Calibri"/>
                <a:cs typeface="Calibri"/>
                <a:sym typeface="Calibri"/>
              </a:rPr>
              <a:t>Automatiser le remboursements </a:t>
            </a:r>
          </a:p>
          <a:p>
            <a:pPr marL="0" marR="0" lvl="0" indent="0" rtl="0">
              <a:lnSpc>
                <a:spcPct val="90000"/>
              </a:lnSpc>
              <a:spcBef>
                <a:spcPts val="0"/>
              </a:spcBef>
              <a:buClr>
                <a:schemeClr val="lt1"/>
              </a:buClr>
              <a:buSzPct val="25000"/>
              <a:buFont typeface="Arial"/>
              <a:buNone/>
            </a:pPr>
            <a:r>
              <a:rPr lang="fr-FR" sz="2800" b="1" i="0" u="none" strike="noStrike" cap="none">
                <a:solidFill>
                  <a:schemeClr val="lt1"/>
                </a:solidFill>
                <a:latin typeface="Calibri"/>
                <a:ea typeface="Calibri"/>
                <a:cs typeface="Calibri"/>
                <a:sym typeface="Calibri"/>
              </a:rPr>
              <a:t>de mes produits d’assurance </a:t>
            </a:r>
          </a:p>
        </p:txBody>
      </p:sp>
      <p:sp>
        <p:nvSpPr>
          <p:cNvPr id="365" name="Shape 365"/>
          <p:cNvSpPr txBox="1"/>
          <p:nvPr/>
        </p:nvSpPr>
        <p:spPr>
          <a:xfrm>
            <a:off x="628700" y="3179651"/>
            <a:ext cx="7806600" cy="1232099"/>
          </a:xfrm>
          <a:prstGeom prst="rect">
            <a:avLst/>
          </a:prstGeom>
          <a:noFill/>
          <a:ln w="9525" cap="flat" cmpd="sng">
            <a:solidFill>
              <a:schemeClr val="lt1"/>
            </a:solidFill>
            <a:prstDash val="solid"/>
            <a:round/>
            <a:headEnd type="none" w="med" len="med"/>
            <a:tailEnd type="none" w="med" len="med"/>
          </a:ln>
        </p:spPr>
        <p:txBody>
          <a:bodyPr lIns="91425" tIns="45700" rIns="91425" bIns="45700" anchor="t" anchorCtr="0">
            <a:noAutofit/>
          </a:bodyPr>
          <a:lstStyle/>
          <a:p>
            <a:pPr marL="0" marR="0" lvl="0" indent="0" algn="ctr" rtl="0">
              <a:lnSpc>
                <a:spcPct val="90000"/>
              </a:lnSpc>
              <a:spcBef>
                <a:spcPts val="0"/>
              </a:spcBef>
              <a:spcAft>
                <a:spcPts val="0"/>
              </a:spcAft>
              <a:buClr>
                <a:schemeClr val="lt1"/>
              </a:buClr>
              <a:buSzPct val="25000"/>
              <a:buFont typeface="Arial"/>
              <a:buNone/>
            </a:pPr>
            <a:r>
              <a:rPr lang="fr-FR" sz="2800">
                <a:solidFill>
                  <a:schemeClr val="lt1"/>
                </a:solidFill>
                <a:latin typeface="Calibri"/>
                <a:ea typeface="Calibri"/>
                <a:cs typeface="Calibri"/>
                <a:sym typeface="Calibri"/>
              </a:rPr>
              <a:t>Partenaires potentiels</a:t>
            </a:r>
          </a:p>
          <a:p>
            <a:pPr marL="0" marR="0" lvl="0" indent="0" algn="l" rtl="0">
              <a:lnSpc>
                <a:spcPct val="90000"/>
              </a:lnSpc>
              <a:spcBef>
                <a:spcPts val="1000"/>
              </a:spcBef>
              <a:buClr>
                <a:schemeClr val="lt1"/>
              </a:buClr>
              <a:buSzPct val="25000"/>
              <a:buFont typeface="Arial"/>
              <a:buNone/>
            </a:pPr>
            <a:r>
              <a:rPr lang="fr-FR" sz="2800">
                <a:solidFill>
                  <a:schemeClr val="lt1"/>
                </a:solidFill>
                <a:latin typeface="Calibri"/>
                <a:ea typeface="Calibri"/>
                <a:cs typeface="Calibri"/>
                <a:sym typeface="Calibri"/>
              </a:rPr>
              <a:t>- Coopérative agricole digitale</a:t>
            </a:r>
          </a:p>
        </p:txBody>
      </p:sp>
      <p:sp>
        <p:nvSpPr>
          <p:cNvPr id="366" name="Shape 366"/>
          <p:cNvSpPr txBox="1"/>
          <p:nvPr/>
        </p:nvSpPr>
        <p:spPr>
          <a:xfrm>
            <a:off x="628650" y="1488550"/>
            <a:ext cx="3873000" cy="1691100"/>
          </a:xfrm>
          <a:prstGeom prst="rect">
            <a:avLst/>
          </a:prstGeom>
          <a:noFill/>
          <a:ln w="9525" cap="flat" cmpd="sng">
            <a:solidFill>
              <a:schemeClr val="lt1"/>
            </a:solidFill>
            <a:prstDash val="solid"/>
            <a:round/>
            <a:headEnd type="none" w="med" len="med"/>
            <a:tailEnd type="none" w="med" len="med"/>
          </a:ln>
        </p:spPr>
        <p:txBody>
          <a:bodyPr lIns="91425" tIns="45700" rIns="91425" bIns="45700" anchor="t" anchorCtr="0">
            <a:noAutofit/>
          </a:bodyPr>
          <a:lstStyle/>
          <a:p>
            <a:pPr marL="0" marR="0" lvl="0" indent="0" algn="l" rtl="0">
              <a:lnSpc>
                <a:spcPct val="90000"/>
              </a:lnSpc>
              <a:spcBef>
                <a:spcPts val="0"/>
              </a:spcBef>
              <a:spcAft>
                <a:spcPts val="0"/>
              </a:spcAft>
              <a:buClr>
                <a:schemeClr val="lt1"/>
              </a:buClr>
              <a:buSzPct val="25000"/>
              <a:buFont typeface="Arial"/>
              <a:buNone/>
            </a:pPr>
            <a:r>
              <a:rPr lang="fr-FR" sz="2800">
                <a:solidFill>
                  <a:schemeClr val="lt1"/>
                </a:solidFill>
                <a:latin typeface="Calibri"/>
                <a:ea typeface="Calibri"/>
                <a:cs typeface="Calibri"/>
                <a:sym typeface="Calibri"/>
              </a:rPr>
              <a:t>Concurrent traditionnels</a:t>
            </a:r>
          </a:p>
          <a:p>
            <a:pPr marL="0" marR="0" lvl="0" indent="0" algn="l" rtl="0">
              <a:lnSpc>
                <a:spcPct val="90000"/>
              </a:lnSpc>
              <a:spcBef>
                <a:spcPts val="1000"/>
              </a:spcBef>
              <a:buClr>
                <a:schemeClr val="lt1"/>
              </a:buClr>
              <a:buSzPct val="25000"/>
              <a:buFont typeface="Arial"/>
              <a:buNone/>
            </a:pPr>
            <a:r>
              <a:rPr lang="fr-FR" sz="2800">
                <a:solidFill>
                  <a:schemeClr val="lt1"/>
                </a:solidFill>
                <a:latin typeface="Calibri"/>
                <a:ea typeface="Calibri"/>
                <a:cs typeface="Calibri"/>
                <a:sym typeface="Calibri"/>
              </a:rPr>
              <a:t>- Mutuelle X </a:t>
            </a:r>
          </a:p>
        </p:txBody>
      </p:sp>
      <p:sp>
        <p:nvSpPr>
          <p:cNvPr id="367" name="Shape 367"/>
          <p:cNvSpPr txBox="1"/>
          <p:nvPr/>
        </p:nvSpPr>
        <p:spPr>
          <a:xfrm>
            <a:off x="4501750" y="1488575"/>
            <a:ext cx="3933600" cy="1691100"/>
          </a:xfrm>
          <a:prstGeom prst="rect">
            <a:avLst/>
          </a:prstGeom>
          <a:noFill/>
          <a:ln w="9525" cap="flat" cmpd="sng">
            <a:solidFill>
              <a:schemeClr val="lt1"/>
            </a:solidFill>
            <a:prstDash val="solid"/>
            <a:round/>
            <a:headEnd type="none" w="med" len="med"/>
            <a:tailEnd type="none" w="med" len="med"/>
          </a:ln>
        </p:spPr>
        <p:txBody>
          <a:bodyPr lIns="91425" tIns="45700" rIns="91425" bIns="45700" anchor="t" anchorCtr="0">
            <a:noAutofit/>
          </a:bodyPr>
          <a:lstStyle/>
          <a:p>
            <a:pPr marL="0" marR="0" lvl="0" indent="0" algn="l" rtl="0">
              <a:lnSpc>
                <a:spcPct val="90000"/>
              </a:lnSpc>
              <a:spcBef>
                <a:spcPts val="0"/>
              </a:spcBef>
              <a:spcAft>
                <a:spcPts val="0"/>
              </a:spcAft>
              <a:buClr>
                <a:schemeClr val="lt1"/>
              </a:buClr>
              <a:buSzPct val="25000"/>
              <a:buFont typeface="Arial"/>
              <a:buNone/>
            </a:pPr>
            <a:r>
              <a:rPr lang="fr-FR" sz="2800">
                <a:solidFill>
                  <a:schemeClr val="lt1"/>
                </a:solidFill>
                <a:latin typeface="Calibri"/>
                <a:ea typeface="Calibri"/>
                <a:cs typeface="Calibri"/>
                <a:sym typeface="Calibri"/>
              </a:rPr>
              <a:t>Nouveaux entrants</a:t>
            </a:r>
          </a:p>
          <a:p>
            <a:pPr marL="0" marR="0" lvl="0" indent="0" algn="l" rtl="0">
              <a:lnSpc>
                <a:spcPct val="90000"/>
              </a:lnSpc>
              <a:spcBef>
                <a:spcPts val="1000"/>
              </a:spcBef>
              <a:spcAft>
                <a:spcPts val="0"/>
              </a:spcAft>
              <a:buClr>
                <a:schemeClr val="lt1"/>
              </a:buClr>
              <a:buSzPct val="25000"/>
              <a:buFont typeface="Arial"/>
              <a:buNone/>
            </a:pPr>
            <a:r>
              <a:rPr lang="fr-FR" sz="2800">
                <a:solidFill>
                  <a:schemeClr val="lt1"/>
                </a:solidFill>
                <a:latin typeface="Calibri"/>
                <a:ea typeface="Calibri"/>
                <a:cs typeface="Calibri"/>
                <a:sym typeface="Calibri"/>
              </a:rPr>
              <a:t>- CA digitale</a:t>
            </a:r>
          </a:p>
          <a:p>
            <a:pPr marL="0" marR="0" lvl="0" indent="0" algn="l" rtl="0">
              <a:lnSpc>
                <a:spcPct val="90000"/>
              </a:lnSpc>
              <a:spcBef>
                <a:spcPts val="1000"/>
              </a:spcBef>
              <a:buClr>
                <a:schemeClr val="lt1"/>
              </a:buClr>
              <a:buSzPct val="25000"/>
              <a:buFont typeface="Arial"/>
              <a:buNone/>
            </a:pPr>
            <a:r>
              <a:rPr lang="fr-FR" sz="2800">
                <a:solidFill>
                  <a:schemeClr val="lt1"/>
                </a:solidFill>
                <a:latin typeface="Calibri"/>
                <a:ea typeface="Calibri"/>
                <a:cs typeface="Calibri"/>
                <a:sym typeface="Calibri"/>
              </a:rPr>
              <a:t>- Startup Agriasur  </a:t>
            </a:r>
          </a:p>
        </p:txBody>
      </p:sp>
      <p:sp>
        <p:nvSpPr>
          <p:cNvPr id="368" name="Shape 368"/>
          <p:cNvSpPr txBox="1"/>
          <p:nvPr/>
        </p:nvSpPr>
        <p:spPr>
          <a:xfrm>
            <a:off x="628700" y="4411750"/>
            <a:ext cx="7806600" cy="1691100"/>
          </a:xfrm>
          <a:prstGeom prst="rect">
            <a:avLst/>
          </a:prstGeom>
          <a:noFill/>
          <a:ln w="9525" cap="flat" cmpd="sng">
            <a:solidFill>
              <a:schemeClr val="lt1"/>
            </a:solidFill>
            <a:prstDash val="solid"/>
            <a:round/>
            <a:headEnd type="none" w="med" len="med"/>
            <a:tailEnd type="none" w="med" len="med"/>
          </a:ln>
        </p:spPr>
        <p:txBody>
          <a:bodyPr lIns="91425" tIns="45700" rIns="91425" bIns="45700" anchor="t" anchorCtr="0">
            <a:noAutofit/>
          </a:bodyPr>
          <a:lstStyle/>
          <a:p>
            <a:pPr marL="0" marR="0" lvl="0" indent="0" algn="ctr" rtl="0">
              <a:lnSpc>
                <a:spcPct val="90000"/>
              </a:lnSpc>
              <a:spcBef>
                <a:spcPts val="0"/>
              </a:spcBef>
              <a:spcAft>
                <a:spcPts val="0"/>
              </a:spcAft>
              <a:buClr>
                <a:schemeClr val="lt1"/>
              </a:buClr>
              <a:buSzPct val="25000"/>
              <a:buFont typeface="Arial"/>
              <a:buNone/>
            </a:pPr>
            <a:r>
              <a:rPr lang="fr-FR" sz="2800">
                <a:solidFill>
                  <a:schemeClr val="lt1"/>
                </a:solidFill>
                <a:latin typeface="Calibri"/>
                <a:ea typeface="Calibri"/>
                <a:cs typeface="Calibri"/>
                <a:sym typeface="Calibri"/>
              </a:rPr>
              <a:t>Concurrents directs </a:t>
            </a:r>
          </a:p>
          <a:p>
            <a:pPr marL="228600" marR="0" lvl="0" indent="-228600" algn="l" rtl="0">
              <a:lnSpc>
                <a:spcPct val="90000"/>
              </a:lnSpc>
              <a:spcBef>
                <a:spcPts val="1000"/>
              </a:spcBef>
              <a:spcAft>
                <a:spcPts val="0"/>
              </a:spcAft>
              <a:buClr>
                <a:schemeClr val="lt1"/>
              </a:buClr>
              <a:buSzPct val="100000"/>
              <a:buFont typeface="Arial"/>
              <a:buChar char="-"/>
            </a:pPr>
            <a:r>
              <a:rPr lang="fr-FR" sz="2800">
                <a:solidFill>
                  <a:schemeClr val="lt1"/>
                </a:solidFill>
                <a:latin typeface="Calibri"/>
                <a:ea typeface="Calibri"/>
                <a:cs typeface="Calibri"/>
                <a:sym typeface="Calibri"/>
              </a:rPr>
              <a:t>Mutuelle X </a:t>
            </a:r>
          </a:p>
          <a:p>
            <a:pPr marL="228600" marR="0" lvl="0" indent="-228600" algn="l" rtl="0">
              <a:lnSpc>
                <a:spcPct val="90000"/>
              </a:lnSpc>
              <a:spcBef>
                <a:spcPts val="1000"/>
              </a:spcBef>
              <a:spcAft>
                <a:spcPts val="0"/>
              </a:spcAft>
              <a:buClr>
                <a:schemeClr val="lt1"/>
              </a:buClr>
              <a:buSzPct val="100000"/>
              <a:buFont typeface="Arial"/>
              <a:buChar char="-"/>
            </a:pPr>
            <a:r>
              <a:rPr lang="fr-FR" sz="2800">
                <a:solidFill>
                  <a:schemeClr val="lt1"/>
                </a:solidFill>
                <a:latin typeface="Calibri"/>
                <a:ea typeface="Calibri"/>
                <a:cs typeface="Calibri"/>
                <a:sym typeface="Calibri"/>
              </a:rPr>
              <a:t>Startup Agriasur  </a:t>
            </a:r>
          </a:p>
          <a:p>
            <a:pPr marL="228600" marR="0" lvl="0" indent="-228600" algn="l" rtl="0">
              <a:lnSpc>
                <a:spcPct val="90000"/>
              </a:lnSpc>
              <a:spcBef>
                <a:spcPts val="1000"/>
              </a:spcBef>
              <a:buClr>
                <a:schemeClr val="dk1"/>
              </a:buClr>
              <a:buFont typeface="Arial"/>
              <a:buNone/>
            </a:pPr>
            <a:endParaRPr sz="2800">
              <a:solidFill>
                <a:schemeClr val="lt1"/>
              </a:solidFill>
              <a:latin typeface="Calibri"/>
              <a:ea typeface="Calibri"/>
              <a:cs typeface="Calibri"/>
              <a:sym typeface="Calibri"/>
            </a:endParaRPr>
          </a:p>
        </p:txBody>
      </p:sp>
      <p:sp>
        <p:nvSpPr>
          <p:cNvPr id="369" name="Shape 369"/>
          <p:cNvSpPr txBox="1"/>
          <p:nvPr/>
        </p:nvSpPr>
        <p:spPr>
          <a:xfrm>
            <a:off x="6051075" y="207850"/>
            <a:ext cx="1793100" cy="648900"/>
          </a:xfrm>
          <a:prstGeom prst="rect">
            <a:avLst/>
          </a:prstGeom>
          <a:noFill/>
          <a:ln>
            <a:noFill/>
          </a:ln>
        </p:spPr>
        <p:txBody>
          <a:bodyPr lIns="91425" tIns="91425" rIns="91425" bIns="91425" anchor="t" anchorCtr="0">
            <a:noAutofit/>
          </a:bodyPr>
          <a:lstStyle/>
          <a:p>
            <a:pPr lvl="0" rtl="0">
              <a:spcBef>
                <a:spcPts val="0"/>
              </a:spcBef>
              <a:buNone/>
            </a:pPr>
            <a:r>
              <a:rPr lang="fr-FR" sz="3000" b="1">
                <a:solidFill>
                  <a:srgbClr val="DB7425"/>
                </a:solidFill>
              </a:rPr>
              <a:t>Exemple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Shape 169"/>
          <p:cNvSpPr txBox="1">
            <a:spLocks noGrp="1"/>
          </p:cNvSpPr>
          <p:nvPr>
            <p:ph type="title"/>
          </p:nvPr>
        </p:nvSpPr>
        <p:spPr>
          <a:xfrm>
            <a:off x="628650" y="365126"/>
            <a:ext cx="7886700" cy="1325562"/>
          </a:xfrm>
          <a:prstGeom prst="rect">
            <a:avLst/>
          </a:prstGeom>
          <a:noFill/>
          <a:ln>
            <a:noFill/>
          </a:ln>
        </p:spPr>
        <p:txBody>
          <a:bodyPr lIns="91425" tIns="45700" rIns="91425" bIns="45700" anchor="ctr" anchorCtr="0">
            <a:noAutofit/>
          </a:bodyPr>
          <a:lstStyle/>
          <a:p>
            <a:pPr marL="0" marR="0" lvl="0" indent="0" algn="l" rtl="0">
              <a:lnSpc>
                <a:spcPct val="90000"/>
              </a:lnSpc>
              <a:spcBef>
                <a:spcPts val="0"/>
              </a:spcBef>
              <a:buClr>
                <a:schemeClr val="lt1"/>
              </a:buClr>
              <a:buSzPct val="25000"/>
              <a:buFont typeface="Calibri"/>
              <a:buNone/>
            </a:pPr>
            <a:r>
              <a:rPr lang="fr-FR" sz="4400" b="1" i="0" u="none" strike="noStrike" cap="none">
                <a:solidFill>
                  <a:schemeClr val="lt1"/>
                </a:solidFill>
                <a:latin typeface="Calibri"/>
                <a:ea typeface="Calibri"/>
                <a:cs typeface="Calibri"/>
                <a:sym typeface="Calibri"/>
              </a:rPr>
              <a:t>Question 1 : Les espaces d’innovation</a:t>
            </a:r>
          </a:p>
        </p:txBody>
      </p:sp>
      <p:sp>
        <p:nvSpPr>
          <p:cNvPr id="170" name="Shape 170"/>
          <p:cNvSpPr txBox="1">
            <a:spLocks noGrp="1"/>
          </p:cNvSpPr>
          <p:nvPr>
            <p:ph type="body" idx="1"/>
          </p:nvPr>
        </p:nvSpPr>
        <p:spPr>
          <a:xfrm>
            <a:off x="628650" y="1825625"/>
            <a:ext cx="7886700" cy="4351200"/>
          </a:xfrm>
          <a:prstGeom prst="rect">
            <a:avLst/>
          </a:prstGeom>
          <a:noFill/>
          <a:ln>
            <a:noFill/>
          </a:ln>
        </p:spPr>
        <p:txBody>
          <a:bodyPr lIns="91425" tIns="45700" rIns="91425" bIns="45700" anchor="ctr" anchorCtr="0">
            <a:noAutofit/>
          </a:bodyPr>
          <a:lstStyle/>
          <a:p>
            <a:pPr marL="0" marR="0" lvl="0" indent="0" algn="just" rtl="0">
              <a:lnSpc>
                <a:spcPct val="90000"/>
              </a:lnSpc>
              <a:spcBef>
                <a:spcPts val="0"/>
              </a:spcBef>
              <a:spcAft>
                <a:spcPts val="0"/>
              </a:spcAft>
              <a:buNone/>
            </a:pPr>
            <a:r>
              <a:rPr lang="fr-FR" sz="2000" b="0" i="1" u="none" strike="noStrike" cap="none">
                <a:solidFill>
                  <a:schemeClr val="lt1"/>
                </a:solidFill>
                <a:latin typeface="Calibri"/>
                <a:ea typeface="Calibri"/>
                <a:cs typeface="Calibri"/>
                <a:sym typeface="Calibri"/>
              </a:rPr>
              <a:t>Vous avez identifié vos grands enjeux sectoriels</a:t>
            </a:r>
            <a:r>
              <a:rPr lang="fr-FR" sz="2000" i="1">
                <a:solidFill>
                  <a:schemeClr val="lt1"/>
                </a:solidFill>
              </a:rPr>
              <a:t> et vous comprenez les 3 cas d’usage élémentaires de la blockchain. Ces cas d’usages ouvrent des espaces d’innovation qui représentent de potentielles sources d’optimisation de votre activité, ou de nouvelles opportunités pour la développer. </a:t>
            </a:r>
          </a:p>
          <a:p>
            <a:pPr marL="0" marR="0" lvl="0" indent="0" algn="just" rtl="0">
              <a:lnSpc>
                <a:spcPct val="90000"/>
              </a:lnSpc>
              <a:spcBef>
                <a:spcPts val="0"/>
              </a:spcBef>
              <a:spcAft>
                <a:spcPts val="0"/>
              </a:spcAft>
              <a:buNone/>
            </a:pPr>
            <a:endParaRPr sz="2000" i="1">
              <a:solidFill>
                <a:schemeClr val="lt1"/>
              </a:solidFill>
            </a:endParaRPr>
          </a:p>
          <a:p>
            <a:pPr marL="0" marR="0" lvl="0" indent="0" algn="just" rtl="0">
              <a:lnSpc>
                <a:spcPct val="90000"/>
              </a:lnSpc>
              <a:spcBef>
                <a:spcPts val="0"/>
              </a:spcBef>
              <a:spcAft>
                <a:spcPts val="0"/>
              </a:spcAft>
              <a:buNone/>
            </a:pPr>
            <a:r>
              <a:rPr lang="fr-FR" sz="2000" b="1" i="0" u="none" strike="noStrike" cap="none">
                <a:solidFill>
                  <a:schemeClr val="lt1"/>
                </a:solidFill>
                <a:latin typeface="Calibri"/>
                <a:ea typeface="Calibri"/>
                <a:cs typeface="Calibri"/>
                <a:sym typeface="Calibri"/>
              </a:rPr>
              <a:t>Liste</a:t>
            </a:r>
            <a:r>
              <a:rPr lang="fr-FR" sz="2000" b="1">
                <a:solidFill>
                  <a:schemeClr val="lt1"/>
                </a:solidFill>
              </a:rPr>
              <a:t>z</a:t>
            </a:r>
            <a:r>
              <a:rPr lang="fr-FR" sz="2000" b="1" i="0" u="none" strike="noStrike" cap="none">
                <a:solidFill>
                  <a:schemeClr val="lt1"/>
                </a:solidFill>
                <a:latin typeface="Calibri"/>
                <a:ea typeface="Calibri"/>
                <a:cs typeface="Calibri"/>
                <a:sym typeface="Calibri"/>
              </a:rPr>
              <a:t> tous les espaces d’innovation que vous estimez pertinents pour votre activité</a:t>
            </a:r>
            <a:r>
              <a:rPr lang="fr-FR" sz="2000" b="1">
                <a:solidFill>
                  <a:schemeClr val="lt1"/>
                </a:solidFill>
              </a:rPr>
              <a:t> (en vous aidant  des ressources). </a:t>
            </a:r>
          </a:p>
          <a:p>
            <a:pPr marL="228600" marR="0" lvl="0" indent="-228600" algn="l" rtl="0">
              <a:lnSpc>
                <a:spcPct val="90000"/>
              </a:lnSpc>
              <a:spcBef>
                <a:spcPts val="1000"/>
              </a:spcBef>
              <a:buClr>
                <a:schemeClr val="dk1"/>
              </a:buClr>
              <a:buSzPct val="140000"/>
              <a:buFont typeface="Arial"/>
              <a:buNone/>
            </a:pPr>
            <a:endParaRPr sz="2000" b="0" i="0" u="none" strike="noStrike" cap="none">
              <a:solidFill>
                <a:schemeClr val="lt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Shape 175"/>
          <p:cNvSpPr txBox="1">
            <a:spLocks noGrp="1"/>
          </p:cNvSpPr>
          <p:nvPr>
            <p:ph type="title"/>
          </p:nvPr>
        </p:nvSpPr>
        <p:spPr>
          <a:xfrm>
            <a:off x="628650" y="669925"/>
            <a:ext cx="7886700" cy="1325700"/>
          </a:xfrm>
          <a:prstGeom prst="rect">
            <a:avLst/>
          </a:prstGeom>
          <a:noFill/>
          <a:ln>
            <a:noFill/>
          </a:ln>
        </p:spPr>
        <p:txBody>
          <a:bodyPr lIns="91425" tIns="45700" rIns="91425" bIns="45700" anchor="ctr" anchorCtr="0">
            <a:noAutofit/>
          </a:bodyPr>
          <a:lstStyle/>
          <a:p>
            <a:pPr marL="0" marR="0" lvl="0" indent="0" algn="l" rtl="0">
              <a:lnSpc>
                <a:spcPct val="90000"/>
              </a:lnSpc>
              <a:spcBef>
                <a:spcPts val="0"/>
              </a:spcBef>
              <a:buClr>
                <a:schemeClr val="lt1"/>
              </a:buClr>
              <a:buSzPct val="25000"/>
              <a:buFont typeface="Calibri"/>
              <a:buNone/>
            </a:pPr>
            <a:r>
              <a:rPr lang="fr-FR" sz="3600" i="1">
                <a:solidFill>
                  <a:schemeClr val="lt1"/>
                </a:solidFill>
              </a:rPr>
              <a:t>Espace d’innovation 1</a:t>
            </a:r>
          </a:p>
        </p:txBody>
      </p:sp>
      <p:sp>
        <p:nvSpPr>
          <p:cNvPr id="176" name="Shape 176"/>
          <p:cNvSpPr txBox="1"/>
          <p:nvPr/>
        </p:nvSpPr>
        <p:spPr>
          <a:xfrm>
            <a:off x="628650" y="1828800"/>
            <a:ext cx="7886700" cy="15930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fr-FR" sz="2000">
                <a:solidFill>
                  <a:schemeClr val="lt1"/>
                </a:solidFill>
                <a:latin typeface="Calibri"/>
                <a:ea typeface="Calibri"/>
                <a:cs typeface="Calibri"/>
                <a:sym typeface="Calibri"/>
              </a:rPr>
              <a:t>Description :</a:t>
            </a:r>
          </a:p>
          <a:p>
            <a:pPr marL="0" marR="0" lvl="0" indent="0" algn="l" rtl="0">
              <a:spcBef>
                <a:spcPts val="0"/>
              </a:spcBef>
              <a:buNone/>
            </a:pPr>
            <a:endParaRPr sz="2000">
              <a:solidFill>
                <a:schemeClr val="lt1"/>
              </a:solidFill>
              <a:latin typeface="Calibri"/>
              <a:ea typeface="Calibri"/>
              <a:cs typeface="Calibri"/>
              <a:sym typeface="Calibri"/>
            </a:endParaRPr>
          </a:p>
          <a:p>
            <a:pPr marL="0" marR="0" lvl="0" indent="0" algn="l" rtl="0">
              <a:spcBef>
                <a:spcPts val="0"/>
              </a:spcBef>
              <a:buNone/>
            </a:pPr>
            <a:endParaRPr sz="2000">
              <a:solidFill>
                <a:schemeClr val="lt1"/>
              </a:solidFill>
              <a:latin typeface="Calibri"/>
              <a:ea typeface="Calibri"/>
              <a:cs typeface="Calibri"/>
              <a:sym typeface="Calibri"/>
            </a:endParaRPr>
          </a:p>
          <a:p>
            <a:pPr marL="0" marR="0" lvl="0" indent="0" algn="l" rtl="0">
              <a:spcBef>
                <a:spcPts val="0"/>
              </a:spcBef>
              <a:buNone/>
            </a:pPr>
            <a:endParaRPr sz="2000">
              <a:solidFill>
                <a:schemeClr val="lt1"/>
              </a:solidFill>
              <a:latin typeface="Calibri"/>
              <a:ea typeface="Calibri"/>
              <a:cs typeface="Calibri"/>
              <a:sym typeface="Calibri"/>
            </a:endParaRPr>
          </a:p>
          <a:p>
            <a:pPr marL="0" marR="0" lvl="0" indent="0" algn="l" rtl="0">
              <a:spcBef>
                <a:spcPts val="0"/>
              </a:spcBef>
              <a:buNone/>
            </a:pPr>
            <a:endParaRPr sz="2000">
              <a:solidFill>
                <a:schemeClr val="lt1"/>
              </a:solidFill>
              <a:latin typeface="Calibri"/>
              <a:ea typeface="Calibri"/>
              <a:cs typeface="Calibri"/>
              <a:sym typeface="Calibri"/>
            </a:endParaRPr>
          </a:p>
          <a:p>
            <a:pPr marL="0" marR="0" lvl="0" indent="0" algn="l" rtl="0">
              <a:spcBef>
                <a:spcPts val="0"/>
              </a:spcBef>
              <a:buNone/>
            </a:pPr>
            <a:endParaRPr sz="2000">
              <a:solidFill>
                <a:schemeClr val="lt1"/>
              </a:solidFill>
              <a:latin typeface="Calibri"/>
              <a:ea typeface="Calibri"/>
              <a:cs typeface="Calibri"/>
              <a:sym typeface="Calibri"/>
            </a:endParaRPr>
          </a:p>
          <a:p>
            <a:pPr marL="0" marR="0" lvl="0" indent="0" algn="l" rtl="0">
              <a:spcBef>
                <a:spcPts val="0"/>
              </a:spcBef>
              <a:buNone/>
            </a:pPr>
            <a:endParaRPr sz="2000">
              <a:solidFill>
                <a:schemeClr val="lt1"/>
              </a:solidFill>
              <a:latin typeface="Calibri"/>
              <a:ea typeface="Calibri"/>
              <a:cs typeface="Calibri"/>
              <a:sym typeface="Calibri"/>
            </a:endParaRPr>
          </a:p>
          <a:p>
            <a:pPr marL="0" marR="0" lvl="0" indent="0" algn="l" rtl="0">
              <a:spcBef>
                <a:spcPts val="0"/>
              </a:spcBef>
              <a:buNone/>
            </a:pPr>
            <a:endParaRPr sz="2000">
              <a:solidFill>
                <a:schemeClr val="lt1"/>
              </a:solidFill>
              <a:latin typeface="Calibri"/>
              <a:ea typeface="Calibri"/>
              <a:cs typeface="Calibri"/>
              <a:sym typeface="Calibri"/>
            </a:endParaRPr>
          </a:p>
          <a:p>
            <a:pPr marL="0" marR="0" lvl="0" indent="0" algn="l" rtl="0">
              <a:spcBef>
                <a:spcPts val="0"/>
              </a:spcBef>
              <a:buSzPct val="25000"/>
              <a:buNone/>
            </a:pPr>
            <a:r>
              <a:rPr lang="fr-FR" sz="2000">
                <a:solidFill>
                  <a:schemeClr val="lt1"/>
                </a:solidFill>
                <a:latin typeface="Calibri"/>
                <a:ea typeface="Calibri"/>
                <a:cs typeface="Calibri"/>
                <a:sym typeface="Calibri"/>
              </a:rPr>
              <a:t> </a:t>
            </a:r>
          </a:p>
        </p:txBody>
      </p:sp>
      <p:sp>
        <p:nvSpPr>
          <p:cNvPr id="177" name="Shape 177"/>
          <p:cNvSpPr txBox="1"/>
          <p:nvPr/>
        </p:nvSpPr>
        <p:spPr>
          <a:xfrm>
            <a:off x="5956700" y="207850"/>
            <a:ext cx="1887600" cy="648900"/>
          </a:xfrm>
          <a:prstGeom prst="rect">
            <a:avLst/>
          </a:prstGeom>
          <a:noFill/>
          <a:ln>
            <a:noFill/>
          </a:ln>
        </p:spPr>
        <p:txBody>
          <a:bodyPr lIns="91425" tIns="91425" rIns="91425" bIns="91425" anchor="t" anchorCtr="0">
            <a:noAutofit/>
          </a:bodyPr>
          <a:lstStyle/>
          <a:p>
            <a:pPr lvl="0" rtl="0">
              <a:spcBef>
                <a:spcPts val="0"/>
              </a:spcBef>
              <a:buNone/>
            </a:pPr>
            <a:r>
              <a:rPr lang="fr-FR" sz="3000" b="1">
                <a:solidFill>
                  <a:srgbClr val="DB2546"/>
                </a:solidFill>
              </a:rPr>
              <a:t>Template</a:t>
            </a:r>
          </a:p>
        </p:txBody>
      </p:sp>
      <p:sp>
        <p:nvSpPr>
          <p:cNvPr id="178" name="Shape 178"/>
          <p:cNvSpPr txBox="1">
            <a:spLocks noGrp="1"/>
          </p:cNvSpPr>
          <p:nvPr>
            <p:ph type="title"/>
          </p:nvPr>
        </p:nvSpPr>
        <p:spPr>
          <a:xfrm>
            <a:off x="738275" y="2999800"/>
            <a:ext cx="7886700" cy="1325699"/>
          </a:xfrm>
          <a:prstGeom prst="rect">
            <a:avLst/>
          </a:prstGeom>
          <a:noFill/>
          <a:ln>
            <a:noFill/>
          </a:ln>
        </p:spPr>
        <p:txBody>
          <a:bodyPr lIns="91425" tIns="45700" rIns="91425" bIns="45700" anchor="ctr" anchorCtr="0">
            <a:noAutofit/>
          </a:bodyPr>
          <a:lstStyle/>
          <a:p>
            <a:pPr marL="0" marR="0" lvl="0" indent="0" algn="l" rtl="0">
              <a:lnSpc>
                <a:spcPct val="90000"/>
              </a:lnSpc>
              <a:spcBef>
                <a:spcPts val="0"/>
              </a:spcBef>
              <a:buClr>
                <a:schemeClr val="lt1"/>
              </a:buClr>
              <a:buSzPct val="25000"/>
              <a:buFont typeface="Calibri"/>
              <a:buNone/>
            </a:pPr>
            <a:r>
              <a:rPr lang="fr-FR" sz="3600" i="1">
                <a:solidFill>
                  <a:schemeClr val="lt1"/>
                </a:solidFill>
              </a:rPr>
              <a:t>Espace d’innovation 2</a:t>
            </a:r>
          </a:p>
        </p:txBody>
      </p:sp>
      <p:sp>
        <p:nvSpPr>
          <p:cNvPr id="179" name="Shape 179"/>
          <p:cNvSpPr txBox="1"/>
          <p:nvPr/>
        </p:nvSpPr>
        <p:spPr>
          <a:xfrm>
            <a:off x="738275" y="4158675"/>
            <a:ext cx="7886700" cy="15930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fr-FR" sz="2000">
                <a:solidFill>
                  <a:schemeClr val="lt1"/>
                </a:solidFill>
                <a:latin typeface="Calibri"/>
                <a:ea typeface="Calibri"/>
                <a:cs typeface="Calibri"/>
                <a:sym typeface="Calibri"/>
              </a:rPr>
              <a:t>Description :</a:t>
            </a:r>
          </a:p>
          <a:p>
            <a:pPr marL="0" marR="0" lvl="0" indent="0" algn="l" rtl="0">
              <a:spcBef>
                <a:spcPts val="0"/>
              </a:spcBef>
              <a:buNone/>
            </a:pPr>
            <a:endParaRPr sz="2000">
              <a:solidFill>
                <a:schemeClr val="lt1"/>
              </a:solidFill>
              <a:latin typeface="Calibri"/>
              <a:ea typeface="Calibri"/>
              <a:cs typeface="Calibri"/>
              <a:sym typeface="Calibri"/>
            </a:endParaRPr>
          </a:p>
          <a:p>
            <a:pPr marL="0" marR="0" lvl="0" indent="0" algn="l" rtl="0">
              <a:spcBef>
                <a:spcPts val="0"/>
              </a:spcBef>
              <a:buNone/>
            </a:pPr>
            <a:endParaRPr sz="2000">
              <a:solidFill>
                <a:schemeClr val="lt1"/>
              </a:solidFill>
              <a:latin typeface="Calibri"/>
              <a:ea typeface="Calibri"/>
              <a:cs typeface="Calibri"/>
              <a:sym typeface="Calibri"/>
            </a:endParaRPr>
          </a:p>
          <a:p>
            <a:pPr marL="0" marR="0" lvl="0" indent="0" algn="l" rtl="0">
              <a:spcBef>
                <a:spcPts val="0"/>
              </a:spcBef>
              <a:buNone/>
            </a:pPr>
            <a:endParaRPr sz="2000">
              <a:solidFill>
                <a:schemeClr val="lt1"/>
              </a:solidFill>
              <a:latin typeface="Calibri"/>
              <a:ea typeface="Calibri"/>
              <a:cs typeface="Calibri"/>
              <a:sym typeface="Calibri"/>
            </a:endParaRPr>
          </a:p>
          <a:p>
            <a:pPr marL="0" marR="0" lvl="0" indent="0" algn="l" rtl="0">
              <a:spcBef>
                <a:spcPts val="0"/>
              </a:spcBef>
              <a:buNone/>
            </a:pPr>
            <a:endParaRPr sz="2000">
              <a:solidFill>
                <a:schemeClr val="lt1"/>
              </a:solidFill>
              <a:latin typeface="Calibri"/>
              <a:ea typeface="Calibri"/>
              <a:cs typeface="Calibri"/>
              <a:sym typeface="Calibri"/>
            </a:endParaRPr>
          </a:p>
          <a:p>
            <a:pPr marL="0" marR="0" lvl="0" indent="0" algn="l" rtl="0">
              <a:spcBef>
                <a:spcPts val="0"/>
              </a:spcBef>
              <a:buNone/>
            </a:pPr>
            <a:endParaRPr sz="2000">
              <a:solidFill>
                <a:schemeClr val="lt1"/>
              </a:solidFill>
              <a:latin typeface="Calibri"/>
              <a:ea typeface="Calibri"/>
              <a:cs typeface="Calibri"/>
              <a:sym typeface="Calibri"/>
            </a:endParaRPr>
          </a:p>
          <a:p>
            <a:pPr marL="0" marR="0" lvl="0" indent="0" algn="l" rtl="0">
              <a:spcBef>
                <a:spcPts val="0"/>
              </a:spcBef>
              <a:buNone/>
            </a:pPr>
            <a:endParaRPr sz="2000">
              <a:solidFill>
                <a:schemeClr val="lt1"/>
              </a:solidFill>
              <a:latin typeface="Calibri"/>
              <a:ea typeface="Calibri"/>
              <a:cs typeface="Calibri"/>
              <a:sym typeface="Calibri"/>
            </a:endParaRPr>
          </a:p>
          <a:p>
            <a:pPr marL="0" marR="0" lvl="0" indent="0" algn="l" rtl="0">
              <a:spcBef>
                <a:spcPts val="0"/>
              </a:spcBef>
              <a:buNone/>
            </a:pPr>
            <a:endParaRPr sz="2000">
              <a:solidFill>
                <a:schemeClr val="lt1"/>
              </a:solidFill>
              <a:latin typeface="Calibri"/>
              <a:ea typeface="Calibri"/>
              <a:cs typeface="Calibri"/>
              <a:sym typeface="Calibri"/>
            </a:endParaRPr>
          </a:p>
          <a:p>
            <a:pPr marL="0" marR="0" lvl="0" indent="0" algn="l" rtl="0">
              <a:spcBef>
                <a:spcPts val="0"/>
              </a:spcBef>
              <a:buSzPct val="25000"/>
              <a:buNone/>
            </a:pPr>
            <a:r>
              <a:rPr lang="fr-FR" sz="2000">
                <a:solidFill>
                  <a:schemeClr val="lt1"/>
                </a:solidFill>
                <a:latin typeface="Calibri"/>
                <a:ea typeface="Calibri"/>
                <a:cs typeface="Calibri"/>
                <a:sym typeface="Calibri"/>
              </a:rPr>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Shape 184"/>
          <p:cNvSpPr txBox="1">
            <a:spLocks noGrp="1"/>
          </p:cNvSpPr>
          <p:nvPr>
            <p:ph type="title"/>
          </p:nvPr>
        </p:nvSpPr>
        <p:spPr>
          <a:xfrm>
            <a:off x="628650" y="1127126"/>
            <a:ext cx="7886700" cy="1325700"/>
          </a:xfrm>
          <a:prstGeom prst="rect">
            <a:avLst/>
          </a:prstGeom>
          <a:noFill/>
          <a:ln>
            <a:noFill/>
          </a:ln>
        </p:spPr>
        <p:txBody>
          <a:bodyPr lIns="91425" tIns="45700" rIns="91425" bIns="45700" anchor="ctr" anchorCtr="0">
            <a:noAutofit/>
          </a:bodyPr>
          <a:lstStyle/>
          <a:p>
            <a:pPr marR="0" lvl="0" algn="l" rtl="0">
              <a:lnSpc>
                <a:spcPct val="90000"/>
              </a:lnSpc>
              <a:spcBef>
                <a:spcPts val="0"/>
              </a:spcBef>
              <a:buNone/>
            </a:pPr>
            <a:r>
              <a:rPr lang="fr-FR" sz="3600" i="1" u="none" strike="noStrike" cap="none">
                <a:solidFill>
                  <a:schemeClr val="lt1"/>
                </a:solidFill>
                <a:latin typeface="Calibri"/>
                <a:ea typeface="Calibri"/>
                <a:cs typeface="Calibri"/>
                <a:sym typeface="Calibri"/>
              </a:rPr>
              <a:t>Améliorer la traçabilité</a:t>
            </a:r>
            <a:r>
              <a:rPr lang="fr-FR" sz="3600" i="1">
                <a:solidFill>
                  <a:schemeClr val="lt1"/>
                </a:solidFill>
              </a:rPr>
              <a:t> </a:t>
            </a:r>
            <a:r>
              <a:rPr lang="fr-FR" sz="3600" i="1" u="none" strike="noStrike" cap="none">
                <a:solidFill>
                  <a:schemeClr val="lt1"/>
                </a:solidFill>
                <a:latin typeface="Calibri"/>
                <a:ea typeface="Calibri"/>
                <a:cs typeface="Calibri"/>
                <a:sym typeface="Calibri"/>
              </a:rPr>
              <a:t>de mes produits </a:t>
            </a:r>
          </a:p>
        </p:txBody>
      </p:sp>
      <p:sp>
        <p:nvSpPr>
          <p:cNvPr id="185" name="Shape 185"/>
          <p:cNvSpPr txBox="1"/>
          <p:nvPr/>
        </p:nvSpPr>
        <p:spPr>
          <a:xfrm>
            <a:off x="628650" y="2590800"/>
            <a:ext cx="7886700" cy="2862300"/>
          </a:xfrm>
          <a:prstGeom prst="rect">
            <a:avLst/>
          </a:prstGeom>
          <a:noFill/>
          <a:ln>
            <a:noFill/>
          </a:ln>
        </p:spPr>
        <p:txBody>
          <a:bodyPr lIns="91425" tIns="45700" rIns="91425" bIns="45700" anchor="t" anchorCtr="0">
            <a:noAutofit/>
          </a:bodyPr>
          <a:lstStyle/>
          <a:p>
            <a:pPr marL="0" marR="0" lvl="0" indent="0" algn="just" rtl="0">
              <a:spcBef>
                <a:spcPts val="0"/>
              </a:spcBef>
              <a:buSzPct val="25000"/>
              <a:buNone/>
            </a:pPr>
            <a:r>
              <a:rPr lang="fr-FR" sz="2000" b="0" i="0" u="none" strike="noStrike" cap="none">
                <a:solidFill>
                  <a:schemeClr val="lt1"/>
                </a:solidFill>
                <a:latin typeface="Calibri"/>
                <a:ea typeface="Calibri"/>
                <a:cs typeface="Calibri"/>
                <a:sym typeface="Calibri"/>
              </a:rPr>
              <a:t>Description : La blockchain pourrait permettre une meilleure traçabilité des produits que mon organisation vend, améliorant ainsi la promesse de qualité que nous offrons à nos clients. En enregistrant les informations certifiant la qualité de mon produit dans la blockchain, je m’assure ainsi de livrer un produit respectant notre charte qualité. </a:t>
            </a:r>
          </a:p>
          <a:p>
            <a:pPr marL="0" marR="0" lvl="0" indent="0" algn="l" rtl="0">
              <a:spcBef>
                <a:spcPts val="0"/>
              </a:spcBef>
              <a:buNone/>
            </a:pPr>
            <a:endParaRPr sz="2000">
              <a:solidFill>
                <a:schemeClr val="lt1"/>
              </a:solidFill>
              <a:latin typeface="Calibri"/>
              <a:ea typeface="Calibri"/>
              <a:cs typeface="Calibri"/>
              <a:sym typeface="Calibri"/>
            </a:endParaRPr>
          </a:p>
          <a:p>
            <a:pPr marL="0" marR="0" lvl="0" indent="0" algn="l" rtl="0">
              <a:spcBef>
                <a:spcPts val="0"/>
              </a:spcBef>
              <a:buNone/>
            </a:pPr>
            <a:endParaRPr sz="2000">
              <a:solidFill>
                <a:schemeClr val="lt1"/>
              </a:solidFill>
              <a:latin typeface="Calibri"/>
              <a:ea typeface="Calibri"/>
              <a:cs typeface="Calibri"/>
              <a:sym typeface="Calibri"/>
            </a:endParaRPr>
          </a:p>
          <a:p>
            <a:pPr marL="0" marR="0" lvl="0" indent="0" algn="l" rtl="0">
              <a:spcBef>
                <a:spcPts val="0"/>
              </a:spcBef>
              <a:buNone/>
            </a:pPr>
            <a:endParaRPr sz="2000">
              <a:solidFill>
                <a:schemeClr val="lt1"/>
              </a:solidFill>
              <a:latin typeface="Calibri"/>
              <a:ea typeface="Calibri"/>
              <a:cs typeface="Calibri"/>
              <a:sym typeface="Calibri"/>
            </a:endParaRPr>
          </a:p>
          <a:p>
            <a:pPr marL="0" marR="0" lvl="0" indent="0" algn="l" rtl="0">
              <a:spcBef>
                <a:spcPts val="0"/>
              </a:spcBef>
              <a:buNone/>
            </a:pPr>
            <a:endParaRPr sz="2000">
              <a:solidFill>
                <a:schemeClr val="lt1"/>
              </a:solidFill>
              <a:latin typeface="Calibri"/>
              <a:ea typeface="Calibri"/>
              <a:cs typeface="Calibri"/>
              <a:sym typeface="Calibri"/>
            </a:endParaRPr>
          </a:p>
          <a:p>
            <a:pPr marL="0" marR="0" lvl="0" indent="0" algn="l" rtl="0">
              <a:spcBef>
                <a:spcPts val="0"/>
              </a:spcBef>
              <a:buSzPct val="25000"/>
              <a:buNone/>
            </a:pPr>
            <a:r>
              <a:rPr lang="fr-FR" sz="2000">
                <a:solidFill>
                  <a:schemeClr val="lt1"/>
                </a:solidFill>
                <a:latin typeface="Calibri"/>
                <a:ea typeface="Calibri"/>
                <a:cs typeface="Calibri"/>
                <a:sym typeface="Calibri"/>
              </a:rPr>
              <a:t> </a:t>
            </a:r>
          </a:p>
        </p:txBody>
      </p:sp>
      <p:sp>
        <p:nvSpPr>
          <p:cNvPr id="186" name="Shape 186"/>
          <p:cNvSpPr txBox="1"/>
          <p:nvPr/>
        </p:nvSpPr>
        <p:spPr>
          <a:xfrm>
            <a:off x="6051075" y="207850"/>
            <a:ext cx="1793100" cy="648900"/>
          </a:xfrm>
          <a:prstGeom prst="rect">
            <a:avLst/>
          </a:prstGeom>
          <a:noFill/>
          <a:ln>
            <a:noFill/>
          </a:ln>
        </p:spPr>
        <p:txBody>
          <a:bodyPr lIns="91425" tIns="91425" rIns="91425" bIns="91425" anchor="t" anchorCtr="0">
            <a:noAutofit/>
          </a:bodyPr>
          <a:lstStyle/>
          <a:p>
            <a:pPr lvl="0" rtl="0">
              <a:spcBef>
                <a:spcPts val="0"/>
              </a:spcBef>
              <a:buNone/>
            </a:pPr>
            <a:r>
              <a:rPr lang="fr-FR" sz="3000" b="1">
                <a:solidFill>
                  <a:srgbClr val="DB7425"/>
                </a:solidFill>
              </a:rPr>
              <a:t>Exemple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graphicFrame>
        <p:nvGraphicFramePr>
          <p:cNvPr id="191" name="Shape 191"/>
          <p:cNvGraphicFramePr/>
          <p:nvPr/>
        </p:nvGraphicFramePr>
        <p:xfrm>
          <a:off x="102868" y="1233484"/>
          <a:ext cx="8850875" cy="4577250"/>
        </p:xfrm>
        <a:graphic>
          <a:graphicData uri="http://schemas.openxmlformats.org/drawingml/2006/table">
            <a:tbl>
              <a:tblPr>
                <a:noFill/>
                <a:tableStyleId>{5C7FBBA8-A0F7-449C-8003-315D11C772B5}</a:tableStyleId>
              </a:tblPr>
              <a:tblGrid>
                <a:gridCol w="1684650"/>
                <a:gridCol w="1866075"/>
                <a:gridCol w="2112275"/>
                <a:gridCol w="3187875"/>
              </a:tblGrid>
              <a:tr h="1063950">
                <a:tc gridSpan="4">
                  <a:txBody>
                    <a:bodyPr/>
                    <a:lstStyle/>
                    <a:p>
                      <a:pPr lvl="0" algn="ctr" rtl="0">
                        <a:spcBef>
                          <a:spcPts val="0"/>
                        </a:spcBef>
                        <a:buNone/>
                      </a:pPr>
                      <a:r>
                        <a:rPr lang="fr-FR" sz="2000" b="1">
                          <a:solidFill>
                            <a:schemeClr val="lt1"/>
                          </a:solidFill>
                        </a:rPr>
                        <a:t>Interne</a:t>
                      </a:r>
                      <a:r>
                        <a:rPr lang="fr-FR" sz="2000">
                          <a:solidFill>
                            <a:schemeClr val="lt1"/>
                          </a:solidFill>
                        </a:rPr>
                        <a:t> : Sources d’optimisation</a:t>
                      </a:r>
                    </a:p>
                    <a:p>
                      <a:pPr marL="0" marR="0" lvl="0" indent="0" algn="l" rtl="0">
                        <a:lnSpc>
                          <a:spcPct val="100000"/>
                        </a:lnSpc>
                        <a:spcBef>
                          <a:spcPts val="0"/>
                        </a:spcBef>
                        <a:spcAft>
                          <a:spcPts val="0"/>
                        </a:spcAft>
                        <a:buNone/>
                      </a:pPr>
                      <a:r>
                        <a:rPr lang="fr-FR" sz="2000" i="1">
                          <a:solidFill>
                            <a:schemeClr val="lt1"/>
                          </a:solidFill>
                        </a:rPr>
                        <a:t>Les espaces </a:t>
                      </a:r>
                      <a:r>
                        <a:rPr lang="fr-FR" sz="2000">
                          <a:solidFill>
                            <a:schemeClr val="lt1"/>
                          </a:solidFill>
                        </a:rPr>
                        <a:t>d’innovation</a:t>
                      </a:r>
                      <a:r>
                        <a:rPr lang="fr-FR" sz="2000" i="1">
                          <a:solidFill>
                            <a:schemeClr val="lt1"/>
                          </a:solidFill>
                        </a:rPr>
                        <a:t> tournés vers l’interne sont ceux qui transforment certaines fonctions de votre organisation. </a:t>
                      </a:r>
                    </a:p>
                  </a:txBody>
                  <a:tcPr marL="45050" marR="45050" marT="45050" marB="45050">
                    <a:lnL w="9525" cap="flat" cmpd="sng">
                      <a:solidFill>
                        <a:srgbClr val="000000"/>
                      </a:solidFill>
                      <a:prstDash val="solid"/>
                      <a:round/>
                      <a:headEnd type="none" w="med" len="med"/>
                      <a:tailEnd type="none" w="med" len="med"/>
                    </a:lnL>
                    <a:lnR w="9525" cap="flat" cmpd="sng">
                      <a:solidFill>
                        <a:srgbClr val="000000"/>
                      </a:solidFill>
                      <a:prstDash val="solid"/>
                      <a:round/>
                      <a:headEnd type="none" w="med" len="med"/>
                      <a:tailEnd type="none" w="med" len="med"/>
                    </a:lnR>
                    <a:lnT w="9525" cap="flat" cmpd="sng">
                      <a:solidFill>
                        <a:srgbClr val="000000"/>
                      </a:solidFill>
                      <a:prstDash val="solid"/>
                      <a:round/>
                      <a:headEnd type="none" w="med" len="med"/>
                      <a:tailEnd type="none" w="med" len="med"/>
                    </a:lnT>
                    <a:lnB w="9525" cap="flat" cmpd="sng">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hMerge="1">
                  <a:txBody>
                    <a:bodyPr/>
                    <a:lstStyle/>
                    <a:p>
                      <a:endParaRPr lang="fr-FR"/>
                    </a:p>
                  </a:txBody>
                  <a:tcPr/>
                </a:tc>
              </a:tr>
              <a:tr h="680000">
                <a:tc>
                  <a:txBody>
                    <a:bodyPr/>
                    <a:lstStyle/>
                    <a:p>
                      <a:pPr lvl="0" algn="ctr">
                        <a:spcBef>
                          <a:spcPts val="0"/>
                        </a:spcBef>
                        <a:buNone/>
                      </a:pPr>
                      <a:r>
                        <a:rPr lang="fr-FR" sz="2000" b="1">
                          <a:solidFill>
                            <a:schemeClr val="lt1"/>
                          </a:solidFill>
                        </a:rPr>
                        <a:t>Usages</a:t>
                      </a:r>
                    </a:p>
                  </a:txBody>
                  <a:tcPr marL="45050" marR="45050" marT="45050" marB="45050" anchor="ctr">
                    <a:lnL w="9525" cap="flat" cmpd="sng">
                      <a:solidFill>
                        <a:srgbClr val="000000"/>
                      </a:solidFill>
                      <a:prstDash val="solid"/>
                      <a:round/>
                      <a:headEnd type="none" w="med" len="med"/>
                      <a:tailEnd type="none" w="med" len="med"/>
                    </a:lnL>
                    <a:lnR w="9525" cap="flat" cmpd="sng">
                      <a:solidFill>
                        <a:srgbClr val="000000"/>
                      </a:solidFill>
                      <a:prstDash val="solid"/>
                      <a:round/>
                      <a:headEnd type="none" w="med" len="med"/>
                      <a:tailEnd type="none" w="med" len="med"/>
                    </a:lnR>
                    <a:lnT w="9525" cap="flat" cmpd="sng">
                      <a:solidFill>
                        <a:srgbClr val="000000"/>
                      </a:solidFill>
                      <a:prstDash val="solid"/>
                      <a:round/>
                      <a:headEnd type="none" w="med" len="med"/>
                      <a:tailEnd type="none" w="med" len="med"/>
                    </a:lnT>
                    <a:lnB w="9525" cap="flat" cmpd="sng">
                      <a:solidFill>
                        <a:srgbClr val="000000"/>
                      </a:solidFill>
                      <a:prstDash val="solid"/>
                      <a:round/>
                      <a:headEnd type="none" w="med" len="med"/>
                      <a:tailEnd type="none" w="med" len="med"/>
                    </a:lnB>
                    <a:solidFill>
                      <a:srgbClr val="254A92"/>
                    </a:solidFill>
                  </a:tcPr>
                </a:tc>
                <a:tc>
                  <a:txBody>
                    <a:bodyPr/>
                    <a:lstStyle/>
                    <a:p>
                      <a:pPr marL="0" marR="0" lvl="0" indent="0" algn="l" rtl="0">
                        <a:spcBef>
                          <a:spcPts val="0"/>
                        </a:spcBef>
                        <a:spcAft>
                          <a:spcPts val="0"/>
                        </a:spcAft>
                        <a:buSzPct val="25000"/>
                        <a:buNone/>
                      </a:pPr>
                      <a:r>
                        <a:rPr lang="fr-FR" sz="2000" b="1" i="0" u="none" strike="noStrike" cap="none">
                          <a:solidFill>
                            <a:schemeClr val="lt1"/>
                          </a:solidFill>
                          <a:latin typeface="Arial"/>
                          <a:ea typeface="Arial"/>
                          <a:cs typeface="Arial"/>
                          <a:sym typeface="Arial"/>
                        </a:rPr>
                        <a:t>Transaction </a:t>
                      </a:r>
                    </a:p>
                  </a:txBody>
                  <a:tcPr marL="45050" marR="45050" marT="45050" marB="45050">
                    <a:lnL w="9525" cap="flat" cmpd="sng">
                      <a:solidFill>
                        <a:srgbClr val="000000"/>
                      </a:solidFill>
                      <a:prstDash val="solid"/>
                      <a:round/>
                      <a:headEnd type="none" w="med" len="med"/>
                      <a:tailEnd type="none" w="med" len="med"/>
                    </a:lnL>
                    <a:lnR w="9525" cap="flat" cmpd="sng">
                      <a:solidFill>
                        <a:srgbClr val="000000"/>
                      </a:solidFill>
                      <a:prstDash val="solid"/>
                      <a:round/>
                      <a:headEnd type="none" w="med" len="med"/>
                      <a:tailEnd type="none" w="med" len="med"/>
                    </a:lnR>
                    <a:lnT w="9525" cap="flat" cmpd="sng">
                      <a:solidFill>
                        <a:srgbClr val="000000"/>
                      </a:solidFill>
                      <a:prstDash val="solid"/>
                      <a:round/>
                      <a:headEnd type="none" w="med" len="med"/>
                      <a:tailEnd type="none" w="med" len="med"/>
                    </a:lnT>
                    <a:lnB w="9525" cap="flat" cmpd="sng">
                      <a:solidFill>
                        <a:srgbClr val="000000"/>
                      </a:solidFill>
                      <a:prstDash val="solid"/>
                      <a:round/>
                      <a:headEnd type="none" w="med" len="med"/>
                      <a:tailEnd type="none" w="med" len="med"/>
                    </a:lnB>
                  </a:tcPr>
                </a:tc>
                <a:tc>
                  <a:txBody>
                    <a:bodyPr/>
                    <a:lstStyle/>
                    <a:p>
                      <a:pPr marL="0" marR="0" lvl="0" indent="0" algn="l" rtl="0">
                        <a:spcBef>
                          <a:spcPts val="0"/>
                        </a:spcBef>
                        <a:spcAft>
                          <a:spcPts val="0"/>
                        </a:spcAft>
                        <a:buSzPct val="25000"/>
                        <a:buNone/>
                      </a:pPr>
                      <a:r>
                        <a:rPr lang="fr-FR" sz="2000" b="1" i="0" u="none" strike="noStrike" cap="none">
                          <a:solidFill>
                            <a:schemeClr val="lt1"/>
                          </a:solidFill>
                          <a:latin typeface="Arial"/>
                          <a:ea typeface="Arial"/>
                          <a:cs typeface="Arial"/>
                          <a:sym typeface="Arial"/>
                        </a:rPr>
                        <a:t>Certification</a:t>
                      </a:r>
                    </a:p>
                  </a:txBody>
                  <a:tcPr marL="45050" marR="45050" marT="45050" marB="45050">
                    <a:lnL w="9525" cap="flat" cmpd="sng">
                      <a:solidFill>
                        <a:srgbClr val="000000"/>
                      </a:solidFill>
                      <a:prstDash val="solid"/>
                      <a:round/>
                      <a:headEnd type="none" w="med" len="med"/>
                      <a:tailEnd type="none" w="med" len="med"/>
                    </a:lnL>
                    <a:lnR w="9525" cap="flat" cmpd="sng">
                      <a:solidFill>
                        <a:srgbClr val="000000"/>
                      </a:solidFill>
                      <a:prstDash val="solid"/>
                      <a:round/>
                      <a:headEnd type="none" w="med" len="med"/>
                      <a:tailEnd type="none" w="med" len="med"/>
                    </a:lnR>
                    <a:lnT w="9525" cap="flat" cmpd="sng">
                      <a:solidFill>
                        <a:srgbClr val="000000"/>
                      </a:solidFill>
                      <a:prstDash val="solid"/>
                      <a:round/>
                      <a:headEnd type="none" w="med" len="med"/>
                      <a:tailEnd type="none" w="med" len="med"/>
                    </a:lnT>
                    <a:lnB w="9525" cap="flat" cmpd="sng">
                      <a:solidFill>
                        <a:srgbClr val="000000"/>
                      </a:solidFill>
                      <a:prstDash val="solid"/>
                      <a:round/>
                      <a:headEnd type="none" w="med" len="med"/>
                      <a:tailEnd type="none" w="med" len="med"/>
                    </a:lnB>
                  </a:tcPr>
                </a:tc>
                <a:tc>
                  <a:txBody>
                    <a:bodyPr/>
                    <a:lstStyle/>
                    <a:p>
                      <a:pPr marL="0" marR="0" lvl="0" indent="0" algn="l" rtl="0">
                        <a:spcBef>
                          <a:spcPts val="0"/>
                        </a:spcBef>
                        <a:spcAft>
                          <a:spcPts val="0"/>
                        </a:spcAft>
                        <a:buSzPct val="25000"/>
                        <a:buNone/>
                      </a:pPr>
                      <a:r>
                        <a:rPr lang="fr-FR" sz="2000" b="1" i="0" u="none" strike="noStrike" cap="none">
                          <a:solidFill>
                            <a:schemeClr val="lt1"/>
                          </a:solidFill>
                          <a:latin typeface="Arial"/>
                          <a:ea typeface="Arial"/>
                          <a:cs typeface="Arial"/>
                          <a:sym typeface="Arial"/>
                        </a:rPr>
                        <a:t>Smart Contract </a:t>
                      </a:r>
                    </a:p>
                  </a:txBody>
                  <a:tcPr marL="45050" marR="45050" marT="45050" marB="45050">
                    <a:lnL w="9525" cap="flat" cmpd="sng">
                      <a:solidFill>
                        <a:srgbClr val="000000"/>
                      </a:solidFill>
                      <a:prstDash val="solid"/>
                      <a:round/>
                      <a:headEnd type="none" w="med" len="med"/>
                      <a:tailEnd type="none" w="med" len="med"/>
                    </a:lnL>
                    <a:lnR w="9525" cap="flat" cmpd="sng">
                      <a:solidFill>
                        <a:srgbClr val="000000"/>
                      </a:solidFill>
                      <a:prstDash val="solid"/>
                      <a:round/>
                      <a:headEnd type="none" w="med" len="med"/>
                      <a:tailEnd type="none" w="med" len="med"/>
                    </a:lnR>
                    <a:lnT w="9525" cap="flat" cmpd="sng">
                      <a:solidFill>
                        <a:srgbClr val="000000"/>
                      </a:solidFill>
                      <a:prstDash val="solid"/>
                      <a:round/>
                      <a:headEnd type="none" w="med" len="med"/>
                      <a:tailEnd type="none" w="med" len="med"/>
                    </a:lnT>
                    <a:lnB w="9525" cap="flat" cmpd="sng">
                      <a:solidFill>
                        <a:srgbClr val="000000"/>
                      </a:solidFill>
                      <a:prstDash val="solid"/>
                      <a:round/>
                      <a:headEnd type="none" w="med" len="med"/>
                      <a:tailEnd type="none" w="med" len="med"/>
                    </a:lnB>
                  </a:tcPr>
                </a:tc>
              </a:tr>
              <a:tr h="2808425">
                <a:tc>
                  <a:txBody>
                    <a:bodyPr/>
                    <a:lstStyle/>
                    <a:p>
                      <a:pPr marL="0" marR="0" lvl="0" indent="0" algn="ctr" rtl="0">
                        <a:spcBef>
                          <a:spcPts val="0"/>
                        </a:spcBef>
                        <a:spcAft>
                          <a:spcPts val="0"/>
                        </a:spcAft>
                        <a:buSzPct val="25000"/>
                        <a:buNone/>
                      </a:pPr>
                      <a:r>
                        <a:rPr lang="fr-FR" sz="2000" b="1">
                          <a:solidFill>
                            <a:schemeClr val="lt1"/>
                          </a:solidFill>
                        </a:rPr>
                        <a:t>Applications</a:t>
                      </a:r>
                    </a:p>
                  </a:txBody>
                  <a:tcPr marL="45050" marR="45050" marT="45050" marB="45050" anchor="ctr">
                    <a:lnL w="9525" cap="flat" cmpd="sng">
                      <a:solidFill>
                        <a:srgbClr val="000000"/>
                      </a:solidFill>
                      <a:prstDash val="solid"/>
                      <a:round/>
                      <a:headEnd type="none" w="med" len="med"/>
                      <a:tailEnd type="none" w="med" len="med"/>
                    </a:lnL>
                    <a:lnR w="9525" cap="flat" cmpd="sng">
                      <a:solidFill>
                        <a:srgbClr val="000000"/>
                      </a:solidFill>
                      <a:prstDash val="solid"/>
                      <a:round/>
                      <a:headEnd type="none" w="med" len="med"/>
                      <a:tailEnd type="none" w="med" len="med"/>
                    </a:lnR>
                    <a:lnT w="9525" cap="flat" cmpd="sng">
                      <a:solidFill>
                        <a:srgbClr val="000000"/>
                      </a:solidFill>
                      <a:prstDash val="solid"/>
                      <a:round/>
                      <a:headEnd type="none" w="med" len="med"/>
                      <a:tailEnd type="none" w="med" len="med"/>
                    </a:lnT>
                    <a:lnB w="9525" cap="flat" cmpd="sng">
                      <a:solidFill>
                        <a:srgbClr val="000000"/>
                      </a:solidFill>
                      <a:prstDash val="solid"/>
                      <a:round/>
                      <a:headEnd type="none" w="med" len="med"/>
                      <a:tailEnd type="none" w="med" len="med"/>
                    </a:lnB>
                    <a:solidFill>
                      <a:srgbClr val="254A92"/>
                    </a:solidFill>
                  </a:tcPr>
                </a:tc>
                <a:tc>
                  <a:txBody>
                    <a:bodyPr/>
                    <a:lstStyle/>
                    <a:p>
                      <a:pPr marL="0" marR="0" lvl="0" indent="0" algn="l" rtl="0">
                        <a:spcBef>
                          <a:spcPts val="0"/>
                        </a:spcBef>
                        <a:spcAft>
                          <a:spcPts val="0"/>
                        </a:spcAft>
                        <a:buSzPct val="25000"/>
                        <a:buNone/>
                      </a:pPr>
                      <a:r>
                        <a:rPr lang="fr-FR" sz="2000" b="0" i="0" u="none" strike="noStrike" cap="none">
                          <a:solidFill>
                            <a:schemeClr val="lt1"/>
                          </a:solidFill>
                          <a:latin typeface="Arial"/>
                          <a:ea typeface="Arial"/>
                          <a:cs typeface="Arial"/>
                          <a:sym typeface="Arial"/>
                        </a:rPr>
                        <a:t>- Gain de temps</a:t>
                      </a:r>
                      <a:br>
                        <a:rPr lang="fr-FR" sz="2000" b="0" i="0" u="none" strike="noStrike" cap="none">
                          <a:solidFill>
                            <a:schemeClr val="lt1"/>
                          </a:solidFill>
                          <a:latin typeface="Arial"/>
                          <a:ea typeface="Arial"/>
                          <a:cs typeface="Arial"/>
                          <a:sym typeface="Arial"/>
                        </a:rPr>
                      </a:br>
                      <a:r>
                        <a:rPr lang="fr-FR" sz="2000" b="0" i="0" u="none" strike="noStrike" cap="none">
                          <a:solidFill>
                            <a:schemeClr val="lt1"/>
                          </a:solidFill>
                          <a:latin typeface="Arial"/>
                          <a:ea typeface="Arial"/>
                          <a:cs typeface="Arial"/>
                          <a:sym typeface="Arial"/>
                        </a:rPr>
                        <a:t>- Accessibilité</a:t>
                      </a:r>
                    </a:p>
                    <a:p>
                      <a:pPr marL="0" marR="0" lvl="0" indent="0" algn="l" rtl="0">
                        <a:spcBef>
                          <a:spcPts val="0"/>
                        </a:spcBef>
                        <a:spcAft>
                          <a:spcPts val="0"/>
                        </a:spcAft>
                        <a:buSzPct val="25000"/>
                        <a:buNone/>
                      </a:pPr>
                      <a:r>
                        <a:rPr lang="fr-FR" sz="2000" b="0" i="0" u="none" strike="noStrike" cap="none">
                          <a:solidFill>
                            <a:schemeClr val="lt1"/>
                          </a:solidFill>
                          <a:latin typeface="Arial"/>
                          <a:ea typeface="Arial"/>
                          <a:cs typeface="Arial"/>
                          <a:sym typeface="Arial"/>
                        </a:rPr>
                        <a:t>- Transparence</a:t>
                      </a:r>
                    </a:p>
                    <a:p>
                      <a:pPr marL="0" marR="0" lvl="0" indent="0" algn="l" rtl="0">
                        <a:spcBef>
                          <a:spcPts val="0"/>
                        </a:spcBef>
                        <a:spcAft>
                          <a:spcPts val="0"/>
                        </a:spcAft>
                        <a:buSzPct val="25000"/>
                        <a:buNone/>
                      </a:pPr>
                      <a:r>
                        <a:rPr lang="fr-FR" sz="2000" b="0" i="0" u="none" strike="noStrike" cap="none">
                          <a:solidFill>
                            <a:schemeClr val="lt1"/>
                          </a:solidFill>
                          <a:latin typeface="Arial"/>
                          <a:ea typeface="Arial"/>
                          <a:cs typeface="Arial"/>
                          <a:sym typeface="Arial"/>
                        </a:rPr>
                        <a:t>- Coûts d’infrastructure réduits </a:t>
                      </a:r>
                    </a:p>
                    <a:p>
                      <a:pPr marL="0" marR="0" lvl="0" indent="0" algn="l" rtl="0">
                        <a:spcBef>
                          <a:spcPts val="0"/>
                        </a:spcBef>
                        <a:buSzPct val="25000"/>
                        <a:buNone/>
                      </a:pPr>
                      <a:r>
                        <a:rPr lang="fr-FR" sz="2000" u="none" strike="noStrike" cap="none">
                          <a:solidFill>
                            <a:schemeClr val="lt1"/>
                          </a:solidFill>
                        </a:rPr>
                        <a:t/>
                      </a:r>
                      <a:br>
                        <a:rPr lang="fr-FR" sz="2000" u="none" strike="noStrike" cap="none">
                          <a:solidFill>
                            <a:schemeClr val="lt1"/>
                          </a:solidFill>
                        </a:rPr>
                      </a:br>
                      <a:endParaRPr lang="fr-FR" sz="2000" u="none" strike="noStrike" cap="none">
                        <a:solidFill>
                          <a:schemeClr val="lt1"/>
                        </a:solidFill>
                      </a:endParaRPr>
                    </a:p>
                  </a:txBody>
                  <a:tcPr marL="45050" marR="45050" marT="45050" marB="45050">
                    <a:lnL w="9525" cap="flat" cmpd="sng">
                      <a:solidFill>
                        <a:srgbClr val="000000"/>
                      </a:solidFill>
                      <a:prstDash val="solid"/>
                      <a:round/>
                      <a:headEnd type="none" w="med" len="med"/>
                      <a:tailEnd type="none" w="med" len="med"/>
                    </a:lnL>
                    <a:lnR w="9525" cap="flat" cmpd="sng">
                      <a:solidFill>
                        <a:srgbClr val="000000"/>
                      </a:solidFill>
                      <a:prstDash val="solid"/>
                      <a:round/>
                      <a:headEnd type="none" w="med" len="med"/>
                      <a:tailEnd type="none" w="med" len="med"/>
                    </a:lnR>
                    <a:lnT w="9525" cap="flat" cmpd="sng">
                      <a:solidFill>
                        <a:srgbClr val="000000"/>
                      </a:solidFill>
                      <a:prstDash val="solid"/>
                      <a:round/>
                      <a:headEnd type="none" w="med" len="med"/>
                      <a:tailEnd type="none" w="med" len="med"/>
                    </a:lnT>
                    <a:lnB w="9525" cap="flat" cmpd="sng">
                      <a:solidFill>
                        <a:srgbClr val="000000"/>
                      </a:solidFill>
                      <a:prstDash val="solid"/>
                      <a:round/>
                      <a:headEnd type="none" w="med" len="med"/>
                      <a:tailEnd type="none" w="med" len="med"/>
                    </a:lnB>
                  </a:tcPr>
                </a:tc>
                <a:tc>
                  <a:txBody>
                    <a:bodyPr/>
                    <a:lstStyle/>
                    <a:p>
                      <a:pPr marL="0" marR="0" lvl="0" indent="0" algn="l" rtl="0">
                        <a:spcBef>
                          <a:spcPts val="0"/>
                        </a:spcBef>
                        <a:spcAft>
                          <a:spcPts val="0"/>
                        </a:spcAft>
                        <a:buSzPct val="25000"/>
                        <a:buNone/>
                      </a:pPr>
                      <a:r>
                        <a:rPr lang="fr-FR" sz="2000" b="0" i="0" u="none" strike="noStrike" cap="none">
                          <a:solidFill>
                            <a:schemeClr val="lt1"/>
                          </a:solidFill>
                          <a:latin typeface="Arial"/>
                          <a:ea typeface="Arial"/>
                          <a:cs typeface="Arial"/>
                          <a:sym typeface="Arial"/>
                        </a:rPr>
                        <a:t>- </a:t>
                      </a:r>
                      <a:r>
                        <a:rPr lang="fr-FR" sz="2000">
                          <a:solidFill>
                            <a:schemeClr val="lt1"/>
                          </a:solidFill>
                        </a:rPr>
                        <a:t>Preuve d’existence</a:t>
                      </a:r>
                    </a:p>
                    <a:p>
                      <a:pPr marL="0" marR="0" lvl="0" indent="0" algn="l" rtl="0">
                        <a:spcBef>
                          <a:spcPts val="0"/>
                        </a:spcBef>
                        <a:spcAft>
                          <a:spcPts val="0"/>
                        </a:spcAft>
                        <a:buSzPct val="25000"/>
                        <a:buNone/>
                      </a:pPr>
                      <a:r>
                        <a:rPr lang="fr-FR" sz="2000" b="0" i="0" u="none" strike="noStrike" cap="none">
                          <a:solidFill>
                            <a:schemeClr val="lt1"/>
                          </a:solidFill>
                          <a:latin typeface="Arial"/>
                          <a:ea typeface="Arial"/>
                          <a:cs typeface="Arial"/>
                          <a:sym typeface="Arial"/>
                        </a:rPr>
                        <a:t>- Traçabilité</a:t>
                      </a:r>
                    </a:p>
                  </a:txBody>
                  <a:tcPr marL="45050" marR="45050" marT="45050" marB="45050">
                    <a:lnL w="9525" cap="flat" cmpd="sng">
                      <a:solidFill>
                        <a:srgbClr val="000000"/>
                      </a:solidFill>
                      <a:prstDash val="solid"/>
                      <a:round/>
                      <a:headEnd type="none" w="med" len="med"/>
                      <a:tailEnd type="none" w="med" len="med"/>
                    </a:lnL>
                    <a:lnR w="9525" cap="flat" cmpd="sng">
                      <a:solidFill>
                        <a:srgbClr val="000000"/>
                      </a:solidFill>
                      <a:prstDash val="solid"/>
                      <a:round/>
                      <a:headEnd type="none" w="med" len="med"/>
                      <a:tailEnd type="none" w="med" len="med"/>
                    </a:lnR>
                    <a:lnT w="9525" cap="flat" cmpd="sng">
                      <a:solidFill>
                        <a:srgbClr val="000000"/>
                      </a:solidFill>
                      <a:prstDash val="solid"/>
                      <a:round/>
                      <a:headEnd type="none" w="med" len="med"/>
                      <a:tailEnd type="none" w="med" len="med"/>
                    </a:lnT>
                    <a:lnB w="9525" cap="flat" cmpd="sng">
                      <a:solidFill>
                        <a:srgbClr val="000000"/>
                      </a:solidFill>
                      <a:prstDash val="solid"/>
                      <a:round/>
                      <a:headEnd type="none" w="med" len="med"/>
                      <a:tailEnd type="none" w="med" len="med"/>
                    </a:lnB>
                  </a:tcPr>
                </a:tc>
                <a:tc>
                  <a:txBody>
                    <a:bodyPr/>
                    <a:lstStyle/>
                    <a:p>
                      <a:pPr marL="0" marR="0" lvl="0" indent="0" algn="l" rtl="0">
                        <a:spcBef>
                          <a:spcPts val="0"/>
                        </a:spcBef>
                        <a:spcAft>
                          <a:spcPts val="0"/>
                        </a:spcAft>
                        <a:buSzPct val="25000"/>
                        <a:buNone/>
                      </a:pPr>
                      <a:r>
                        <a:rPr lang="fr-FR" sz="2000" b="0" i="0" u="none" strike="noStrike" cap="none">
                          <a:solidFill>
                            <a:schemeClr val="lt1"/>
                          </a:solidFill>
                          <a:latin typeface="Arial"/>
                          <a:ea typeface="Arial"/>
                          <a:cs typeface="Arial"/>
                          <a:sym typeface="Arial"/>
                        </a:rPr>
                        <a:t>- Automatisation administrative</a:t>
                      </a:r>
                    </a:p>
                    <a:p>
                      <a:pPr marL="0" marR="0" lvl="0" indent="0" algn="l" rtl="0">
                        <a:spcBef>
                          <a:spcPts val="0"/>
                        </a:spcBef>
                        <a:spcAft>
                          <a:spcPts val="0"/>
                        </a:spcAft>
                        <a:buSzPct val="25000"/>
                        <a:buNone/>
                      </a:pPr>
                      <a:r>
                        <a:rPr lang="fr-FR" sz="2000" b="0" i="0" u="none" strike="noStrike" cap="none">
                          <a:solidFill>
                            <a:schemeClr val="lt1"/>
                          </a:solidFill>
                          <a:latin typeface="Arial"/>
                          <a:ea typeface="Arial"/>
                          <a:cs typeface="Arial"/>
                          <a:sym typeface="Arial"/>
                        </a:rPr>
                        <a:t>- Fiabilité</a:t>
                      </a:r>
                      <a:br>
                        <a:rPr lang="fr-FR" sz="2000" b="0" i="0" u="none" strike="noStrike" cap="none">
                          <a:solidFill>
                            <a:schemeClr val="lt1"/>
                          </a:solidFill>
                          <a:latin typeface="Arial"/>
                          <a:ea typeface="Arial"/>
                          <a:cs typeface="Arial"/>
                          <a:sym typeface="Arial"/>
                        </a:rPr>
                      </a:br>
                      <a:r>
                        <a:rPr lang="fr-FR" sz="2000" b="0" i="0" u="none" strike="noStrike" cap="none">
                          <a:solidFill>
                            <a:schemeClr val="lt1"/>
                          </a:solidFill>
                          <a:latin typeface="Arial"/>
                          <a:ea typeface="Arial"/>
                          <a:cs typeface="Arial"/>
                          <a:sym typeface="Arial"/>
                        </a:rPr>
                        <a:t>- Optimisation des process </a:t>
                      </a:r>
                    </a:p>
                  </a:txBody>
                  <a:tcPr marL="45050" marR="45050" marT="45050" marB="45050">
                    <a:lnL w="9525" cap="flat" cmpd="sng">
                      <a:solidFill>
                        <a:srgbClr val="000000"/>
                      </a:solidFill>
                      <a:prstDash val="solid"/>
                      <a:round/>
                      <a:headEnd type="none" w="med" len="med"/>
                      <a:tailEnd type="none" w="med" len="med"/>
                    </a:lnL>
                    <a:lnR w="9525" cap="flat" cmpd="sng">
                      <a:solidFill>
                        <a:srgbClr val="000000"/>
                      </a:solidFill>
                      <a:prstDash val="solid"/>
                      <a:round/>
                      <a:headEnd type="none" w="med" len="med"/>
                      <a:tailEnd type="none" w="med" len="med"/>
                    </a:lnR>
                    <a:lnT w="9525" cap="flat" cmpd="sng">
                      <a:solidFill>
                        <a:srgbClr val="000000"/>
                      </a:solidFill>
                      <a:prstDash val="solid"/>
                      <a:round/>
                      <a:headEnd type="none" w="med" len="med"/>
                      <a:tailEnd type="none" w="med" len="med"/>
                    </a:lnT>
                    <a:lnB w="9525" cap="flat" cmpd="sng">
                      <a:solidFill>
                        <a:srgbClr val="000000"/>
                      </a:solidFill>
                      <a:prstDash val="solid"/>
                      <a:round/>
                      <a:headEnd type="none" w="med" len="med"/>
                      <a:tailEnd type="none" w="med" len="med"/>
                    </a:lnB>
                  </a:tcPr>
                </a:tc>
              </a:tr>
            </a:tbl>
          </a:graphicData>
        </a:graphic>
      </p:graphicFrame>
      <p:sp>
        <p:nvSpPr>
          <p:cNvPr id="192" name="Shape 192"/>
          <p:cNvSpPr txBox="1"/>
          <p:nvPr/>
        </p:nvSpPr>
        <p:spPr>
          <a:xfrm>
            <a:off x="5571025" y="207850"/>
            <a:ext cx="2273100" cy="648900"/>
          </a:xfrm>
          <a:prstGeom prst="rect">
            <a:avLst/>
          </a:prstGeom>
          <a:noFill/>
          <a:ln>
            <a:noFill/>
          </a:ln>
        </p:spPr>
        <p:txBody>
          <a:bodyPr lIns="91425" tIns="91425" rIns="91425" bIns="91425" anchor="t" anchorCtr="0">
            <a:noAutofit/>
          </a:bodyPr>
          <a:lstStyle/>
          <a:p>
            <a:pPr lvl="0" rtl="0">
              <a:spcBef>
                <a:spcPts val="0"/>
              </a:spcBef>
              <a:buNone/>
            </a:pPr>
            <a:r>
              <a:rPr lang="fr-FR" sz="3000" b="1">
                <a:solidFill>
                  <a:srgbClr val="DBBA25"/>
                </a:solidFill>
              </a:rPr>
              <a:t>Ressource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graphicFrame>
        <p:nvGraphicFramePr>
          <p:cNvPr id="197" name="Shape 197"/>
          <p:cNvGraphicFramePr/>
          <p:nvPr/>
        </p:nvGraphicFramePr>
        <p:xfrm>
          <a:off x="102868" y="1157286"/>
          <a:ext cx="8850875" cy="4544925"/>
        </p:xfrm>
        <a:graphic>
          <a:graphicData uri="http://schemas.openxmlformats.org/drawingml/2006/table">
            <a:tbl>
              <a:tblPr>
                <a:noFill/>
                <a:tableStyleId>{5C7FBBA8-A0F7-449C-8003-315D11C772B5}</a:tableStyleId>
              </a:tblPr>
              <a:tblGrid>
                <a:gridCol w="1684650"/>
                <a:gridCol w="1866075"/>
                <a:gridCol w="2112275"/>
                <a:gridCol w="3187875"/>
              </a:tblGrid>
              <a:tr h="1178700">
                <a:tc gridSpan="4">
                  <a:txBody>
                    <a:bodyPr/>
                    <a:lstStyle/>
                    <a:p>
                      <a:pPr lvl="0" algn="ctr" rtl="0">
                        <a:spcBef>
                          <a:spcPts val="0"/>
                        </a:spcBef>
                        <a:buNone/>
                      </a:pPr>
                      <a:r>
                        <a:rPr lang="fr-FR" sz="2000" b="1">
                          <a:solidFill>
                            <a:schemeClr val="lt1"/>
                          </a:solidFill>
                        </a:rPr>
                        <a:t>Externe</a:t>
                      </a:r>
                      <a:r>
                        <a:rPr lang="fr-FR" sz="2000">
                          <a:solidFill>
                            <a:schemeClr val="lt1"/>
                          </a:solidFill>
                        </a:rPr>
                        <a:t> : Opportunités de développement </a:t>
                      </a:r>
                    </a:p>
                    <a:p>
                      <a:pPr marL="0" marR="0" lvl="0" indent="0" algn="l" rtl="0">
                        <a:lnSpc>
                          <a:spcPct val="100000"/>
                        </a:lnSpc>
                        <a:spcBef>
                          <a:spcPts val="0"/>
                        </a:spcBef>
                        <a:spcAft>
                          <a:spcPts val="0"/>
                        </a:spcAft>
                        <a:buNone/>
                      </a:pPr>
                      <a:r>
                        <a:rPr lang="fr-FR" sz="2000" i="1">
                          <a:solidFill>
                            <a:schemeClr val="lt1"/>
                          </a:solidFill>
                        </a:rPr>
                        <a:t>Les espaces d’innovation </a:t>
                      </a:r>
                      <a:r>
                        <a:rPr lang="fr-FR" sz="2000">
                          <a:solidFill>
                            <a:schemeClr val="lt1"/>
                          </a:solidFill>
                        </a:rPr>
                        <a:t>tournés</a:t>
                      </a:r>
                      <a:r>
                        <a:rPr lang="fr-FR" sz="2000" i="1">
                          <a:solidFill>
                            <a:schemeClr val="lt1"/>
                          </a:solidFill>
                        </a:rPr>
                        <a:t> vers l’externe sont ceux qui impactent vos parties prenantes (clients, fournisseurs, partenaires, institutions).</a:t>
                      </a:r>
                    </a:p>
                  </a:txBody>
                  <a:tcPr marL="46575" marR="46575" marT="46575" marB="46575">
                    <a:lnL w="9525" cap="flat" cmpd="sng">
                      <a:solidFill>
                        <a:srgbClr val="000000"/>
                      </a:solidFill>
                      <a:prstDash val="solid"/>
                      <a:round/>
                      <a:headEnd type="none" w="med" len="med"/>
                      <a:tailEnd type="none" w="med" len="med"/>
                    </a:lnL>
                    <a:lnR w="9525" cap="flat" cmpd="sng">
                      <a:solidFill>
                        <a:srgbClr val="000000"/>
                      </a:solidFill>
                      <a:prstDash val="solid"/>
                      <a:round/>
                      <a:headEnd type="none" w="med" len="med"/>
                      <a:tailEnd type="none" w="med" len="med"/>
                    </a:lnR>
                    <a:lnT w="9525" cap="flat" cmpd="sng">
                      <a:solidFill>
                        <a:srgbClr val="000000"/>
                      </a:solidFill>
                      <a:prstDash val="solid"/>
                      <a:round/>
                      <a:headEnd type="none" w="med" len="med"/>
                      <a:tailEnd type="none" w="med" len="med"/>
                    </a:lnT>
                    <a:lnB w="9525" cap="flat" cmpd="sng">
                      <a:solidFill>
                        <a:srgbClr val="000000"/>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c hMerge="1">
                  <a:txBody>
                    <a:bodyPr/>
                    <a:lstStyle/>
                    <a:p>
                      <a:endParaRPr lang="fr-FR"/>
                    </a:p>
                  </a:txBody>
                  <a:tcPr/>
                </a:tc>
              </a:tr>
              <a:tr h="580750">
                <a:tc>
                  <a:txBody>
                    <a:bodyPr/>
                    <a:lstStyle/>
                    <a:p>
                      <a:pPr lvl="0" algn="ctr" rtl="0">
                        <a:spcBef>
                          <a:spcPts val="0"/>
                        </a:spcBef>
                        <a:buClr>
                          <a:schemeClr val="dk1"/>
                        </a:buClr>
                        <a:buSzPct val="25000"/>
                        <a:buFont typeface="Arial"/>
                        <a:buNone/>
                      </a:pPr>
                      <a:r>
                        <a:rPr lang="fr-FR" sz="2000" b="1">
                          <a:solidFill>
                            <a:schemeClr val="lt1"/>
                          </a:solidFill>
                        </a:rPr>
                        <a:t>Usages</a:t>
                      </a:r>
                    </a:p>
                  </a:txBody>
                  <a:tcPr marL="46575" marR="46575" marT="46575" marB="46575" anchor="ctr">
                    <a:lnL w="9525" cap="flat" cmpd="sng">
                      <a:solidFill>
                        <a:srgbClr val="000000"/>
                      </a:solidFill>
                      <a:prstDash val="solid"/>
                      <a:round/>
                      <a:headEnd type="none" w="med" len="med"/>
                      <a:tailEnd type="none" w="med" len="med"/>
                    </a:lnL>
                    <a:lnR w="9525" cap="flat" cmpd="sng">
                      <a:solidFill>
                        <a:srgbClr val="000000"/>
                      </a:solidFill>
                      <a:prstDash val="solid"/>
                      <a:round/>
                      <a:headEnd type="none" w="med" len="med"/>
                      <a:tailEnd type="none" w="med" len="med"/>
                    </a:lnR>
                    <a:lnT w="9525" cap="flat" cmpd="sng">
                      <a:solidFill>
                        <a:srgbClr val="000000"/>
                      </a:solidFill>
                      <a:prstDash val="solid"/>
                      <a:round/>
                      <a:headEnd type="none" w="med" len="med"/>
                      <a:tailEnd type="none" w="med" len="med"/>
                    </a:lnT>
                    <a:lnB w="9525" cap="flat" cmpd="sng">
                      <a:solidFill>
                        <a:srgbClr val="000000"/>
                      </a:solidFill>
                      <a:prstDash val="solid"/>
                      <a:round/>
                      <a:headEnd type="none" w="med" len="med"/>
                      <a:tailEnd type="none" w="med" len="med"/>
                    </a:lnB>
                    <a:solidFill>
                      <a:srgbClr val="254A92"/>
                    </a:solidFill>
                  </a:tcPr>
                </a:tc>
                <a:tc>
                  <a:txBody>
                    <a:bodyPr/>
                    <a:lstStyle/>
                    <a:p>
                      <a:pPr marL="0" marR="0" lvl="0" indent="0" algn="l" rtl="0">
                        <a:spcBef>
                          <a:spcPts val="0"/>
                        </a:spcBef>
                        <a:spcAft>
                          <a:spcPts val="0"/>
                        </a:spcAft>
                        <a:buSzPct val="25000"/>
                        <a:buNone/>
                      </a:pPr>
                      <a:r>
                        <a:rPr lang="fr-FR" sz="2000" b="1" i="0" u="none" strike="noStrike" cap="none">
                          <a:solidFill>
                            <a:schemeClr val="lt1"/>
                          </a:solidFill>
                          <a:latin typeface="Arial"/>
                          <a:ea typeface="Arial"/>
                          <a:cs typeface="Arial"/>
                          <a:sym typeface="Arial"/>
                        </a:rPr>
                        <a:t>Transaction </a:t>
                      </a:r>
                    </a:p>
                  </a:txBody>
                  <a:tcPr marL="46575" marR="46575" marT="46575" marB="46575">
                    <a:lnL w="9525" cap="flat" cmpd="sng">
                      <a:solidFill>
                        <a:srgbClr val="000000"/>
                      </a:solidFill>
                      <a:prstDash val="solid"/>
                      <a:round/>
                      <a:headEnd type="none" w="med" len="med"/>
                      <a:tailEnd type="none" w="med" len="med"/>
                    </a:lnL>
                    <a:lnR w="9525" cap="flat" cmpd="sng">
                      <a:solidFill>
                        <a:srgbClr val="000000"/>
                      </a:solidFill>
                      <a:prstDash val="solid"/>
                      <a:round/>
                      <a:headEnd type="none" w="med" len="med"/>
                      <a:tailEnd type="none" w="med" len="med"/>
                    </a:lnR>
                    <a:lnT w="9525" cap="flat" cmpd="sng">
                      <a:solidFill>
                        <a:srgbClr val="000000"/>
                      </a:solidFill>
                      <a:prstDash val="solid"/>
                      <a:round/>
                      <a:headEnd type="none" w="med" len="med"/>
                      <a:tailEnd type="none" w="med" len="med"/>
                    </a:lnT>
                    <a:lnB w="9525" cap="flat" cmpd="sng">
                      <a:solidFill>
                        <a:srgbClr val="000000"/>
                      </a:solidFill>
                      <a:prstDash val="solid"/>
                      <a:round/>
                      <a:headEnd type="none" w="med" len="med"/>
                      <a:tailEnd type="none" w="med" len="med"/>
                    </a:lnB>
                  </a:tcPr>
                </a:tc>
                <a:tc>
                  <a:txBody>
                    <a:bodyPr/>
                    <a:lstStyle/>
                    <a:p>
                      <a:pPr marL="0" marR="0" lvl="0" indent="0" algn="l" rtl="0">
                        <a:spcBef>
                          <a:spcPts val="0"/>
                        </a:spcBef>
                        <a:spcAft>
                          <a:spcPts val="0"/>
                        </a:spcAft>
                        <a:buSzPct val="25000"/>
                        <a:buNone/>
                      </a:pPr>
                      <a:r>
                        <a:rPr lang="fr-FR" sz="2000" b="1" i="0" u="none" strike="noStrike" cap="none">
                          <a:solidFill>
                            <a:schemeClr val="lt1"/>
                          </a:solidFill>
                          <a:latin typeface="Arial"/>
                          <a:ea typeface="Arial"/>
                          <a:cs typeface="Arial"/>
                          <a:sym typeface="Arial"/>
                        </a:rPr>
                        <a:t>Certification</a:t>
                      </a:r>
                    </a:p>
                  </a:txBody>
                  <a:tcPr marL="46575" marR="46575" marT="46575" marB="46575">
                    <a:lnL w="9525" cap="flat" cmpd="sng">
                      <a:solidFill>
                        <a:srgbClr val="000000"/>
                      </a:solidFill>
                      <a:prstDash val="solid"/>
                      <a:round/>
                      <a:headEnd type="none" w="med" len="med"/>
                      <a:tailEnd type="none" w="med" len="med"/>
                    </a:lnL>
                    <a:lnR w="9525" cap="flat" cmpd="sng">
                      <a:solidFill>
                        <a:srgbClr val="000000"/>
                      </a:solidFill>
                      <a:prstDash val="solid"/>
                      <a:round/>
                      <a:headEnd type="none" w="med" len="med"/>
                      <a:tailEnd type="none" w="med" len="med"/>
                    </a:lnR>
                    <a:lnT w="9525" cap="flat" cmpd="sng">
                      <a:solidFill>
                        <a:srgbClr val="000000"/>
                      </a:solidFill>
                      <a:prstDash val="solid"/>
                      <a:round/>
                      <a:headEnd type="none" w="med" len="med"/>
                      <a:tailEnd type="none" w="med" len="med"/>
                    </a:lnT>
                    <a:lnB w="9525" cap="flat" cmpd="sng">
                      <a:solidFill>
                        <a:srgbClr val="000000"/>
                      </a:solidFill>
                      <a:prstDash val="solid"/>
                      <a:round/>
                      <a:headEnd type="none" w="med" len="med"/>
                      <a:tailEnd type="none" w="med" len="med"/>
                    </a:lnB>
                  </a:tcPr>
                </a:tc>
                <a:tc>
                  <a:txBody>
                    <a:bodyPr/>
                    <a:lstStyle/>
                    <a:p>
                      <a:pPr marL="0" marR="0" lvl="0" indent="0" algn="l" rtl="0">
                        <a:spcBef>
                          <a:spcPts val="0"/>
                        </a:spcBef>
                        <a:spcAft>
                          <a:spcPts val="0"/>
                        </a:spcAft>
                        <a:buSzPct val="25000"/>
                        <a:buNone/>
                      </a:pPr>
                      <a:r>
                        <a:rPr lang="fr-FR" sz="2000" b="1" i="0" u="none" strike="noStrike" cap="none">
                          <a:solidFill>
                            <a:schemeClr val="lt1"/>
                          </a:solidFill>
                          <a:latin typeface="Arial"/>
                          <a:ea typeface="Arial"/>
                          <a:cs typeface="Arial"/>
                          <a:sym typeface="Arial"/>
                        </a:rPr>
                        <a:t>Smart Contract </a:t>
                      </a:r>
                    </a:p>
                  </a:txBody>
                  <a:tcPr marL="46575" marR="46575" marT="46575" marB="46575">
                    <a:lnL w="9525" cap="flat" cmpd="sng">
                      <a:solidFill>
                        <a:srgbClr val="000000"/>
                      </a:solidFill>
                      <a:prstDash val="solid"/>
                      <a:round/>
                      <a:headEnd type="none" w="med" len="med"/>
                      <a:tailEnd type="none" w="med" len="med"/>
                    </a:lnL>
                    <a:lnR w="9525" cap="flat" cmpd="sng">
                      <a:solidFill>
                        <a:srgbClr val="000000"/>
                      </a:solidFill>
                      <a:prstDash val="solid"/>
                      <a:round/>
                      <a:headEnd type="none" w="med" len="med"/>
                      <a:tailEnd type="none" w="med" len="med"/>
                    </a:lnR>
                    <a:lnT w="9525" cap="flat" cmpd="sng">
                      <a:solidFill>
                        <a:srgbClr val="000000"/>
                      </a:solidFill>
                      <a:prstDash val="solid"/>
                      <a:round/>
                      <a:headEnd type="none" w="med" len="med"/>
                      <a:tailEnd type="none" w="med" len="med"/>
                    </a:lnT>
                    <a:lnB w="9525" cap="flat" cmpd="sng">
                      <a:solidFill>
                        <a:srgbClr val="000000"/>
                      </a:solidFill>
                      <a:prstDash val="solid"/>
                      <a:round/>
                      <a:headEnd type="none" w="med" len="med"/>
                      <a:tailEnd type="none" w="med" len="med"/>
                    </a:lnB>
                  </a:tcPr>
                </a:tc>
              </a:tr>
              <a:tr h="2785475">
                <a:tc>
                  <a:txBody>
                    <a:bodyPr/>
                    <a:lstStyle/>
                    <a:p>
                      <a:pPr marL="0" marR="0" lvl="0" indent="0" algn="ctr" rtl="0">
                        <a:spcBef>
                          <a:spcPts val="0"/>
                        </a:spcBef>
                        <a:spcAft>
                          <a:spcPts val="0"/>
                        </a:spcAft>
                        <a:buSzPct val="25000"/>
                        <a:buNone/>
                      </a:pPr>
                      <a:r>
                        <a:rPr lang="fr-FR" sz="2000" b="1">
                          <a:solidFill>
                            <a:schemeClr val="lt1"/>
                          </a:solidFill>
                        </a:rPr>
                        <a:t>Applications </a:t>
                      </a:r>
                    </a:p>
                  </a:txBody>
                  <a:tcPr marL="46575" marR="46575" marT="46575" marB="46575" anchor="ctr">
                    <a:lnL w="9525" cap="flat" cmpd="sng">
                      <a:solidFill>
                        <a:srgbClr val="000000"/>
                      </a:solidFill>
                      <a:prstDash val="solid"/>
                      <a:round/>
                      <a:headEnd type="none" w="med" len="med"/>
                      <a:tailEnd type="none" w="med" len="med"/>
                    </a:lnL>
                    <a:lnR w="9525" cap="flat" cmpd="sng">
                      <a:solidFill>
                        <a:srgbClr val="000000"/>
                      </a:solidFill>
                      <a:prstDash val="solid"/>
                      <a:round/>
                      <a:headEnd type="none" w="med" len="med"/>
                      <a:tailEnd type="none" w="med" len="med"/>
                    </a:lnR>
                    <a:lnT w="9525" cap="flat" cmpd="sng">
                      <a:solidFill>
                        <a:srgbClr val="000000"/>
                      </a:solidFill>
                      <a:prstDash val="solid"/>
                      <a:round/>
                      <a:headEnd type="none" w="med" len="med"/>
                      <a:tailEnd type="none" w="med" len="med"/>
                    </a:lnT>
                    <a:lnB w="9525" cap="flat" cmpd="sng">
                      <a:solidFill>
                        <a:srgbClr val="000000"/>
                      </a:solidFill>
                      <a:prstDash val="solid"/>
                      <a:round/>
                      <a:headEnd type="none" w="med" len="med"/>
                      <a:tailEnd type="none" w="med" len="med"/>
                    </a:lnB>
                    <a:solidFill>
                      <a:srgbClr val="254A92"/>
                    </a:solidFill>
                  </a:tcPr>
                </a:tc>
                <a:tc>
                  <a:txBody>
                    <a:bodyPr/>
                    <a:lstStyle/>
                    <a:p>
                      <a:pPr marL="0" marR="0" lvl="0" indent="0" algn="l" rtl="0">
                        <a:spcBef>
                          <a:spcPts val="0"/>
                        </a:spcBef>
                        <a:spcAft>
                          <a:spcPts val="0"/>
                        </a:spcAft>
                        <a:buSzPct val="25000"/>
                        <a:buNone/>
                      </a:pPr>
                      <a:r>
                        <a:rPr lang="fr-FR" sz="2000" b="0" i="0" u="none" strike="noStrike" cap="none">
                          <a:solidFill>
                            <a:schemeClr val="lt1"/>
                          </a:solidFill>
                          <a:latin typeface="Arial"/>
                          <a:ea typeface="Arial"/>
                          <a:cs typeface="Arial"/>
                          <a:sym typeface="Arial"/>
                        </a:rPr>
                        <a:t>Transparence </a:t>
                      </a:r>
                    </a:p>
                    <a:p>
                      <a:pPr marL="0" marR="0" lvl="0" indent="0" algn="l" rtl="0">
                        <a:spcBef>
                          <a:spcPts val="0"/>
                        </a:spcBef>
                        <a:buSzPct val="25000"/>
                        <a:buNone/>
                      </a:pPr>
                      <a:r>
                        <a:rPr lang="fr-FR" sz="2000" u="none" strike="noStrike" cap="none">
                          <a:solidFill>
                            <a:schemeClr val="lt1"/>
                          </a:solidFill>
                        </a:rPr>
                        <a:t/>
                      </a:r>
                      <a:br>
                        <a:rPr lang="fr-FR" sz="2000" u="none" strike="noStrike" cap="none">
                          <a:solidFill>
                            <a:schemeClr val="lt1"/>
                          </a:solidFill>
                        </a:rPr>
                      </a:br>
                      <a:r>
                        <a:rPr lang="fr-FR" sz="2000" u="none" strike="noStrike" cap="none">
                          <a:solidFill>
                            <a:schemeClr val="lt1"/>
                          </a:solidFill>
                        </a:rPr>
                        <a:t/>
                      </a:r>
                      <a:br>
                        <a:rPr lang="fr-FR" sz="2000" u="none" strike="noStrike" cap="none">
                          <a:solidFill>
                            <a:schemeClr val="lt1"/>
                          </a:solidFill>
                        </a:rPr>
                      </a:br>
                      <a:endParaRPr lang="fr-FR" sz="2000" u="none" strike="noStrike" cap="none">
                        <a:solidFill>
                          <a:schemeClr val="lt1"/>
                        </a:solidFill>
                      </a:endParaRPr>
                    </a:p>
                  </a:txBody>
                  <a:tcPr marL="46575" marR="46575" marT="46575" marB="46575">
                    <a:lnL w="9525" cap="flat" cmpd="sng">
                      <a:solidFill>
                        <a:srgbClr val="000000"/>
                      </a:solidFill>
                      <a:prstDash val="solid"/>
                      <a:round/>
                      <a:headEnd type="none" w="med" len="med"/>
                      <a:tailEnd type="none" w="med" len="med"/>
                    </a:lnL>
                    <a:lnR w="9525" cap="flat" cmpd="sng">
                      <a:solidFill>
                        <a:srgbClr val="000000"/>
                      </a:solidFill>
                      <a:prstDash val="solid"/>
                      <a:round/>
                      <a:headEnd type="none" w="med" len="med"/>
                      <a:tailEnd type="none" w="med" len="med"/>
                    </a:lnR>
                    <a:lnT w="9525" cap="flat" cmpd="sng">
                      <a:solidFill>
                        <a:srgbClr val="000000"/>
                      </a:solidFill>
                      <a:prstDash val="solid"/>
                      <a:round/>
                      <a:headEnd type="none" w="med" len="med"/>
                      <a:tailEnd type="none" w="med" len="med"/>
                    </a:lnT>
                    <a:lnB w="9525" cap="flat" cmpd="sng">
                      <a:solidFill>
                        <a:srgbClr val="000000"/>
                      </a:solidFill>
                      <a:prstDash val="solid"/>
                      <a:round/>
                      <a:headEnd type="none" w="med" len="med"/>
                      <a:tailEnd type="none" w="med" len="med"/>
                    </a:lnB>
                  </a:tcPr>
                </a:tc>
                <a:tc>
                  <a:txBody>
                    <a:bodyPr/>
                    <a:lstStyle/>
                    <a:p>
                      <a:pPr marL="0" marR="0" lvl="0" indent="0" algn="l" rtl="0">
                        <a:spcBef>
                          <a:spcPts val="0"/>
                        </a:spcBef>
                        <a:spcAft>
                          <a:spcPts val="0"/>
                        </a:spcAft>
                        <a:buSzPct val="25000"/>
                        <a:buNone/>
                      </a:pPr>
                      <a:r>
                        <a:rPr lang="fr-FR" sz="2000">
                          <a:solidFill>
                            <a:schemeClr val="lt1"/>
                          </a:solidFill>
                        </a:rPr>
                        <a:t>Image</a:t>
                      </a:r>
                    </a:p>
                    <a:p>
                      <a:pPr marL="0" marR="0" lvl="0" indent="0" algn="l" rtl="0">
                        <a:spcBef>
                          <a:spcPts val="0"/>
                        </a:spcBef>
                        <a:spcAft>
                          <a:spcPts val="0"/>
                        </a:spcAft>
                        <a:buSzPct val="25000"/>
                        <a:buNone/>
                      </a:pPr>
                      <a:r>
                        <a:rPr lang="fr-FR" sz="2000" u="none" strike="noStrike" cap="none">
                          <a:solidFill>
                            <a:schemeClr val="lt1"/>
                          </a:solidFill>
                        </a:rPr>
                        <a:t/>
                      </a:r>
                      <a:br>
                        <a:rPr lang="fr-FR" sz="2000" u="none" strike="noStrike" cap="none">
                          <a:solidFill>
                            <a:schemeClr val="lt1"/>
                          </a:solidFill>
                        </a:rPr>
                      </a:br>
                      <a:r>
                        <a:rPr lang="fr-FR" sz="2000" b="0" i="0" u="none" strike="noStrike" cap="none">
                          <a:solidFill>
                            <a:schemeClr val="lt1"/>
                          </a:solidFill>
                          <a:latin typeface="Arial"/>
                          <a:ea typeface="Arial"/>
                          <a:cs typeface="Arial"/>
                          <a:sym typeface="Arial"/>
                        </a:rPr>
                        <a:t>Propriété intellectuelle </a:t>
                      </a:r>
                    </a:p>
                  </a:txBody>
                  <a:tcPr marL="46575" marR="46575" marT="46575" marB="46575">
                    <a:lnL w="9525" cap="flat" cmpd="sng">
                      <a:solidFill>
                        <a:srgbClr val="000000"/>
                      </a:solidFill>
                      <a:prstDash val="solid"/>
                      <a:round/>
                      <a:headEnd type="none" w="med" len="med"/>
                      <a:tailEnd type="none" w="med" len="med"/>
                    </a:lnL>
                    <a:lnR w="9525" cap="flat" cmpd="sng">
                      <a:solidFill>
                        <a:srgbClr val="000000"/>
                      </a:solidFill>
                      <a:prstDash val="solid"/>
                      <a:round/>
                      <a:headEnd type="none" w="med" len="med"/>
                      <a:tailEnd type="none" w="med" len="med"/>
                    </a:lnR>
                    <a:lnT w="9525" cap="flat" cmpd="sng">
                      <a:solidFill>
                        <a:srgbClr val="000000"/>
                      </a:solidFill>
                      <a:prstDash val="solid"/>
                      <a:round/>
                      <a:headEnd type="none" w="med" len="med"/>
                      <a:tailEnd type="none" w="med" len="med"/>
                    </a:lnT>
                    <a:lnB w="9525" cap="flat" cmpd="sng">
                      <a:solidFill>
                        <a:srgbClr val="000000"/>
                      </a:solidFill>
                      <a:prstDash val="solid"/>
                      <a:round/>
                      <a:headEnd type="none" w="med" len="med"/>
                      <a:tailEnd type="none" w="med" len="med"/>
                    </a:lnB>
                  </a:tcPr>
                </a:tc>
                <a:tc>
                  <a:txBody>
                    <a:bodyPr/>
                    <a:lstStyle/>
                    <a:p>
                      <a:pPr marL="0" marR="0" lvl="0" indent="0" algn="l" rtl="0">
                        <a:spcBef>
                          <a:spcPts val="0"/>
                        </a:spcBef>
                        <a:spcAft>
                          <a:spcPts val="0"/>
                        </a:spcAft>
                        <a:buSzPct val="25000"/>
                        <a:buNone/>
                      </a:pPr>
                      <a:r>
                        <a:rPr lang="fr-FR" sz="2000" b="0" i="0" u="none" strike="noStrike" cap="none">
                          <a:solidFill>
                            <a:schemeClr val="lt1"/>
                          </a:solidFill>
                          <a:latin typeface="Arial"/>
                          <a:ea typeface="Arial"/>
                          <a:cs typeface="Arial"/>
                          <a:sym typeface="Arial"/>
                        </a:rPr>
                        <a:t>Automatisation </a:t>
                      </a:r>
                    </a:p>
                    <a:p>
                      <a:pPr marL="0" marR="0" lvl="0" indent="0" algn="l" rtl="0">
                        <a:spcBef>
                          <a:spcPts val="0"/>
                        </a:spcBef>
                        <a:spcAft>
                          <a:spcPts val="0"/>
                        </a:spcAft>
                        <a:buSzPct val="25000"/>
                        <a:buNone/>
                      </a:pPr>
                      <a:r>
                        <a:rPr lang="fr-FR" sz="2000" u="none" strike="noStrike" cap="none">
                          <a:solidFill>
                            <a:schemeClr val="lt1"/>
                          </a:solidFill>
                        </a:rPr>
                        <a:t/>
                      </a:r>
                      <a:br>
                        <a:rPr lang="fr-FR" sz="2000" u="none" strike="noStrike" cap="none">
                          <a:solidFill>
                            <a:schemeClr val="lt1"/>
                          </a:solidFill>
                        </a:rPr>
                      </a:br>
                      <a:r>
                        <a:rPr lang="fr-FR" sz="2000" b="0" i="0" u="none" strike="noStrike" cap="none">
                          <a:solidFill>
                            <a:schemeClr val="lt1"/>
                          </a:solidFill>
                          <a:latin typeface="Arial"/>
                          <a:ea typeface="Arial"/>
                          <a:cs typeface="Arial"/>
                          <a:sym typeface="Arial"/>
                        </a:rPr>
                        <a:t>Optimisation des process</a:t>
                      </a:r>
                    </a:p>
                    <a:p>
                      <a:pPr marL="0" marR="0" lvl="0" indent="0" algn="l" rtl="0">
                        <a:spcBef>
                          <a:spcPts val="0"/>
                        </a:spcBef>
                        <a:buSzPct val="25000"/>
                        <a:buNone/>
                      </a:pPr>
                      <a:r>
                        <a:rPr lang="fr-FR" sz="2000" u="none" strike="noStrike" cap="none">
                          <a:solidFill>
                            <a:schemeClr val="lt1"/>
                          </a:solidFill>
                        </a:rPr>
                        <a:t/>
                      </a:r>
                      <a:br>
                        <a:rPr lang="fr-FR" sz="2000" u="none" strike="noStrike" cap="none">
                          <a:solidFill>
                            <a:schemeClr val="lt1"/>
                          </a:solidFill>
                        </a:rPr>
                      </a:br>
                      <a:r>
                        <a:rPr lang="fr-FR" sz="2000" u="none" strike="noStrike" cap="none">
                          <a:solidFill>
                            <a:schemeClr val="lt1"/>
                          </a:solidFill>
                        </a:rPr>
                        <a:t/>
                      </a:r>
                      <a:br>
                        <a:rPr lang="fr-FR" sz="2000" u="none" strike="noStrike" cap="none">
                          <a:solidFill>
                            <a:schemeClr val="lt1"/>
                          </a:solidFill>
                        </a:rPr>
                      </a:br>
                      <a:endParaRPr lang="fr-FR" sz="2000" u="none" strike="noStrike" cap="none">
                        <a:solidFill>
                          <a:schemeClr val="lt1"/>
                        </a:solidFill>
                      </a:endParaRPr>
                    </a:p>
                  </a:txBody>
                  <a:tcPr marL="46575" marR="46575" marT="46575" marB="46575">
                    <a:lnL w="9525" cap="flat" cmpd="sng">
                      <a:solidFill>
                        <a:srgbClr val="000000"/>
                      </a:solidFill>
                      <a:prstDash val="solid"/>
                      <a:round/>
                      <a:headEnd type="none" w="med" len="med"/>
                      <a:tailEnd type="none" w="med" len="med"/>
                    </a:lnL>
                    <a:lnR w="9525" cap="flat" cmpd="sng">
                      <a:solidFill>
                        <a:srgbClr val="000000"/>
                      </a:solidFill>
                      <a:prstDash val="solid"/>
                      <a:round/>
                      <a:headEnd type="none" w="med" len="med"/>
                      <a:tailEnd type="none" w="med" len="med"/>
                    </a:lnR>
                    <a:lnT w="9525" cap="flat" cmpd="sng">
                      <a:solidFill>
                        <a:srgbClr val="000000"/>
                      </a:solidFill>
                      <a:prstDash val="solid"/>
                      <a:round/>
                      <a:headEnd type="none" w="med" len="med"/>
                      <a:tailEnd type="none" w="med" len="med"/>
                    </a:lnT>
                    <a:lnB w="9525" cap="flat" cmpd="sng">
                      <a:solidFill>
                        <a:srgbClr val="000000"/>
                      </a:solidFill>
                      <a:prstDash val="solid"/>
                      <a:round/>
                      <a:headEnd type="none" w="med" len="med"/>
                      <a:tailEnd type="none" w="med" len="med"/>
                    </a:lnB>
                  </a:tcPr>
                </a:tc>
              </a:tr>
            </a:tbl>
          </a:graphicData>
        </a:graphic>
      </p:graphicFrame>
      <p:sp>
        <p:nvSpPr>
          <p:cNvPr id="198" name="Shape 198"/>
          <p:cNvSpPr txBox="1"/>
          <p:nvPr/>
        </p:nvSpPr>
        <p:spPr>
          <a:xfrm>
            <a:off x="5571025" y="207850"/>
            <a:ext cx="2273100" cy="648900"/>
          </a:xfrm>
          <a:prstGeom prst="rect">
            <a:avLst/>
          </a:prstGeom>
          <a:noFill/>
          <a:ln>
            <a:noFill/>
          </a:ln>
        </p:spPr>
        <p:txBody>
          <a:bodyPr lIns="91425" tIns="91425" rIns="91425" bIns="91425" anchor="t" anchorCtr="0">
            <a:noAutofit/>
          </a:bodyPr>
          <a:lstStyle/>
          <a:p>
            <a:pPr lvl="0" rtl="0">
              <a:spcBef>
                <a:spcPts val="0"/>
              </a:spcBef>
              <a:buNone/>
            </a:pPr>
            <a:r>
              <a:rPr lang="fr-FR" sz="3000" b="1">
                <a:solidFill>
                  <a:srgbClr val="DBBA25"/>
                </a:solidFill>
              </a:rPr>
              <a:t>Ressource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Shape 203"/>
          <p:cNvSpPr txBox="1">
            <a:spLocks noGrp="1"/>
          </p:cNvSpPr>
          <p:nvPr>
            <p:ph type="title"/>
          </p:nvPr>
        </p:nvSpPr>
        <p:spPr>
          <a:xfrm>
            <a:off x="628650" y="365125"/>
            <a:ext cx="7886700" cy="1325700"/>
          </a:xfrm>
          <a:prstGeom prst="rect">
            <a:avLst/>
          </a:prstGeom>
        </p:spPr>
        <p:txBody>
          <a:bodyPr lIns="91425" tIns="91425" rIns="91425" bIns="91425" anchor="ctr" anchorCtr="0">
            <a:noAutofit/>
          </a:bodyPr>
          <a:lstStyle/>
          <a:p>
            <a:pPr lvl="0">
              <a:spcBef>
                <a:spcPts val="0"/>
              </a:spcBef>
              <a:buNone/>
            </a:pPr>
            <a:r>
              <a:rPr lang="fr-FR" b="1">
                <a:solidFill>
                  <a:srgbClr val="FFFFFF"/>
                </a:solidFill>
              </a:rPr>
              <a:t>Question 2 </a:t>
            </a:r>
          </a:p>
        </p:txBody>
      </p:sp>
      <p:sp>
        <p:nvSpPr>
          <p:cNvPr id="204" name="Shape 204"/>
          <p:cNvSpPr txBox="1">
            <a:spLocks noGrp="1"/>
          </p:cNvSpPr>
          <p:nvPr>
            <p:ph type="body" idx="1"/>
          </p:nvPr>
        </p:nvSpPr>
        <p:spPr>
          <a:xfrm>
            <a:off x="628650" y="1216025"/>
            <a:ext cx="7886700" cy="4351200"/>
          </a:xfrm>
          <a:prstGeom prst="rect">
            <a:avLst/>
          </a:prstGeom>
        </p:spPr>
        <p:txBody>
          <a:bodyPr lIns="91425" tIns="91425" rIns="91425" bIns="91425" anchor="ctr" anchorCtr="0">
            <a:noAutofit/>
          </a:bodyPr>
          <a:lstStyle/>
          <a:p>
            <a:pPr marL="177800" lvl="0" indent="0" algn="just">
              <a:spcBef>
                <a:spcPts val="0"/>
              </a:spcBef>
              <a:buNone/>
            </a:pPr>
            <a:r>
              <a:rPr lang="fr-FR" sz="2000" i="1" dirty="0">
                <a:solidFill>
                  <a:srgbClr val="FFFFFF"/>
                </a:solidFill>
              </a:rPr>
              <a:t>Les organisations ont la possibilité d’utiliser la </a:t>
            </a:r>
            <a:r>
              <a:rPr lang="fr-FR" sz="2000" i="1" dirty="0" err="1">
                <a:solidFill>
                  <a:srgbClr val="FFFFFF"/>
                </a:solidFill>
              </a:rPr>
              <a:t>blockchain</a:t>
            </a:r>
            <a:r>
              <a:rPr lang="fr-FR" sz="2000" i="1" dirty="0">
                <a:solidFill>
                  <a:srgbClr val="FFFFFF"/>
                </a:solidFill>
              </a:rPr>
              <a:t> de deux manières différentes : L’une ne concerne que des </a:t>
            </a:r>
            <a:r>
              <a:rPr lang="fr-FR" sz="2000" i="1" dirty="0" err="1">
                <a:solidFill>
                  <a:srgbClr val="FFFFFF"/>
                </a:solidFill>
              </a:rPr>
              <a:t>process</a:t>
            </a:r>
            <a:r>
              <a:rPr lang="fr-FR" sz="2000" i="1" dirty="0">
                <a:solidFill>
                  <a:srgbClr val="FFFFFF"/>
                </a:solidFill>
              </a:rPr>
              <a:t> internes alors que l’autre concerne au moins une partie prenante externe. </a:t>
            </a:r>
          </a:p>
          <a:p>
            <a:pPr marL="177800" lvl="0" indent="0" algn="just">
              <a:spcBef>
                <a:spcPts val="0"/>
              </a:spcBef>
              <a:buNone/>
            </a:pPr>
            <a:endParaRPr sz="2000" dirty="0">
              <a:solidFill>
                <a:srgbClr val="FFFFFF"/>
              </a:solidFill>
            </a:endParaRPr>
          </a:p>
          <a:p>
            <a:pPr marL="177800" lvl="0" indent="0" algn="just">
              <a:spcBef>
                <a:spcPts val="0"/>
              </a:spcBef>
              <a:buNone/>
            </a:pPr>
            <a:r>
              <a:rPr lang="fr-FR" sz="2000" b="1" dirty="0">
                <a:solidFill>
                  <a:srgbClr val="FFFFFF"/>
                </a:solidFill>
              </a:rPr>
              <a:t>Classez les espaces d’innovation que vous avez identifiés dans ces </a:t>
            </a:r>
            <a:r>
              <a:rPr lang="fr-FR" sz="2000" b="1" dirty="0" smtClean="0">
                <a:solidFill>
                  <a:srgbClr val="FFFFFF"/>
                </a:solidFill>
              </a:rPr>
              <a:t>deux catégories</a:t>
            </a:r>
            <a:r>
              <a:rPr lang="fr-FR" sz="2000" b="1" dirty="0">
                <a:solidFill>
                  <a:srgbClr val="FFFFFF"/>
                </a:solidFill>
              </a:rPr>
              <a:t>.</a:t>
            </a:r>
          </a:p>
        </p:txBody>
      </p: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1627</Words>
  <Application>Microsoft Office PowerPoint</Application>
  <PresentationFormat>On-screen Show (4:3)</PresentationFormat>
  <Paragraphs>232</Paragraphs>
  <Slides>30</Slides>
  <Notes>30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Arial</vt:lpstr>
      <vt:lpstr>Calibri</vt:lpstr>
      <vt:lpstr>Noto Sans Symbols</vt:lpstr>
      <vt:lpstr>Office Theme</vt:lpstr>
      <vt:lpstr>Activité “Fil rouge”  MOOC Blockchain  </vt:lpstr>
      <vt:lpstr>Module 2</vt:lpstr>
      <vt:lpstr>M2 : Qualification des espaces d’innovation</vt:lpstr>
      <vt:lpstr>Question 1 : Les espaces d’innovation</vt:lpstr>
      <vt:lpstr>Espace d’innovation 1</vt:lpstr>
      <vt:lpstr>Améliorer la traçabilité de mes produits </vt:lpstr>
      <vt:lpstr>PowerPoint Presentation</vt:lpstr>
      <vt:lpstr>PowerPoint Presentation</vt:lpstr>
      <vt:lpstr>Question 2 </vt:lpstr>
      <vt:lpstr>PowerPoint Presentation</vt:lpstr>
      <vt:lpstr>PowerPoint Presentation</vt:lpstr>
      <vt:lpstr>Question 2.I : Les espaces d’innovation en interne</vt:lpstr>
      <vt:lpstr>Espace d’innovation 1 (interne)</vt:lpstr>
      <vt:lpstr>Optimiser les processus de comptabilité</vt:lpstr>
      <vt:lpstr>Question 2.E.a : Les espaces d’innovation à l’externe</vt:lpstr>
      <vt:lpstr>Tableau préliminaire</vt:lpstr>
      <vt:lpstr>Tableau préliminaire</vt:lpstr>
      <vt:lpstr>Question 2.E.b : Les barrières à l’entrée</vt:lpstr>
      <vt:lpstr>PowerPoint Presentation</vt:lpstr>
      <vt:lpstr>PowerPoint Presentation</vt:lpstr>
      <vt:lpstr>Question 2.E.c : Acteurs entrants et acteurs présents</vt:lpstr>
      <vt:lpstr>PowerPoint Presentation</vt:lpstr>
      <vt:lpstr>PowerPoint Presentation</vt:lpstr>
      <vt:lpstr>Question d’approfondissement </vt:lpstr>
      <vt:lpstr>PowerPoint Presentation</vt:lpstr>
      <vt:lpstr>PowerPoint Presentation</vt:lpstr>
      <vt:lpstr>PowerPoint Presentation</vt:lpstr>
      <vt:lpstr>Question 2.E.d : Les partenariats</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Activité “Fil rouge”  MOOC Blockchain</dc:title>
  <dc:creator>Julie Chane Ching</dc:creator>
  <cp:lastModifiedBy>Julie Chane Ching</cp:lastModifiedBy>
  <cp:revision>3</cp:revision>
  <dcterms:modified xsi:type="dcterms:W3CDTF">2016-09-23T16:38:57Z</dcterms:modified>
</cp:coreProperties>
</file>