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256" r:id="rId2"/>
    <p:sldId id="257" r:id="rId3"/>
    <p:sldId id="258" r:id="rId4"/>
    <p:sldId id="279" r:id="rId5"/>
    <p:sldId id="278" r:id="rId6"/>
    <p:sldId id="282" r:id="rId7"/>
    <p:sldId id="259" r:id="rId8"/>
    <p:sldId id="264" r:id="rId9"/>
    <p:sldId id="280" r:id="rId10"/>
    <p:sldId id="263" r:id="rId11"/>
    <p:sldId id="262" r:id="rId12"/>
    <p:sldId id="268" r:id="rId13"/>
    <p:sldId id="273" r:id="rId14"/>
    <p:sldId id="271" r:id="rId15"/>
    <p:sldId id="267" r:id="rId16"/>
    <p:sldId id="266" r:id="rId17"/>
    <p:sldId id="265" r:id="rId18"/>
    <p:sldId id="270" r:id="rId19"/>
    <p:sldId id="274" r:id="rId20"/>
    <p:sldId id="260" r:id="rId21"/>
    <p:sldId id="277" r:id="rId22"/>
    <p:sldId id="284" r:id="rId23"/>
    <p:sldId id="269" r:id="rId24"/>
    <p:sldId id="272" r:id="rId25"/>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il" initials="j"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1" autoAdjust="0"/>
    <p:restoredTop sz="94660" autoAdjust="0"/>
  </p:normalViewPr>
  <p:slideViewPr>
    <p:cSldViewPr snapToGrid="0">
      <p:cViewPr>
        <p:scale>
          <a:sx n="100" d="100"/>
          <a:sy n="100" d="100"/>
        </p:scale>
        <p:origin x="-162"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ABD976DF-BC80-413A-8626-5AA0A34E9400}" type="datetimeFigureOut">
              <a:rPr lang="fr-FR" smtClean="0"/>
              <a:t>12/02/2017</a:t>
            </a:fld>
            <a:endParaRPr lang="fr-FR" dirty="0"/>
          </a:p>
        </p:txBody>
      </p:sp>
      <p:sp>
        <p:nvSpPr>
          <p:cNvPr id="4" name="Espace réservé de l'image des diapositives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fr-FR" dirty="0"/>
          </a:p>
        </p:txBody>
      </p:sp>
      <p:sp>
        <p:nvSpPr>
          <p:cNvPr id="5" name="Espace réservé des notes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fr-FR" dirty="0"/>
          </a:p>
        </p:txBody>
      </p:sp>
      <p:sp>
        <p:nvSpPr>
          <p:cNvPr id="7" name="Espace réservé du numéro de diapositive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4C6AB215-C833-446D-B067-8AE24FAF91C9}" type="slidenum">
              <a:rPr lang="fr-FR" smtClean="0"/>
              <a:t>‹N°›</a:t>
            </a:fld>
            <a:endParaRPr lang="fr-FR" dirty="0"/>
          </a:p>
        </p:txBody>
      </p:sp>
    </p:spTree>
    <p:extLst>
      <p:ext uri="{BB962C8B-B14F-4D97-AF65-F5344CB8AC3E}">
        <p14:creationId xmlns:p14="http://schemas.microsoft.com/office/powerpoint/2010/main" val="16063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615A2C8E-4D54-4C09-BF69-E7B43A6B6F52}" type="datetime1">
              <a:rPr lang="en-US" smtClean="0"/>
              <a:t>2/12/2017</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9E33A3-E755-43B3-AED3-025147C36051}" type="datetime1">
              <a:rPr lang="en-US" smtClean="0"/>
              <a:t>2/12/2017</a:t>
            </a:fld>
            <a:endParaRPr lang="en-US" dirty="0"/>
          </a:p>
        </p:txBody>
      </p:sp>
      <p:sp>
        <p:nvSpPr>
          <p:cNvPr id="5" name="Footer Placeholder 4"/>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5D587A1-D565-442B-9BA8-416DCAE0348E}" type="datetime1">
              <a:rPr lang="en-US" smtClean="0"/>
              <a:t>2/12/2017</a:t>
            </a:fld>
            <a:endParaRPr lang="en-US" dirty="0"/>
          </a:p>
        </p:txBody>
      </p:sp>
      <p:sp>
        <p:nvSpPr>
          <p:cNvPr id="5" name="Footer Placeholder 4"/>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sz="1200"/>
            </a:lvl1pPr>
          </a:lstStyle>
          <a:p>
            <a:fld id="{3F887B7C-435C-43C0-B90A-B2519DB866C9}" type="datetime1">
              <a:rPr lang="en-US" smtClean="0"/>
              <a:t>2/12/2017</a:t>
            </a:fld>
            <a:endParaRPr lang="en-US" dirty="0"/>
          </a:p>
        </p:txBody>
      </p:sp>
      <p:sp>
        <p:nvSpPr>
          <p:cNvPr id="5" name="Footer Placeholder 4"/>
          <p:cNvSpPr>
            <a:spLocks noGrp="1"/>
          </p:cNvSpPr>
          <p:nvPr>
            <p:ph type="ftr" sz="quarter" idx="11"/>
          </p:nvPr>
        </p:nvSpPr>
        <p:spPr/>
        <p:txBody>
          <a:bodyPr/>
          <a:lstStyle>
            <a:lvl1pPr>
              <a:defRPr sz="1200"/>
            </a:lvl1p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0EC1DF3-F7E5-426D-A694-DB5D707D509E}" type="datetime1">
              <a:rPr lang="en-US" smtClean="0"/>
              <a:t>2/12/2017</a:t>
            </a:fld>
            <a:endParaRPr lang="en-US" dirty="0"/>
          </a:p>
        </p:txBody>
      </p:sp>
      <p:sp>
        <p:nvSpPr>
          <p:cNvPr id="5" name="Footer Placeholder 4"/>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5C39FBD-2092-443A-BF26-A9CD6336BE81}" type="datetime1">
              <a:rPr lang="en-US" smtClean="0"/>
              <a:t>2/12/2017</a:t>
            </a:fld>
            <a:endParaRPr lang="en-US" dirty="0"/>
          </a:p>
        </p:txBody>
      </p:sp>
      <p:sp>
        <p:nvSpPr>
          <p:cNvPr id="6" name="Footer Placeholder 5"/>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29166" y="2974448"/>
            <a:ext cx="4645152" cy="249387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094337" y="2971669"/>
            <a:ext cx="4645152" cy="248719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DB4AF05-AAC0-4AC8-98B4-BF1EA182CF5F}" type="datetime1">
              <a:rPr lang="en-US" smtClean="0"/>
              <a:t>2/12/2017</a:t>
            </a:fld>
            <a:endParaRPr lang="en-US" dirty="0"/>
          </a:p>
        </p:txBody>
      </p:sp>
      <p:sp>
        <p:nvSpPr>
          <p:cNvPr id="8" name="Footer Placeholder 7"/>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EA4559B-676C-44E4-B43E-525742776E0D}" type="datetime1">
              <a:rPr lang="en-US" smtClean="0"/>
              <a:t>2/12/2017</a:t>
            </a:fld>
            <a:endParaRPr lang="en-US" dirty="0"/>
          </a:p>
        </p:txBody>
      </p:sp>
      <p:sp>
        <p:nvSpPr>
          <p:cNvPr id="4" name="Footer Placeholder 3"/>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DCDE2-065B-4C79-8F4A-8491ED972E82}" type="datetime1">
              <a:rPr lang="en-US" smtClean="0"/>
              <a:t>2/12/2017</a:t>
            </a:fld>
            <a:endParaRPr lang="en-US" dirty="0"/>
          </a:p>
        </p:txBody>
      </p:sp>
      <p:sp>
        <p:nvSpPr>
          <p:cNvPr id="3" name="Footer Placeholder 2"/>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D0F3C26-182E-4BD3-A8CF-A25FFDF85133}" type="datetime1">
              <a:rPr lang="en-US" smtClean="0"/>
              <a:t>2/12/2017</a:t>
            </a:fld>
            <a:endParaRPr lang="en-US" dirty="0"/>
          </a:p>
        </p:txBody>
      </p:sp>
      <p:sp>
        <p:nvSpPr>
          <p:cNvPr id="6" name="Footer Placeholder 5"/>
          <p:cNvSpPr>
            <a:spLocks noGrp="1"/>
          </p:cNvSpPr>
          <p:nvPr>
            <p:ph type="ftr" sz="quarter" idx="11"/>
          </p:nvPr>
        </p:nvSpPr>
        <p:spPr/>
        <p:txBody>
          <a:bodyPr/>
          <a:lstStyle/>
          <a:p>
            <a:r>
              <a:rPr lang="fr-FR" dirty="0"/>
              <a:t>COMPTAVIA - Réseau d'experts-comptables et de comptables indépendants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6B395F16-428B-43F1-A37B-BFF26219A48C}" type="datetime1">
              <a:rPr lang="en-US" smtClean="0"/>
              <a:t>2/12/2017</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r>
              <a:rPr lang="fr-FR" dirty="0"/>
              <a:t>COMPTAVIA - Réseau d'experts-comptables et de comptables indépendants</a:t>
            </a:r>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‹N°›</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DD2445E-E491-4EEE-8A32-5A427EF469DE}" type="datetime1">
              <a:rPr lang="en-US" smtClean="0"/>
              <a:t>2/12/2017</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fr-FR" dirty="0"/>
              <a:t>COMPTAVIA - Réseau d'experts-comptables et de comptables indépendants</a:t>
            </a:r>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09252"/>
            <a:ext cx="1523999" cy="748748"/>
          </a:xfrm>
          <a:prstGeom prst="rect">
            <a:avLst/>
          </a:prstGeom>
        </p:spPr>
      </p:pic>
      <p:pic>
        <p:nvPicPr>
          <p:cNvPr id="1026" name="Picture 2" descr="http://1.1.1.4/bmi/www.comptavia.fr/content/images/logo-accuei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1329" y="1732713"/>
            <a:ext cx="4930202" cy="56886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54827" y="2827048"/>
            <a:ext cx="9486900" cy="1077218"/>
          </a:xfrm>
          <a:prstGeom prst="rect">
            <a:avLst/>
          </a:prstGeom>
        </p:spPr>
        <p:txBody>
          <a:bodyPr wrap="square">
            <a:spAutoFit/>
          </a:bodyPr>
          <a:lstStyle/>
          <a:p>
            <a:pPr lvl="0" defTabSz="914400" eaLnBrk="0" fontAlgn="base" hangingPunct="0">
              <a:spcBef>
                <a:spcPct val="0"/>
              </a:spcBef>
              <a:spcAft>
                <a:spcPct val="0"/>
              </a:spcAft>
            </a:pPr>
            <a:r>
              <a:rPr lang="fr-FR" altLang="fr-FR" sz="2200" b="1" dirty="0">
                <a:solidFill>
                  <a:srgbClr val="888888"/>
                </a:solidFill>
                <a:latin typeface="lastwaerk"/>
              </a:rPr>
              <a:t>La comptabilité via le </a:t>
            </a:r>
            <a:r>
              <a:rPr lang="fr-FR" altLang="fr-FR" sz="2200" b="1" dirty="0" smtClean="0">
                <a:solidFill>
                  <a:srgbClr val="888888"/>
                </a:solidFill>
                <a:latin typeface="lastwaerk"/>
              </a:rPr>
              <a:t>réseau mais pas seulement…</a:t>
            </a:r>
            <a:endParaRPr lang="fr-FR" altLang="fr-FR" sz="2200" b="1" dirty="0">
              <a:solidFill>
                <a:srgbClr val="888888"/>
              </a:solidFill>
              <a:latin typeface="lastwaerk"/>
            </a:endParaRPr>
          </a:p>
          <a:p>
            <a:pPr lvl="0" defTabSz="914400" eaLnBrk="0" fontAlgn="base" hangingPunct="0">
              <a:spcBef>
                <a:spcPct val="0"/>
              </a:spcBef>
              <a:spcAft>
                <a:spcPct val="0"/>
              </a:spcAft>
            </a:pPr>
            <a:endParaRPr lang="fr-FR" altLang="fr-FR" sz="2200" b="1" i="1" dirty="0">
              <a:solidFill>
                <a:srgbClr val="FB4C11"/>
              </a:solidFill>
              <a:latin typeface="lastwaerk"/>
            </a:endParaRPr>
          </a:p>
          <a:p>
            <a:pPr lvl="0" defTabSz="914400" eaLnBrk="0" fontAlgn="base" hangingPunct="0">
              <a:spcBef>
                <a:spcPct val="0"/>
              </a:spcBef>
              <a:spcAft>
                <a:spcPct val="0"/>
              </a:spcAft>
            </a:pPr>
            <a:r>
              <a:rPr lang="fr-FR" altLang="fr-FR" sz="2000" b="1" i="1" dirty="0">
                <a:solidFill>
                  <a:srgbClr val="FB4C11"/>
                </a:solidFill>
                <a:latin typeface="lastwaerk"/>
              </a:rPr>
              <a:t>DEVENEZ </a:t>
            </a:r>
            <a:r>
              <a:rPr lang="fr-FR" altLang="fr-FR" sz="2000" b="1" i="1" dirty="0" smtClean="0">
                <a:solidFill>
                  <a:srgbClr val="FB4C11"/>
                </a:solidFill>
                <a:latin typeface="lastwaerk"/>
              </a:rPr>
              <a:t>CONSEILLER INDEPENDANT… </a:t>
            </a:r>
            <a:r>
              <a:rPr lang="fr-FR" altLang="fr-FR" sz="2000" b="1" i="1" dirty="0">
                <a:solidFill>
                  <a:srgbClr val="FB4C11"/>
                </a:solidFill>
                <a:latin typeface="lastwaerk"/>
              </a:rPr>
              <a:t>TOUT EN ETANT ACCOMPAGNE</a:t>
            </a:r>
          </a:p>
        </p:txBody>
      </p:sp>
    </p:spTree>
    <p:extLst>
      <p:ext uri="{BB962C8B-B14F-4D97-AF65-F5344CB8AC3E}">
        <p14:creationId xmlns:p14="http://schemas.microsoft.com/office/powerpoint/2010/main" val="1840495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10</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4000" y="1494260"/>
            <a:ext cx="9666285" cy="3860544"/>
          </a:xfrm>
          <a:prstGeom prst="rect">
            <a:avLst/>
          </a:prstGeom>
        </p:spPr>
        <p:txBody>
          <a:bodyPr wrap="square">
            <a:spAutoFit/>
          </a:bodyPr>
          <a:lstStyle/>
          <a:p>
            <a:pPr lvl="0" algn="just" fontAlgn="base">
              <a:spcAft>
                <a:spcPts val="0"/>
              </a:spcAft>
            </a:pPr>
            <a:r>
              <a:rPr lang="fr-FR" b="1" dirty="0">
                <a:solidFill>
                  <a:schemeClr val="accent6">
                    <a:lumMod val="60000"/>
                    <a:lumOff val="40000"/>
                  </a:schemeClr>
                </a:solidFill>
                <a:latin typeface="Verdana" panose="020B0604030504040204" pitchFamily="34" charset="0"/>
                <a:ea typeface="Times New Roman" panose="02020603050405020304" pitchFamily="18" charset="0"/>
              </a:rPr>
              <a:t>Le réseau COMPTAVIA met à votre disposition des compétences et connaissances habituellement réservées aux grands cabinets </a:t>
            </a:r>
            <a:endParaRPr lang="fr-FR" sz="3200" dirty="0">
              <a:solidFill>
                <a:schemeClr val="accent6">
                  <a:lumMod val="60000"/>
                  <a:lumOff val="40000"/>
                </a:schemeClr>
              </a:solidFill>
              <a:latin typeface="Times New Roman" panose="02020603050405020304" pitchFamily="18" charset="0"/>
              <a:ea typeface="Times New Roman" panose="02020603050405020304" pitchFamily="18" charset="0"/>
            </a:endParaRPr>
          </a:p>
          <a:p>
            <a:pPr marL="180340" algn="just" fontAlgn="base">
              <a:spcAft>
                <a:spcPts val="0"/>
              </a:spcAft>
            </a:pPr>
            <a:r>
              <a:rPr lang="fr-FR" b="1" dirty="0">
                <a:solidFill>
                  <a:srgbClr val="000000"/>
                </a:solidFill>
                <a:latin typeface="Verdana" panose="020B0604030504040204" pitchFamily="34" charset="0"/>
                <a:ea typeface="Times New Roman" panose="02020603050405020304" pitchFamily="18" charset="0"/>
              </a:rPr>
              <a:t/>
            </a:r>
            <a:br>
              <a:rPr lang="fr-FR" b="1" dirty="0">
                <a:solidFill>
                  <a:srgbClr val="000000"/>
                </a:solidFill>
                <a:latin typeface="Verdana" panose="020B0604030504040204" pitchFamily="34" charset="0"/>
                <a:ea typeface="Times New Roman" panose="02020603050405020304" pitchFamily="18" charset="0"/>
              </a:rPr>
            </a:br>
            <a:r>
              <a:rPr lang="fr-FR" dirty="0">
                <a:latin typeface="Verdana" panose="020B0604030504040204" pitchFamily="34" charset="0"/>
                <a:ea typeface="Times New Roman" panose="02020603050405020304" pitchFamily="18" charset="0"/>
              </a:rPr>
              <a:t>Le réseau propose </a:t>
            </a:r>
            <a:r>
              <a:rPr lang="fr-FR" dirty="0" smtClean="0">
                <a:latin typeface="Verdana" panose="020B0604030504040204" pitchFamily="34" charset="0"/>
                <a:ea typeface="Times New Roman" panose="02020603050405020304" pitchFamily="18" charset="0"/>
              </a:rPr>
              <a:t>(en partenariat avec notre partenaire expert-comptable) :</a:t>
            </a:r>
            <a:endParaRPr lang="fr-FR" dirty="0">
              <a:latin typeface="Verdana" panose="020B0604030504040204" pitchFamily="34" charset="0"/>
              <a:ea typeface="Times New Roman" panose="02020603050405020304" pitchFamily="18" charset="0"/>
            </a:endParaRPr>
          </a:p>
          <a:p>
            <a:pPr marL="180340" algn="just" fontAlgn="base">
              <a:spcAft>
                <a:spcPts val="0"/>
              </a:spcAft>
            </a:pPr>
            <a:endParaRPr lang="fr-FR" sz="3200" dirty="0">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des juristes en droit social, droit fiscal, droit des sociétés sont à la disposition des membres du réseau</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vous avez accès à l’ensemble des informations de la base documentaire de la Revue Fiduciaire</a:t>
            </a:r>
          </a:p>
          <a:p>
            <a:pPr marL="342900" lvl="0" indent="-342900" algn="just">
              <a:lnSpc>
                <a:spcPct val="115000"/>
              </a:lnSpc>
              <a:spcAft>
                <a:spcPts val="100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les membres du réseau peuvent se consulter et s'entraider en fonction des compétences de chacun</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71288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10" name="Image 9"/>
          <p:cNvPicPr>
            <a:picLocks noChangeAspect="1"/>
          </p:cNvPicPr>
          <p:nvPr/>
        </p:nvPicPr>
        <p:blipFill>
          <a:blip r:embed="rId3"/>
          <a:stretch>
            <a:fillRect/>
          </a:stretch>
        </p:blipFill>
        <p:spPr>
          <a:xfrm>
            <a:off x="2915478" y="36442"/>
            <a:ext cx="5698436" cy="6202021"/>
          </a:xfrm>
          <a:prstGeom prst="rect">
            <a:avLst/>
          </a:prstGeom>
        </p:spPr>
      </p:pic>
      <p:pic>
        <p:nvPicPr>
          <p:cNvPr id="15" name="Image 14"/>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671695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118489" y="579213"/>
            <a:ext cx="10636189" cy="5170646"/>
          </a:xfrm>
          <a:prstGeom prst="rect">
            <a:avLst/>
          </a:prstGeom>
        </p:spPr>
        <p:txBody>
          <a:bodyPr wrap="square">
            <a:spAutoFit/>
          </a:bodyPr>
          <a:lstStyle/>
          <a:p>
            <a:pPr lvl="0" algn="just" fontAlgn="base">
              <a:spcAft>
                <a:spcPts val="0"/>
              </a:spcAft>
            </a:pPr>
            <a:r>
              <a:rPr lang="fr-FR" b="1" dirty="0">
                <a:solidFill>
                  <a:schemeClr val="accent6">
                    <a:lumMod val="60000"/>
                    <a:lumOff val="40000"/>
                  </a:schemeClr>
                </a:solidFill>
                <a:latin typeface="Verdana" panose="020B0604030504040204" pitchFamily="34" charset="0"/>
                <a:ea typeface="Times New Roman" panose="02020603050405020304" pitchFamily="18" charset="0"/>
              </a:rPr>
              <a:t>Le réseau vous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propose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des outils marketing et des supports de communication (site internet, carte de visite, plaquette...)</a:t>
            </a:r>
            <a:endParaRPr lang="fr-FR" sz="3200" dirty="0">
              <a:solidFill>
                <a:schemeClr val="accent6">
                  <a:lumMod val="60000"/>
                  <a:lumOff val="40000"/>
                </a:schemeClr>
              </a:solidFill>
              <a:latin typeface="Times New Roman" panose="02020603050405020304" pitchFamily="18" charset="0"/>
              <a:ea typeface="Times New Roman" panose="02020603050405020304" pitchFamily="18" charset="0"/>
            </a:endParaRPr>
          </a:p>
          <a:p>
            <a:pPr marL="457200" algn="just" fontAlgn="base">
              <a:spcAft>
                <a:spcPts val="0"/>
              </a:spcAft>
            </a:pPr>
            <a:r>
              <a:rPr lang="fr-FR" b="1" dirty="0">
                <a:solidFill>
                  <a:srgbClr val="000000"/>
                </a:solidFill>
                <a:latin typeface="Verdana" panose="020B0604030504040204" pitchFamily="34" charset="0"/>
                <a:ea typeface="Times New Roman" panose="02020603050405020304" pitchFamily="18" charset="0"/>
              </a:rPr>
              <a:t> </a:t>
            </a: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vous propose un pack de communication comprenant : carte de visite, papier à en-tête, stylo, pochette...</a:t>
            </a:r>
          </a:p>
          <a:p>
            <a:pPr marL="342900" lvl="0" indent="-342900" algn="just" fontAlgn="base">
              <a:spcAft>
                <a:spcPts val="0"/>
              </a:spcAft>
              <a:buSzPts val="1000"/>
              <a:buFont typeface="Symbol" panose="05050102010706020507" pitchFamily="18" charset="2"/>
              <a:buChar char=""/>
              <a:tabLst>
                <a:tab pos="457200" algn="l"/>
              </a:tabLst>
            </a:pP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vous fourni également un dossier de presse à déposer aux journaux et partenaires locaux afin de vous assurer une publicité gratuite au démarrage de votre activité</a:t>
            </a:r>
          </a:p>
          <a:p>
            <a:pPr marL="342900" lvl="0" indent="-342900" algn="just" fontAlgn="base">
              <a:spcAft>
                <a:spcPts val="0"/>
              </a:spcAft>
              <a:buSzPts val="1000"/>
              <a:buFont typeface="Symbol" panose="05050102010706020507" pitchFamily="18" charset="2"/>
              <a:buChar char=""/>
              <a:tabLst>
                <a:tab pos="457200" algn="l"/>
              </a:tabLst>
            </a:pP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développe un site internet innovant dédié à la création d’entreprise. Ces créateurs sont autant de nouveaux clients pour les membres du réseau.</a:t>
            </a:r>
          </a:p>
          <a:p>
            <a:pPr marL="342900" lvl="0" indent="-342900" algn="just" fontAlgn="base">
              <a:spcAft>
                <a:spcPts val="0"/>
              </a:spcAft>
              <a:buSzPts val="1000"/>
              <a:buFont typeface="Symbol" panose="05050102010706020507" pitchFamily="18" charset="2"/>
              <a:buChar char=""/>
              <a:tabLst>
                <a:tab pos="457200" algn="l"/>
              </a:tabLst>
            </a:pPr>
            <a:endParaRPr lang="fr-FR" sz="3200" dirty="0">
              <a:latin typeface="Times New Roman" panose="02020603050405020304" pitchFamily="18" charset="0"/>
              <a:ea typeface="Times New Roman" panose="02020603050405020304" pitchFamily="18" charset="0"/>
            </a:endParaRPr>
          </a:p>
          <a:p>
            <a:pPr marL="342900" lvl="0" indent="-342900" algn="just" fontAlgn="base">
              <a:spcAft>
                <a:spcPts val="0"/>
              </a:spcAft>
              <a:buSzPts val="1000"/>
              <a:buFont typeface="Symbol" panose="05050102010706020507" pitchFamily="18" charset="2"/>
              <a:buChar char=""/>
              <a:tabLst>
                <a:tab pos="457200" algn="l"/>
              </a:tabLst>
            </a:pPr>
            <a:r>
              <a:rPr lang="fr-FR" dirty="0">
                <a:latin typeface="Verdana" panose="020B0604030504040204" pitchFamily="34" charset="0"/>
                <a:ea typeface="Times New Roman" panose="02020603050405020304" pitchFamily="18" charset="0"/>
              </a:rPr>
              <a:t>Le réseau proposera également à ses membres des opérations commerciales afin de développer leur clientèle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téléprospection</a:t>
            </a:r>
            <a:r>
              <a:rPr lang="fr-FR" dirty="0">
                <a:latin typeface="Verdana" panose="020B0604030504040204" pitchFamily="34" charset="0"/>
                <a:ea typeface="Times New Roman" panose="02020603050405020304" pitchFamily="18" charset="0"/>
              </a:rPr>
              <a:t>, communication nationale, courriers auprès des créateurs d’entreprise de votre région, e-mailing, réseau de prescripteurs…)</a:t>
            </a:r>
            <a:endParaRPr lang="fr-FR" sz="3200" dirty="0">
              <a:effectLst/>
              <a:latin typeface="Times New Roman" panose="02020603050405020304" pitchFamily="18" charset="0"/>
              <a:ea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69135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pic>
        <p:nvPicPr>
          <p:cNvPr id="3" name="Image 2"/>
          <p:cNvPicPr>
            <a:picLocks noChangeAspect="1"/>
          </p:cNvPicPr>
          <p:nvPr/>
        </p:nvPicPr>
        <p:blipFill>
          <a:blip r:embed="rId3"/>
          <a:stretch>
            <a:fillRect/>
          </a:stretch>
        </p:blipFill>
        <p:spPr>
          <a:xfrm>
            <a:off x="1523999" y="991717"/>
            <a:ext cx="9862477" cy="4609524"/>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595688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742122" y="254778"/>
            <a:ext cx="11039061" cy="5702074"/>
          </a:xfrm>
          <a:prstGeom prst="rect">
            <a:avLst/>
          </a:prstGeom>
        </p:spPr>
        <p:txBody>
          <a:bodyPr wrap="square">
            <a:spAutoFit/>
          </a:bodyPr>
          <a:lstStyle/>
          <a:p>
            <a:pPr algn="just" fontAlgn="base">
              <a:lnSpc>
                <a:spcPct val="115000"/>
              </a:lnSpc>
              <a:spcAft>
                <a:spcPts val="0"/>
              </a:spcAft>
            </a:pPr>
            <a:r>
              <a:rPr lang="fr-FR" dirty="0">
                <a:latin typeface="Verdana" panose="020B0604030504040204" pitchFamily="34" charset="0"/>
                <a:ea typeface="Times New Roman" panose="02020603050405020304" pitchFamily="18" charset="0"/>
                <a:cs typeface="Times New Roman" panose="02020603050405020304" pitchFamily="18" charset="0"/>
              </a:rPr>
              <a:t>« Avec l'externalisation de la </a:t>
            </a:r>
            <a:r>
              <a:rPr lang="fr-FR" dirty="0" smtClean="0">
                <a:latin typeface="Verdana" panose="020B0604030504040204" pitchFamily="34" charset="0"/>
                <a:ea typeface="Times New Roman" panose="02020603050405020304" pitchFamily="18" charset="0"/>
                <a:cs typeface="Times New Roman" panose="02020603050405020304" pitchFamily="18" charset="0"/>
              </a:rPr>
              <a:t>production comptable, </a:t>
            </a:r>
            <a:r>
              <a:rPr lang="fr-FR" dirty="0">
                <a:latin typeface="Verdana" panose="020B0604030504040204" pitchFamily="34" charset="0"/>
                <a:ea typeface="Times New Roman" panose="02020603050405020304" pitchFamily="18" charset="0"/>
                <a:cs typeface="Times New Roman" panose="02020603050405020304" pitchFamily="18" charset="0"/>
              </a:rPr>
              <a:t>vous vous libérez du temps et vous vous concentrez sur des tâches à fortes valeurs ajouté et sur le développement de votre clientèle...mais comment se développer encore plus rapidement ? »</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0"/>
              </a:spcAft>
            </a:pPr>
            <a:r>
              <a:rPr lang="fr-FR" dirty="0">
                <a:latin typeface="Verdana" panose="020B0604030504040204" pitchFamily="34" charset="0"/>
                <a:ea typeface="Times New Roman" panose="02020603050405020304" pitchFamily="18" charset="0"/>
                <a:cs typeface="Times New Roman" panose="02020603050405020304" pitchFamily="18" charset="0"/>
              </a:rPr>
              <a:t/>
            </a:r>
            <a:br>
              <a:rPr lang="fr-FR" dirty="0">
                <a:latin typeface="Verdana" panose="020B0604030504040204" pitchFamily="34" charset="0"/>
                <a:ea typeface="Times New Roman" panose="02020603050405020304" pitchFamily="18" charset="0"/>
                <a:cs typeface="Times New Roman" panose="02020603050405020304" pitchFamily="18" charset="0"/>
              </a:rPr>
            </a:br>
            <a:r>
              <a:rPr lang="fr-FR" b="1"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Le réseau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et OPTIMUM EXPERTS facilitent </a:t>
            </a:r>
            <a:r>
              <a:rPr lang="fr-FR" b="1"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le développement de votre clientèle :</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Wingdings" panose="05000000000000000000" pitchFamily="2"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en mettant à votre disposition des compétences de hauts niveaux et des outils pour </a:t>
            </a:r>
            <a:r>
              <a:rPr lang="fr-FR" b="1"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servir au mieux vos clients</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Wingdings" panose="05000000000000000000" pitchFamily="2"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en vous libérant de nombreuses contraintes vous serez plus disponible, plus proche </a:t>
            </a:r>
            <a:r>
              <a:rPr lang="fr-FR" dirty="0" smtClean="0">
                <a:latin typeface="Verdana" panose="020B0604030504040204" pitchFamily="34" charset="0"/>
                <a:ea typeface="Times New Roman" panose="02020603050405020304" pitchFamily="18" charset="0"/>
                <a:cs typeface="Times New Roman" panose="02020603050405020304" pitchFamily="18" charset="0"/>
              </a:rPr>
              <a:t>des </a:t>
            </a:r>
            <a:r>
              <a:rPr lang="fr-FR" dirty="0">
                <a:latin typeface="Verdana" panose="020B0604030504040204" pitchFamily="34" charset="0"/>
                <a:ea typeface="Times New Roman" panose="02020603050405020304" pitchFamily="18" charset="0"/>
                <a:cs typeface="Times New Roman" panose="02020603050405020304" pitchFamily="18" charset="0"/>
              </a:rPr>
              <a:t>clients, vous répondrez davantage à leurs attentes et vous pourrez orienter vos missions sur des prestations à forte valeur ajouté</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Wingdings" panose="05000000000000000000" pitchFamily="2" charset="2"/>
              <a:buChar char=""/>
              <a:tabLst>
                <a:tab pos="457200" algn="l"/>
              </a:tabLst>
            </a:pPr>
            <a:r>
              <a:rPr lang="fr-FR" dirty="0">
                <a:latin typeface="Verdana" panose="020B0604030504040204" pitchFamily="34" charset="0"/>
                <a:ea typeface="Times New Roman" panose="02020603050405020304" pitchFamily="18" charset="0"/>
                <a:cs typeface="Times New Roman" panose="02020603050405020304" pitchFamily="18" charset="0"/>
              </a:rPr>
              <a:t>en proposant un service différent plus porté sur l’accompagnement (avec tableau de bord mensuel…) vous attirerez les clients souvent déçus de leur prestataire</a:t>
            </a:r>
            <a:r>
              <a:rPr lang="fr-FR" dirty="0" smtClean="0">
                <a:latin typeface="Verdana" panose="020B0604030504040204" pitchFamily="34" charset="0"/>
                <a:ea typeface="Times New Roman" panose="02020603050405020304" pitchFamily="18" charset="0"/>
                <a:cs typeface="Times New Roman" panose="02020603050405020304" pitchFamily="18" charset="0"/>
              </a:rPr>
              <a:t>.</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En proposant des prestations de qualité, en étant plus disponible et en proposant des tarifs attractifs vous ne pourrez que satisfaire les clients et développer votre portefeuille avec un très bon bouche à oreille.</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COMPTAVIA – Plus qu’un comptable…un conseiller !</a:t>
            </a:r>
            <a:endParaRPr lang="fr-FR" sz="2800" dirty="0">
              <a:solidFill>
                <a:schemeClr val="accent6">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857199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15</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366897"/>
            <a:ext cx="9024731" cy="3046988"/>
          </a:xfrm>
          <a:prstGeom prst="rect">
            <a:avLst/>
          </a:prstGeom>
        </p:spPr>
        <p:txBody>
          <a:bodyPr wrap="square">
            <a:spAutoFit/>
          </a:bodyPr>
          <a:lstStyle/>
          <a:p>
            <a:pPr lvl="0" algn="just" fontAlgn="base">
              <a:spcAft>
                <a:spcPts val="0"/>
              </a:spcAft>
            </a:pPr>
            <a:r>
              <a:rPr lang="fr-FR" sz="1600" b="1" dirty="0">
                <a:solidFill>
                  <a:schemeClr val="accent6">
                    <a:lumMod val="60000"/>
                    <a:lumOff val="40000"/>
                  </a:schemeClr>
                </a:solidFill>
                <a:latin typeface="Verdana" panose="020B0604030504040204" pitchFamily="34" charset="0"/>
                <a:ea typeface="Times New Roman" panose="02020603050405020304" pitchFamily="18" charset="0"/>
              </a:rPr>
              <a:t>Le réseau COMPTAVIA </a:t>
            </a:r>
            <a:r>
              <a:rPr lang="fr-FR" sz="1600" b="1" dirty="0" smtClean="0">
                <a:solidFill>
                  <a:schemeClr val="accent6">
                    <a:lumMod val="60000"/>
                    <a:lumOff val="40000"/>
                  </a:schemeClr>
                </a:solidFill>
                <a:latin typeface="Verdana" panose="020B0604030504040204" pitchFamily="34" charset="0"/>
                <a:ea typeface="Times New Roman" panose="02020603050405020304" pitchFamily="18" charset="0"/>
              </a:rPr>
              <a:t>et OPTIMUM EXPERTS mettent </a:t>
            </a:r>
            <a:r>
              <a:rPr lang="fr-FR" sz="1600" b="1" dirty="0">
                <a:solidFill>
                  <a:schemeClr val="accent6">
                    <a:lumMod val="60000"/>
                    <a:lumOff val="40000"/>
                  </a:schemeClr>
                </a:solidFill>
                <a:latin typeface="Verdana" panose="020B0604030504040204" pitchFamily="34" charset="0"/>
                <a:ea typeface="Times New Roman" panose="02020603050405020304" pitchFamily="18" charset="0"/>
              </a:rPr>
              <a:t>à votre disposition les outils informatiques nécessaires à votre activité</a:t>
            </a:r>
            <a:endParaRPr lang="fr-FR" sz="2800" dirty="0">
              <a:solidFill>
                <a:schemeClr val="accent6">
                  <a:lumMod val="60000"/>
                  <a:lumOff val="40000"/>
                </a:schemeClr>
              </a:solidFill>
              <a:latin typeface="Times New Roman" panose="02020603050405020304" pitchFamily="18" charset="0"/>
              <a:ea typeface="Times New Roman" panose="02020603050405020304" pitchFamily="18" charset="0"/>
            </a:endParaRPr>
          </a:p>
          <a:p>
            <a:pPr algn="just" fontAlgn="base">
              <a:spcAft>
                <a:spcPts val="0"/>
              </a:spcAft>
            </a:pPr>
            <a:r>
              <a:rPr lang="fr-FR" sz="1600" dirty="0">
                <a:solidFill>
                  <a:srgbClr val="F79646"/>
                </a:solidFill>
                <a:latin typeface="Verdana" panose="020B0604030504040204" pitchFamily="34" charset="0"/>
                <a:ea typeface="Times New Roman" panose="02020603050405020304" pitchFamily="18" charset="0"/>
              </a:rPr>
              <a:t> </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Via internet vous avez accès à tous les logiciels :</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 </a:t>
            </a:r>
            <a:r>
              <a:rPr lang="fr-FR" dirty="0" err="1" smtClean="0">
                <a:solidFill>
                  <a:srgbClr val="000000"/>
                </a:solidFill>
                <a:latin typeface="Verdana" panose="020B0604030504040204" pitchFamily="34" charset="0"/>
                <a:ea typeface="Times New Roman" panose="02020603050405020304" pitchFamily="18" charset="0"/>
              </a:rPr>
              <a:t>NETexcom</a:t>
            </a:r>
            <a:r>
              <a:rPr lang="fr-FR" dirty="0">
                <a:solidFill>
                  <a:srgbClr val="000000"/>
                </a:solidFill>
                <a:latin typeface="Verdana" panose="020B0604030504040204" pitchFamily="34" charset="0"/>
                <a:ea typeface="Times New Roman" panose="02020603050405020304" pitchFamily="18" charset="0"/>
              </a:rPr>
              <a:t> </a:t>
            </a:r>
            <a:r>
              <a:rPr lang="fr-FR" dirty="0" smtClean="0">
                <a:solidFill>
                  <a:srgbClr val="000000"/>
                </a:solidFill>
                <a:latin typeface="Verdana" panose="020B0604030504040204" pitchFamily="34" charset="0"/>
                <a:ea typeface="Times New Roman" panose="02020603050405020304" pitchFamily="18" charset="0"/>
              </a:rPr>
              <a:t>pour le suivi comptable et fiscal : www.netexcom.com</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 TDA </a:t>
            </a:r>
            <a:r>
              <a:rPr lang="fr-FR" dirty="0" smtClean="0">
                <a:solidFill>
                  <a:srgbClr val="000000"/>
                </a:solidFill>
                <a:latin typeface="Verdana" panose="020B0604030504040204" pitchFamily="34" charset="0"/>
                <a:ea typeface="Times New Roman" panose="02020603050405020304" pitchFamily="18" charset="0"/>
              </a:rPr>
              <a:t>pour les tableaux </a:t>
            </a:r>
            <a:r>
              <a:rPr lang="fr-FR" dirty="0">
                <a:solidFill>
                  <a:srgbClr val="000000"/>
                </a:solidFill>
                <a:latin typeface="Verdana" panose="020B0604030504040204" pitchFamily="34" charset="0"/>
                <a:ea typeface="Times New Roman" panose="02020603050405020304" pitchFamily="18" charset="0"/>
              </a:rPr>
              <a:t>de bord, </a:t>
            </a:r>
            <a:r>
              <a:rPr lang="fr-FR" dirty="0" smtClean="0">
                <a:solidFill>
                  <a:srgbClr val="000000"/>
                </a:solidFill>
                <a:latin typeface="Verdana" panose="020B0604030504040204" pitchFamily="34" charset="0"/>
                <a:ea typeface="Times New Roman" panose="02020603050405020304" pitchFamily="18" charset="0"/>
              </a:rPr>
              <a:t>prévisionnels, calcul cotisations TNS...</a:t>
            </a: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Il n’y a pas à investir dans des logiciels, dans des serveurs informatiques...</a:t>
            </a:r>
            <a:r>
              <a:rPr lang="fr-FR" dirty="0">
                <a:latin typeface="Arial" panose="020B0604020202020204" pitchFamily="34" charset="0"/>
                <a:ea typeface="Times New Roman" panose="02020603050405020304" pitchFamily="18" charset="0"/>
              </a:rPr>
              <a:t>​</a:t>
            </a:r>
            <a:endParaRPr lang="fr-FR" sz="2800" dirty="0">
              <a:latin typeface="Times New Roman" panose="02020603050405020304" pitchFamily="18"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Tous les dossiers sont sauvegardés en ligne et les mises à jour sont assurées par le réseau</a:t>
            </a:r>
            <a:endParaRPr lang="fr-FR" sz="2800" dirty="0">
              <a:effectLst/>
              <a:latin typeface="Times New Roman" panose="02020603050405020304" pitchFamily="18" charset="0"/>
              <a:ea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587868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16</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524258"/>
            <a:ext cx="9872871" cy="3606628"/>
          </a:xfrm>
          <a:prstGeom prst="rect">
            <a:avLst/>
          </a:prstGeom>
        </p:spPr>
        <p:txBody>
          <a:bodyPr wrap="square">
            <a:spAutoFit/>
          </a:bodyPr>
          <a:lstStyle/>
          <a:p>
            <a:pPr lvl="0" algn="just">
              <a:lnSpc>
                <a:spcPct val="115000"/>
              </a:lnSpc>
              <a:spcAft>
                <a:spcPts val="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Le réseau COMPTAVIA assure votre formation pour un démarrage efficace</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180340" algn="just">
              <a:lnSpc>
                <a:spcPts val="1360"/>
              </a:lnSpc>
              <a:spcAft>
                <a:spcPts val="1000"/>
              </a:spcAft>
            </a:pPr>
            <a:r>
              <a:rPr lang="fr-FR" b="1" dirty="0">
                <a:latin typeface="Verdana" panose="020B0604030504040204" pitchFamily="34" charset="0"/>
                <a:ea typeface="Calibri" panose="020F0502020204030204" pitchFamily="34" charset="0"/>
                <a:cs typeface="Times New Roman" panose="02020603050405020304" pitchFamily="18" charset="0"/>
              </a:rPr>
              <a:t> </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360"/>
              </a:lnSpc>
              <a:spcAft>
                <a:spcPts val="0"/>
              </a:spcAft>
            </a:pPr>
            <a:r>
              <a:rPr lang="fr-FR" dirty="0">
                <a:latin typeface="Verdana" panose="020B0604030504040204" pitchFamily="34" charset="0"/>
                <a:ea typeface="Calibri" panose="020F0502020204030204" pitchFamily="34" charset="0"/>
                <a:cs typeface="Times New Roman" panose="02020603050405020304" pitchFamily="18" charset="0"/>
              </a:rPr>
              <a:t>Le contenu de la formation comprend le Savoir-faire COMPTAVIA et notamment :</a:t>
            </a:r>
          </a:p>
          <a:p>
            <a:pPr algn="just">
              <a:lnSpc>
                <a:spcPts val="1360"/>
              </a:lnSpc>
              <a:spcAft>
                <a:spcPts val="0"/>
              </a:spcAft>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Présentation du réseau et des outils </a:t>
            </a:r>
          </a:p>
          <a:p>
            <a:pPr marL="342900" lvl="0" indent="-342900">
              <a:lnSpc>
                <a:spcPts val="1360"/>
              </a:lnSpc>
              <a:spcAft>
                <a:spcPts val="0"/>
              </a:spcAft>
              <a:buFont typeface="Calibri" panose="020F0502020204030204" pitchFamily="34" charset="0"/>
              <a:buChar char="-"/>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théorique comptable, fiscale, sociale et juridique</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fr-FR" dirty="0">
                <a:latin typeface="Verdana" panose="020B0604030504040204" pitchFamily="34" charset="0"/>
                <a:ea typeface="Calibri" panose="020F0502020204030204" pitchFamily="34" charset="0"/>
                <a:cs typeface="Times New Roman" panose="02020603050405020304" pitchFamily="18" charset="0"/>
              </a:rPr>
              <a:t>Il s’agit d’une mise à jour des compétences et connaissances</a:t>
            </a:r>
          </a:p>
          <a:p>
            <a:pPr algn="just">
              <a:lnSpc>
                <a:spcPts val="1360"/>
              </a:lnSpc>
              <a:spcAft>
                <a:spcPts val="0"/>
              </a:spcAft>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aux règles </a:t>
            </a:r>
            <a:r>
              <a:rPr lang="fr-FR" dirty="0" smtClean="0">
                <a:latin typeface="Verdana" panose="020B0604030504040204" pitchFamily="34" charset="0"/>
                <a:ea typeface="Calibri" panose="020F0502020204030204" pitchFamily="34" charset="0"/>
                <a:cs typeface="Times New Roman" panose="02020603050405020304" pitchFamily="18" charset="0"/>
              </a:rPr>
              <a:t>de suivi comptable en partenariat 	avec l’expert-comptable</a:t>
            </a:r>
            <a:endParaRPr lang="fr-FR" dirty="0">
              <a:latin typeface="Verdana" panose="020B060403050404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Formations au suivi social des dossiers </a:t>
            </a:r>
          </a:p>
          <a:p>
            <a:pPr marL="342900" lvl="0" indent="-342900" algn="just">
              <a:lnSpc>
                <a:spcPts val="1360"/>
              </a:lnSpc>
              <a:spcAft>
                <a:spcPts val="0"/>
              </a:spcAft>
              <a:buFont typeface="Calibri" panose="020F0502020204030204" pitchFamily="34" charset="0"/>
              <a:buChar char="-"/>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à l’utilisation des logiciels </a:t>
            </a:r>
          </a:p>
          <a:p>
            <a:pPr lvl="0" algn="just">
              <a:lnSpc>
                <a:spcPts val="1360"/>
              </a:lnSpc>
              <a:spcAft>
                <a:spcPts val="0"/>
              </a:spcAft>
            </a:pPr>
            <a:r>
              <a:rPr lang="fr-FR" dirty="0">
                <a:latin typeface="Verdana" panose="020B0604030504040204" pitchFamily="34" charset="0"/>
                <a:ea typeface="Calibri" panose="020F0502020204030204" pitchFamily="34" charset="0"/>
                <a:cs typeface="Times New Roman" panose="02020603050405020304" pitchFamily="18" charset="0"/>
              </a:rPr>
              <a:t> </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360"/>
              </a:lnSpc>
              <a:spcAft>
                <a:spcPts val="0"/>
              </a:spcAft>
              <a:buFont typeface="Calibri" panose="020F0502020204030204" pitchFamily="34" charset="0"/>
              <a:buChar char="-"/>
            </a:pPr>
            <a:r>
              <a:rPr lang="fr-FR" dirty="0">
                <a:latin typeface="Verdana" panose="020B0604030504040204" pitchFamily="34" charset="0"/>
                <a:ea typeface="Calibri" panose="020F0502020204030204" pitchFamily="34" charset="0"/>
                <a:cs typeface="Times New Roman" panose="02020603050405020304" pitchFamily="18" charset="0"/>
              </a:rPr>
              <a:t>Formation aux méthodes de développement commercial d’un cabinet et aux techniques de vente</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20426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17</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3" name="Rectangle 2"/>
          <p:cNvSpPr/>
          <p:nvPr/>
        </p:nvSpPr>
        <p:spPr>
          <a:xfrm>
            <a:off x="1524000" y="1003700"/>
            <a:ext cx="9992140" cy="4091889"/>
          </a:xfrm>
          <a:prstGeom prst="rect">
            <a:avLst/>
          </a:prstGeom>
        </p:spPr>
        <p:txBody>
          <a:bodyPr wrap="square">
            <a:spAutoFit/>
          </a:bodyPr>
          <a:lstStyle/>
          <a:p>
            <a:pPr lvl="0" algn="just">
              <a:lnSpc>
                <a:spcPct val="115000"/>
              </a:lnSpc>
              <a:spcAft>
                <a:spcPts val="1000"/>
              </a:spcAft>
            </a:pPr>
            <a:r>
              <a:rPr lang="fr-FR" dirty="0">
                <a:latin typeface="Verdana" panose="020B0604030504040204" pitchFamily="34" charset="0"/>
                <a:ea typeface="Verdana" panose="020B0604030504040204" pitchFamily="34" charset="0"/>
                <a:cs typeface="Verdana" panose="020B0604030504040204" pitchFamily="34" charset="0"/>
              </a:rPr>
              <a:t>Enfin et surtout le </a:t>
            </a: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réseau assure le respect de la réglementation professionnelle pour travailler en toute sérénité</a:t>
            </a:r>
          </a:p>
          <a:p>
            <a:pPr algn="just">
              <a:lnSpc>
                <a:spcPct val="115000"/>
              </a:lnSpc>
              <a:spcAft>
                <a:spcPts val="1000"/>
              </a:spcAft>
            </a:pP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En effet, </a:t>
            </a:r>
            <a:r>
              <a:rPr lang="fr-FR" b="1" dirty="0">
                <a:solidFill>
                  <a:srgbClr val="000000"/>
                </a:solidFill>
                <a:latin typeface="Verdana" panose="020B0604030504040204" pitchFamily="34" charset="0"/>
                <a:ea typeface="Verdana" panose="020B0604030504040204" pitchFamily="34" charset="0"/>
                <a:cs typeface="Verdana" panose="020B0604030504040204" pitchFamily="34" charset="0"/>
              </a:rPr>
              <a:t>vous avez le statut </a:t>
            </a:r>
            <a:r>
              <a:rPr lang="fr-FR"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de sous-traitant de l’expert-comptable</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partenaire…</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lnSpc>
                <a:spcPct val="115000"/>
              </a:lnSpc>
              <a:spcAft>
                <a:spcPts val="1000"/>
              </a:spcAft>
            </a:pP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L’expert-comptable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partenaires de COMPTAVIA </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signe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les lettres de mission</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saisie, révise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les dossiers et </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valide </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les liasses fiscales </a:t>
            </a:r>
            <a:r>
              <a:rPr lang="fr-FR"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des clients</a:t>
            </a:r>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 en contrepartie d’une rémunération raisonnable</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r>
              <a:rPr lang="fr-FR" dirty="0">
                <a:solidFill>
                  <a:srgbClr val="000000"/>
                </a:solidFill>
                <a:latin typeface="Verdana" panose="020B0604030504040204" pitchFamily="34" charset="0"/>
                <a:ea typeface="Verdana" panose="020B0604030504040204" pitchFamily="34" charset="0"/>
                <a:cs typeface="Verdana" panose="020B0604030504040204" pitchFamily="34" charset="0"/>
              </a:rPr>
              <a:t>Afin de respecter la réglementation professionnelle, </a:t>
            </a:r>
            <a:r>
              <a:rPr lang="fr-FR" dirty="0" smtClean="0">
                <a:latin typeface="Verdana" panose="020B0604030504040204" pitchFamily="34" charset="0"/>
                <a:ea typeface="Verdana" panose="020B0604030504040204" pitchFamily="34" charset="0"/>
                <a:cs typeface="Verdana" panose="020B0604030504040204" pitchFamily="34" charset="0"/>
              </a:rPr>
              <a:t>l’expert-comptable assure </a:t>
            </a:r>
            <a:r>
              <a:rPr lang="fr-FR" dirty="0">
                <a:latin typeface="Verdana" panose="020B0604030504040204" pitchFamily="34" charset="0"/>
                <a:ea typeface="Verdana" panose="020B0604030504040204" pitchFamily="34" charset="0"/>
                <a:cs typeface="Verdana" panose="020B0604030504040204" pitchFamily="34" charset="0"/>
              </a:rPr>
              <a:t>l’encaissement des honoraires, suivant les lettres de mission signées avec </a:t>
            </a:r>
            <a:r>
              <a:rPr lang="fr-FR" dirty="0" smtClean="0">
                <a:latin typeface="Verdana" panose="020B0604030504040204" pitchFamily="34" charset="0"/>
                <a:ea typeface="Verdana" panose="020B0604030504040204" pitchFamily="34" charset="0"/>
                <a:cs typeface="Verdana" panose="020B0604030504040204" pitchFamily="34" charset="0"/>
              </a:rPr>
              <a:t>les clients</a:t>
            </a:r>
            <a:r>
              <a:rPr lang="fr-FR" dirty="0">
                <a:latin typeface="Verdana" panose="020B0604030504040204" pitchFamily="34" charset="0"/>
                <a:ea typeface="Verdana" panose="020B0604030504040204" pitchFamily="34" charset="0"/>
                <a:cs typeface="Verdana" panose="020B0604030504040204" pitchFamily="34" charset="0"/>
              </a:rPr>
              <a:t>, </a:t>
            </a:r>
            <a:r>
              <a:rPr lang="fr-FR" dirty="0" smtClean="0">
                <a:latin typeface="Verdana" panose="020B0604030504040204" pitchFamily="34" charset="0"/>
                <a:ea typeface="Verdana" panose="020B0604030504040204" pitchFamily="34" charset="0"/>
                <a:cs typeface="Verdana" panose="020B0604030504040204" pitchFamily="34" charset="0"/>
              </a:rPr>
              <a:t>il conserve </a:t>
            </a:r>
            <a:r>
              <a:rPr lang="fr-FR" dirty="0">
                <a:latin typeface="Verdana" panose="020B0604030504040204" pitchFamily="34" charset="0"/>
                <a:ea typeface="Verdana" panose="020B0604030504040204" pitchFamily="34" charset="0"/>
                <a:cs typeface="Verdana" panose="020B0604030504040204" pitchFamily="34" charset="0"/>
              </a:rPr>
              <a:t>le montant des honoraires prévus pour la production et la révision des dossiers et vous </a:t>
            </a:r>
            <a:r>
              <a:rPr lang="fr-FR" dirty="0" smtClean="0">
                <a:latin typeface="Verdana" panose="020B0604030504040204" pitchFamily="34" charset="0"/>
                <a:ea typeface="Verdana" panose="020B0604030504040204" pitchFamily="34" charset="0"/>
                <a:cs typeface="Verdana" panose="020B0604030504040204" pitchFamily="34" charset="0"/>
              </a:rPr>
              <a:t>reverse, sous forme de rétrocession vos honoraires pour le suivi du dossier</a:t>
            </a:r>
            <a:endParaRPr lang="fr-FR" dirty="0">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4040368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18</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888968"/>
            <a:ext cx="9859618" cy="4603824"/>
          </a:xfrm>
          <a:prstGeom prst="rect">
            <a:avLst/>
          </a:prstGeom>
        </p:spPr>
        <p:txBody>
          <a:bodyPr wrap="square">
            <a:spAutoFit/>
          </a:bodyPr>
          <a:lstStyle/>
          <a:p>
            <a:pPr algn="just">
              <a:spcBef>
                <a:spcPts val="3750"/>
              </a:spcBef>
              <a:spcAft>
                <a:spcPts val="750"/>
              </a:spcAft>
            </a:pPr>
            <a:r>
              <a:rPr lang="fr-FR" sz="2000"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COMPTAVIA supprime les risques liés à la tenue d’une comptabilité par des « illégaux »</a:t>
            </a:r>
            <a:endParaRPr lang="fr-FR" sz="2000"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algn="just">
              <a:lnSpc>
                <a:spcPts val="1500"/>
              </a:lnSpc>
              <a:spcAft>
                <a:spcPts val="0"/>
              </a:spcAft>
            </a:pPr>
            <a:endParaRPr lang="fr-FR" i="1" dirty="0">
              <a:solidFill>
                <a:srgbClr val="242424"/>
              </a:solidFill>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 Les personnes exerçant hors du contrôle de l'Ordre des experts-comptables ne disposent souvent pas des connaissances ou du matériel nécessaire à la tenue correcte d'une comptabilité</a:t>
            </a:r>
            <a:r>
              <a:rPr lang="fr-FR" dirty="0">
                <a:solidFill>
                  <a:srgbClr val="242424"/>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Les membres du réseau COMPTAVIA disposent des mêmes compétences et connaissances que leurs collègues travaillant en cabinet comptable </a:t>
            </a:r>
            <a:endParaRPr lang="fr-FR" sz="2400"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dirty="0">
                <a:solidFill>
                  <a:srgbClr val="242424"/>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 Elles sont non soumises aux normes et contrôles qui garantissent le sérieux des travaux d'un expert comptable et engagent sa responsabilité. Il existe également un risque de non-conformité du aux évolutions législatives.</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Le risque d'erreurs dans les travaux rendus est donc important</a:t>
            </a:r>
            <a:r>
              <a:rPr lang="fr-FR" dirty="0">
                <a:solidFill>
                  <a:srgbClr val="242424"/>
                </a:solidFill>
                <a:latin typeface="Verdana" panose="020B0604030504040204" pitchFamily="34" charset="0"/>
                <a:ea typeface="Verdana" panose="020B0604030504040204" pitchFamily="34" charset="0"/>
                <a:cs typeface="Verdana" panose="020B0604030504040204" pitchFamily="34" charset="0"/>
              </a:rPr>
              <a:t>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Les membres du réseau COMPTAVIA travaillent sous la responsabilité d’un expert-comptable qui contrôle, supervise et valide les comptes comme dans les cabinets d’expertise-comptable classiques</a:t>
            </a:r>
            <a:endParaRPr lang="fr-FR" sz="2400" dirty="0">
              <a:solidFill>
                <a:schemeClr val="accent6">
                  <a:lumMod val="60000"/>
                  <a:lumOff val="40000"/>
                </a:schemeClr>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06467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19</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944980"/>
            <a:ext cx="9793358" cy="2862322"/>
          </a:xfrm>
          <a:prstGeom prst="rect">
            <a:avLst/>
          </a:prstGeom>
        </p:spPr>
        <p:txBody>
          <a:bodyPr wrap="square">
            <a:spAutoFit/>
          </a:bodyPr>
          <a:lstStyle/>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 En cas de litige, leurs clients ne peuvent bénéficier de la procédure arbitrale afin de régler les conflits à l'amiable. La voie judiciaire est obligatoire afin de justifier sa bonne foi.</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i="1" dirty="0">
                <a:solidFill>
                  <a:srgbClr val="242424"/>
                </a:solidFill>
                <a:latin typeface="Verdana" panose="020B0604030504040204" pitchFamily="34" charset="0"/>
                <a:ea typeface="Verdana" panose="020B0604030504040204" pitchFamily="34" charset="0"/>
                <a:cs typeface="Verdana" panose="020B0604030504040204" pitchFamily="34" charset="0"/>
              </a:rPr>
              <a:t>Enfin, ces prestataires illégaux ne pouvant couvrir leur responsabilité civile professionnelle (une activité illégale ne peut être assurée), l'indemnisation des clients en cas de litige est rarement possible » </a:t>
            </a:r>
            <a:endParaRPr lang="fr-FR" sz="2400"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Les membres du réseau COMPTAVIA travaillent en partenariat avec un expert-comptable qui a signé une lettre de mission avec les clients et auprès desquels il engage sa responsabilité et son assurance responsabilité civile professionnelle qui pourra intervenir en cas de litige</a:t>
            </a:r>
            <a:endParaRPr lang="fr-FR" sz="2400" dirty="0">
              <a:solidFill>
                <a:schemeClr val="accent6">
                  <a:lumMod val="60000"/>
                  <a:lumOff val="40000"/>
                </a:schemeClr>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6495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1026" name="Picture 2" descr="http://1.1.1.4/bmi/www.comptavia.fr/content/images/logo-accuei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4526" y="1730080"/>
            <a:ext cx="2900094" cy="3346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576373" y="1635424"/>
            <a:ext cx="8203095" cy="3200876"/>
          </a:xfrm>
          <a:prstGeom prst="rect">
            <a:avLst/>
          </a:prstGeom>
        </p:spPr>
        <p:txBody>
          <a:bodyPr wrap="square">
            <a:spAutoFit/>
          </a:bodyPr>
          <a:lstStyle/>
          <a:p>
            <a:r>
              <a:rPr lang="fr-FR" sz="2600" b="1" i="1" dirty="0">
                <a:latin typeface="Myriad Pro"/>
              </a:rPr>
              <a:t>Le réseau							 </a:t>
            </a:r>
            <a:r>
              <a:rPr lang="fr-FR" sz="2200" b="1" i="1" dirty="0">
                <a:latin typeface="Myriad Pro"/>
              </a:rPr>
              <a:t>c’est :</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 ensemble de services</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 accompagnement commercial</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une formation adaptée</a:t>
            </a:r>
          </a:p>
          <a:p>
            <a:endParaRPr lang="fr-FR" sz="2200" b="1" i="1" dirty="0">
              <a:latin typeface="Myriad Pro"/>
            </a:endParaRPr>
          </a:p>
          <a:p>
            <a:pPr marL="342900" indent="-342900">
              <a:buFont typeface="Wingdings" panose="05000000000000000000" pitchFamily="2" charset="2"/>
              <a:buChar char="ü"/>
            </a:pPr>
            <a:r>
              <a:rPr lang="fr-FR" sz="2200" b="1" i="1" dirty="0">
                <a:latin typeface="Myriad Pro"/>
              </a:rPr>
              <a:t>une solution pour </a:t>
            </a:r>
            <a:r>
              <a:rPr lang="fr-FR" sz="2200" b="1" i="1" dirty="0">
                <a:solidFill>
                  <a:schemeClr val="accent6">
                    <a:lumMod val="60000"/>
                    <a:lumOff val="40000"/>
                  </a:schemeClr>
                </a:solidFill>
                <a:latin typeface="Myriad Pro"/>
              </a:rPr>
              <a:t>travaillez en toute légalité</a:t>
            </a:r>
            <a:endParaRPr lang="fr-FR" sz="2200" b="0" i="0" dirty="0">
              <a:solidFill>
                <a:schemeClr val="accent6">
                  <a:lumMod val="60000"/>
                  <a:lumOff val="40000"/>
                </a:schemeClr>
              </a:solidFill>
              <a:effectLst/>
              <a:latin typeface="Myriad Pro"/>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10"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39681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20</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311424"/>
            <a:ext cx="9859618" cy="4109330"/>
          </a:xfrm>
          <a:prstGeom prst="rect">
            <a:avLst/>
          </a:prstGeom>
        </p:spPr>
        <p:txBody>
          <a:bodyPr wrap="square">
            <a:spAutoFit/>
          </a:bodyPr>
          <a:lstStyle/>
          <a:p>
            <a:pPr algn="just">
              <a:lnSpc>
                <a:spcPct val="115000"/>
              </a:lnSpc>
              <a:spcAft>
                <a:spcPts val="1000"/>
              </a:spcAft>
            </a:pP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Le réseau COMPTAVIA </a:t>
            </a:r>
            <a:r>
              <a:rPr lang="fr-FR" b="1" dirty="0" smtClean="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 </a:t>
            </a:r>
            <a:r>
              <a:rPr lang="fr-FR" b="1" dirty="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Une opportunité financière</a:t>
            </a:r>
            <a:endParaRPr lang="fr-FR" sz="2800"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Vous souhaitez une rémunération à la hauteur de votre engagement professionnel, le réseau COMPTAVIA va vous permettre d'atteindre cet objectif.</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Calibri" panose="020F0502020204030204" pitchFamily="34" charset="0"/>
                <a:cs typeface="Times New Roman" panose="02020603050405020304" pitchFamily="18" charset="0"/>
              </a:rPr>
              <a:t>Grâce à </a:t>
            </a:r>
            <a:r>
              <a:rPr lang="fr-FR" dirty="0" smtClean="0">
                <a:latin typeface="Verdana" panose="020B0604030504040204" pitchFamily="34" charset="0"/>
                <a:ea typeface="Calibri" panose="020F0502020204030204" pitchFamily="34" charset="0"/>
                <a:cs typeface="Times New Roman" panose="02020603050405020304" pitchFamily="18" charset="0"/>
              </a:rPr>
              <a:t>l’utilisation d’outils informatiques performants (récupération automatique des écritures bancaires, </a:t>
            </a:r>
            <a:r>
              <a:rPr lang="fr-FR" dirty="0" err="1" smtClean="0">
                <a:latin typeface="Verdana" panose="020B0604030504040204" pitchFamily="34" charset="0"/>
                <a:ea typeface="Calibri" panose="020F0502020204030204" pitchFamily="34" charset="0"/>
                <a:cs typeface="Times New Roman" panose="02020603050405020304" pitchFamily="18" charset="0"/>
              </a:rPr>
              <a:t>océrisation</a:t>
            </a:r>
            <a:r>
              <a:rPr lang="fr-FR" dirty="0" smtClean="0">
                <a:latin typeface="Verdana" panose="020B0604030504040204" pitchFamily="34" charset="0"/>
                <a:ea typeface="Calibri" panose="020F0502020204030204" pitchFamily="34" charset="0"/>
                <a:cs typeface="Times New Roman" panose="02020603050405020304" pitchFamily="18" charset="0"/>
              </a:rPr>
              <a:t> des factures…) l’expert-comptable partenaire peut proposer </a:t>
            </a:r>
            <a:r>
              <a:rPr lang="fr-FR" dirty="0">
                <a:latin typeface="Verdana" panose="020B0604030504040204" pitchFamily="34" charset="0"/>
                <a:ea typeface="Calibri" panose="020F0502020204030204" pitchFamily="34" charset="0"/>
                <a:cs typeface="Times New Roman" panose="02020603050405020304" pitchFamily="18" charset="0"/>
              </a:rPr>
              <a:t>des tarifs très compétitifs </a:t>
            </a: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afin d’être très bien positionné sur un marché </a:t>
            </a:r>
            <a:r>
              <a:rPr lang="fr-FR" dirty="0" smtClean="0">
                <a:solidFill>
                  <a:srgbClr val="000000"/>
                </a:solidFill>
                <a:latin typeface="Verdana" panose="020B0604030504040204" pitchFamily="34" charset="0"/>
                <a:ea typeface="Calibri" panose="020F0502020204030204" pitchFamily="34" charset="0"/>
                <a:cs typeface="Times New Roman" panose="02020603050405020304" pitchFamily="18" charset="0"/>
              </a:rPr>
              <a:t>concurrentiel.</a:t>
            </a:r>
          </a:p>
          <a:p>
            <a:pPr algn="just">
              <a:lnSpc>
                <a:spcPct val="115000"/>
              </a:lnSpc>
              <a:spcAft>
                <a:spcPts val="1000"/>
              </a:spcAft>
            </a:pPr>
            <a:r>
              <a:rPr lang="fr-FR" dirty="0" smtClean="0">
                <a:solidFill>
                  <a:srgbClr val="000000"/>
                </a:solidFill>
                <a:latin typeface="Verdana" panose="020B0604030504040204" pitchFamily="34" charset="0"/>
                <a:ea typeface="Calibri" panose="020F0502020204030204" pitchFamily="34" charset="0"/>
                <a:cs typeface="Times New Roman" panose="02020603050405020304" pitchFamily="18" charset="0"/>
              </a:rPr>
              <a:t>Cela permet à nos adhérents de </a:t>
            </a:r>
            <a:r>
              <a:rPr lang="fr-FR" b="1" dirty="0" smtClean="0">
                <a:solidFill>
                  <a:schemeClr val="accent6">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proposer et valoriser une véritable mission d’accompagnement. </a:t>
            </a:r>
            <a:endParaRPr lang="fr-FR" sz="2800" b="1" dirty="0">
              <a:solidFill>
                <a:schemeClr val="accent6">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Sur demande, </a:t>
            </a:r>
            <a:r>
              <a:rPr lang="fr-FR" dirty="0" smtClean="0">
                <a:solidFill>
                  <a:srgbClr val="000000"/>
                </a:solidFill>
                <a:latin typeface="Verdana" panose="020B0604030504040204" pitchFamily="34" charset="0"/>
                <a:ea typeface="Calibri" panose="020F0502020204030204" pitchFamily="34" charset="0"/>
                <a:cs typeface="Times New Roman" panose="02020603050405020304" pitchFamily="18" charset="0"/>
              </a:rPr>
              <a:t>nous </a:t>
            </a:r>
            <a:r>
              <a:rPr lang="fr-FR" dirty="0">
                <a:solidFill>
                  <a:srgbClr val="000000"/>
                </a:solidFill>
                <a:latin typeface="Verdana" panose="020B0604030504040204" pitchFamily="34" charset="0"/>
                <a:ea typeface="Calibri" panose="020F0502020204030204" pitchFamily="34" charset="0"/>
                <a:cs typeface="Times New Roman" panose="02020603050405020304" pitchFamily="18" charset="0"/>
              </a:rPr>
              <a:t>pouvons vous transmettre un simulateur vous permettant d’estimer votre résultat prévisionnel. </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4060775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21</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ZoneTexte 7"/>
          <p:cNvSpPr txBox="1"/>
          <p:nvPr/>
        </p:nvSpPr>
        <p:spPr>
          <a:xfrm rot="20539403">
            <a:off x="669437" y="1259554"/>
            <a:ext cx="1625200" cy="400110"/>
          </a:xfrm>
          <a:prstGeom prst="rect">
            <a:avLst/>
          </a:prstGeom>
          <a:noFill/>
          <a:ln w="12700">
            <a:solidFill>
              <a:schemeClr val="accent6">
                <a:lumMod val="60000"/>
                <a:lumOff val="40000"/>
              </a:schemeClr>
            </a:solidFill>
          </a:ln>
        </p:spPr>
        <p:txBody>
          <a:bodyPr wrap="square" rtlCol="0">
            <a:spAutoFit/>
          </a:bodyPr>
          <a:lstStyle/>
          <a:p>
            <a:r>
              <a:rPr lang="fr-FR" sz="2000"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Nos tarifs</a:t>
            </a:r>
          </a:p>
        </p:txBody>
      </p:sp>
      <p:pic>
        <p:nvPicPr>
          <p:cNvPr id="11" name="Imag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6890" y="345762"/>
            <a:ext cx="1733550" cy="10223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Tableau 12"/>
          <p:cNvGraphicFramePr>
            <a:graphicFrameLocks noGrp="1"/>
          </p:cNvGraphicFramePr>
          <p:nvPr>
            <p:extLst>
              <p:ext uri="{D42A27DB-BD31-4B8C-83A1-F6EECF244321}">
                <p14:modId xmlns:p14="http://schemas.microsoft.com/office/powerpoint/2010/main" val="2620022749"/>
              </p:ext>
            </p:extLst>
          </p:nvPr>
        </p:nvGraphicFramePr>
        <p:xfrm>
          <a:off x="2830945" y="1288472"/>
          <a:ext cx="6655010" cy="4240027"/>
        </p:xfrm>
        <a:graphic>
          <a:graphicData uri="http://schemas.openxmlformats.org/drawingml/2006/table">
            <a:tbl>
              <a:tblPr/>
              <a:tblGrid>
                <a:gridCol w="2273122"/>
                <a:gridCol w="2183980"/>
                <a:gridCol w="2197908"/>
              </a:tblGrid>
              <a:tr h="138964">
                <a:tc>
                  <a:txBody>
                    <a:bodyPr/>
                    <a:lstStyle/>
                    <a:p>
                      <a:pPr algn="l" fontAlgn="b"/>
                      <a:endParaRPr lang="fr-FR" sz="1000" b="0" i="0" u="none" strike="noStrike" dirty="0">
                        <a:solidFill>
                          <a:srgbClr val="000000"/>
                        </a:solidFill>
                        <a:effectLst/>
                        <a:latin typeface="Calibri"/>
                      </a:endParaRPr>
                    </a:p>
                  </a:txBody>
                  <a:tcPr marL="8361" marR="8361" marT="836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00" b="1" i="0" u="none" strike="noStrike">
                          <a:solidFill>
                            <a:srgbClr val="000000"/>
                          </a:solidFill>
                          <a:effectLst/>
                          <a:latin typeface="Calibri"/>
                        </a:rPr>
                        <a:t>Saisissez vos tarifs</a:t>
                      </a:r>
                    </a:p>
                  </a:txBody>
                  <a:tcPr marL="8361" marR="8361" marT="8361" marB="0" anchor="b">
                    <a:lnL>
                      <a:noFill/>
                    </a:lnL>
                    <a:lnR>
                      <a:noFill/>
                    </a:lnR>
                    <a:lnT>
                      <a:noFill/>
                    </a:lnT>
                    <a:lnB w="6350" cap="flat" cmpd="sng" algn="ctr">
                      <a:solidFill>
                        <a:srgbClr val="000000"/>
                      </a:solidFill>
                      <a:prstDash val="solid"/>
                      <a:round/>
                      <a:headEnd type="none" w="med" len="med"/>
                      <a:tailEnd type="none" w="med" len="med"/>
                    </a:lnB>
                    <a:solidFill>
                      <a:srgbClr val="F79646"/>
                    </a:solidFill>
                  </a:tcPr>
                </a:tc>
                <a:tc>
                  <a:txBody>
                    <a:bodyPr/>
                    <a:lstStyle/>
                    <a:p>
                      <a:pPr algn="ctr" fontAlgn="b"/>
                      <a:r>
                        <a:rPr lang="fr-FR" sz="1000" b="1" i="0" u="none" strike="noStrike">
                          <a:solidFill>
                            <a:srgbClr val="000000"/>
                          </a:solidFill>
                          <a:effectLst/>
                          <a:latin typeface="Calibri"/>
                        </a:rPr>
                        <a:t>Facturation HT COMPTAVIA</a:t>
                      </a:r>
                    </a:p>
                  </a:txBody>
                  <a:tcPr marL="8361" marR="8361" marT="8361" marB="0" anchor="b">
                    <a:lnL>
                      <a:noFill/>
                    </a:lnL>
                    <a:lnR>
                      <a:noFill/>
                    </a:lnR>
                    <a:lnT>
                      <a:noFill/>
                    </a:lnT>
                    <a:lnB w="6350" cap="flat" cmpd="sng" algn="ctr">
                      <a:solidFill>
                        <a:srgbClr val="000000"/>
                      </a:solidFill>
                      <a:prstDash val="solid"/>
                      <a:round/>
                      <a:headEnd type="none" w="med" len="med"/>
                      <a:tailEnd type="none" w="med" len="med"/>
                    </a:lnB>
                  </a:tcPr>
                </a:tc>
              </a:tr>
              <a:tr h="229050">
                <a:tc>
                  <a:txBody>
                    <a:bodyPr/>
                    <a:lstStyle/>
                    <a:p>
                      <a:pPr algn="l" fontAlgn="b"/>
                      <a:r>
                        <a:rPr lang="fr-FR" sz="1000" b="1" i="1" u="none" strike="noStrike">
                          <a:solidFill>
                            <a:srgbClr val="000000"/>
                          </a:solidFill>
                          <a:effectLst/>
                          <a:latin typeface="Calibri"/>
                        </a:rPr>
                        <a:t>SUIVI SOCIAL</a:t>
                      </a:r>
                    </a:p>
                  </a:txBody>
                  <a:tcPr marL="8361" marR="8361" marT="836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 </a:t>
                      </a:r>
                    </a:p>
                  </a:txBody>
                  <a:tcPr marL="8361" marR="8361" marT="836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79646"/>
                    </a:solidFill>
                  </a:tcPr>
                </a:tc>
                <a:tc>
                  <a:txBody>
                    <a:bodyPr/>
                    <a:lstStyle/>
                    <a:p>
                      <a:pPr algn="ctr" fontAlgn="b"/>
                      <a:r>
                        <a:rPr lang="fr-FR" sz="1000" b="0" i="0" u="none" strike="noStrike">
                          <a:solidFill>
                            <a:srgbClr val="000000"/>
                          </a:solidFill>
                          <a:effectLst/>
                          <a:latin typeface="Calibri"/>
                        </a:rPr>
                        <a:t> </a:t>
                      </a:r>
                    </a:p>
                  </a:txBody>
                  <a:tcPr marL="8361" marR="8361" marT="836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29050">
                <a:tc>
                  <a:txBody>
                    <a:bodyPr/>
                    <a:lstStyle/>
                    <a:p>
                      <a:pPr algn="l" fontAlgn="b"/>
                      <a:endParaRPr lang="fr-FR" sz="1000" b="1" i="1" u="none" strike="noStrike">
                        <a:solidFill>
                          <a:srgbClr val="000000"/>
                        </a:solidFill>
                        <a:effectLst/>
                        <a:latin typeface="Calibri"/>
                      </a:endParaRPr>
                    </a:p>
                  </a:txBody>
                  <a:tcPr marL="8361" marR="8361" marT="836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fr-FR" sz="1000" b="0" i="0" u="none" strike="noStrike">
                          <a:solidFill>
                            <a:srgbClr val="000000"/>
                          </a:solidFill>
                          <a:effectLst/>
                          <a:latin typeface="Calibri"/>
                        </a:rPr>
                        <a:t> </a:t>
                      </a:r>
                    </a:p>
                  </a:txBody>
                  <a:tcPr marL="8361" marR="8361" marT="8361" marB="0" anchor="b">
                    <a:lnL>
                      <a:noFill/>
                    </a:lnL>
                    <a:lnR>
                      <a:noFill/>
                    </a:lnR>
                    <a:lnT w="25400" cap="flat" cmpd="dbl" algn="ctr">
                      <a:solidFill>
                        <a:srgbClr val="000000"/>
                      </a:solidFill>
                      <a:prstDash val="solid"/>
                      <a:round/>
                      <a:headEnd type="none" w="med" len="med"/>
                      <a:tailEnd type="none" w="med" len="med"/>
                    </a:lnT>
                    <a:lnB>
                      <a:noFill/>
                    </a:lnB>
                    <a:solidFill>
                      <a:srgbClr val="F79646"/>
                    </a:solidFill>
                  </a:tcPr>
                </a:tc>
                <a:tc>
                  <a:txBody>
                    <a:bodyPr/>
                    <a:lstStyle/>
                    <a:p>
                      <a:pPr algn="ctr" fontAlgn="b"/>
                      <a:endParaRPr lang="fr-FR" sz="1000" b="0" i="0" u="none" strike="noStrike">
                        <a:solidFill>
                          <a:srgbClr val="000000"/>
                        </a:solidFill>
                        <a:effectLst/>
                        <a:latin typeface="Calibri"/>
                      </a:endParaRPr>
                    </a:p>
                  </a:txBody>
                  <a:tcPr marL="8361" marR="8361" marT="8361" marB="0" anchor="b">
                    <a:lnL>
                      <a:noFill/>
                    </a:lnL>
                    <a:lnR>
                      <a:noFill/>
                    </a:lnR>
                    <a:lnT w="25400" cap="flat" cmpd="dbl" algn="ctr">
                      <a:solidFill>
                        <a:srgbClr val="000000"/>
                      </a:solidFill>
                      <a:prstDash val="solid"/>
                      <a:round/>
                      <a:headEnd type="none" w="med" len="med"/>
                      <a:tailEnd type="none" w="med" len="med"/>
                    </a:lnT>
                    <a:lnB>
                      <a:noFill/>
                    </a:lnB>
                  </a:tcPr>
                </a:tc>
              </a:tr>
              <a:tr h="218142">
                <a:tc>
                  <a:txBody>
                    <a:bodyPr/>
                    <a:lstStyle/>
                    <a:p>
                      <a:pPr algn="l" fontAlgn="b"/>
                      <a:r>
                        <a:rPr lang="fr-FR" sz="1000" b="0" i="0" u="none" strike="noStrike">
                          <a:solidFill>
                            <a:srgbClr val="000000"/>
                          </a:solidFill>
                          <a:effectLst/>
                          <a:latin typeface="Calibri"/>
                        </a:rPr>
                        <a:t>Fiche de paye</a:t>
                      </a:r>
                    </a:p>
                  </a:txBody>
                  <a:tcPr marL="8361" marR="8361" marT="8361" marB="0" anchor="b">
                    <a:lnL>
                      <a:noFill/>
                    </a:lnL>
                    <a:lnR>
                      <a:noFill/>
                    </a:lnR>
                    <a:lnT>
                      <a:noFill/>
                    </a:lnT>
                    <a:lnB>
                      <a:noFill/>
                    </a:lnB>
                  </a:tcPr>
                </a:tc>
                <a:tc rowSpan="4">
                  <a:txBody>
                    <a:bodyPr/>
                    <a:lstStyle/>
                    <a:p>
                      <a:pPr algn="ctr" fontAlgn="ctr"/>
                      <a:r>
                        <a:rPr lang="fr-FR" sz="1000" b="0" i="0" u="none" strike="noStrike">
                          <a:solidFill>
                            <a:srgbClr val="000000"/>
                          </a:solidFill>
                          <a:effectLst/>
                          <a:latin typeface="Calibri"/>
                        </a:rPr>
                        <a:t>18,00 €</a:t>
                      </a:r>
                    </a:p>
                  </a:txBody>
                  <a:tcPr marL="8361" marR="8361" marT="8361" marB="0" anchor="ctr">
                    <a:lnL>
                      <a:noFill/>
                    </a:lnL>
                    <a:lnR>
                      <a:noFill/>
                    </a:lnR>
                    <a:lnT>
                      <a:noFill/>
                    </a:lnT>
                    <a:lnB>
                      <a:noFill/>
                    </a:lnB>
                    <a:solidFill>
                      <a:srgbClr val="F79646"/>
                    </a:solidFill>
                  </a:tcPr>
                </a:tc>
                <a:tc rowSpan="4">
                  <a:txBody>
                    <a:bodyPr/>
                    <a:lstStyle/>
                    <a:p>
                      <a:pPr algn="ctr" fontAlgn="ctr"/>
                      <a:r>
                        <a:rPr lang="fr-FR" sz="1000" b="0" i="0" u="none" strike="noStrike">
                          <a:solidFill>
                            <a:srgbClr val="000000"/>
                          </a:solidFill>
                          <a:effectLst/>
                          <a:latin typeface="Calibri"/>
                        </a:rPr>
                        <a:t>12,00 €</a:t>
                      </a:r>
                    </a:p>
                  </a:txBody>
                  <a:tcPr marL="8361" marR="8361" marT="8361" marB="0" anchor="ctr">
                    <a:lnL>
                      <a:noFill/>
                    </a:lnL>
                    <a:lnR>
                      <a:noFill/>
                    </a:lnR>
                    <a:lnT>
                      <a:noFill/>
                    </a:lnT>
                    <a:lnB>
                      <a:noFill/>
                    </a:lnB>
                  </a:tcPr>
                </a:tc>
              </a:tr>
              <a:tr h="272678">
                <a:tc>
                  <a:txBody>
                    <a:bodyPr/>
                    <a:lstStyle/>
                    <a:p>
                      <a:pPr algn="l" fontAlgn="b"/>
                      <a:r>
                        <a:rPr lang="fr-FR" sz="1000" b="0" i="0" u="none" strike="noStrike">
                          <a:solidFill>
                            <a:srgbClr val="000000"/>
                          </a:solidFill>
                          <a:effectLst/>
                          <a:latin typeface="Calibri"/>
                        </a:rPr>
                        <a:t>Charges sociales </a:t>
                      </a:r>
                    </a:p>
                  </a:txBody>
                  <a:tcPr marL="8361" marR="8361" marT="8361" marB="0" anchor="b">
                    <a:lnL>
                      <a:noFill/>
                    </a:lnL>
                    <a:lnR>
                      <a:noFill/>
                    </a:lnR>
                    <a:lnT>
                      <a:noFill/>
                    </a:lnT>
                    <a:lnB>
                      <a:noFill/>
                    </a:lnB>
                  </a:tcPr>
                </a:tc>
                <a:tc vMerge="1">
                  <a:txBody>
                    <a:bodyPr/>
                    <a:lstStyle/>
                    <a:p>
                      <a:endParaRPr lang="fr-FR"/>
                    </a:p>
                  </a:txBody>
                  <a:tcPr/>
                </a:tc>
                <a:tc vMerge="1">
                  <a:txBody>
                    <a:bodyPr/>
                    <a:lstStyle/>
                    <a:p>
                      <a:endParaRPr lang="fr-FR"/>
                    </a:p>
                  </a:txBody>
                  <a:tcPr/>
                </a:tc>
              </a:tr>
              <a:tr h="436285">
                <a:tc>
                  <a:txBody>
                    <a:bodyPr/>
                    <a:lstStyle/>
                    <a:p>
                      <a:pPr algn="l" fontAlgn="b"/>
                      <a:r>
                        <a:rPr lang="fr-FR" sz="1000" b="0" i="0" u="none" strike="noStrike">
                          <a:solidFill>
                            <a:srgbClr val="000000"/>
                          </a:solidFill>
                          <a:effectLst/>
                          <a:latin typeface="Calibri"/>
                        </a:rPr>
                        <a:t>Déclaration formation professionnelle et taxe d'apprentissage</a:t>
                      </a:r>
                    </a:p>
                  </a:txBody>
                  <a:tcPr marL="8361" marR="8361" marT="8361" marB="0" anchor="b">
                    <a:lnL>
                      <a:noFill/>
                    </a:lnL>
                    <a:lnR>
                      <a:noFill/>
                    </a:lnR>
                    <a:lnT>
                      <a:noFill/>
                    </a:lnT>
                    <a:lnB>
                      <a:noFill/>
                    </a:lnB>
                  </a:tcPr>
                </a:tc>
                <a:tc vMerge="1">
                  <a:txBody>
                    <a:bodyPr/>
                    <a:lstStyle/>
                    <a:p>
                      <a:endParaRPr lang="fr-FR"/>
                    </a:p>
                  </a:txBody>
                  <a:tcPr/>
                </a:tc>
                <a:tc vMerge="1">
                  <a:txBody>
                    <a:bodyPr/>
                    <a:lstStyle/>
                    <a:p>
                      <a:endParaRPr lang="fr-FR"/>
                    </a:p>
                  </a:txBody>
                  <a:tcPr/>
                </a:tc>
              </a:tr>
              <a:tr h="436285">
                <a:tc>
                  <a:txBody>
                    <a:bodyPr/>
                    <a:lstStyle/>
                    <a:p>
                      <a:pPr algn="l" fontAlgn="b"/>
                      <a:r>
                        <a:rPr lang="fr-FR" sz="1000" b="0" i="0" u="none" strike="noStrike">
                          <a:solidFill>
                            <a:srgbClr val="000000"/>
                          </a:solidFill>
                          <a:effectLst/>
                          <a:latin typeface="Calibri"/>
                        </a:rPr>
                        <a:t>(Prix unitaire et par mois, conforme à la norme DSN)</a:t>
                      </a:r>
                    </a:p>
                  </a:txBody>
                  <a:tcPr marL="8361" marR="8361" marT="8361" marB="0" anchor="b">
                    <a:lnL>
                      <a:noFill/>
                    </a:lnL>
                    <a:lnR>
                      <a:noFill/>
                    </a:lnR>
                    <a:lnT>
                      <a:noFill/>
                    </a:lnT>
                    <a:lnB>
                      <a:noFill/>
                    </a:lnB>
                  </a:tcPr>
                </a:tc>
                <a:tc vMerge="1">
                  <a:txBody>
                    <a:bodyPr/>
                    <a:lstStyle/>
                    <a:p>
                      <a:endParaRPr lang="fr-FR"/>
                    </a:p>
                  </a:txBody>
                  <a:tcPr/>
                </a:tc>
                <a:tc vMerge="1">
                  <a:txBody>
                    <a:bodyPr/>
                    <a:lstStyle/>
                    <a:p>
                      <a:endParaRPr lang="fr-FR"/>
                    </a:p>
                  </a:txBody>
                  <a:tcPr/>
                </a:tc>
              </a:tr>
              <a:tr h="218142">
                <a:tc>
                  <a:txBody>
                    <a:bodyPr/>
                    <a:lstStyle/>
                    <a:p>
                      <a:pPr algn="l" fontAlgn="b"/>
                      <a:endParaRPr lang="fr-FR" sz="1000" b="0" i="0" u="none" strike="noStrike">
                        <a:solidFill>
                          <a:srgbClr val="000000"/>
                        </a:solidFill>
                        <a:effectLst/>
                        <a:latin typeface="Calibri"/>
                      </a:endParaRP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 </a:t>
                      </a:r>
                    </a:p>
                  </a:txBody>
                  <a:tcPr marL="8361" marR="8361" marT="8361" marB="0" anchor="ctr">
                    <a:lnL>
                      <a:noFill/>
                    </a:lnL>
                    <a:lnR>
                      <a:noFill/>
                    </a:lnR>
                    <a:lnT>
                      <a:noFill/>
                    </a:lnT>
                    <a:lnB>
                      <a:noFill/>
                    </a:lnB>
                    <a:solidFill>
                      <a:srgbClr val="F79646"/>
                    </a:solidFill>
                  </a:tcPr>
                </a:tc>
                <a:tc>
                  <a:txBody>
                    <a:bodyPr/>
                    <a:lstStyle/>
                    <a:p>
                      <a:pPr algn="ctr" fontAlgn="ctr"/>
                      <a:endParaRPr lang="fr-FR" sz="1000" b="0" i="0" u="none" strike="noStrike">
                        <a:solidFill>
                          <a:srgbClr val="000000"/>
                        </a:solidFill>
                        <a:effectLst/>
                        <a:latin typeface="Calibri"/>
                      </a:endParaRPr>
                    </a:p>
                  </a:txBody>
                  <a:tcPr marL="8361" marR="8361" marT="8361" marB="0" anchor="ctr">
                    <a:lnL>
                      <a:noFill/>
                    </a:lnL>
                    <a:lnR>
                      <a:noFill/>
                    </a:lnR>
                    <a:lnT>
                      <a:noFill/>
                    </a:lnT>
                    <a:lnB>
                      <a:noFill/>
                    </a:lnB>
                  </a:tcPr>
                </a:tc>
              </a:tr>
              <a:tr h="501727">
                <a:tc>
                  <a:txBody>
                    <a:bodyPr/>
                    <a:lstStyle/>
                    <a:p>
                      <a:pPr algn="l" fontAlgn="b"/>
                      <a:r>
                        <a:rPr lang="fr-FR" sz="1000" b="0" i="0" u="none" strike="noStrike">
                          <a:solidFill>
                            <a:srgbClr val="000000"/>
                          </a:solidFill>
                          <a:effectLst/>
                          <a:latin typeface="Calibri"/>
                        </a:rPr>
                        <a:t>Solde de tout compte, attestation POLE EMPLOI, certificat de travail</a:t>
                      </a: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60,00 €</a:t>
                      </a:r>
                    </a:p>
                  </a:txBody>
                  <a:tcPr marL="8361" marR="8361" marT="8361" marB="0" anchor="ctr">
                    <a:lnL>
                      <a:noFill/>
                    </a:lnL>
                    <a:lnR>
                      <a:noFill/>
                    </a:lnR>
                    <a:lnT>
                      <a:noFill/>
                    </a:lnT>
                    <a:lnB>
                      <a:noFill/>
                    </a:lnB>
                    <a:solidFill>
                      <a:srgbClr val="F79646"/>
                    </a:solidFill>
                  </a:tcPr>
                </a:tc>
                <a:tc>
                  <a:txBody>
                    <a:bodyPr/>
                    <a:lstStyle/>
                    <a:p>
                      <a:pPr algn="ctr" fontAlgn="ctr"/>
                      <a:r>
                        <a:rPr lang="fr-FR" sz="1000" b="0" i="0" u="none" strike="noStrike">
                          <a:solidFill>
                            <a:srgbClr val="000000"/>
                          </a:solidFill>
                          <a:effectLst/>
                          <a:latin typeface="Calibri"/>
                        </a:rPr>
                        <a:t>39,00 €</a:t>
                      </a:r>
                    </a:p>
                  </a:txBody>
                  <a:tcPr marL="8361" marR="8361" marT="8361" marB="0" anchor="ctr">
                    <a:lnL>
                      <a:noFill/>
                    </a:lnL>
                    <a:lnR>
                      <a:noFill/>
                    </a:lnR>
                    <a:lnT>
                      <a:noFill/>
                    </a:lnT>
                    <a:lnB>
                      <a:noFill/>
                    </a:lnB>
                  </a:tcPr>
                </a:tc>
              </a:tr>
              <a:tr h="490819">
                <a:tc>
                  <a:txBody>
                    <a:bodyPr/>
                    <a:lstStyle/>
                    <a:p>
                      <a:pPr algn="l" fontAlgn="b"/>
                      <a:r>
                        <a:rPr lang="fr-FR" sz="1000" b="0" i="0" u="none" strike="noStrike">
                          <a:solidFill>
                            <a:srgbClr val="000000"/>
                          </a:solidFill>
                          <a:effectLst/>
                          <a:latin typeface="Calibri"/>
                        </a:rPr>
                        <a:t>Création d'un dossier informatique (par salarié)</a:t>
                      </a: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25,00 €</a:t>
                      </a:r>
                    </a:p>
                  </a:txBody>
                  <a:tcPr marL="8361" marR="8361" marT="8361" marB="0" anchor="ctr">
                    <a:lnL>
                      <a:noFill/>
                    </a:lnL>
                    <a:lnR>
                      <a:noFill/>
                    </a:lnR>
                    <a:lnT>
                      <a:noFill/>
                    </a:lnT>
                    <a:lnB>
                      <a:noFill/>
                    </a:lnB>
                    <a:solidFill>
                      <a:srgbClr val="F79646"/>
                    </a:solidFill>
                  </a:tcPr>
                </a:tc>
                <a:tc>
                  <a:txBody>
                    <a:bodyPr/>
                    <a:lstStyle/>
                    <a:p>
                      <a:pPr algn="ctr" fontAlgn="ctr"/>
                      <a:r>
                        <a:rPr lang="fr-FR" sz="1000" b="0" i="0" u="none" strike="noStrike">
                          <a:solidFill>
                            <a:srgbClr val="000000"/>
                          </a:solidFill>
                          <a:effectLst/>
                          <a:latin typeface="Calibri"/>
                        </a:rPr>
                        <a:t>15,00 €</a:t>
                      </a:r>
                    </a:p>
                  </a:txBody>
                  <a:tcPr marL="8361" marR="8361" marT="8361" marB="0" anchor="ctr">
                    <a:lnL>
                      <a:noFill/>
                    </a:lnL>
                    <a:lnR>
                      <a:noFill/>
                    </a:lnR>
                    <a:lnT>
                      <a:noFill/>
                    </a:lnT>
                    <a:lnB>
                      <a:noFill/>
                    </a:lnB>
                  </a:tcPr>
                </a:tc>
              </a:tr>
              <a:tr h="261772">
                <a:tc>
                  <a:txBody>
                    <a:bodyPr/>
                    <a:lstStyle/>
                    <a:p>
                      <a:pPr algn="l" fontAlgn="b"/>
                      <a:r>
                        <a:rPr lang="fr-FR" sz="1000" b="0" i="0" u="none" strike="noStrike">
                          <a:solidFill>
                            <a:srgbClr val="000000"/>
                          </a:solidFill>
                          <a:effectLst/>
                          <a:latin typeface="Calibri"/>
                        </a:rPr>
                        <a:t>Contrat de travail</a:t>
                      </a:r>
                    </a:p>
                  </a:txBody>
                  <a:tcPr marL="8361" marR="8361" marT="8361" marB="0" anchor="b">
                    <a:lnL>
                      <a:noFill/>
                    </a:lnL>
                    <a:lnR>
                      <a:noFill/>
                    </a:lnR>
                    <a:lnT>
                      <a:noFill/>
                    </a:lnT>
                    <a:lnB>
                      <a:noFill/>
                    </a:lnB>
                  </a:tcPr>
                </a:tc>
                <a:tc>
                  <a:txBody>
                    <a:bodyPr/>
                    <a:lstStyle/>
                    <a:p>
                      <a:pPr algn="ctr" fontAlgn="ctr"/>
                      <a:r>
                        <a:rPr lang="fr-FR" sz="1000" b="0" i="0" u="none" strike="noStrike">
                          <a:solidFill>
                            <a:srgbClr val="000000"/>
                          </a:solidFill>
                          <a:effectLst/>
                          <a:latin typeface="Calibri"/>
                        </a:rPr>
                        <a:t>70,00 €</a:t>
                      </a:r>
                    </a:p>
                  </a:txBody>
                  <a:tcPr marL="8361" marR="8361" marT="8361" marB="0" anchor="ctr">
                    <a:lnL>
                      <a:noFill/>
                    </a:lnL>
                    <a:lnR>
                      <a:noFill/>
                    </a:lnR>
                    <a:lnT>
                      <a:noFill/>
                    </a:lnT>
                    <a:lnB>
                      <a:noFill/>
                    </a:lnB>
                    <a:solidFill>
                      <a:srgbClr val="F79646"/>
                    </a:solidFill>
                  </a:tcPr>
                </a:tc>
                <a:tc>
                  <a:txBody>
                    <a:bodyPr/>
                    <a:lstStyle/>
                    <a:p>
                      <a:pPr algn="ctr" fontAlgn="ctr"/>
                      <a:r>
                        <a:rPr lang="fr-FR" sz="1000" b="0" i="0" u="none" strike="noStrike">
                          <a:solidFill>
                            <a:srgbClr val="000000"/>
                          </a:solidFill>
                          <a:effectLst/>
                          <a:latin typeface="Calibri"/>
                        </a:rPr>
                        <a:t>39,00 €</a:t>
                      </a:r>
                    </a:p>
                  </a:txBody>
                  <a:tcPr marL="8361" marR="8361" marT="8361" marB="0" anchor="ctr">
                    <a:lnL>
                      <a:noFill/>
                    </a:lnL>
                    <a:lnR>
                      <a:noFill/>
                    </a:lnR>
                    <a:lnT>
                      <a:noFill/>
                    </a:lnT>
                    <a:lnB>
                      <a:noFill/>
                    </a:lnB>
                  </a:tcPr>
                </a:tc>
              </a:tr>
              <a:tr h="261772">
                <a:tc>
                  <a:txBody>
                    <a:bodyPr/>
                    <a:lstStyle/>
                    <a:p>
                      <a:pPr algn="l" fontAlgn="b"/>
                      <a:r>
                        <a:rPr lang="fr-FR" sz="1000" b="0" i="0" u="none" strike="noStrike">
                          <a:solidFill>
                            <a:srgbClr val="000000"/>
                          </a:solidFill>
                          <a:effectLst/>
                          <a:latin typeface="Calibri"/>
                        </a:rPr>
                        <a:t>Déclaration d'embauche</a:t>
                      </a:r>
                    </a:p>
                  </a:txBody>
                  <a:tcPr marL="8361" marR="8361" marT="8361" marB="0" anchor="b">
                    <a:lnL>
                      <a:noFill/>
                    </a:lnL>
                    <a:lnR>
                      <a:noFill/>
                    </a:lnR>
                    <a:lnT>
                      <a:noFill/>
                    </a:lnT>
                    <a:lnB>
                      <a:noFill/>
                    </a:lnB>
                  </a:tcPr>
                </a:tc>
                <a:tc>
                  <a:txBody>
                    <a:bodyPr/>
                    <a:lstStyle/>
                    <a:p>
                      <a:pPr algn="ctr" fontAlgn="b"/>
                      <a:r>
                        <a:rPr lang="fr-FR" sz="1000" b="0" i="0" u="none" strike="noStrike">
                          <a:solidFill>
                            <a:srgbClr val="000000"/>
                          </a:solidFill>
                          <a:effectLst/>
                          <a:latin typeface="Calibri"/>
                        </a:rPr>
                        <a:t>10,00 €</a:t>
                      </a:r>
                    </a:p>
                  </a:txBody>
                  <a:tcPr marL="8361" marR="8361" marT="8361" marB="0" anchor="b">
                    <a:lnL>
                      <a:noFill/>
                    </a:lnL>
                    <a:lnR>
                      <a:noFill/>
                    </a:lnR>
                    <a:lnT>
                      <a:noFill/>
                    </a:lnT>
                    <a:lnB>
                      <a:noFill/>
                    </a:lnB>
                    <a:solidFill>
                      <a:srgbClr val="F79646"/>
                    </a:solidFill>
                  </a:tcPr>
                </a:tc>
                <a:tc>
                  <a:txBody>
                    <a:bodyPr/>
                    <a:lstStyle/>
                    <a:p>
                      <a:pPr algn="ctr" fontAlgn="b"/>
                      <a:r>
                        <a:rPr lang="fr-FR" sz="1000" b="0" i="0" u="none" strike="noStrike">
                          <a:solidFill>
                            <a:srgbClr val="000000"/>
                          </a:solidFill>
                          <a:effectLst/>
                          <a:latin typeface="Calibri"/>
                        </a:rPr>
                        <a:t>10,00 €</a:t>
                      </a:r>
                    </a:p>
                  </a:txBody>
                  <a:tcPr marL="8361" marR="8361" marT="8361" marB="0" anchor="b">
                    <a:lnL>
                      <a:noFill/>
                    </a:lnL>
                    <a:lnR>
                      <a:noFill/>
                    </a:lnR>
                    <a:lnT>
                      <a:noFill/>
                    </a:lnT>
                    <a:lnB>
                      <a:noFill/>
                    </a:lnB>
                  </a:tcPr>
                </a:tc>
              </a:tr>
              <a:tr h="261772">
                <a:tc>
                  <a:txBody>
                    <a:bodyPr/>
                    <a:lstStyle/>
                    <a:p>
                      <a:pPr algn="l" fontAlgn="b"/>
                      <a:r>
                        <a:rPr lang="fr-FR" sz="1000" b="0" i="0" u="none" strike="noStrike">
                          <a:solidFill>
                            <a:srgbClr val="000000"/>
                          </a:solidFill>
                          <a:effectLst/>
                          <a:latin typeface="Calibri"/>
                        </a:rPr>
                        <a:t>Attestations (maladie, AT, maternité…)</a:t>
                      </a:r>
                    </a:p>
                  </a:txBody>
                  <a:tcPr marL="8361" marR="8361" marT="8361" marB="0" anchor="b">
                    <a:lnL>
                      <a:noFill/>
                    </a:lnL>
                    <a:lnR>
                      <a:noFill/>
                    </a:lnR>
                    <a:lnT>
                      <a:noFill/>
                    </a:lnT>
                    <a:lnB>
                      <a:noFill/>
                    </a:lnB>
                  </a:tcPr>
                </a:tc>
                <a:tc>
                  <a:txBody>
                    <a:bodyPr/>
                    <a:lstStyle/>
                    <a:p>
                      <a:pPr algn="ctr" fontAlgn="b"/>
                      <a:r>
                        <a:rPr lang="fr-FR" sz="1000" b="0" i="0" u="none" strike="noStrike">
                          <a:solidFill>
                            <a:srgbClr val="000000"/>
                          </a:solidFill>
                          <a:effectLst/>
                          <a:latin typeface="Calibri"/>
                        </a:rPr>
                        <a:t>20,00 €</a:t>
                      </a:r>
                    </a:p>
                  </a:txBody>
                  <a:tcPr marL="8361" marR="8361" marT="8361" marB="0" anchor="b">
                    <a:lnL>
                      <a:noFill/>
                    </a:lnL>
                    <a:lnR>
                      <a:noFill/>
                    </a:lnR>
                    <a:lnT>
                      <a:noFill/>
                    </a:lnT>
                    <a:lnB>
                      <a:noFill/>
                    </a:lnB>
                    <a:solidFill>
                      <a:srgbClr val="F79646"/>
                    </a:solidFill>
                  </a:tcPr>
                </a:tc>
                <a:tc>
                  <a:txBody>
                    <a:bodyPr/>
                    <a:lstStyle/>
                    <a:p>
                      <a:pPr algn="ctr" fontAlgn="b"/>
                      <a:r>
                        <a:rPr lang="fr-FR" sz="1000" b="0" i="0" u="none" strike="noStrike">
                          <a:solidFill>
                            <a:srgbClr val="000000"/>
                          </a:solidFill>
                          <a:effectLst/>
                          <a:latin typeface="Calibri"/>
                        </a:rPr>
                        <a:t>15,00 €</a:t>
                      </a:r>
                    </a:p>
                  </a:txBody>
                  <a:tcPr marL="8361" marR="8361" marT="8361" marB="0" anchor="b">
                    <a:lnL>
                      <a:noFill/>
                    </a:lnL>
                    <a:lnR>
                      <a:noFill/>
                    </a:lnR>
                    <a:lnT>
                      <a:noFill/>
                    </a:lnT>
                    <a:lnB>
                      <a:noFill/>
                    </a:lnB>
                  </a:tcPr>
                </a:tc>
              </a:tr>
              <a:tr h="261772">
                <a:tc>
                  <a:txBody>
                    <a:bodyPr/>
                    <a:lstStyle/>
                    <a:p>
                      <a:pPr algn="l" fontAlgn="b"/>
                      <a:r>
                        <a:rPr lang="fr-FR" sz="1000" b="0" i="0" u="none" strike="noStrike" dirty="0">
                          <a:solidFill>
                            <a:srgbClr val="000000"/>
                          </a:solidFill>
                          <a:effectLst/>
                          <a:latin typeface="Calibri"/>
                        </a:rPr>
                        <a:t>Affiliations (retraite, prévoyance, CIBTP…)</a:t>
                      </a:r>
                    </a:p>
                  </a:txBody>
                  <a:tcPr marL="8361" marR="8361" marT="8361" marB="0" anchor="b">
                    <a:lnL>
                      <a:noFill/>
                    </a:lnL>
                    <a:lnR>
                      <a:noFill/>
                    </a:lnR>
                    <a:lnT>
                      <a:noFill/>
                    </a:lnT>
                    <a:lnB>
                      <a:noFill/>
                    </a:lnB>
                  </a:tcPr>
                </a:tc>
                <a:tc>
                  <a:txBody>
                    <a:bodyPr/>
                    <a:lstStyle/>
                    <a:p>
                      <a:pPr algn="ctr" fontAlgn="b"/>
                      <a:r>
                        <a:rPr lang="fr-FR" sz="1000" b="0" i="0" u="none" strike="noStrike">
                          <a:solidFill>
                            <a:srgbClr val="000000"/>
                          </a:solidFill>
                          <a:effectLst/>
                          <a:latin typeface="Calibri"/>
                        </a:rPr>
                        <a:t>20,00 €</a:t>
                      </a:r>
                    </a:p>
                  </a:txBody>
                  <a:tcPr marL="8361" marR="8361" marT="8361" marB="0" anchor="b">
                    <a:lnL>
                      <a:noFill/>
                    </a:lnL>
                    <a:lnR>
                      <a:noFill/>
                    </a:lnR>
                    <a:lnT>
                      <a:noFill/>
                    </a:lnT>
                    <a:lnB>
                      <a:noFill/>
                    </a:lnB>
                    <a:solidFill>
                      <a:srgbClr val="F79646"/>
                    </a:solidFill>
                  </a:tcPr>
                </a:tc>
                <a:tc>
                  <a:txBody>
                    <a:bodyPr/>
                    <a:lstStyle/>
                    <a:p>
                      <a:pPr algn="ctr" fontAlgn="b"/>
                      <a:r>
                        <a:rPr lang="fr-FR" sz="1000" b="0" i="0" u="none" strike="noStrike" dirty="0">
                          <a:solidFill>
                            <a:srgbClr val="000000"/>
                          </a:solidFill>
                          <a:effectLst/>
                          <a:latin typeface="Calibri"/>
                        </a:rPr>
                        <a:t>15,00 €</a:t>
                      </a:r>
                    </a:p>
                  </a:txBody>
                  <a:tcPr marL="8361" marR="8361" marT="8361" marB="0" anchor="b">
                    <a:lnL>
                      <a:noFill/>
                    </a:lnL>
                    <a:lnR>
                      <a:noFill/>
                    </a:lnR>
                    <a:lnT>
                      <a:noFill/>
                    </a:lnT>
                    <a:lnB>
                      <a:noFill/>
                    </a:lnB>
                  </a:tcPr>
                </a:tc>
              </a:tr>
            </a:tbl>
          </a:graphicData>
        </a:graphic>
      </p:graphicFrame>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31789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22</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ZoneTexte 7"/>
          <p:cNvSpPr txBox="1"/>
          <p:nvPr/>
        </p:nvSpPr>
        <p:spPr>
          <a:xfrm rot="20539403">
            <a:off x="669437" y="1259554"/>
            <a:ext cx="1625200" cy="400110"/>
          </a:xfrm>
          <a:prstGeom prst="rect">
            <a:avLst/>
          </a:prstGeom>
          <a:noFill/>
          <a:ln w="12700">
            <a:solidFill>
              <a:schemeClr val="accent6">
                <a:lumMod val="60000"/>
                <a:lumOff val="40000"/>
              </a:schemeClr>
            </a:solidFill>
          </a:ln>
        </p:spPr>
        <p:txBody>
          <a:bodyPr wrap="square" rtlCol="0">
            <a:spAutoFit/>
          </a:bodyPr>
          <a:lstStyle/>
          <a:p>
            <a:r>
              <a:rPr lang="fr-FR" sz="2000"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Nos tarifs</a:t>
            </a:r>
          </a:p>
        </p:txBody>
      </p:sp>
      <p:sp>
        <p:nvSpPr>
          <p:cNvPr id="10"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453485533"/>
              </p:ext>
            </p:extLst>
          </p:nvPr>
        </p:nvGraphicFramePr>
        <p:xfrm>
          <a:off x="2608118" y="301334"/>
          <a:ext cx="7803572" cy="5601575"/>
        </p:xfrm>
        <a:graphic>
          <a:graphicData uri="http://schemas.openxmlformats.org/drawingml/2006/table">
            <a:tbl>
              <a:tblPr/>
              <a:tblGrid>
                <a:gridCol w="2191985"/>
                <a:gridCol w="2106025"/>
                <a:gridCol w="2119456"/>
                <a:gridCol w="741406"/>
                <a:gridCol w="644700"/>
              </a:tblGrid>
              <a:tr h="182231">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82681">
                <a:tc gridSpan="3">
                  <a:txBody>
                    <a:bodyPr/>
                    <a:lstStyle/>
                    <a:p>
                      <a:pPr algn="l" fontAlgn="b"/>
                      <a:r>
                        <a:rPr lang="fr-FR" sz="700" b="1" i="1" u="none" strike="noStrike">
                          <a:solidFill>
                            <a:srgbClr val="000000"/>
                          </a:solidFill>
                          <a:effectLst/>
                          <a:latin typeface="Calibri"/>
                        </a:rPr>
                        <a:t>SUIVI COMPTABLE (assuré en partenariat avec OPTIMUM EXPERT)</a:t>
                      </a:r>
                    </a:p>
                  </a:txBody>
                  <a:tcPr marL="5631" marR="5631" marT="563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91339">
                <a:tc>
                  <a:txBody>
                    <a:bodyPr/>
                    <a:lstStyle/>
                    <a:p>
                      <a:pPr algn="l" fontAlgn="b"/>
                      <a:endParaRPr lang="fr-FR" sz="700" b="1" i="1" u="none" strike="noStrike">
                        <a:solidFill>
                          <a:srgbClr val="000000"/>
                        </a:solidFill>
                        <a:effectLst/>
                        <a:latin typeface="Calibri"/>
                      </a:endParaRP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18673">
                <a:tc gridSpan="4">
                  <a:txBody>
                    <a:bodyPr/>
                    <a:lstStyle/>
                    <a:p>
                      <a:pPr algn="l" fontAlgn="b"/>
                      <a:r>
                        <a:rPr lang="fr-FR" sz="700" b="0" i="0" u="none" strike="noStrike">
                          <a:solidFill>
                            <a:srgbClr val="000000"/>
                          </a:solidFill>
                          <a:effectLst/>
                          <a:latin typeface="Calibri"/>
                        </a:rPr>
                        <a:t>Saisissez les tarifs mensuels proposés à vos clients pour le suivi comptable, établissement d'un tableau de bord mensuel, bilan….</a:t>
                      </a:r>
                    </a:p>
                  </a:txBody>
                  <a:tcPr marL="5631" marR="5631" marT="5631" marB="0" anchor="b">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27786">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ctr"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18673">
                <a:tc>
                  <a:txBody>
                    <a:bodyPr/>
                    <a:lstStyle/>
                    <a:p>
                      <a:pPr algn="ctr" fontAlgn="b"/>
                      <a:r>
                        <a:rPr lang="fr-FR" sz="700" b="1" i="0" u="none" strike="noStrike">
                          <a:solidFill>
                            <a:srgbClr val="000000"/>
                          </a:solidFill>
                          <a:effectLst/>
                          <a:latin typeface="Calibri"/>
                        </a:rPr>
                        <a:t>OFFRE SERENITE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CLASSIQUE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EXPERT</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54355">
                <a:tc>
                  <a:txBody>
                    <a:bodyPr/>
                    <a:lstStyle/>
                    <a:p>
                      <a:pPr algn="ctr" fontAlgn="b"/>
                      <a:r>
                        <a:rPr lang="fr-FR" sz="700" b="1" i="0" u="none" strike="noStrike">
                          <a:solidFill>
                            <a:srgbClr val="000000"/>
                          </a:solidFill>
                          <a:effectLst/>
                          <a:latin typeface="Calibri"/>
                        </a:rPr>
                        <a:t>Nb. de dossiers</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Nb. de dossiers</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Nb. de dossiers</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dirty="0">
                          <a:solidFill>
                            <a:srgbClr val="000000"/>
                          </a:solidFill>
                          <a:effectLst/>
                          <a:latin typeface="Calibri"/>
                        </a:rPr>
                        <a:t>Total dossiers</a:t>
                      </a:r>
                    </a:p>
                  </a:txBody>
                  <a:tcPr marL="5631" marR="5631" marT="5631" marB="0" anchor="b">
                    <a:lnL>
                      <a:noFill/>
                    </a:lnL>
                    <a:lnR>
                      <a:noFill/>
                    </a:lnR>
                    <a:lnT>
                      <a:noFill/>
                    </a:lnT>
                    <a:lnB>
                      <a:noFill/>
                    </a:lnB>
                    <a:no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255121">
                <a:tc>
                  <a:txBody>
                    <a:bodyPr/>
                    <a:lstStyle/>
                    <a:p>
                      <a:pPr algn="ctr" fontAlgn="b"/>
                      <a:r>
                        <a:rPr lang="fr-FR" sz="700" b="1" i="0" u="none" strike="noStrike">
                          <a:solidFill>
                            <a:srgbClr val="000000"/>
                          </a:solidFill>
                          <a:effectLst/>
                          <a:latin typeface="Calibri"/>
                        </a:rPr>
                        <a:t>5</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8</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2</a:t>
                      </a:r>
                    </a:p>
                  </a:txBody>
                  <a:tcPr marL="5631" marR="5631" marT="5631" marB="0" anchor="b">
                    <a:lnL>
                      <a:noFill/>
                    </a:lnL>
                    <a:lnR>
                      <a:noFill/>
                    </a:lnR>
                    <a:lnT>
                      <a:noFill/>
                    </a:lnT>
                    <a:lnB>
                      <a:noFill/>
                    </a:lnB>
                    <a:solidFill>
                      <a:srgbClr val="F79646"/>
                    </a:solidFill>
                  </a:tcPr>
                </a:tc>
                <a:tc>
                  <a:txBody>
                    <a:bodyPr/>
                    <a:lstStyle/>
                    <a:p>
                      <a:pPr algn="ctr" fontAlgn="b"/>
                      <a:r>
                        <a:rPr lang="fr-FR" sz="700" b="0" i="0" u="none" strike="noStrike">
                          <a:solidFill>
                            <a:srgbClr val="000000"/>
                          </a:solidFill>
                          <a:effectLst/>
                          <a:latin typeface="Calibri"/>
                        </a:rPr>
                        <a:t>15</a:t>
                      </a:r>
                    </a:p>
                  </a:txBody>
                  <a:tcPr marL="5631" marR="5631" marT="5631" marB="0" anchor="b">
                    <a:lnL>
                      <a:noFill/>
                    </a:lnL>
                    <a:lnR>
                      <a:noFill/>
                    </a:lnR>
                    <a:lnT>
                      <a:noFill/>
                    </a:lnT>
                    <a:lnB>
                      <a:noFill/>
                    </a:lnB>
                  </a:tcPr>
                </a:tc>
                <a:tc>
                  <a:txBody>
                    <a:bodyPr/>
                    <a:lstStyle/>
                    <a:p>
                      <a:pPr algn="l" fontAlgn="b"/>
                      <a:r>
                        <a:rPr lang="fr-FR" sz="700" b="0" i="0" u="none" strike="noStrike">
                          <a:solidFill>
                            <a:srgbClr val="000000"/>
                          </a:solidFill>
                          <a:effectLst/>
                          <a:latin typeface="Calibri"/>
                        </a:rPr>
                        <a:t>Année 1</a:t>
                      </a:r>
                    </a:p>
                  </a:txBody>
                  <a:tcPr marL="5631" marR="5631" marT="5631" marB="0" anchor="b">
                    <a:lnL>
                      <a:noFill/>
                    </a:lnL>
                    <a:lnR>
                      <a:noFill/>
                    </a:lnR>
                    <a:lnT>
                      <a:noFill/>
                    </a:lnT>
                    <a:lnB>
                      <a:noFill/>
                    </a:lnB>
                  </a:tcPr>
                </a:tc>
              </a:tr>
              <a:tr h="255121">
                <a:tc>
                  <a:txBody>
                    <a:bodyPr/>
                    <a:lstStyle/>
                    <a:p>
                      <a:pPr algn="ctr" fontAlgn="b"/>
                      <a:r>
                        <a:rPr lang="fr-FR" sz="700" b="1" i="0" u="none" strike="noStrike">
                          <a:solidFill>
                            <a:srgbClr val="000000"/>
                          </a:solidFill>
                          <a:effectLst/>
                          <a:latin typeface="Calibri"/>
                        </a:rPr>
                        <a:t>8</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14</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3</a:t>
                      </a:r>
                    </a:p>
                  </a:txBody>
                  <a:tcPr marL="5631" marR="5631" marT="5631" marB="0" anchor="b">
                    <a:lnL>
                      <a:noFill/>
                    </a:lnL>
                    <a:lnR>
                      <a:noFill/>
                    </a:lnR>
                    <a:lnT>
                      <a:noFill/>
                    </a:lnT>
                    <a:lnB>
                      <a:noFill/>
                    </a:lnB>
                    <a:solidFill>
                      <a:srgbClr val="F79646"/>
                    </a:solidFill>
                  </a:tcPr>
                </a:tc>
                <a:tc>
                  <a:txBody>
                    <a:bodyPr/>
                    <a:lstStyle/>
                    <a:p>
                      <a:pPr algn="ctr" fontAlgn="b"/>
                      <a:r>
                        <a:rPr lang="fr-FR" sz="700" b="0" i="0" u="none" strike="noStrike">
                          <a:solidFill>
                            <a:srgbClr val="000000"/>
                          </a:solidFill>
                          <a:effectLst/>
                          <a:latin typeface="Calibri"/>
                        </a:rPr>
                        <a:t>25</a:t>
                      </a:r>
                    </a:p>
                  </a:txBody>
                  <a:tcPr marL="5631" marR="5631" marT="5631" marB="0" anchor="b">
                    <a:lnL>
                      <a:noFill/>
                    </a:lnL>
                    <a:lnR>
                      <a:noFill/>
                    </a:lnR>
                    <a:lnT>
                      <a:noFill/>
                    </a:lnT>
                    <a:lnB>
                      <a:noFill/>
                    </a:lnB>
                  </a:tcPr>
                </a:tc>
                <a:tc>
                  <a:txBody>
                    <a:bodyPr/>
                    <a:lstStyle/>
                    <a:p>
                      <a:pPr algn="l" fontAlgn="b"/>
                      <a:r>
                        <a:rPr lang="fr-FR" sz="700" b="0" i="0" u="none" strike="noStrike">
                          <a:solidFill>
                            <a:srgbClr val="000000"/>
                          </a:solidFill>
                          <a:effectLst/>
                          <a:latin typeface="Calibri"/>
                        </a:rPr>
                        <a:t>Année 2</a:t>
                      </a:r>
                    </a:p>
                  </a:txBody>
                  <a:tcPr marL="5631" marR="5631" marT="5631" marB="0" anchor="b">
                    <a:lnL>
                      <a:noFill/>
                    </a:lnL>
                    <a:lnR>
                      <a:noFill/>
                    </a:lnR>
                    <a:lnT>
                      <a:noFill/>
                    </a:lnT>
                    <a:lnB>
                      <a:noFill/>
                    </a:lnB>
                  </a:tcPr>
                </a:tc>
              </a:tr>
              <a:tr h="255121">
                <a:tc>
                  <a:txBody>
                    <a:bodyPr/>
                    <a:lstStyle/>
                    <a:p>
                      <a:pPr algn="ctr" fontAlgn="b"/>
                      <a:r>
                        <a:rPr lang="fr-FR" sz="700" b="1" i="0" u="none" strike="noStrike">
                          <a:solidFill>
                            <a:srgbClr val="000000"/>
                          </a:solidFill>
                          <a:effectLst/>
                          <a:latin typeface="Calibri"/>
                        </a:rPr>
                        <a:t>12</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19</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4</a:t>
                      </a:r>
                    </a:p>
                  </a:txBody>
                  <a:tcPr marL="5631" marR="5631" marT="5631" marB="0" anchor="b">
                    <a:lnL>
                      <a:noFill/>
                    </a:lnL>
                    <a:lnR>
                      <a:noFill/>
                    </a:lnR>
                    <a:lnT>
                      <a:noFill/>
                    </a:lnT>
                    <a:lnB>
                      <a:noFill/>
                    </a:lnB>
                    <a:solidFill>
                      <a:srgbClr val="F79646"/>
                    </a:solidFill>
                  </a:tcPr>
                </a:tc>
                <a:tc>
                  <a:txBody>
                    <a:bodyPr/>
                    <a:lstStyle/>
                    <a:p>
                      <a:pPr algn="ctr" fontAlgn="b"/>
                      <a:r>
                        <a:rPr lang="fr-FR" sz="700" b="0" i="0" u="none" strike="noStrike">
                          <a:solidFill>
                            <a:srgbClr val="000000"/>
                          </a:solidFill>
                          <a:effectLst/>
                          <a:latin typeface="Calibri"/>
                        </a:rPr>
                        <a:t>35</a:t>
                      </a:r>
                    </a:p>
                  </a:txBody>
                  <a:tcPr marL="5631" marR="5631" marT="5631" marB="0" anchor="b">
                    <a:lnL>
                      <a:noFill/>
                    </a:lnL>
                    <a:lnR>
                      <a:noFill/>
                    </a:lnR>
                    <a:lnT>
                      <a:noFill/>
                    </a:lnT>
                    <a:lnB>
                      <a:noFill/>
                    </a:lnB>
                  </a:tcPr>
                </a:tc>
                <a:tc>
                  <a:txBody>
                    <a:bodyPr/>
                    <a:lstStyle/>
                    <a:p>
                      <a:pPr algn="l" fontAlgn="b"/>
                      <a:r>
                        <a:rPr lang="fr-FR" sz="700" b="0" i="0" u="none" strike="noStrike">
                          <a:solidFill>
                            <a:srgbClr val="000000"/>
                          </a:solidFill>
                          <a:effectLst/>
                          <a:latin typeface="Calibri"/>
                        </a:rPr>
                        <a:t>Année 3</a:t>
                      </a: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Tarif moyen proposé</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Tarif moyen proposé</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Tarif moyen proposé</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109 €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200 €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400 €</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64457">
                <a:tc>
                  <a:txBody>
                    <a:bodyPr/>
                    <a:lstStyle/>
                    <a:p>
                      <a:pPr algn="l" fontAlgn="b"/>
                      <a:r>
                        <a:rPr lang="fr-FR" sz="700" b="0" i="0" u="none" strike="noStrike">
                          <a:solidFill>
                            <a:srgbClr val="000000"/>
                          </a:solidFill>
                          <a:effectLst/>
                          <a:latin typeface="Calibri"/>
                        </a:rPr>
                        <a:t>Honoraires expert-comptable partenaire</a:t>
                      </a:r>
                    </a:p>
                  </a:txBody>
                  <a:tcPr marL="5631" marR="5631" marT="5631" marB="0" anchor="b">
                    <a:lnL>
                      <a:noFill/>
                    </a:lnL>
                    <a:lnR>
                      <a:noFill/>
                    </a:lnR>
                    <a:lnT>
                      <a:noFill/>
                    </a:lnT>
                    <a:lnB>
                      <a:noFill/>
                    </a:lnB>
                    <a:solidFill>
                      <a:srgbClr val="FFFFFF"/>
                    </a:solidFill>
                  </a:tcPr>
                </a:tc>
                <a:tc>
                  <a:txBody>
                    <a:bodyPr/>
                    <a:lstStyle/>
                    <a:p>
                      <a:pPr algn="l" fontAlgn="b"/>
                      <a:r>
                        <a:rPr lang="fr-FR" sz="700" b="0" i="0" u="none" strike="noStrike">
                          <a:solidFill>
                            <a:srgbClr val="000000"/>
                          </a:solidFill>
                          <a:effectLst/>
                          <a:latin typeface="Calibri"/>
                        </a:rPr>
                        <a:t>Honoraires expert-comptable partenaire</a:t>
                      </a:r>
                    </a:p>
                  </a:txBody>
                  <a:tcPr marL="5631" marR="5631" marT="5631" marB="0" anchor="b">
                    <a:lnL>
                      <a:noFill/>
                    </a:lnL>
                    <a:lnR>
                      <a:noFill/>
                    </a:lnR>
                    <a:lnT>
                      <a:noFill/>
                    </a:lnT>
                    <a:lnB>
                      <a:noFill/>
                    </a:lnB>
                    <a:solidFill>
                      <a:srgbClr val="FFFFFF"/>
                    </a:solidFill>
                  </a:tcPr>
                </a:tc>
                <a:tc>
                  <a:txBody>
                    <a:bodyPr/>
                    <a:lstStyle/>
                    <a:p>
                      <a:pPr algn="l" fontAlgn="b"/>
                      <a:r>
                        <a:rPr lang="fr-FR" sz="700" b="0" i="0" u="none" strike="noStrike">
                          <a:solidFill>
                            <a:srgbClr val="000000"/>
                          </a:solidFill>
                          <a:effectLst/>
                          <a:latin typeface="Calibri"/>
                        </a:rPr>
                        <a:t>Honoraires expert-comptable partenaire</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60% du montant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60% du montant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60% du montant de la lettre de mission</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ctr"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ctr"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54355">
                <a:tc>
                  <a:txBody>
                    <a:bodyPr/>
                    <a:lstStyle/>
                    <a:p>
                      <a:pPr algn="l" fontAlgn="b"/>
                      <a:r>
                        <a:rPr lang="fr-FR" sz="700" b="1" i="0" u="none" strike="noStrike">
                          <a:solidFill>
                            <a:srgbClr val="000000"/>
                          </a:solidFill>
                          <a:effectLst/>
                          <a:latin typeface="Calibri"/>
                        </a:rPr>
                        <a:t>L'adhérent COMPTAVIA perçoit 40% des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L'adhérent COMPTAVIA perçoit 40% des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L'adhérent COMPTAVIA perçoit 40% des </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honoraires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honoraires de la lettre de mission</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honoraires de la lettre de mission</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a:noFill/>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328013">
                <a:tc gridSpan="3">
                  <a:txBody>
                    <a:bodyPr/>
                    <a:lstStyle/>
                    <a:p>
                      <a:pPr algn="l" fontAlgn="b"/>
                      <a:r>
                        <a:rPr lang="fr-FR" sz="700" b="1" i="1" u="none" strike="noStrike">
                          <a:solidFill>
                            <a:srgbClr val="000000"/>
                          </a:solidFill>
                          <a:effectLst/>
                          <a:latin typeface="Calibri"/>
                        </a:rPr>
                        <a:t>Honoraires ACCOMPAGNEMENT</a:t>
                      </a:r>
                    </a:p>
                  </a:txBody>
                  <a:tcPr marL="5631" marR="5631" marT="563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91339">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solidFill>
                      <a:srgbClr val="FFFFFF"/>
                    </a:solidFill>
                  </a:tcPr>
                </a:tc>
                <a:tc>
                  <a:txBody>
                    <a:bodyPr/>
                    <a:lstStyle/>
                    <a:p>
                      <a:pPr algn="l" fontAlgn="b"/>
                      <a:r>
                        <a:rPr lang="fr-FR" sz="700" b="1" i="0" u="none" strike="noStrike">
                          <a:solidFill>
                            <a:srgbClr val="000000"/>
                          </a:solidFill>
                          <a:effectLst/>
                          <a:latin typeface="Calibri"/>
                        </a:rPr>
                        <a:t> </a:t>
                      </a:r>
                    </a:p>
                  </a:txBody>
                  <a:tcPr marL="5631" marR="5631" marT="5631" marB="0" anchor="b">
                    <a:lnL>
                      <a:noFill/>
                    </a:lnL>
                    <a:lnR>
                      <a:noFill/>
                    </a:lnR>
                    <a:lnT w="25400" cap="flat" cmpd="dbl" algn="ctr">
                      <a:solidFill>
                        <a:srgbClr val="000000"/>
                      </a:solidFill>
                      <a:prstDash val="solid"/>
                      <a:round/>
                      <a:headEnd type="none" w="med" len="med"/>
                      <a:tailEnd type="none" w="med" len="med"/>
                    </a:lnT>
                    <a:lnB>
                      <a:noFill/>
                    </a:lnB>
                    <a:solidFill>
                      <a:srgbClr val="FFFFFF"/>
                    </a:solidFill>
                  </a:tcPr>
                </a:tc>
                <a:tc rowSpan="2" gridSpan="2">
                  <a:txBody>
                    <a:bodyPr/>
                    <a:lstStyle/>
                    <a:p>
                      <a:pPr algn="l" fontAlgn="b"/>
                      <a:r>
                        <a:rPr lang="fr-FR" sz="700" b="0" i="0" u="none" strike="noStrike" dirty="0">
                          <a:solidFill>
                            <a:srgbClr val="000000"/>
                          </a:solidFill>
                          <a:effectLst/>
                          <a:latin typeface="Calibri"/>
                        </a:rPr>
                        <a:t> </a:t>
                      </a:r>
                    </a:p>
                    <a:p>
                      <a:pPr algn="l" fontAlgn="b"/>
                      <a:r>
                        <a:rPr lang="fr-FR" sz="700" b="0" i="0" u="none" strike="noStrike" dirty="0">
                          <a:solidFill>
                            <a:srgbClr val="000000"/>
                          </a:solidFill>
                          <a:effectLst/>
                          <a:latin typeface="Calibri"/>
                        </a:rPr>
                        <a:t> </a:t>
                      </a:r>
                    </a:p>
                  </a:txBody>
                  <a:tcPr marL="5631" marR="5631" marT="5631" marB="0" anchor="b">
                    <a:lnL>
                      <a:noFill/>
                    </a:lnL>
                    <a:lnR>
                      <a:noFill/>
                    </a:lnR>
                    <a:lnT>
                      <a:noFill/>
                    </a:lnT>
                    <a:lnB>
                      <a:noFill/>
                    </a:lnB>
                  </a:tcPr>
                </a:tc>
                <a:tc rowSpan="2" hMerge="1">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r>
              <a:tr h="182231">
                <a:tc gridSpan="3">
                  <a:txBody>
                    <a:bodyPr/>
                    <a:lstStyle/>
                    <a:p>
                      <a:pPr algn="l" fontAlgn="b"/>
                      <a:r>
                        <a:rPr lang="fr-FR" sz="700" b="1" i="0" u="none" strike="noStrike">
                          <a:solidFill>
                            <a:srgbClr val="000000"/>
                          </a:solidFill>
                          <a:effectLst/>
                          <a:latin typeface="Calibri"/>
                        </a:rPr>
                        <a:t>Honoraires mensuels que vous facturez en direct auprès du client, en plus de la lettre de mission :</a:t>
                      </a:r>
                    </a:p>
                  </a:txBody>
                  <a:tcPr marL="5631" marR="5631" marT="5631" marB="0" anchor="b">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gridSpan="2" vMerge="1">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solidFill>
                      <a:srgbClr val="FFFFFF"/>
                    </a:solidFill>
                  </a:tcPr>
                </a:tc>
                <a:tc hMerge="1" vMerge="1">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solidFill>
                      <a:srgbClr val="FFFFFF"/>
                    </a:solidFill>
                  </a:tcPr>
                </a:tc>
              </a:tr>
              <a:tr h="182231">
                <a:tc>
                  <a:txBody>
                    <a:bodyPr/>
                    <a:lstStyle/>
                    <a:p>
                      <a:pPr algn="ctr" fontAlgn="b"/>
                      <a:r>
                        <a:rPr lang="fr-FR" sz="700" b="1" i="0" u="none" strike="noStrike">
                          <a:solidFill>
                            <a:srgbClr val="000000"/>
                          </a:solidFill>
                          <a:effectLst/>
                          <a:latin typeface="Calibri"/>
                        </a:rPr>
                        <a:t>OFFRE SERENITE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CLASSIQUE</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OFFRE COPILOTE EXPERT</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r>
              <a:tr h="182231">
                <a:tc>
                  <a:txBody>
                    <a:bodyPr/>
                    <a:lstStyle/>
                    <a:p>
                      <a:pPr algn="ctr" fontAlgn="b"/>
                      <a:r>
                        <a:rPr lang="fr-FR" sz="700" b="1" i="0" u="none" strike="noStrike">
                          <a:solidFill>
                            <a:srgbClr val="000000"/>
                          </a:solidFill>
                          <a:effectLst/>
                          <a:latin typeface="Calibri"/>
                        </a:rPr>
                        <a:t>50 €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70 €</a:t>
                      </a:r>
                    </a:p>
                  </a:txBody>
                  <a:tcPr marL="5631" marR="5631" marT="5631" marB="0" anchor="b">
                    <a:lnL>
                      <a:noFill/>
                    </a:lnL>
                    <a:lnR>
                      <a:noFill/>
                    </a:lnR>
                    <a:lnT>
                      <a:noFill/>
                    </a:lnT>
                    <a:lnB>
                      <a:noFill/>
                    </a:lnB>
                    <a:solidFill>
                      <a:srgbClr val="F79646"/>
                    </a:solidFill>
                  </a:tcPr>
                </a:tc>
                <a:tc>
                  <a:txBody>
                    <a:bodyPr/>
                    <a:lstStyle/>
                    <a:p>
                      <a:pPr algn="ctr" fontAlgn="b"/>
                      <a:r>
                        <a:rPr lang="fr-FR" sz="700" b="1" i="0" u="none" strike="noStrike">
                          <a:solidFill>
                            <a:srgbClr val="000000"/>
                          </a:solidFill>
                          <a:effectLst/>
                          <a:latin typeface="Calibri"/>
                        </a:rPr>
                        <a:t>100 €</a:t>
                      </a:r>
                    </a:p>
                  </a:txBody>
                  <a:tcPr marL="5631" marR="5631" marT="5631" marB="0" anchor="b">
                    <a:lnL>
                      <a:noFill/>
                    </a:lnL>
                    <a:lnR>
                      <a:noFill/>
                    </a:lnR>
                    <a:lnT>
                      <a:noFill/>
                    </a:lnT>
                    <a:lnB>
                      <a:noFill/>
                    </a:lnB>
                    <a:solidFill>
                      <a:srgbClr val="F79646"/>
                    </a:solidFill>
                  </a:tcPr>
                </a:tc>
                <a:tc>
                  <a:txBody>
                    <a:bodyPr/>
                    <a:lstStyle/>
                    <a:p>
                      <a:pPr algn="l" fontAlgn="b"/>
                      <a:endParaRPr lang="fr-FR" sz="700" b="0" i="0" u="none" strike="noStrike">
                        <a:solidFill>
                          <a:srgbClr val="000000"/>
                        </a:solidFill>
                        <a:effectLst/>
                        <a:latin typeface="Calibri"/>
                      </a:endParaRPr>
                    </a:p>
                  </a:txBody>
                  <a:tcPr marL="5631" marR="5631" marT="5631"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a:endParaRPr>
                    </a:p>
                  </a:txBody>
                  <a:tcPr marL="5631" marR="5631" marT="5631" marB="0" anchor="b">
                    <a:lnL>
                      <a:noFill/>
                    </a:lnL>
                    <a:lnR>
                      <a:noFill/>
                    </a:lnR>
                    <a:lnT>
                      <a:noFill/>
                    </a:lnT>
                    <a:lnB>
                      <a:noFill/>
                    </a:lnB>
                  </a:tcPr>
                </a:tc>
              </a:tr>
            </a:tbl>
          </a:graphicData>
        </a:graphic>
      </p:graphicFrame>
    </p:spTree>
    <p:extLst>
      <p:ext uri="{BB962C8B-B14F-4D97-AF65-F5344CB8AC3E}">
        <p14:creationId xmlns:p14="http://schemas.microsoft.com/office/powerpoint/2010/main" val="2904829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878231"/>
            <a:ext cx="9872871" cy="4678717"/>
          </a:xfrm>
          <a:prstGeom prst="rect">
            <a:avLst/>
          </a:prstGeom>
        </p:spPr>
        <p:txBody>
          <a:bodyPr wrap="square">
            <a:spAutoFit/>
          </a:bodyPr>
          <a:lstStyle/>
          <a:p>
            <a:pPr algn="just">
              <a:lnSpc>
                <a:spcPct val="115000"/>
              </a:lnSpc>
              <a:spcAft>
                <a:spcPts val="1000"/>
              </a:spcAft>
            </a:pP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Adhésion à COMPTAVIA </a:t>
            </a:r>
            <a:endParaRPr lang="fr-FR"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endParaRPr lang="fr-FR" sz="1700" dirty="0" smtClean="0">
              <a:latin typeface="Verdana" panose="020B0604030504040204" pitchFamily="34" charset="0"/>
              <a:ea typeface="Verdana" panose="020B0604030504040204" pitchFamily="34" charset="0"/>
              <a:cs typeface="Verdana" panose="020B0604030504040204" pitchFamily="34" charset="0"/>
            </a:endParaRPr>
          </a:p>
          <a:p>
            <a:pPr algn="just"/>
            <a:r>
              <a:rPr lang="fr-FR" dirty="0" smtClean="0">
                <a:latin typeface="Verdana" panose="020B0604030504040204" pitchFamily="34" charset="0"/>
                <a:ea typeface="Verdana" panose="020B0604030504040204" pitchFamily="34" charset="0"/>
                <a:cs typeface="Verdana" panose="020B0604030504040204" pitchFamily="34" charset="0"/>
              </a:rPr>
              <a:t>En </a:t>
            </a:r>
            <a:r>
              <a:rPr lang="fr-FR" dirty="0">
                <a:latin typeface="Verdana" panose="020B0604030504040204" pitchFamily="34" charset="0"/>
                <a:ea typeface="Verdana" panose="020B0604030504040204" pitchFamily="34" charset="0"/>
                <a:cs typeface="Verdana" panose="020B0604030504040204" pitchFamily="34" charset="0"/>
              </a:rPr>
              <a:t>rémunération </a:t>
            </a:r>
            <a:r>
              <a:rPr lang="fr-FR" dirty="0" smtClean="0">
                <a:latin typeface="Verdana" panose="020B0604030504040204" pitchFamily="34" charset="0"/>
                <a:ea typeface="Verdana" panose="020B0604030504040204" pitchFamily="34" charset="0"/>
                <a:cs typeface="Verdana" panose="020B0604030504040204" pitchFamily="34" charset="0"/>
              </a:rPr>
              <a:t>:</a:t>
            </a:r>
          </a:p>
          <a:p>
            <a:pPr algn="just"/>
            <a:endParaRPr lang="fr-FR"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buFont typeface="Arial" panose="020B0604020202020204" pitchFamily="34" charset="0"/>
              <a:buChar char="•"/>
            </a:pPr>
            <a:r>
              <a:rPr lang="fr-FR" b="1" dirty="0">
                <a:latin typeface="Verdana" panose="020B0604030504040204" pitchFamily="34" charset="0"/>
                <a:ea typeface="Verdana" panose="020B0604030504040204" pitchFamily="34" charset="0"/>
                <a:cs typeface="Verdana" panose="020B0604030504040204" pitchFamily="34" charset="0"/>
              </a:rPr>
              <a:t>de la formation initiale</a:t>
            </a:r>
            <a:endParaRPr lang="fr-FR"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du droit d'utilisation de la Marque,</a:t>
            </a: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du transfert du Savoir-faire,</a:t>
            </a: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du droit d'utilisation des outils</a:t>
            </a:r>
          </a:p>
          <a:p>
            <a:pPr marL="285750" lvl="0" indent="-285750" algn="just">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de l'accès aux services du Réseau</a:t>
            </a:r>
          </a:p>
          <a:p>
            <a:pPr marL="285750" lvl="0" indent="-285750" algn="just">
              <a:buFont typeface="Arial" panose="020B0604020202020204" pitchFamily="34" charset="0"/>
              <a:buChar char="•"/>
            </a:pPr>
            <a:r>
              <a:rPr lang="fr-FR" b="1" dirty="0">
                <a:latin typeface="Verdana" panose="020B0604030504040204" pitchFamily="34" charset="0"/>
                <a:ea typeface="Verdana" panose="020B0604030504040204" pitchFamily="34" charset="0"/>
                <a:cs typeface="Verdana" panose="020B0604030504040204" pitchFamily="34" charset="0"/>
              </a:rPr>
              <a:t>de la mise à disposition des logiciels (TDA, Revue fiduciaire…)</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endParaRPr lang="fr-FR" b="1" dirty="0" smtClean="0">
              <a:latin typeface="Verdana" panose="020B0604030504040204" pitchFamily="34" charset="0"/>
              <a:ea typeface="Verdana" panose="020B0604030504040204" pitchFamily="34" charset="0"/>
              <a:cs typeface="Verdana" panose="020B0604030504040204" pitchFamily="34" charset="0"/>
            </a:endParaRPr>
          </a:p>
          <a:p>
            <a:pPr algn="just"/>
            <a:r>
              <a:rPr lang="fr-FR" b="1" dirty="0" smtClean="0">
                <a:latin typeface="Verdana" panose="020B0604030504040204" pitchFamily="34" charset="0"/>
                <a:ea typeface="Verdana" panose="020B0604030504040204" pitchFamily="34" charset="0"/>
                <a:cs typeface="Verdana" panose="020B0604030504040204" pitchFamily="34" charset="0"/>
              </a:rPr>
              <a:t>Le </a:t>
            </a:r>
            <a:r>
              <a:rPr lang="fr-FR" b="1" dirty="0">
                <a:latin typeface="Verdana" panose="020B0604030504040204" pitchFamily="34" charset="0"/>
                <a:ea typeface="Verdana" panose="020B0604030504040204" pitchFamily="34" charset="0"/>
                <a:cs typeface="Verdana" panose="020B0604030504040204" pitchFamily="34" charset="0"/>
              </a:rPr>
              <a:t>Partenaire paie une redevance mensuelle de 189 € HT (intégrant les licences et mises à jour des logiciels) ainsi qu’un droit d'entrée initial de 490 € HT.</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r>
              <a:rPr lang="fr-FR" dirty="0">
                <a:latin typeface="Verdana" panose="020B0604030504040204" pitchFamily="34" charset="0"/>
                <a:ea typeface="Verdana" panose="020B0604030504040204" pitchFamily="34" charset="0"/>
                <a:cs typeface="Verdana" panose="020B0604030504040204" pitchFamily="34" charset="0"/>
              </a:rPr>
              <a:t/>
            </a:r>
            <a:br>
              <a:rPr lang="fr-FR" dirty="0">
                <a:latin typeface="Verdana" panose="020B0604030504040204" pitchFamily="34" charset="0"/>
                <a:ea typeface="Verdana" panose="020B0604030504040204" pitchFamily="34" charset="0"/>
                <a:cs typeface="Verdana" panose="020B0604030504040204" pitchFamily="34" charset="0"/>
              </a:rPr>
            </a:b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Le réseau ne facture aucun autre frais à ses </a:t>
            </a:r>
            <a:r>
              <a:rPr lang="fr-FR" b="1" dirty="0" smtClean="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adhérents.</a:t>
            </a:r>
            <a:endParaRPr lang="fr-FR"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990431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24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2" name="Rectangle 1"/>
          <p:cNvSpPr/>
          <p:nvPr/>
        </p:nvSpPr>
        <p:spPr>
          <a:xfrm>
            <a:off x="1523999" y="1653432"/>
            <a:ext cx="9899374" cy="3970318"/>
          </a:xfrm>
          <a:prstGeom prst="rect">
            <a:avLst/>
          </a:prstGeom>
        </p:spPr>
        <p:txBody>
          <a:bodyPr wrap="square">
            <a:spAutoFit/>
          </a:bodyPr>
          <a:lstStyle/>
          <a:p>
            <a:pPr algn="just"/>
            <a:r>
              <a:rPr lang="fr-FR" dirty="0">
                <a:solidFill>
                  <a:srgbClr val="606060"/>
                </a:solidFill>
                <a:latin typeface="Verdana" panose="020B0604030504040204" pitchFamily="34" charset="0"/>
                <a:ea typeface="Verdana" panose="020B0604030504040204" pitchFamily="34" charset="0"/>
                <a:cs typeface="Verdana" panose="020B0604030504040204" pitchFamily="34" charset="0"/>
              </a:rPr>
              <a:t>Avec des outils performants, notre accompagnement contribue à votre réussite et au développement national de notre réseau.</a:t>
            </a:r>
          </a:p>
          <a:p>
            <a:pPr algn="just"/>
            <a:r>
              <a:rPr lang="fr-FR" dirty="0">
                <a:latin typeface="Verdana" panose="020B0604030504040204" pitchFamily="34" charset="0"/>
                <a:ea typeface="Verdana" panose="020B0604030504040204" pitchFamily="34" charset="0"/>
                <a:cs typeface="Verdana" panose="020B0604030504040204" pitchFamily="34" charset="0"/>
              </a:rPr>
              <a:t/>
            </a:r>
            <a:br>
              <a:rPr lang="fr-FR" dirty="0">
                <a:latin typeface="Verdana" panose="020B0604030504040204" pitchFamily="34" charset="0"/>
                <a:ea typeface="Verdana" panose="020B0604030504040204" pitchFamily="34" charset="0"/>
                <a:cs typeface="Verdana" panose="020B0604030504040204" pitchFamily="34" charset="0"/>
              </a:rPr>
            </a:br>
            <a:r>
              <a:rPr lang="fr-FR" dirty="0">
                <a:solidFill>
                  <a:srgbClr val="606060"/>
                </a:solidFill>
                <a:latin typeface="Verdana" panose="020B0604030504040204" pitchFamily="34" charset="0"/>
                <a:ea typeface="Verdana" panose="020B0604030504040204" pitchFamily="34" charset="0"/>
                <a:cs typeface="Verdana" panose="020B0604030504040204" pitchFamily="34" charset="0"/>
              </a:rPr>
              <a:t>Nous avons un plan de développement national ambitieux, nous avons identifié près de 200 territoires d’implantations possibles, dans des zones de chalandise de plus de 30 000 habitants.</a:t>
            </a:r>
          </a:p>
          <a:p>
            <a:pPr algn="just"/>
            <a:endParaRPr lang="fr-FR" dirty="0">
              <a:solidFill>
                <a:srgbClr val="606060"/>
              </a:solidFill>
              <a:latin typeface="Verdana" panose="020B0604030504040204" pitchFamily="34" charset="0"/>
              <a:ea typeface="Verdana" panose="020B0604030504040204" pitchFamily="34" charset="0"/>
              <a:cs typeface="Verdana" panose="020B0604030504040204" pitchFamily="34" charset="0"/>
            </a:endParaRPr>
          </a:p>
          <a:p>
            <a:pPr algn="just"/>
            <a:r>
              <a:rPr lang="fr-FR" b="1" dirty="0">
                <a:latin typeface="Verdana" panose="020B0604030504040204" pitchFamily="34" charset="0"/>
                <a:ea typeface="Verdana" panose="020B0604030504040204" pitchFamily="34" charset="0"/>
                <a:cs typeface="Verdana" panose="020B0604030504040204" pitchFamily="34" charset="0"/>
              </a:rPr>
              <a:t>Pour toutes informations complémentaires et pour toutes questions n'hésitez pas à nous contacter par mail à : contact@comptavia.fr ou par téléphone au 03.89.23.51.71</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endParaRPr lang="fr-FR" dirty="0">
              <a:solidFill>
                <a:srgbClr val="606060"/>
              </a:solidFill>
              <a:latin typeface="Verdana" panose="020B0604030504040204" pitchFamily="34" charset="0"/>
              <a:ea typeface="Verdana" panose="020B0604030504040204" pitchFamily="34" charset="0"/>
              <a:cs typeface="Verdana" panose="020B0604030504040204" pitchFamily="34" charset="0"/>
            </a:endParaRPr>
          </a:p>
          <a:p>
            <a:pPr algn="just"/>
            <a:r>
              <a:rPr lang="fr-FR" b="1" dirty="0">
                <a:latin typeface="Verdana" panose="020B0604030504040204" pitchFamily="34" charset="0"/>
                <a:ea typeface="Verdana" panose="020B0604030504040204" pitchFamily="34" charset="0"/>
                <a:cs typeface="Verdana" panose="020B0604030504040204" pitchFamily="34" charset="0"/>
              </a:rPr>
              <a:t>Retrouvez-nous sur notre site : </a:t>
            </a:r>
            <a:r>
              <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www.comptavia.fr</a:t>
            </a:r>
          </a:p>
          <a:p>
            <a:endParaRPr lang="fr-FR" b="1" dirty="0">
              <a:solidFill>
                <a:schemeClr val="accent6">
                  <a:lumMod val="40000"/>
                  <a:lumOff val="60000"/>
                </a:schemeClr>
              </a:solidFill>
            </a:endParaRPr>
          </a:p>
          <a:p>
            <a:endParaRPr lang="fr-FR" dirty="0"/>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2135301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3</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1894074"/>
            <a:ext cx="9806608" cy="3139321"/>
          </a:xfrm>
          <a:prstGeom prst="rect">
            <a:avLst/>
          </a:prstGeom>
        </p:spPr>
        <p:txBody>
          <a:bodyPr wrap="square">
            <a:spAutoFit/>
          </a:bodyPr>
          <a:lstStyle/>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Afin d’asseoir son développement et proposer le meilleur service à ses adhérents, le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réseau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COMPTAVIA a développé un partenariat fort avec le cabinet d’expertise-comptable OPTIMUM EXPERTS : www.oe-experts.com</a:t>
            </a: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Notre partenaire expert-comptable assure les missions réglementés d’expertise-comptable</a:t>
            </a:r>
          </a:p>
          <a:p>
            <a:pPr lvl="0" algn="just" fontAlgn="base">
              <a:spcAft>
                <a:spcPts val="0"/>
              </a:spcAft>
            </a:pPr>
            <a:endParaRPr lang="fr-FR" dirty="0">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Pour ces missions </a:t>
            </a:r>
            <a:r>
              <a:rPr lang="fr-FR" b="1" dirty="0" smtClean="0">
                <a:latin typeface="Verdana" panose="020B0604030504040204" pitchFamily="34" charset="0"/>
                <a:ea typeface="Times New Roman" panose="02020603050405020304" pitchFamily="18" charset="0"/>
              </a:rPr>
              <a:t>vous serez donc sous-traitant du cabinet</a:t>
            </a: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 </a:t>
            </a:r>
            <a:endParaRPr lang="fr-FR" sz="3200" dirty="0">
              <a:effectLst/>
              <a:latin typeface="Times New Roman" panose="02020603050405020304" pitchFamily="18" charset="0"/>
              <a:ea typeface="Times New Roman" panose="02020603050405020304" pitchFamily="18" charset="0"/>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4012141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4</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712471"/>
            <a:ext cx="9806608" cy="5632311"/>
          </a:xfrm>
          <a:prstGeom prst="rect">
            <a:avLst/>
          </a:prstGeom>
        </p:spPr>
        <p:txBody>
          <a:bodyPr wrap="square">
            <a:spAutoFit/>
          </a:bodyPr>
          <a:lstStyle/>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Les règles de la sous-traitance :</a:t>
            </a: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algn="just"/>
            <a:r>
              <a:rPr lang="fr-FR" b="1" dirty="0" smtClean="0">
                <a:latin typeface="Verdana" panose="020B0604030504040204" pitchFamily="34" charset="0"/>
                <a:ea typeface="Verdana" panose="020B0604030504040204" pitchFamily="34" charset="0"/>
                <a:cs typeface="Verdana" panose="020B0604030504040204" pitchFamily="34" charset="0"/>
              </a:rPr>
              <a:t>L’Ordre des Experts-Comptables  </a:t>
            </a:r>
            <a:r>
              <a:rPr lang="fr-FR" b="1" dirty="0">
                <a:latin typeface="Verdana" panose="020B0604030504040204" pitchFamily="34" charset="0"/>
                <a:ea typeface="Verdana" panose="020B0604030504040204" pitchFamily="34" charset="0"/>
                <a:cs typeface="Verdana" panose="020B0604030504040204" pitchFamily="34" charset="0"/>
              </a:rPr>
              <a:t>admet la conformité de la sous-traitance dès lors que les travaux comptables effectués par un non-membre de l’Ordre le sont sous la responsabilité professionnelle de l’expert-comptable régulièrement inscrit et que certaines règles sont strictement </a:t>
            </a:r>
            <a:r>
              <a:rPr lang="fr-FR" b="1" dirty="0" smtClean="0">
                <a:latin typeface="Verdana" panose="020B0604030504040204" pitchFamily="34" charset="0"/>
                <a:ea typeface="Verdana" panose="020B0604030504040204" pitchFamily="34" charset="0"/>
                <a:cs typeface="Verdana" panose="020B0604030504040204" pitchFamily="34" charset="0"/>
              </a:rPr>
              <a:t>respectées :</a:t>
            </a:r>
            <a:r>
              <a:rPr lang="fr-FR" b="1" dirty="0">
                <a:latin typeface="Verdana" panose="020B0604030504040204" pitchFamily="34" charset="0"/>
                <a:ea typeface="Verdana" panose="020B0604030504040204" pitchFamily="34" charset="0"/>
                <a:cs typeface="Verdana" panose="020B0604030504040204" pitchFamily="34" charset="0"/>
              </a:rPr>
              <a:t> </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endParaRPr lang="fr-FR" dirty="0">
              <a:latin typeface="Verdana" panose="020B0604030504040204" pitchFamily="34" charset="0"/>
              <a:ea typeface="Verdana" panose="020B0604030504040204" pitchFamily="34" charset="0"/>
              <a:cs typeface="Verdana" panose="020B0604030504040204" pitchFamily="34" charset="0"/>
            </a:endParaRP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La </a:t>
            </a:r>
            <a:r>
              <a:rPr lang="fr-FR" dirty="0">
                <a:latin typeface="Verdana" panose="020B0604030504040204" pitchFamily="34" charset="0"/>
                <a:ea typeface="Verdana" panose="020B0604030504040204" pitchFamily="34" charset="0"/>
                <a:cs typeface="Verdana" panose="020B0604030504040204" pitchFamily="34" charset="0"/>
              </a:rPr>
              <a:t>lettre de mission est conclue entre l’expert comptable et le client,</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Un </a:t>
            </a:r>
            <a:r>
              <a:rPr lang="fr-FR" dirty="0">
                <a:latin typeface="Verdana" panose="020B0604030504040204" pitchFamily="34" charset="0"/>
                <a:ea typeface="Verdana" panose="020B0604030504040204" pitchFamily="34" charset="0"/>
                <a:cs typeface="Verdana" panose="020B0604030504040204" pitchFamily="34" charset="0"/>
              </a:rPr>
              <a:t>contrat de sous-traitance est conclu entre l’expert comptable et le sous-traitant,</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Les </a:t>
            </a:r>
            <a:r>
              <a:rPr lang="fr-FR" dirty="0">
                <a:latin typeface="Verdana" panose="020B0604030504040204" pitchFamily="34" charset="0"/>
                <a:ea typeface="Verdana" panose="020B0604030504040204" pitchFamily="34" charset="0"/>
                <a:cs typeface="Verdana" panose="020B0604030504040204" pitchFamily="34" charset="0"/>
              </a:rPr>
              <a:t>travaux du sous-traitant sont validés par l’expert comptable,</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C’est </a:t>
            </a:r>
            <a:r>
              <a:rPr lang="fr-FR" dirty="0">
                <a:latin typeface="Verdana" panose="020B0604030504040204" pitchFamily="34" charset="0"/>
                <a:ea typeface="Verdana" panose="020B0604030504040204" pitchFamily="34" charset="0"/>
                <a:cs typeface="Verdana" panose="020B0604030504040204" pitchFamily="34" charset="0"/>
              </a:rPr>
              <a:t>l’expert comptable qui facture le client, le sous-traitant facture sa prestation à l’expert comptable,</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L’assurance </a:t>
            </a:r>
            <a:r>
              <a:rPr lang="fr-FR" dirty="0">
                <a:latin typeface="Verdana" panose="020B0604030504040204" pitchFamily="34" charset="0"/>
                <a:ea typeface="Verdana" panose="020B0604030504040204" pitchFamily="34" charset="0"/>
                <a:cs typeface="Verdana" panose="020B0604030504040204" pitchFamily="34" charset="0"/>
              </a:rPr>
              <a:t>responsabilité civile professionnelle de l’expert-comptable couvre expressément ce mode d’exercice,</a:t>
            </a:r>
          </a:p>
          <a:p>
            <a:pPr lvl="0" algn="just"/>
            <a:r>
              <a:rPr lang="fr-FR" dirty="0" smtClean="0">
                <a:latin typeface="Verdana" panose="020B0604030504040204" pitchFamily="34" charset="0"/>
                <a:ea typeface="Verdana" panose="020B0604030504040204" pitchFamily="34" charset="0"/>
                <a:cs typeface="Verdana" panose="020B0604030504040204" pitchFamily="34" charset="0"/>
              </a:rPr>
              <a:t>- La </a:t>
            </a:r>
            <a:r>
              <a:rPr lang="fr-FR" dirty="0">
                <a:latin typeface="Verdana" panose="020B0604030504040204" pitchFamily="34" charset="0"/>
                <a:ea typeface="Verdana" panose="020B0604030504040204" pitchFamily="34" charset="0"/>
                <a:cs typeface="Verdana" panose="020B0604030504040204" pitchFamily="34" charset="0"/>
              </a:rPr>
              <a:t>transparence de la sous-traitance est assurée : le client doit donner son accord formel pour la mise en place de cette sous-traitance de la tenue </a:t>
            </a:r>
            <a:r>
              <a:rPr lang="fr-FR" dirty="0" smtClean="0">
                <a:latin typeface="Verdana" panose="020B0604030504040204" pitchFamily="34" charset="0"/>
                <a:ea typeface="Verdana" panose="020B0604030504040204" pitchFamily="34" charset="0"/>
                <a:cs typeface="Verdana" panose="020B0604030504040204" pitchFamily="34" charset="0"/>
              </a:rPr>
              <a:t>comptable</a:t>
            </a:r>
            <a:endParaRPr lang="fr-FR" dirty="0">
              <a:latin typeface="Verdana" panose="020B0604030504040204" pitchFamily="34" charset="0"/>
              <a:ea typeface="Verdana" panose="020B0604030504040204" pitchFamily="34" charset="0"/>
              <a:cs typeface="Verdana" panose="020B0604030504040204" pitchFamily="34" charset="0"/>
            </a:endParaRPr>
          </a:p>
          <a:p>
            <a:pPr lvl="0" algn="just" fontAlgn="base">
              <a:spcAft>
                <a:spcPts val="0"/>
              </a:spcAft>
            </a:pPr>
            <a:endParaRPr lang="fr-FR" b="1" dirty="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Verdana" panose="020B0604030504040204" pitchFamily="34" charset="0"/>
                <a:cs typeface="Verdana" panose="020B0604030504040204" pitchFamily="34" charset="0"/>
              </a:rPr>
              <a:t> </a:t>
            </a:r>
            <a:endParaRPr lang="fr-FR" sz="3200" dirty="0">
              <a:effectLst/>
              <a:latin typeface="Verdana" panose="020B0604030504040204" pitchFamily="34" charset="0"/>
              <a:ea typeface="Verdana" panose="020B0604030504040204" pitchFamily="34" charset="0"/>
              <a:cs typeface="Verdana" panose="020B0604030504040204" pitchFamily="34" charset="0"/>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648845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5</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1312183"/>
            <a:ext cx="9806608" cy="4247317"/>
          </a:xfrm>
          <a:prstGeom prst="rect">
            <a:avLst/>
          </a:prstGeom>
        </p:spPr>
        <p:txBody>
          <a:bodyPr wrap="square">
            <a:spAutoFit/>
          </a:bodyPr>
          <a:lstStyle/>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Pour les missions comptables, en partenariat avec le cabinet d’expertise-comptable vous serez donc en charge de :</a:t>
            </a: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 la prise </a:t>
            </a:r>
            <a:r>
              <a:rPr lang="fr-FR" dirty="0">
                <a:latin typeface="Verdana" panose="020B0604030504040204" pitchFamily="34" charset="0"/>
                <a:ea typeface="Times New Roman" panose="02020603050405020304" pitchFamily="18" charset="0"/>
              </a:rPr>
              <a:t>de connaissance du client pour le compte de </a:t>
            </a:r>
            <a:r>
              <a:rPr lang="fr-FR" dirty="0" smtClean="0">
                <a:latin typeface="Verdana" panose="020B0604030504040204" pitchFamily="34" charset="0"/>
                <a:ea typeface="Times New Roman" panose="02020603050405020304" pitchFamily="18" charset="0"/>
              </a:rPr>
              <a:t>l'expert-comptable</a:t>
            </a:r>
            <a:endParaRPr lang="fr-FR" dirty="0">
              <a:latin typeface="Verdana" panose="020B0604030504040204" pitchFamily="34" charset="0"/>
              <a:ea typeface="Times New Roman" panose="02020603050405020304" pitchFamily="18" charset="0"/>
            </a:endParaRPr>
          </a:p>
          <a:p>
            <a:pPr lvl="0" algn="just" fontAlgn="base">
              <a:spcAft>
                <a:spcPts val="0"/>
              </a:spcAft>
            </a:pPr>
            <a:r>
              <a:rPr lang="fr-FR" dirty="0" smtClean="0">
                <a:latin typeface="Verdana" panose="020B0604030504040204" pitchFamily="34" charset="0"/>
                <a:ea typeface="Times New Roman" panose="02020603050405020304" pitchFamily="18" charset="0"/>
              </a:rPr>
              <a:t>- du suivi </a:t>
            </a:r>
            <a:r>
              <a:rPr lang="fr-FR" dirty="0">
                <a:latin typeface="Verdana" panose="020B0604030504040204" pitchFamily="34" charset="0"/>
                <a:ea typeface="Times New Roman" panose="02020603050405020304" pitchFamily="18" charset="0"/>
              </a:rPr>
              <a:t>au quotidien du client dans les domaines de la g</a:t>
            </a:r>
            <a:r>
              <a:rPr lang="fr-FR" dirty="0" smtClean="0">
                <a:latin typeface="Verdana" panose="020B0604030504040204" pitchFamily="34" charset="0"/>
                <a:ea typeface="Times New Roman" panose="02020603050405020304" pitchFamily="18" charset="0"/>
              </a:rPr>
              <a:t>estion </a:t>
            </a:r>
            <a:r>
              <a:rPr lang="fr-FR" dirty="0">
                <a:latin typeface="Verdana" panose="020B0604030504040204" pitchFamily="34" charset="0"/>
                <a:ea typeface="Times New Roman" panose="02020603050405020304" pitchFamily="18" charset="0"/>
              </a:rPr>
              <a:t>et remontée des </a:t>
            </a:r>
            <a:r>
              <a:rPr lang="fr-FR" dirty="0" smtClean="0">
                <a:latin typeface="Verdana" panose="020B0604030504040204" pitchFamily="34" charset="0"/>
                <a:ea typeface="Times New Roman" panose="02020603050405020304" pitchFamily="18" charset="0"/>
              </a:rPr>
              <a:t>informations et </a:t>
            </a:r>
            <a:r>
              <a:rPr lang="fr-FR" dirty="0">
                <a:latin typeface="Verdana" panose="020B0604030504040204" pitchFamily="34" charset="0"/>
                <a:ea typeface="Times New Roman" panose="02020603050405020304" pitchFamily="18" charset="0"/>
              </a:rPr>
              <a:t>des problématiques à l’Expert-comptable	</a:t>
            </a:r>
          </a:p>
          <a:p>
            <a:pPr lvl="0" algn="just" fontAlgn="base">
              <a:spcAft>
                <a:spcPts val="0"/>
              </a:spcAft>
            </a:pPr>
            <a:r>
              <a:rPr lang="fr-FR" dirty="0" smtClean="0">
                <a:latin typeface="Verdana" panose="020B0604030504040204" pitchFamily="34" charset="0"/>
                <a:ea typeface="Times New Roman" panose="02020603050405020304" pitchFamily="18" charset="0"/>
              </a:rPr>
              <a:t>- </a:t>
            </a:r>
            <a:r>
              <a:rPr lang="fr-FR" dirty="0">
                <a:latin typeface="Verdana" panose="020B0604030504040204" pitchFamily="34" charset="0"/>
                <a:ea typeface="Times New Roman" panose="02020603050405020304" pitchFamily="18" charset="0"/>
              </a:rPr>
              <a:t>d</a:t>
            </a:r>
            <a:r>
              <a:rPr lang="fr-FR" dirty="0" smtClean="0">
                <a:latin typeface="Verdana" panose="020B0604030504040204" pitchFamily="34" charset="0"/>
                <a:ea typeface="Times New Roman" panose="02020603050405020304" pitchFamily="18" charset="0"/>
              </a:rPr>
              <a:t>e la numérisation </a:t>
            </a:r>
            <a:r>
              <a:rPr lang="fr-FR" dirty="0">
                <a:latin typeface="Verdana" panose="020B0604030504040204" pitchFamily="34" charset="0"/>
                <a:ea typeface="Times New Roman" panose="02020603050405020304" pitchFamily="18" charset="0"/>
              </a:rPr>
              <a:t>des documents demandés par l'expert-comptable	</a:t>
            </a:r>
          </a:p>
          <a:p>
            <a:pPr lvl="0" algn="just" fontAlgn="base">
              <a:spcAft>
                <a:spcPts val="0"/>
              </a:spcAft>
            </a:pPr>
            <a:r>
              <a:rPr lang="fr-FR" dirty="0" smtClean="0">
                <a:latin typeface="Verdana" panose="020B0604030504040204" pitchFamily="34" charset="0"/>
                <a:ea typeface="Times New Roman" panose="02020603050405020304" pitchFamily="18" charset="0"/>
              </a:rPr>
              <a:t>- de répondre </a:t>
            </a:r>
            <a:r>
              <a:rPr lang="fr-FR" dirty="0">
                <a:latin typeface="Verdana" panose="020B0604030504040204" pitchFamily="34" charset="0"/>
                <a:ea typeface="Times New Roman" panose="02020603050405020304" pitchFamily="18" charset="0"/>
              </a:rPr>
              <a:t>aux questions posées par l'expert-comptable pour valider le dossier du client	</a:t>
            </a:r>
          </a:p>
          <a:p>
            <a:pPr lvl="0" algn="just" fontAlgn="base">
              <a:spcAft>
                <a:spcPts val="0"/>
              </a:spcAft>
            </a:pPr>
            <a:r>
              <a:rPr lang="fr-FR" dirty="0" smtClean="0">
                <a:latin typeface="Verdana" panose="020B0604030504040204" pitchFamily="34" charset="0"/>
                <a:ea typeface="Times New Roman" panose="02020603050405020304" pitchFamily="18" charset="0"/>
              </a:rPr>
              <a:t>- </a:t>
            </a:r>
            <a:r>
              <a:rPr lang="fr-FR" dirty="0">
                <a:latin typeface="Verdana" panose="020B0604030504040204" pitchFamily="34" charset="0"/>
                <a:ea typeface="Times New Roman" panose="02020603050405020304" pitchFamily="18" charset="0"/>
              </a:rPr>
              <a:t>d</a:t>
            </a:r>
            <a:r>
              <a:rPr lang="fr-FR" dirty="0" smtClean="0">
                <a:latin typeface="Verdana" panose="020B0604030504040204" pitchFamily="34" charset="0"/>
                <a:ea typeface="Times New Roman" panose="02020603050405020304" pitchFamily="18" charset="0"/>
              </a:rPr>
              <a:t>e l’analyse </a:t>
            </a:r>
            <a:r>
              <a:rPr lang="fr-FR" dirty="0">
                <a:latin typeface="Verdana" panose="020B0604030504040204" pitchFamily="34" charset="0"/>
                <a:ea typeface="Times New Roman" panose="02020603050405020304" pitchFamily="18" charset="0"/>
              </a:rPr>
              <a:t>de gestion à partir des comptes annuels établis par </a:t>
            </a:r>
            <a:r>
              <a:rPr lang="fr-FR" dirty="0" smtClean="0">
                <a:latin typeface="Verdana" panose="020B0604030504040204" pitchFamily="34" charset="0"/>
                <a:ea typeface="Times New Roman" panose="02020603050405020304" pitchFamily="18" charset="0"/>
              </a:rPr>
              <a:t>l'expert-comptable…</a:t>
            </a:r>
            <a:endParaRPr lang="fr-FR" dirty="0">
              <a:latin typeface="Verdana" panose="020B0604030504040204" pitchFamily="34" charset="0"/>
              <a:ea typeface="Times New Roman" panose="02020603050405020304" pitchFamily="18" charset="0"/>
            </a:endParaRPr>
          </a:p>
          <a:p>
            <a:pPr lvl="0" algn="just" fontAlgn="base">
              <a:spcAft>
                <a:spcPts val="0"/>
              </a:spcAft>
            </a:pPr>
            <a:endParaRPr lang="fr-FR" dirty="0" smtClean="0">
              <a:latin typeface="Verdana" panose="020B0604030504040204" pitchFamily="34" charset="0"/>
              <a:ea typeface="Times New Roman" panose="02020603050405020304" pitchFamily="18"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Le conseiller COMPTAVIA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assure l'accompagnement au quotidien du client, il commente et </a:t>
            </a: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analyse l'ensemble </a:t>
            </a:r>
            <a:r>
              <a:rPr lang="fr-FR" b="1" dirty="0">
                <a:solidFill>
                  <a:schemeClr val="accent6">
                    <a:lumMod val="60000"/>
                    <a:lumOff val="40000"/>
                  </a:schemeClr>
                </a:solidFill>
                <a:latin typeface="Verdana" panose="020B0604030504040204" pitchFamily="34" charset="0"/>
                <a:ea typeface="Times New Roman" panose="02020603050405020304" pitchFamily="18" charset="0"/>
              </a:rPr>
              <a:t>des supports établis par le cabinet d'expertise-comptable	</a:t>
            </a: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66421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6</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3999" y="1332965"/>
            <a:ext cx="9806608" cy="3416320"/>
          </a:xfrm>
          <a:prstGeom prst="rect">
            <a:avLst/>
          </a:prstGeom>
        </p:spPr>
        <p:txBody>
          <a:bodyPr wrap="square">
            <a:spAutoFit/>
          </a:bodyPr>
          <a:lstStyle/>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endParaRPr lang="fr-FR" b="1" dirty="0" smtClean="0">
              <a:solidFill>
                <a:schemeClr val="accent6">
                  <a:lumMod val="60000"/>
                  <a:lumOff val="40000"/>
                </a:schemeClr>
              </a:solidFill>
              <a:latin typeface="Verdana" panose="020B0604030504040204" pitchFamily="34" charset="0"/>
              <a:ea typeface="Times New Roman" panose="02020603050405020304" pitchFamily="18" charset="0"/>
            </a:endParaRPr>
          </a:p>
          <a:p>
            <a:pPr lvl="0" algn="just" fontAlgn="base">
              <a:spcAft>
                <a:spcPts val="0"/>
              </a:spcAft>
            </a:pPr>
            <a:r>
              <a:rPr lang="fr-FR" b="1" dirty="0" smtClean="0">
                <a:solidFill>
                  <a:schemeClr val="accent6">
                    <a:lumMod val="60000"/>
                    <a:lumOff val="40000"/>
                  </a:schemeClr>
                </a:solidFill>
                <a:latin typeface="Verdana" panose="020B0604030504040204" pitchFamily="34" charset="0"/>
                <a:ea typeface="Times New Roman" panose="02020603050405020304" pitchFamily="18" charset="0"/>
              </a:rPr>
              <a:t>Vous assurez une mission de suivi et non de « production » </a:t>
            </a:r>
            <a:r>
              <a:rPr lang="fr-FR" dirty="0" smtClean="0">
                <a:latin typeface="Verdana" panose="020B0604030504040204" pitchFamily="34" charset="0"/>
                <a:ea typeface="Times New Roman" panose="02020603050405020304" pitchFamily="18" charset="0"/>
              </a:rPr>
              <a:t>ce qui </a:t>
            </a:r>
            <a:r>
              <a:rPr lang="fr-FR" dirty="0">
                <a:solidFill>
                  <a:srgbClr val="000000"/>
                </a:solidFill>
                <a:latin typeface="Verdana" panose="020B0604030504040204" pitchFamily="34" charset="0"/>
                <a:ea typeface="Times New Roman" panose="02020603050405020304" pitchFamily="18" charset="0"/>
              </a:rPr>
              <a:t>va vous permettre de vous libérer du temps pour vous consacrer au développement de votre </a:t>
            </a:r>
            <a:r>
              <a:rPr lang="fr-FR" dirty="0" smtClean="0">
                <a:solidFill>
                  <a:srgbClr val="000000"/>
                </a:solidFill>
                <a:latin typeface="Verdana" panose="020B0604030504040204" pitchFamily="34" charset="0"/>
                <a:ea typeface="Times New Roman" panose="02020603050405020304" pitchFamily="18" charset="0"/>
              </a:rPr>
              <a:t>entreprise et à l’accompagnement des clients.</a:t>
            </a:r>
            <a:endParaRPr lang="fr-FR" sz="3200" dirty="0">
              <a:latin typeface="Times New Roman" panose="02020603050405020304" pitchFamily="18" charset="0"/>
              <a:ea typeface="Times New Roman" panose="02020603050405020304" pitchFamily="18" charset="0"/>
            </a:endParaRPr>
          </a:p>
          <a:p>
            <a:pPr algn="just" fontAlgn="base">
              <a:spcAft>
                <a:spcPts val="0"/>
              </a:spcAft>
            </a:pPr>
            <a:endParaRPr lang="fr-FR" dirty="0" smtClean="0">
              <a:solidFill>
                <a:srgbClr val="000000"/>
              </a:solidFill>
              <a:latin typeface="Verdana" panose="020B0604030504040204" pitchFamily="34" charset="0"/>
              <a:ea typeface="Times New Roman" panose="02020603050405020304" pitchFamily="18" charset="0"/>
            </a:endParaRPr>
          </a:p>
          <a:p>
            <a:pPr algn="just" fontAlgn="base">
              <a:spcAft>
                <a:spcPts val="0"/>
              </a:spcAft>
            </a:pPr>
            <a:r>
              <a:rPr lang="fr-FR" dirty="0">
                <a:solidFill>
                  <a:srgbClr val="000000"/>
                </a:solidFill>
                <a:latin typeface="Verdana" panose="020B0604030504040204" pitchFamily="34" charset="0"/>
                <a:ea typeface="Times New Roman" panose="02020603050405020304" pitchFamily="18" charset="0"/>
              </a:rPr>
              <a:t/>
            </a:r>
            <a:br>
              <a:rPr lang="fr-FR" dirty="0">
                <a:solidFill>
                  <a:srgbClr val="000000"/>
                </a:solidFill>
                <a:latin typeface="Verdana" panose="020B0604030504040204" pitchFamily="34" charset="0"/>
                <a:ea typeface="Times New Roman" panose="02020603050405020304" pitchFamily="18" charset="0"/>
              </a:rPr>
            </a:br>
            <a:r>
              <a:rPr lang="fr-FR" dirty="0">
                <a:solidFill>
                  <a:srgbClr val="000000"/>
                </a:solidFill>
                <a:latin typeface="Verdana" panose="020B0604030504040204" pitchFamily="34" charset="0"/>
                <a:ea typeface="Times New Roman" panose="02020603050405020304" pitchFamily="18" charset="0"/>
              </a:rPr>
              <a:t>Vous n'avez pas à recruter de personnel, pas à vous soucier de la mise en place d'outils de saisie... a</a:t>
            </a:r>
            <a:r>
              <a:rPr lang="fr-FR" dirty="0" smtClean="0">
                <a:solidFill>
                  <a:srgbClr val="000000"/>
                </a:solidFill>
                <a:latin typeface="Verdana" panose="020B0604030504040204" pitchFamily="34" charset="0"/>
                <a:ea typeface="Times New Roman" panose="02020603050405020304" pitchFamily="18" charset="0"/>
              </a:rPr>
              <a:t>vec notre partenaire expert-comptable, nous </a:t>
            </a:r>
            <a:r>
              <a:rPr lang="fr-FR" dirty="0">
                <a:solidFill>
                  <a:srgbClr val="000000"/>
                </a:solidFill>
                <a:latin typeface="Verdana" panose="020B0604030504040204" pitchFamily="34" charset="0"/>
                <a:ea typeface="Times New Roman" panose="02020603050405020304" pitchFamily="18" charset="0"/>
              </a:rPr>
              <a:t>vous fournissons la solution pour gérer </a:t>
            </a:r>
            <a:r>
              <a:rPr lang="fr-FR" dirty="0" smtClean="0">
                <a:solidFill>
                  <a:srgbClr val="000000"/>
                </a:solidFill>
                <a:latin typeface="Verdana" panose="020B0604030504040204" pitchFamily="34" charset="0"/>
                <a:ea typeface="Times New Roman" panose="02020603050405020304" pitchFamily="18" charset="0"/>
              </a:rPr>
              <a:t>la </a:t>
            </a:r>
            <a:r>
              <a:rPr lang="fr-FR" dirty="0">
                <a:solidFill>
                  <a:srgbClr val="000000"/>
                </a:solidFill>
                <a:latin typeface="Verdana" panose="020B0604030504040204" pitchFamily="34" charset="0"/>
                <a:ea typeface="Times New Roman" panose="02020603050405020304" pitchFamily="18" charset="0"/>
              </a:rPr>
              <a:t>production à moindre coût. Vous pourrez ainsi proposer des tarifs compétitifs sur un marché de plus en plus concurrentiel !</a:t>
            </a:r>
            <a:endParaRPr lang="fr-FR" sz="3200" dirty="0">
              <a:effectLst/>
              <a:latin typeface="Times New Roman" panose="02020603050405020304" pitchFamily="18" charset="0"/>
              <a:ea typeface="Times New Roman" panose="02020603050405020304" pitchFamily="18" charset="0"/>
            </a:endParaRPr>
          </a:p>
        </p:txBody>
      </p:sp>
      <p:pic>
        <p:nvPicPr>
          <p:cNvPr id="8" name="Image 7"/>
          <p:cNvPicPr>
            <a:picLocks noChangeAspect="1"/>
          </p:cNvPicPr>
          <p:nvPr/>
        </p:nvPicPr>
        <p:blipFill>
          <a:blip r:embed="rId2"/>
          <a:stretch>
            <a:fillRect/>
          </a:stretch>
        </p:blipFill>
        <p:spPr>
          <a:xfrm>
            <a:off x="0" y="6109252"/>
            <a:ext cx="1523999" cy="748748"/>
          </a:xfrm>
          <a:prstGeom prst="rect">
            <a:avLst/>
          </a:prstGeom>
        </p:spPr>
      </p:pic>
      <p:sp>
        <p:nvSpPr>
          <p:cNvPr id="9"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736870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845" y="1240707"/>
            <a:ext cx="9448800" cy="4467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Ellipse 10"/>
          <p:cNvSpPr/>
          <p:nvPr/>
        </p:nvSpPr>
        <p:spPr>
          <a:xfrm>
            <a:off x="8323118" y="174591"/>
            <a:ext cx="3657600" cy="134042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7</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3"/>
          <a:stretch>
            <a:fillRect/>
          </a:stretch>
        </p:blipFill>
        <p:spPr>
          <a:xfrm>
            <a:off x="0" y="6096000"/>
            <a:ext cx="1523999" cy="762000"/>
          </a:xfrm>
          <a:prstGeom prst="rect">
            <a:avLst/>
          </a:prstGeom>
        </p:spPr>
      </p:pic>
      <p:pic>
        <p:nvPicPr>
          <p:cNvPr id="8" name="Image 7"/>
          <p:cNvPicPr>
            <a:picLocks noChangeAspect="1"/>
          </p:cNvPicPr>
          <p:nvPr/>
        </p:nvPicPr>
        <p:blipFill>
          <a:blip r:embed="rId3"/>
          <a:stretch>
            <a:fillRect/>
          </a:stretch>
        </p:blipFill>
        <p:spPr>
          <a:xfrm>
            <a:off x="0" y="6109252"/>
            <a:ext cx="1523999" cy="748748"/>
          </a:xfrm>
          <a:prstGeom prst="rect">
            <a:avLst/>
          </a:prstGeom>
        </p:spPr>
      </p:pic>
      <p:sp>
        <p:nvSpPr>
          <p:cNvPr id="12" name="ZoneTexte 11"/>
          <p:cNvSpPr txBox="1"/>
          <p:nvPr/>
        </p:nvSpPr>
        <p:spPr>
          <a:xfrm>
            <a:off x="8697190" y="521638"/>
            <a:ext cx="3283528" cy="646331"/>
          </a:xfrm>
          <a:prstGeom prst="rect">
            <a:avLst/>
          </a:prstGeom>
          <a:noFill/>
        </p:spPr>
        <p:txBody>
          <a:bodyPr wrap="square" rtlCol="0">
            <a:spAutoFit/>
          </a:bodyPr>
          <a:lstStyle/>
          <a:p>
            <a:r>
              <a:rPr lang="fr-FR" dirty="0" smtClean="0"/>
              <a:t>Vous trouverez en annexe le détail des offres et tarifs</a:t>
            </a:r>
            <a:endParaRPr lang="fr-FR" dirty="0"/>
          </a:p>
        </p:txBody>
      </p:sp>
      <p:pic>
        <p:nvPicPr>
          <p:cNvPr id="16" name="Image 1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36938" y="2447925"/>
            <a:ext cx="2208212" cy="0"/>
          </a:xfrm>
          <a:prstGeom prst="rect">
            <a:avLst/>
          </a:prstGeom>
          <a:noFill/>
          <a:extLst>
            <a:ext uri="{909E8E84-426E-40DD-AFC4-6F175D3DCCD1}">
              <a14:hiddenFill xmlns:a14="http://schemas.microsoft.com/office/drawing/2010/main">
                <a:solidFill>
                  <a:srgbClr val="FFFFFF"/>
                </a:solidFill>
              </a14:hiddenFill>
            </a:ext>
          </a:extLst>
        </p:spPr>
      </p:pic>
      <p:sp>
        <p:nvSpPr>
          <p:cNvPr id="10"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976330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8</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4000" y="1757004"/>
            <a:ext cx="9952384" cy="2832057"/>
          </a:xfrm>
          <a:prstGeom prst="rect">
            <a:avLst/>
          </a:prstGeom>
        </p:spPr>
        <p:txBody>
          <a:bodyPr wrap="square">
            <a:spAutoFit/>
          </a:bodyPr>
          <a:lstStyle/>
          <a:p>
            <a:pPr algn="just">
              <a:lnSpc>
                <a:spcPct val="115000"/>
              </a:lnSpc>
              <a:spcAft>
                <a:spcPts val="1000"/>
              </a:spcAft>
            </a:pPr>
            <a:r>
              <a:rPr lang="fr-FR" b="1" u="sng"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ASSURER LE SUIVI SOCIAL DE VOS CLIENTS</a:t>
            </a:r>
          </a:p>
          <a:p>
            <a:pPr algn="just">
              <a:spcAft>
                <a:spcPts val="100"/>
              </a:spcAft>
            </a:pP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Times New Roman" panose="02020603050405020304" pitchFamily="18" charset="0"/>
                <a:cs typeface="Times New Roman" panose="02020603050405020304" pitchFamily="18" charset="0"/>
              </a:rPr>
              <a:t>Le réseau produit l’ensemble de la mission (établissement des contrats de travail, des fiches de </a:t>
            </a:r>
            <a:r>
              <a:rPr lang="fr-FR" dirty="0" smtClean="0">
                <a:latin typeface="Verdana" panose="020B0604030504040204" pitchFamily="34" charset="0"/>
                <a:ea typeface="Times New Roman" panose="02020603050405020304" pitchFamily="18" charset="0"/>
                <a:cs typeface="Times New Roman" panose="02020603050405020304" pitchFamily="18" charset="0"/>
              </a:rPr>
              <a:t>paies, </a:t>
            </a:r>
            <a:r>
              <a:rPr lang="fr-FR" dirty="0">
                <a:latin typeface="Verdana" panose="020B0604030504040204" pitchFamily="34" charset="0"/>
                <a:ea typeface="Times New Roman" panose="02020603050405020304" pitchFamily="18" charset="0"/>
                <a:cs typeface="Times New Roman" panose="02020603050405020304" pitchFamily="18" charset="0"/>
              </a:rPr>
              <a:t>des déclarations </a:t>
            </a:r>
            <a:r>
              <a:rPr lang="fr-FR" dirty="0" smtClean="0">
                <a:latin typeface="Verdana" panose="020B0604030504040204" pitchFamily="34" charset="0"/>
                <a:ea typeface="Times New Roman" panose="02020603050405020304" pitchFamily="18" charset="0"/>
                <a:cs typeface="Times New Roman" panose="02020603050405020304" pitchFamily="18" charset="0"/>
              </a:rPr>
              <a:t>DSN…)</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Times New Roman" panose="02020603050405020304" pitchFamily="18" charset="0"/>
                <a:cs typeface="Times New Roman" panose="02020603050405020304" pitchFamily="18" charset="0"/>
              </a:rPr>
              <a:t>Votre cabinet se charge de la collecte et du contrôle des variables et garde l’exclusivité de l</a:t>
            </a:r>
            <a:r>
              <a:rPr lang="fr-FR" dirty="0" smtClean="0">
                <a:latin typeface="Verdana" panose="020B0604030504040204" pitchFamily="34" charset="0"/>
                <a:ea typeface="Times New Roman" panose="02020603050405020304" pitchFamily="18" charset="0"/>
                <a:cs typeface="Times New Roman" panose="02020603050405020304" pitchFamily="18" charset="0"/>
              </a:rPr>
              <a:t>a </a:t>
            </a:r>
            <a:r>
              <a:rPr lang="fr-FR" dirty="0">
                <a:latin typeface="Verdana" panose="020B0604030504040204" pitchFamily="34" charset="0"/>
                <a:ea typeface="Times New Roman" panose="02020603050405020304" pitchFamily="18" charset="0"/>
                <a:cs typeface="Times New Roman" panose="02020603050405020304" pitchFamily="18" charset="0"/>
              </a:rPr>
              <a:t>relation avec son client.</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fr-FR" dirty="0">
                <a:latin typeface="Verdana" panose="020B0604030504040204" pitchFamily="34" charset="0"/>
                <a:ea typeface="Times New Roman" panose="02020603050405020304" pitchFamily="18" charset="0"/>
                <a:cs typeface="Times New Roman" panose="02020603050405020304" pitchFamily="18" charset="0"/>
              </a:rPr>
              <a:t>La veille technique est assurée par le réseau.</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1969083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a:xfrm>
            <a:off x="11190285" y="6354422"/>
            <a:ext cx="811019" cy="503578"/>
          </a:xfrm>
        </p:spPr>
        <p:txBody>
          <a:bodyPr/>
          <a:lstStyle/>
          <a:p>
            <a:fld id="{6D22F896-40B5-4ADD-8801-0D06FADFA095}" type="slidenum">
              <a:rPr lang="en-US" sz="1600" smtClean="0">
                <a:solidFill>
                  <a:schemeClr val="accent6">
                    <a:lumMod val="60000"/>
                    <a:lumOff val="40000"/>
                  </a:schemeClr>
                </a:solidFill>
              </a:rPr>
              <a:t>9</a:t>
            </a:fld>
            <a:endParaRPr lang="en-US" sz="1600" dirty="0">
              <a:solidFill>
                <a:schemeClr val="accent6">
                  <a:lumMod val="60000"/>
                  <a:lumOff val="40000"/>
                </a:schemeClr>
              </a:solidFill>
            </a:endParaRPr>
          </a:p>
        </p:txBody>
      </p:sp>
      <p:pic>
        <p:nvPicPr>
          <p:cNvPr id="7" name="Image 6"/>
          <p:cNvPicPr>
            <a:picLocks noChangeAspect="1"/>
          </p:cNvPicPr>
          <p:nvPr/>
        </p:nvPicPr>
        <p:blipFill>
          <a:blip r:embed="rId2"/>
          <a:stretch>
            <a:fillRect/>
          </a:stretch>
        </p:blipFill>
        <p:spPr>
          <a:xfrm>
            <a:off x="0" y="6122504"/>
            <a:ext cx="1523999" cy="735496"/>
          </a:xfrm>
          <a:prstGeom prst="rect">
            <a:avLst/>
          </a:prstGeom>
        </p:spPr>
      </p:pic>
      <p:sp>
        <p:nvSpPr>
          <p:cNvPr id="2" name="Rectangle 1"/>
          <p:cNvSpPr/>
          <p:nvPr/>
        </p:nvSpPr>
        <p:spPr>
          <a:xfrm>
            <a:off x="1524000" y="1757004"/>
            <a:ext cx="9952384" cy="3140347"/>
          </a:xfrm>
          <a:prstGeom prst="rect">
            <a:avLst/>
          </a:prstGeom>
        </p:spPr>
        <p:txBody>
          <a:bodyPr wrap="square">
            <a:spAutoFit/>
          </a:bodyPr>
          <a:lstStyle/>
          <a:p>
            <a:pPr algn="just">
              <a:lnSpc>
                <a:spcPct val="115000"/>
              </a:lnSpc>
              <a:spcAft>
                <a:spcPts val="1000"/>
              </a:spcAft>
            </a:pPr>
            <a:r>
              <a:rPr lang="fr-FR" b="1" u="sng" dirty="0" smtClean="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rPr>
              <a:t>Autres missions pour vos clients :</a:t>
            </a:r>
            <a:endParaRPr lang="fr-FR" b="1" u="sng" dirty="0">
              <a:solidFill>
                <a:schemeClr val="accent6">
                  <a:lumMod val="60000"/>
                  <a:lumOff val="40000"/>
                </a:schemeClr>
              </a:solidFill>
              <a:latin typeface="Verdana" panose="020B060403050404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endParaRPr lang="fr-FR" b="1" u="sng" dirty="0">
              <a:solidFill>
                <a:schemeClr val="accent6">
                  <a:lumMod val="60000"/>
                  <a:lumOff val="40000"/>
                </a:schemeClr>
              </a:solidFill>
              <a:latin typeface="Verdana" panose="020B0604030504040204" pitchFamily="34" charset="0"/>
              <a:ea typeface="Verdana" panose="020B0604030504040204" pitchFamily="34" charset="0"/>
              <a:cs typeface="Times New Roman" panose="02020603050405020304" pitchFamily="18" charset="0"/>
            </a:endParaRPr>
          </a:p>
          <a:p>
            <a:pPr algn="just">
              <a:lnSpc>
                <a:spcPct val="115000"/>
              </a:lnSpc>
              <a:spcAft>
                <a:spcPts val="1000"/>
              </a:spcAft>
            </a:pPr>
            <a:r>
              <a:rPr lang="fr-FR" dirty="0" smtClean="0">
                <a:latin typeface="Verdana" panose="020B0604030504040204" pitchFamily="34" charset="0"/>
                <a:ea typeface="Verdana" panose="020B0604030504040204" pitchFamily="34" charset="0"/>
                <a:cs typeface="Verdana" panose="020B0604030504040204" pitchFamily="34" charset="0"/>
              </a:rPr>
              <a:t>Vous pourrez proposer à vos clients en grand nombre de prestations non réglementés que vous facturerez en direct</a:t>
            </a:r>
          </a:p>
          <a:p>
            <a:pPr algn="just">
              <a:lnSpc>
                <a:spcPct val="115000"/>
              </a:lnSpc>
              <a:spcAft>
                <a:spcPts val="1000"/>
              </a:spcAft>
            </a:pPr>
            <a:r>
              <a:rPr lang="fr-FR" dirty="0" smtClean="0">
                <a:effectLst/>
                <a:latin typeface="Verdana" panose="020B0604030504040204" pitchFamily="34" charset="0"/>
                <a:ea typeface="Verdana" panose="020B0604030504040204" pitchFamily="34" charset="0"/>
                <a:cs typeface="Verdana" panose="020B0604030504040204" pitchFamily="34" charset="0"/>
              </a:rPr>
              <a:t>Le réseau pourra vous accompagner dans la réalisation de ces missions.</a:t>
            </a:r>
          </a:p>
          <a:p>
            <a:pPr algn="just">
              <a:lnSpc>
                <a:spcPct val="115000"/>
              </a:lnSpc>
              <a:spcAft>
                <a:spcPts val="1000"/>
              </a:spcAft>
            </a:pPr>
            <a:r>
              <a:rPr lang="fr-FR" dirty="0" smtClean="0">
                <a:latin typeface="Verdana" panose="020B0604030504040204" pitchFamily="34" charset="0"/>
                <a:ea typeface="Verdana" panose="020B0604030504040204" pitchFamily="34" charset="0"/>
                <a:cs typeface="Verdana" panose="020B0604030504040204" pitchFamily="34" charset="0"/>
              </a:rPr>
              <a:t>Exemple : création </a:t>
            </a:r>
            <a:r>
              <a:rPr lang="fr-FR" dirty="0">
                <a:latin typeface="Verdana" panose="020B0604030504040204" pitchFamily="34" charset="0"/>
                <a:ea typeface="Verdana" panose="020B0604030504040204" pitchFamily="34" charset="0"/>
                <a:cs typeface="Verdana" panose="020B0604030504040204" pitchFamily="34" charset="0"/>
              </a:rPr>
              <a:t>d’entreprise, prestations juridiques, honoraires de conseils</a:t>
            </a:r>
            <a:r>
              <a:rPr lang="fr-FR" dirty="0" smtClean="0">
                <a:latin typeface="Verdana" panose="020B0604030504040204" pitchFamily="34" charset="0"/>
                <a:ea typeface="Verdana" panose="020B0604030504040204" pitchFamily="34" charset="0"/>
                <a:cs typeface="Verdana" panose="020B0604030504040204" pitchFamily="34" charset="0"/>
              </a:rPr>
              <a:t>… </a:t>
            </a:r>
            <a:endParaRPr lang="fr-FR" dirty="0">
              <a:latin typeface="Verdana" panose="020B0604030504040204" pitchFamily="34" charset="0"/>
              <a:ea typeface="Verdana" panose="020B0604030504040204" pitchFamily="34" charset="0"/>
              <a:cs typeface="Verdana" panose="020B0604030504040204" pitchFamily="34" charset="0"/>
            </a:endParaRPr>
          </a:p>
          <a:p>
            <a:pPr algn="just">
              <a:lnSpc>
                <a:spcPct val="115000"/>
              </a:lnSpc>
              <a:spcAft>
                <a:spcPts val="1000"/>
              </a:spcAft>
            </a:pP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p:cNvPicPr>
            <a:picLocks noChangeAspect="1"/>
          </p:cNvPicPr>
          <p:nvPr/>
        </p:nvPicPr>
        <p:blipFill>
          <a:blip r:embed="rId2"/>
          <a:stretch>
            <a:fillRect/>
          </a:stretch>
        </p:blipFill>
        <p:spPr>
          <a:xfrm>
            <a:off x="0" y="6109252"/>
            <a:ext cx="1523999" cy="748748"/>
          </a:xfrm>
          <a:prstGeom prst="rect">
            <a:avLst/>
          </a:prstGeom>
        </p:spPr>
      </p:pic>
      <p:sp>
        <p:nvSpPr>
          <p:cNvPr id="4" name="ZoneTexte 3"/>
          <p:cNvSpPr txBox="1"/>
          <p:nvPr/>
        </p:nvSpPr>
        <p:spPr>
          <a:xfrm>
            <a:off x="4249881" y="4697296"/>
            <a:ext cx="7138554" cy="400110"/>
          </a:xfrm>
          <a:prstGeom prst="rect">
            <a:avLst/>
          </a:prstGeom>
          <a:noFill/>
        </p:spPr>
        <p:txBody>
          <a:bodyPr wrap="square" rtlCol="0">
            <a:spAutoFit/>
          </a:bodyPr>
          <a:lstStyle/>
          <a:p>
            <a:r>
              <a:rPr lang="fr-FR" sz="2000" b="1" dirty="0" smtClean="0">
                <a:solidFill>
                  <a:schemeClr val="accent6">
                    <a:lumMod val="60000"/>
                    <a:lumOff val="40000"/>
                  </a:schemeClr>
                </a:solidFill>
              </a:rPr>
              <a:t>Plus qu’un comptable…un CONSEILLER !</a:t>
            </a:r>
            <a:endParaRPr lang="fr-FR" sz="2000" b="1" dirty="0">
              <a:solidFill>
                <a:schemeClr val="accent6">
                  <a:lumMod val="60000"/>
                  <a:lumOff val="40000"/>
                </a:schemeClr>
              </a:solidFill>
            </a:endParaRPr>
          </a:p>
        </p:txBody>
      </p:sp>
      <p:sp>
        <p:nvSpPr>
          <p:cNvPr id="8" name="Espace réservé du pied de page 3"/>
          <p:cNvSpPr>
            <a:spLocks noGrp="1"/>
          </p:cNvSpPr>
          <p:nvPr>
            <p:ph type="ftr" sz="quarter" idx="11"/>
          </p:nvPr>
        </p:nvSpPr>
        <p:spPr>
          <a:xfrm>
            <a:off x="1714500" y="6308037"/>
            <a:ext cx="6540852" cy="351178"/>
          </a:xfrm>
        </p:spPr>
        <p:txBody>
          <a:bodyPr/>
          <a:lstStyle/>
          <a:p>
            <a:r>
              <a:rPr lang="fr-FR" sz="1600" b="1" dirty="0" smtClean="0">
                <a:solidFill>
                  <a:schemeClr val="accent6">
                    <a:lumMod val="60000"/>
                    <a:lumOff val="40000"/>
                  </a:schemeClr>
                </a:solidFill>
              </a:rPr>
              <a:t>L’accompagnement Via le réseau</a:t>
            </a:r>
            <a:endParaRPr lang="en-US" sz="1600" b="1" dirty="0">
              <a:solidFill>
                <a:schemeClr val="accent6">
                  <a:lumMod val="60000"/>
                  <a:lumOff val="40000"/>
                </a:schemeClr>
              </a:solidFill>
            </a:endParaRPr>
          </a:p>
        </p:txBody>
      </p:sp>
    </p:spTree>
    <p:extLst>
      <p:ext uri="{BB962C8B-B14F-4D97-AF65-F5344CB8AC3E}">
        <p14:creationId xmlns:p14="http://schemas.microsoft.com/office/powerpoint/2010/main" val="3928036733"/>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E050AC27-895F-4B90-991D-A6818FC89AB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663</TotalTime>
  <Words>1127</Words>
  <Application>Microsoft Office PowerPoint</Application>
  <PresentationFormat>Personnalisé</PresentationFormat>
  <Paragraphs>290</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Galerie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jamil</dc:creator>
  <cp:lastModifiedBy>Flecourt</cp:lastModifiedBy>
  <cp:revision>50</cp:revision>
  <cp:lastPrinted>2017-02-11T11:30:04Z</cp:lastPrinted>
  <dcterms:created xsi:type="dcterms:W3CDTF">2016-03-25T13:12:02Z</dcterms:created>
  <dcterms:modified xsi:type="dcterms:W3CDTF">2017-02-12T10:23:27Z</dcterms:modified>
</cp:coreProperties>
</file>