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36"/>
  </p:notesMasterIdLst>
  <p:sldIdLst>
    <p:sldId id="256" r:id="rId2"/>
    <p:sldId id="257" r:id="rId3"/>
    <p:sldId id="258" r:id="rId4"/>
    <p:sldId id="279" r:id="rId5"/>
    <p:sldId id="278" r:id="rId6"/>
    <p:sldId id="282" r:id="rId7"/>
    <p:sldId id="259" r:id="rId8"/>
    <p:sldId id="264" r:id="rId9"/>
    <p:sldId id="280" r:id="rId10"/>
    <p:sldId id="263" r:id="rId11"/>
    <p:sldId id="262" r:id="rId12"/>
    <p:sldId id="268" r:id="rId13"/>
    <p:sldId id="273" r:id="rId14"/>
    <p:sldId id="271" r:id="rId15"/>
    <p:sldId id="267" r:id="rId16"/>
    <p:sldId id="266" r:id="rId17"/>
    <p:sldId id="265" r:id="rId18"/>
    <p:sldId id="270" r:id="rId19"/>
    <p:sldId id="274" r:id="rId20"/>
    <p:sldId id="260" r:id="rId21"/>
    <p:sldId id="277" r:id="rId22"/>
    <p:sldId id="284" r:id="rId23"/>
    <p:sldId id="269" r:id="rId24"/>
    <p:sldId id="272" r:id="rId25"/>
    <p:sldId id="285" r:id="rId26"/>
    <p:sldId id="286" r:id="rId27"/>
    <p:sldId id="287" r:id="rId28"/>
    <p:sldId id="288" r:id="rId29"/>
    <p:sldId id="289" r:id="rId30"/>
    <p:sldId id="290" r:id="rId31"/>
    <p:sldId id="291" r:id="rId32"/>
    <p:sldId id="292" r:id="rId33"/>
    <p:sldId id="293" r:id="rId34"/>
    <p:sldId id="294" r:id="rId35"/>
  </p:sldIdLst>
  <p:sldSz cx="12192000" cy="6858000"/>
  <p:notesSz cx="7104063"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mil" initials="j" lastIdx="2"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31" autoAdjust="0"/>
    <p:restoredTop sz="94660" autoAdjust="0"/>
  </p:normalViewPr>
  <p:slideViewPr>
    <p:cSldViewPr snapToGrid="0">
      <p:cViewPr>
        <p:scale>
          <a:sx n="100" d="100"/>
          <a:sy n="100" d="100"/>
        </p:scale>
        <p:origin x="-162" y="22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8427" cy="513508"/>
          </a:xfrm>
          <a:prstGeom prst="rect">
            <a:avLst/>
          </a:prstGeom>
        </p:spPr>
        <p:txBody>
          <a:bodyPr vert="horz" lIns="99075" tIns="49538" rIns="99075" bIns="49538" rtlCol="0"/>
          <a:lstStyle>
            <a:lvl1pPr algn="l">
              <a:defRPr sz="1300"/>
            </a:lvl1pPr>
          </a:lstStyle>
          <a:p>
            <a:endParaRPr lang="fr-FR" dirty="0"/>
          </a:p>
        </p:txBody>
      </p:sp>
      <p:sp>
        <p:nvSpPr>
          <p:cNvPr id="3" name="Espace réservé de la date 2"/>
          <p:cNvSpPr>
            <a:spLocks noGrp="1"/>
          </p:cNvSpPr>
          <p:nvPr>
            <p:ph type="dt" idx="1"/>
          </p:nvPr>
        </p:nvSpPr>
        <p:spPr>
          <a:xfrm>
            <a:off x="4023992" y="0"/>
            <a:ext cx="3078427" cy="513508"/>
          </a:xfrm>
          <a:prstGeom prst="rect">
            <a:avLst/>
          </a:prstGeom>
        </p:spPr>
        <p:txBody>
          <a:bodyPr vert="horz" lIns="99075" tIns="49538" rIns="99075" bIns="49538" rtlCol="0"/>
          <a:lstStyle>
            <a:lvl1pPr algn="r">
              <a:defRPr sz="1300"/>
            </a:lvl1pPr>
          </a:lstStyle>
          <a:p>
            <a:fld id="{ABD976DF-BC80-413A-8626-5AA0A34E9400}" type="datetimeFigureOut">
              <a:rPr lang="fr-FR" smtClean="0"/>
              <a:t>12/02/2017</a:t>
            </a:fld>
            <a:endParaRPr lang="fr-FR" dirty="0"/>
          </a:p>
        </p:txBody>
      </p:sp>
      <p:sp>
        <p:nvSpPr>
          <p:cNvPr id="4" name="Espace réservé de l'image des diapositives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9075" tIns="49538" rIns="99075" bIns="49538" rtlCol="0" anchor="ctr"/>
          <a:lstStyle/>
          <a:p>
            <a:endParaRPr lang="fr-FR" dirty="0"/>
          </a:p>
        </p:txBody>
      </p:sp>
      <p:sp>
        <p:nvSpPr>
          <p:cNvPr id="5" name="Espace réservé des notes 4"/>
          <p:cNvSpPr>
            <a:spLocks noGrp="1"/>
          </p:cNvSpPr>
          <p:nvPr>
            <p:ph type="body" sz="quarter" idx="3"/>
          </p:nvPr>
        </p:nvSpPr>
        <p:spPr>
          <a:xfrm>
            <a:off x="710407" y="4925407"/>
            <a:ext cx="5683250" cy="4029879"/>
          </a:xfrm>
          <a:prstGeom prst="rect">
            <a:avLst/>
          </a:prstGeom>
        </p:spPr>
        <p:txBody>
          <a:bodyPr vert="horz" lIns="99075" tIns="49538" rIns="99075" bIns="49538"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721107"/>
            <a:ext cx="3078427" cy="513507"/>
          </a:xfrm>
          <a:prstGeom prst="rect">
            <a:avLst/>
          </a:prstGeom>
        </p:spPr>
        <p:txBody>
          <a:bodyPr vert="horz" lIns="99075" tIns="49538" rIns="99075" bIns="49538" rtlCol="0" anchor="b"/>
          <a:lstStyle>
            <a:lvl1pPr algn="l">
              <a:defRPr sz="1300"/>
            </a:lvl1pPr>
          </a:lstStyle>
          <a:p>
            <a:endParaRPr lang="fr-FR" dirty="0"/>
          </a:p>
        </p:txBody>
      </p:sp>
      <p:sp>
        <p:nvSpPr>
          <p:cNvPr id="7" name="Espace réservé du numéro de diapositive 6"/>
          <p:cNvSpPr>
            <a:spLocks noGrp="1"/>
          </p:cNvSpPr>
          <p:nvPr>
            <p:ph type="sldNum" sz="quarter" idx="5"/>
          </p:nvPr>
        </p:nvSpPr>
        <p:spPr>
          <a:xfrm>
            <a:off x="4023992" y="9721107"/>
            <a:ext cx="3078427" cy="513507"/>
          </a:xfrm>
          <a:prstGeom prst="rect">
            <a:avLst/>
          </a:prstGeom>
        </p:spPr>
        <p:txBody>
          <a:bodyPr vert="horz" lIns="99075" tIns="49538" rIns="99075" bIns="49538" rtlCol="0" anchor="b"/>
          <a:lstStyle>
            <a:lvl1pPr algn="r">
              <a:defRPr sz="1300"/>
            </a:lvl1pPr>
          </a:lstStyle>
          <a:p>
            <a:fld id="{4C6AB215-C833-446D-B067-8AE24FAF91C9}" type="slidenum">
              <a:rPr lang="fr-FR" smtClean="0"/>
              <a:t>‹N°›</a:t>
            </a:fld>
            <a:endParaRPr lang="fr-FR" dirty="0"/>
          </a:p>
        </p:txBody>
      </p:sp>
    </p:spTree>
    <p:extLst>
      <p:ext uri="{BB962C8B-B14F-4D97-AF65-F5344CB8AC3E}">
        <p14:creationId xmlns:p14="http://schemas.microsoft.com/office/powerpoint/2010/main" val="160633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128403" y="945913"/>
            <a:ext cx="8637073" cy="2618554"/>
          </a:xfrm>
        </p:spPr>
        <p:txBody>
          <a:bodyPr bIns="0" anchor="b">
            <a:normAutofit/>
          </a:bodyPr>
          <a:lstStyle>
            <a:lvl1pPr algn="l">
              <a:defRPr sz="6600"/>
            </a:lvl1pPr>
          </a:lstStyle>
          <a:p>
            <a:r>
              <a:rPr lang="fr-FR"/>
              <a:t>Modifiez le style du titre</a:t>
            </a:r>
            <a:endParaRPr lang="en-US" dirty="0"/>
          </a:p>
        </p:txBody>
      </p:sp>
      <p:sp>
        <p:nvSpPr>
          <p:cNvPr id="3" name="Subtitle 2"/>
          <p:cNvSpPr>
            <a:spLocks noGrp="1"/>
          </p:cNvSpPr>
          <p:nvPr>
            <p:ph type="subTitle" idx="1"/>
          </p:nvPr>
        </p:nvSpPr>
        <p:spPr>
          <a:xfrm>
            <a:off x="1128404" y="3564467"/>
            <a:ext cx="8637072" cy="1071095"/>
          </a:xfrm>
        </p:spPr>
        <p:txBody>
          <a:bodyPr tIns="91440" bIns="91440">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Modifier le style des sous-titres du masque</a:t>
            </a:r>
            <a:endParaRPr lang="en-US" dirty="0"/>
          </a:p>
        </p:txBody>
      </p:sp>
      <p:sp>
        <p:nvSpPr>
          <p:cNvPr id="4" name="Date Placeholder 3"/>
          <p:cNvSpPr>
            <a:spLocks noGrp="1"/>
          </p:cNvSpPr>
          <p:nvPr>
            <p:ph type="dt" sz="half" idx="10"/>
          </p:nvPr>
        </p:nvSpPr>
        <p:spPr/>
        <p:txBody>
          <a:bodyPr/>
          <a:lstStyle/>
          <a:p>
            <a:fld id="{615A2C8E-4D54-4C09-BF69-E7B43A6B6F52}" type="datetime1">
              <a:rPr lang="en-US" smtClean="0"/>
              <a:t>2/12/2017</a:t>
            </a:fld>
            <a:endParaRPr lang="en-US" dirty="0"/>
          </a:p>
        </p:txBody>
      </p:sp>
      <p:sp>
        <p:nvSpPr>
          <p:cNvPr id="5" name="Footer Placeholder 4"/>
          <p:cNvSpPr>
            <a:spLocks noGrp="1"/>
          </p:cNvSpPr>
          <p:nvPr>
            <p:ph type="ftr" sz="quarter" idx="11"/>
          </p:nvPr>
        </p:nvSpPr>
        <p:spPr>
          <a:xfrm>
            <a:off x="1127124" y="329307"/>
            <a:ext cx="5943668" cy="309201"/>
          </a:xfrm>
        </p:spPr>
        <p:txBody>
          <a:bodyPr/>
          <a:lstStyle/>
          <a:p>
            <a:r>
              <a:rPr lang="fr-FR" dirty="0"/>
              <a:t>COMPTAVIA - Réseau d'experts-comptables et de comptables indépendants</a:t>
            </a:r>
            <a:endParaRPr lang="en-US" dirty="0"/>
          </a:p>
        </p:txBody>
      </p:sp>
      <p:sp>
        <p:nvSpPr>
          <p:cNvPr id="6" name="Slide Number Placeholder 5"/>
          <p:cNvSpPr>
            <a:spLocks noGrp="1"/>
          </p:cNvSpPr>
          <p:nvPr>
            <p:ph type="sldNum" sz="quarter" idx="12"/>
          </p:nvPr>
        </p:nvSpPr>
        <p:spPr>
          <a:xfrm>
            <a:off x="9924392" y="134930"/>
            <a:ext cx="811019" cy="503578"/>
          </a:xfrm>
        </p:spPr>
        <p:txBody>
          <a:bodyPr/>
          <a:lstStyle/>
          <a:p>
            <a:fld id="{6D22F896-40B5-4ADD-8801-0D06FADFA095}" type="slidenum">
              <a:rPr lang="en-US" dirty="0"/>
              <a:t>‹N°›</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79E33A3-E755-43B3-AED3-025147C36051}" type="datetime1">
              <a:rPr lang="en-US" smtClean="0"/>
              <a:t>2/12/2017</a:t>
            </a:fld>
            <a:endParaRPr lang="en-US" dirty="0"/>
          </a:p>
        </p:txBody>
      </p:sp>
      <p:sp>
        <p:nvSpPr>
          <p:cNvPr id="5" name="Footer Placeholder 4"/>
          <p:cNvSpPr>
            <a:spLocks noGrp="1"/>
          </p:cNvSpPr>
          <p:nvPr>
            <p:ph type="ftr" sz="quarter" idx="11"/>
          </p:nvPr>
        </p:nvSpPr>
        <p:spPr/>
        <p:txBody>
          <a:bodyPr/>
          <a:lstStyle/>
          <a:p>
            <a:r>
              <a:rPr lang="fr-FR" dirty="0"/>
              <a:t>COMPTAVIA - Réseau d'experts-comptables et de comptables indépendants</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pic>
        <p:nvPicPr>
          <p:cNvPr id="15" name="Picture 14"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4709" y="798973"/>
            <a:ext cx="1615742" cy="4659889"/>
          </a:xfrm>
        </p:spPr>
        <p:txBody>
          <a:bodyPr vert="eaVert"/>
          <a:lstStyle>
            <a:lvl1pPr algn="l">
              <a:defRPr/>
            </a:lvl1pPr>
          </a:lstStyle>
          <a:p>
            <a:r>
              <a:rPr lang="fr-FR"/>
              <a:t>Modifiez le style du titre</a:t>
            </a:r>
            <a:endParaRPr lang="en-US" dirty="0"/>
          </a:p>
        </p:txBody>
      </p:sp>
      <p:sp>
        <p:nvSpPr>
          <p:cNvPr id="3" name="Vertical Text Placeholder 2"/>
          <p:cNvSpPr>
            <a:spLocks noGrp="1"/>
          </p:cNvSpPr>
          <p:nvPr>
            <p:ph type="body" orient="vert" idx="1"/>
          </p:nvPr>
        </p:nvSpPr>
        <p:spPr>
          <a:xfrm>
            <a:off x="1130270" y="798973"/>
            <a:ext cx="7828830" cy="4659889"/>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5D587A1-D565-442B-9BA8-416DCAE0348E}" type="datetime1">
              <a:rPr lang="en-US" smtClean="0"/>
              <a:t>2/12/2017</a:t>
            </a:fld>
            <a:endParaRPr lang="en-US" dirty="0"/>
          </a:p>
        </p:txBody>
      </p:sp>
      <p:sp>
        <p:nvSpPr>
          <p:cNvPr id="5" name="Footer Placeholder 4"/>
          <p:cNvSpPr>
            <a:spLocks noGrp="1"/>
          </p:cNvSpPr>
          <p:nvPr>
            <p:ph type="ftr" sz="quarter" idx="11"/>
          </p:nvPr>
        </p:nvSpPr>
        <p:spPr/>
        <p:txBody>
          <a:bodyPr/>
          <a:lstStyle/>
          <a:p>
            <a:r>
              <a:rPr lang="fr-FR" dirty="0"/>
              <a:t>COMPTAVIA - Réseau d'experts-comptables et de comptables indépendants</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pic>
        <p:nvPicPr>
          <p:cNvPr id="17" name="Picture 16"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59215" b="36435"/>
          <a:stretch/>
        </p:blipFill>
        <p:spPr>
          <a:xfrm rot="5400000">
            <a:off x="8642279" y="3046916"/>
            <a:ext cx="4663440" cy="155448"/>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lvl1pPr>
              <a:defRPr sz="1200"/>
            </a:lvl1pPr>
          </a:lstStyle>
          <a:p>
            <a:fld id="{3F887B7C-435C-43C0-B90A-B2519DB866C9}" type="datetime1">
              <a:rPr lang="en-US" smtClean="0"/>
              <a:t>2/12/2017</a:t>
            </a:fld>
            <a:endParaRPr lang="en-US" dirty="0"/>
          </a:p>
        </p:txBody>
      </p:sp>
      <p:sp>
        <p:nvSpPr>
          <p:cNvPr id="5" name="Footer Placeholder 4"/>
          <p:cNvSpPr>
            <a:spLocks noGrp="1"/>
          </p:cNvSpPr>
          <p:nvPr>
            <p:ph type="ftr" sz="quarter" idx="11"/>
          </p:nvPr>
        </p:nvSpPr>
        <p:spPr/>
        <p:txBody>
          <a:bodyPr/>
          <a:lstStyle>
            <a:lvl1pPr>
              <a:defRPr sz="1200"/>
            </a:lvl1pPr>
          </a:lstStyle>
          <a:p>
            <a:r>
              <a:rPr lang="fr-FR" dirty="0"/>
              <a:t>COMPTAVIA - Réseau d'experts-comptables et de comptables indépendants</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pic>
        <p:nvPicPr>
          <p:cNvPr id="24" name="Picture 2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29167" y="1756129"/>
            <a:ext cx="8619060" cy="2050065"/>
          </a:xfrm>
        </p:spPr>
        <p:txBody>
          <a:bodyPr anchor="b">
            <a:normAutofit/>
          </a:bodyPr>
          <a:lstStyle>
            <a:lvl1pPr algn="l">
              <a:defRPr sz="3600"/>
            </a:lvl1pPr>
          </a:lstStyle>
          <a:p>
            <a:r>
              <a:rPr lang="fr-FR"/>
              <a:t>Modifiez le style du titre</a:t>
            </a:r>
            <a:endParaRPr lang="en-US" dirty="0"/>
          </a:p>
        </p:txBody>
      </p:sp>
      <p:sp>
        <p:nvSpPr>
          <p:cNvPr id="3" name="Text Placeholder 2"/>
          <p:cNvSpPr>
            <a:spLocks noGrp="1"/>
          </p:cNvSpPr>
          <p:nvPr>
            <p:ph type="body" idx="1" hasCustomPrompt="1"/>
          </p:nvPr>
        </p:nvSpPr>
        <p:spPr>
          <a:xfrm>
            <a:off x="1129166" y="3806195"/>
            <a:ext cx="861906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90EC1DF3-F7E5-426D-A694-DB5D707D509E}" type="datetime1">
              <a:rPr lang="en-US" smtClean="0"/>
              <a:t>2/12/2017</a:t>
            </a:fld>
            <a:endParaRPr lang="en-US" dirty="0"/>
          </a:p>
        </p:txBody>
      </p:sp>
      <p:sp>
        <p:nvSpPr>
          <p:cNvPr id="5" name="Footer Placeholder 4"/>
          <p:cNvSpPr>
            <a:spLocks noGrp="1"/>
          </p:cNvSpPr>
          <p:nvPr>
            <p:ph type="ftr" sz="quarter" idx="11"/>
          </p:nvPr>
        </p:nvSpPr>
        <p:spPr/>
        <p:txBody>
          <a:bodyPr/>
          <a:lstStyle/>
          <a:p>
            <a:r>
              <a:rPr lang="fr-FR" dirty="0"/>
              <a:t>COMPTAVIA - Réseau d'experts-comptables et de comptables indépendants</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1131052" y="958037"/>
            <a:ext cx="9605635" cy="1059305"/>
          </a:xfrm>
        </p:spPr>
        <p:txBody>
          <a:bodyPr/>
          <a:lstStyle/>
          <a:p>
            <a:r>
              <a:rPr lang="fr-FR"/>
              <a:t>Modifiez le style du titre</a:t>
            </a:r>
            <a:endParaRPr lang="en-US" dirty="0"/>
          </a:p>
        </p:txBody>
      </p:sp>
      <p:sp>
        <p:nvSpPr>
          <p:cNvPr id="3" name="Content Placeholder 2"/>
          <p:cNvSpPr>
            <a:spLocks noGrp="1"/>
          </p:cNvSpPr>
          <p:nvPr>
            <p:ph sz="half" idx="1"/>
          </p:nvPr>
        </p:nvSpPr>
        <p:spPr>
          <a:xfrm>
            <a:off x="1129166" y="2165621"/>
            <a:ext cx="4645152" cy="3293852"/>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095606" y="2171769"/>
            <a:ext cx="4645152" cy="3287094"/>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A5C39FBD-2092-443A-BF26-A9CD6336BE81}" type="datetime1">
              <a:rPr lang="en-US" smtClean="0"/>
              <a:t>2/12/2017</a:t>
            </a:fld>
            <a:endParaRPr lang="en-US" dirty="0"/>
          </a:p>
        </p:txBody>
      </p:sp>
      <p:sp>
        <p:nvSpPr>
          <p:cNvPr id="6" name="Footer Placeholder 5"/>
          <p:cNvSpPr>
            <a:spLocks noGrp="1"/>
          </p:cNvSpPr>
          <p:nvPr>
            <p:ph type="ftr" sz="quarter" idx="11"/>
          </p:nvPr>
        </p:nvSpPr>
        <p:spPr/>
        <p:txBody>
          <a:bodyPr/>
          <a:lstStyle/>
          <a:p>
            <a:r>
              <a:rPr lang="fr-FR" dirty="0"/>
              <a:t>COMPTAVIA - Réseau d'experts-comptables et de comptables indépendants</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129166" y="953336"/>
            <a:ext cx="9607661" cy="1056319"/>
          </a:xfrm>
        </p:spPr>
        <p:txBody>
          <a:bodyPr/>
          <a:lstStyle/>
          <a:p>
            <a:r>
              <a:rPr lang="fr-FR"/>
              <a:t>Modifiez le style du titre</a:t>
            </a:r>
            <a:endParaRPr lang="en-US" dirty="0"/>
          </a:p>
        </p:txBody>
      </p:sp>
      <p:sp>
        <p:nvSpPr>
          <p:cNvPr id="3" name="Text Placeholder 2"/>
          <p:cNvSpPr>
            <a:spLocks noGrp="1"/>
          </p:cNvSpPr>
          <p:nvPr>
            <p:ph type="body" idx="1"/>
          </p:nvPr>
        </p:nvSpPr>
        <p:spPr>
          <a:xfrm>
            <a:off x="1129166" y="2169727"/>
            <a:ext cx="4645152" cy="801943"/>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1129166" y="2974448"/>
            <a:ext cx="4645152" cy="2493876"/>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094337" y="2173181"/>
            <a:ext cx="4645152" cy="802237"/>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6094337" y="2971669"/>
            <a:ext cx="4645152" cy="2487193"/>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4DB4AF05-AAC0-4AC8-98B4-BF1EA182CF5F}" type="datetime1">
              <a:rPr lang="en-US" smtClean="0"/>
              <a:t>2/12/2017</a:t>
            </a:fld>
            <a:endParaRPr lang="en-US" dirty="0"/>
          </a:p>
        </p:txBody>
      </p:sp>
      <p:sp>
        <p:nvSpPr>
          <p:cNvPr id="8" name="Footer Placeholder 7"/>
          <p:cNvSpPr>
            <a:spLocks noGrp="1"/>
          </p:cNvSpPr>
          <p:nvPr>
            <p:ph type="ftr" sz="quarter" idx="11"/>
          </p:nvPr>
        </p:nvSpPr>
        <p:spPr/>
        <p:txBody>
          <a:bodyPr/>
          <a:lstStyle/>
          <a:p>
            <a:r>
              <a:rPr lang="fr-FR" dirty="0"/>
              <a:t>COMPTAVIA - Réseau d'experts-comptables et de comptables indépendants</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pic>
        <p:nvPicPr>
          <p:cNvPr id="18" name="Picture 17"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3EA4559B-676C-44E4-B43E-525742776E0D}" type="datetime1">
              <a:rPr lang="en-US" smtClean="0"/>
              <a:t>2/12/2017</a:t>
            </a:fld>
            <a:endParaRPr lang="en-US" dirty="0"/>
          </a:p>
        </p:txBody>
      </p:sp>
      <p:sp>
        <p:nvSpPr>
          <p:cNvPr id="4" name="Footer Placeholder 3"/>
          <p:cNvSpPr>
            <a:spLocks noGrp="1"/>
          </p:cNvSpPr>
          <p:nvPr>
            <p:ph type="ftr" sz="quarter" idx="11"/>
          </p:nvPr>
        </p:nvSpPr>
        <p:spPr/>
        <p:txBody>
          <a:bodyPr/>
          <a:lstStyle/>
          <a:p>
            <a:r>
              <a:rPr lang="fr-FR" dirty="0"/>
              <a:t>COMPTAVIA - Réseau d'experts-comptables et de comptables indépendants</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pic>
        <p:nvPicPr>
          <p:cNvPr id="14" name="Picture 1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EDCDE2-065B-4C79-8F4A-8491ED972E82}" type="datetime1">
              <a:rPr lang="en-US" smtClean="0"/>
              <a:t>2/12/2017</a:t>
            </a:fld>
            <a:endParaRPr lang="en-US" dirty="0"/>
          </a:p>
        </p:txBody>
      </p:sp>
      <p:sp>
        <p:nvSpPr>
          <p:cNvPr id="3" name="Footer Placeholder 2"/>
          <p:cNvSpPr>
            <a:spLocks noGrp="1"/>
          </p:cNvSpPr>
          <p:nvPr>
            <p:ph type="ftr" sz="quarter" idx="11"/>
          </p:nvPr>
        </p:nvSpPr>
        <p:spPr/>
        <p:txBody>
          <a:bodyPr/>
          <a:lstStyle/>
          <a:p>
            <a:r>
              <a:rPr lang="fr-FR" dirty="0"/>
              <a:t>COMPTAVIA - Réseau d'experts-comptables et de comptables indépendants</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24291" y="952578"/>
            <a:ext cx="3275013" cy="2322176"/>
          </a:xfrm>
        </p:spPr>
        <p:txBody>
          <a:bodyPr anchor="b">
            <a:normAutofit/>
          </a:bodyPr>
          <a:lstStyle>
            <a:lvl1pPr algn="l">
              <a:defRPr sz="2400"/>
            </a:lvl1pPr>
          </a:lstStyle>
          <a:p>
            <a:r>
              <a:rPr lang="fr-FR"/>
              <a:t>Modifiez le style du titre</a:t>
            </a:r>
            <a:endParaRPr lang="en-US" dirty="0"/>
          </a:p>
        </p:txBody>
      </p:sp>
      <p:sp>
        <p:nvSpPr>
          <p:cNvPr id="3" name="Content Placeholder 2"/>
          <p:cNvSpPr>
            <a:spLocks noGrp="1"/>
          </p:cNvSpPr>
          <p:nvPr>
            <p:ph idx="1"/>
          </p:nvPr>
        </p:nvSpPr>
        <p:spPr>
          <a:xfrm>
            <a:off x="4723334" y="952578"/>
            <a:ext cx="6012470" cy="4505221"/>
          </a:xfrm>
        </p:spPr>
        <p:txBody>
          <a:bodyPr anchor="ct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124291" y="3274754"/>
            <a:ext cx="3275013" cy="2178918"/>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4D0F3C26-182E-4BD3-A8CF-A25FFDF85133}" type="datetime1">
              <a:rPr lang="en-US" smtClean="0"/>
              <a:t>2/12/2017</a:t>
            </a:fld>
            <a:endParaRPr lang="en-US" dirty="0"/>
          </a:p>
        </p:txBody>
      </p:sp>
      <p:sp>
        <p:nvSpPr>
          <p:cNvPr id="6" name="Footer Placeholder 5"/>
          <p:cNvSpPr>
            <a:spLocks noGrp="1"/>
          </p:cNvSpPr>
          <p:nvPr>
            <p:ph type="ftr" sz="quarter" idx="11"/>
          </p:nvPr>
        </p:nvSpPr>
        <p:spPr/>
        <p:txBody>
          <a:bodyPr/>
          <a:lstStyle/>
          <a:p>
            <a:r>
              <a:rPr lang="fr-FR" dirty="0"/>
              <a:t>COMPTAVIA - Réseau d'experts-comptables et de comptables indépendants</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tx1">
                    <a:lumMod val="85000"/>
                    <a:lumOff val="15000"/>
                  </a:schemeClr>
                </a:gs>
                <a:gs pos="100000">
                  <a:schemeClr val="tx1">
                    <a:lumMod val="95000"/>
                    <a:lumOff val="5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14300" prst="artDeco"/>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129124" y="1129513"/>
            <a:ext cx="5854872" cy="1924208"/>
          </a:xfrm>
        </p:spPr>
        <p:txBody>
          <a:bodyPr anchor="b">
            <a:normAutofit/>
          </a:bodyPr>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dirty="0"/>
              <a:t>Cliquez sur l'icône pour ajouter une image</a:t>
            </a:r>
            <a:endParaRPr lang="en-US" dirty="0"/>
          </a:p>
        </p:txBody>
      </p:sp>
      <p:sp>
        <p:nvSpPr>
          <p:cNvPr id="4" name="Text Placeholder 3"/>
          <p:cNvSpPr>
            <a:spLocks noGrp="1"/>
          </p:cNvSpPr>
          <p:nvPr>
            <p:ph type="body" sz="half" idx="2"/>
          </p:nvPr>
        </p:nvSpPr>
        <p:spPr>
          <a:xfrm>
            <a:off x="1128247" y="3053721"/>
            <a:ext cx="5846486" cy="2096013"/>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a:xfrm>
            <a:off x="1125300" y="5469856"/>
            <a:ext cx="5849605" cy="320123"/>
          </a:xfrm>
        </p:spPr>
        <p:txBody>
          <a:bodyPr/>
          <a:lstStyle>
            <a:lvl1pPr algn="l">
              <a:defRPr/>
            </a:lvl1pPr>
          </a:lstStyle>
          <a:p>
            <a:fld id="{6B395F16-428B-43F1-A37B-BFF26219A48C}" type="datetime1">
              <a:rPr lang="en-US" smtClean="0"/>
              <a:t>2/12/2017</a:t>
            </a:fld>
            <a:endParaRPr lang="en-US" dirty="0"/>
          </a:p>
        </p:txBody>
      </p:sp>
      <p:sp>
        <p:nvSpPr>
          <p:cNvPr id="6" name="Footer Placeholder 5"/>
          <p:cNvSpPr>
            <a:spLocks noGrp="1"/>
          </p:cNvSpPr>
          <p:nvPr>
            <p:ph type="ftr" sz="quarter" idx="11"/>
          </p:nvPr>
        </p:nvSpPr>
        <p:spPr>
          <a:xfrm>
            <a:off x="1125300" y="318640"/>
            <a:ext cx="4877818" cy="320931"/>
          </a:xfrm>
        </p:spPr>
        <p:txBody>
          <a:bodyPr/>
          <a:lstStyle/>
          <a:p>
            <a:r>
              <a:rPr lang="fr-FR" dirty="0"/>
              <a:t>COMPTAVIA - Réseau d'experts-comptables et de comptables indépendants</a:t>
            </a:r>
            <a:endParaRPr lang="en-US" dirty="0"/>
          </a:p>
        </p:txBody>
      </p:sp>
      <p:sp>
        <p:nvSpPr>
          <p:cNvPr id="7" name="Slide Number Placeholder 6"/>
          <p:cNvSpPr>
            <a:spLocks noGrp="1"/>
          </p:cNvSpPr>
          <p:nvPr>
            <p:ph type="sldNum" sz="quarter" idx="12"/>
          </p:nvPr>
        </p:nvSpPr>
        <p:spPr>
          <a:xfrm>
            <a:off x="6176794" y="137408"/>
            <a:ext cx="811019" cy="503578"/>
          </a:xfrm>
        </p:spPr>
        <p:txBody>
          <a:bodyPr/>
          <a:lstStyle/>
          <a:p>
            <a:fld id="{6D22F896-40B5-4ADD-8801-0D06FADFA095}" type="slidenum">
              <a:rPr lang="en-US" dirty="0"/>
              <a:t>‹N°›</a:t>
            </a:fld>
            <a:endParaRPr lang="en-US" dirty="0"/>
          </a:p>
        </p:txBody>
      </p:sp>
      <p:pic>
        <p:nvPicPr>
          <p:cNvPr id="22" name="Picture 21"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t="474" r="48549" b="36564"/>
          <a:stretch/>
        </p:blipFill>
        <p:spPr>
          <a:xfrm>
            <a:off x="1125460" y="643464"/>
            <a:ext cx="5879592" cy="155448"/>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19336"/>
            <a:ext cx="12192000" cy="742950"/>
          </a:xfrm>
          <a:prstGeom prst="rect">
            <a:avLst/>
          </a:prstGeom>
        </p:spPr>
      </p:pic>
      <p:sp>
        <p:nvSpPr>
          <p:cNvPr id="13" name="Rectangle 12"/>
          <p:cNvSpPr/>
          <p:nvPr/>
        </p:nvSpPr>
        <p:spPr>
          <a:xfrm>
            <a:off x="0" y="468769"/>
            <a:ext cx="12192000" cy="5647024"/>
          </a:xfrm>
          <a:prstGeom prst="rect">
            <a:avLst/>
          </a:prstGeom>
          <a:gradFill flip="none" rotWithShape="1">
            <a:gsLst>
              <a:gs pos="0">
                <a:schemeClr val="bg2">
                  <a:alpha val="0"/>
                  <a:lumMod val="100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p:cNvCxnSpPr/>
          <p:nvPr/>
        </p:nvCxnSpPr>
        <p:spPr>
          <a:xfrm>
            <a:off x="0" y="6121269"/>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130270" y="953324"/>
            <a:ext cx="9603275" cy="1049235"/>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1130270" y="2171769"/>
            <a:ext cx="9603275" cy="3294576"/>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232830" y="330370"/>
            <a:ext cx="2515396"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3DD2445E-E491-4EEE-8A32-5A427EF469DE}" type="datetime1">
              <a:rPr lang="en-US" smtClean="0"/>
              <a:t>2/12/2017</a:t>
            </a:fld>
            <a:endParaRPr lang="en-US" dirty="0"/>
          </a:p>
        </p:txBody>
      </p:sp>
      <p:sp>
        <p:nvSpPr>
          <p:cNvPr id="5" name="Footer Placeholder 4"/>
          <p:cNvSpPr>
            <a:spLocks noGrp="1"/>
          </p:cNvSpPr>
          <p:nvPr>
            <p:ph type="ftr" sz="quarter" idx="3"/>
          </p:nvPr>
        </p:nvSpPr>
        <p:spPr>
          <a:xfrm>
            <a:off x="1130270"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r>
              <a:rPr lang="fr-FR" dirty="0"/>
              <a:t>COMPTAVIA - Réseau d'experts-comptables et de comptables indépendants</a:t>
            </a:r>
            <a:endParaRPr lang="en-US" dirty="0"/>
          </a:p>
        </p:txBody>
      </p:sp>
      <p:sp>
        <p:nvSpPr>
          <p:cNvPr id="6" name="Slide Number Placeholder 5"/>
          <p:cNvSpPr>
            <a:spLocks noGrp="1"/>
          </p:cNvSpPr>
          <p:nvPr>
            <p:ph type="sldNum" sz="quarter" idx="4"/>
          </p:nvPr>
        </p:nvSpPr>
        <p:spPr>
          <a:xfrm>
            <a:off x="9918076" y="137408"/>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1</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09252"/>
            <a:ext cx="1523999" cy="748748"/>
          </a:xfrm>
          <a:prstGeom prst="rect">
            <a:avLst/>
          </a:prstGeom>
        </p:spPr>
      </p:pic>
      <p:pic>
        <p:nvPicPr>
          <p:cNvPr id="1026" name="Picture 2" descr="http://1.1.1.4/bmi/www.comptavia.fr/content/images/logo-accueil.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51329" y="1732713"/>
            <a:ext cx="4930202" cy="568869"/>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2254827" y="2827048"/>
            <a:ext cx="9486900" cy="1077218"/>
          </a:xfrm>
          <a:prstGeom prst="rect">
            <a:avLst/>
          </a:prstGeom>
        </p:spPr>
        <p:txBody>
          <a:bodyPr wrap="square">
            <a:spAutoFit/>
          </a:bodyPr>
          <a:lstStyle/>
          <a:p>
            <a:pPr lvl="0" defTabSz="914400" eaLnBrk="0" fontAlgn="base" hangingPunct="0">
              <a:spcBef>
                <a:spcPct val="0"/>
              </a:spcBef>
              <a:spcAft>
                <a:spcPct val="0"/>
              </a:spcAft>
            </a:pPr>
            <a:r>
              <a:rPr lang="fr-FR" altLang="fr-FR" sz="2200" b="1" dirty="0">
                <a:solidFill>
                  <a:srgbClr val="888888"/>
                </a:solidFill>
                <a:latin typeface="lastwaerk"/>
              </a:rPr>
              <a:t>La comptabilité via le </a:t>
            </a:r>
            <a:r>
              <a:rPr lang="fr-FR" altLang="fr-FR" sz="2200" b="1" dirty="0" smtClean="0">
                <a:solidFill>
                  <a:srgbClr val="888888"/>
                </a:solidFill>
                <a:latin typeface="lastwaerk"/>
              </a:rPr>
              <a:t>réseau mais pas seulement…</a:t>
            </a:r>
            <a:endParaRPr lang="fr-FR" altLang="fr-FR" sz="2200" b="1" dirty="0">
              <a:solidFill>
                <a:srgbClr val="888888"/>
              </a:solidFill>
              <a:latin typeface="lastwaerk"/>
            </a:endParaRPr>
          </a:p>
          <a:p>
            <a:pPr lvl="0" defTabSz="914400" eaLnBrk="0" fontAlgn="base" hangingPunct="0">
              <a:spcBef>
                <a:spcPct val="0"/>
              </a:spcBef>
              <a:spcAft>
                <a:spcPct val="0"/>
              </a:spcAft>
            </a:pPr>
            <a:endParaRPr lang="fr-FR" altLang="fr-FR" sz="2200" b="1" i="1" dirty="0">
              <a:solidFill>
                <a:srgbClr val="FB4C11"/>
              </a:solidFill>
              <a:latin typeface="lastwaerk"/>
            </a:endParaRPr>
          </a:p>
          <a:p>
            <a:pPr lvl="0" defTabSz="914400" eaLnBrk="0" fontAlgn="base" hangingPunct="0">
              <a:spcBef>
                <a:spcPct val="0"/>
              </a:spcBef>
              <a:spcAft>
                <a:spcPct val="0"/>
              </a:spcAft>
            </a:pPr>
            <a:r>
              <a:rPr lang="fr-FR" altLang="fr-FR" sz="2000" b="1" i="1" dirty="0">
                <a:solidFill>
                  <a:srgbClr val="FB4C11"/>
                </a:solidFill>
                <a:latin typeface="lastwaerk"/>
              </a:rPr>
              <a:t>DEVENEZ </a:t>
            </a:r>
            <a:r>
              <a:rPr lang="fr-FR" altLang="fr-FR" sz="2000" b="1" i="1" dirty="0" smtClean="0">
                <a:solidFill>
                  <a:srgbClr val="FB4C11"/>
                </a:solidFill>
                <a:latin typeface="lastwaerk"/>
              </a:rPr>
              <a:t>CONSEILLER INDEPENDANT… </a:t>
            </a:r>
            <a:r>
              <a:rPr lang="fr-FR" altLang="fr-FR" sz="2000" b="1" i="1" dirty="0">
                <a:solidFill>
                  <a:srgbClr val="FB4C11"/>
                </a:solidFill>
                <a:latin typeface="lastwaerk"/>
              </a:rPr>
              <a:t>TOUT EN ETANT ACCOMPAGNE</a:t>
            </a:r>
          </a:p>
        </p:txBody>
      </p:sp>
    </p:spTree>
    <p:extLst>
      <p:ext uri="{BB962C8B-B14F-4D97-AF65-F5344CB8AC3E}">
        <p14:creationId xmlns:p14="http://schemas.microsoft.com/office/powerpoint/2010/main" val="18404950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10</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sp>
        <p:nvSpPr>
          <p:cNvPr id="2" name="Rectangle 1"/>
          <p:cNvSpPr/>
          <p:nvPr/>
        </p:nvSpPr>
        <p:spPr>
          <a:xfrm>
            <a:off x="1524000" y="1494260"/>
            <a:ext cx="9666285" cy="3860544"/>
          </a:xfrm>
          <a:prstGeom prst="rect">
            <a:avLst/>
          </a:prstGeom>
        </p:spPr>
        <p:txBody>
          <a:bodyPr wrap="square">
            <a:spAutoFit/>
          </a:bodyPr>
          <a:lstStyle/>
          <a:p>
            <a:pPr lvl="0" algn="just" fontAlgn="base">
              <a:spcAft>
                <a:spcPts val="0"/>
              </a:spcAft>
            </a:pPr>
            <a:r>
              <a:rPr lang="fr-FR" b="1" dirty="0">
                <a:solidFill>
                  <a:schemeClr val="accent6">
                    <a:lumMod val="60000"/>
                    <a:lumOff val="40000"/>
                  </a:schemeClr>
                </a:solidFill>
                <a:latin typeface="Verdana" panose="020B0604030504040204" pitchFamily="34" charset="0"/>
                <a:ea typeface="Times New Roman" panose="02020603050405020304" pitchFamily="18" charset="0"/>
              </a:rPr>
              <a:t>Le réseau COMPTAVIA met à votre disposition des compétences et connaissances habituellement réservées aux grands cabinets </a:t>
            </a:r>
            <a:endParaRPr lang="fr-FR" sz="3200" dirty="0">
              <a:solidFill>
                <a:schemeClr val="accent6">
                  <a:lumMod val="60000"/>
                  <a:lumOff val="40000"/>
                </a:schemeClr>
              </a:solidFill>
              <a:latin typeface="Times New Roman" panose="02020603050405020304" pitchFamily="18" charset="0"/>
              <a:ea typeface="Times New Roman" panose="02020603050405020304" pitchFamily="18" charset="0"/>
            </a:endParaRPr>
          </a:p>
          <a:p>
            <a:pPr marL="180340" algn="just" fontAlgn="base">
              <a:spcAft>
                <a:spcPts val="0"/>
              </a:spcAft>
            </a:pPr>
            <a:r>
              <a:rPr lang="fr-FR" b="1" dirty="0">
                <a:solidFill>
                  <a:srgbClr val="000000"/>
                </a:solidFill>
                <a:latin typeface="Verdana" panose="020B0604030504040204" pitchFamily="34" charset="0"/>
                <a:ea typeface="Times New Roman" panose="02020603050405020304" pitchFamily="18" charset="0"/>
              </a:rPr>
              <a:t/>
            </a:r>
            <a:br>
              <a:rPr lang="fr-FR" b="1" dirty="0">
                <a:solidFill>
                  <a:srgbClr val="000000"/>
                </a:solidFill>
                <a:latin typeface="Verdana" panose="020B0604030504040204" pitchFamily="34" charset="0"/>
                <a:ea typeface="Times New Roman" panose="02020603050405020304" pitchFamily="18" charset="0"/>
              </a:rPr>
            </a:br>
            <a:r>
              <a:rPr lang="fr-FR" dirty="0">
                <a:latin typeface="Verdana" panose="020B0604030504040204" pitchFamily="34" charset="0"/>
                <a:ea typeface="Times New Roman" panose="02020603050405020304" pitchFamily="18" charset="0"/>
              </a:rPr>
              <a:t>Le réseau propose </a:t>
            </a:r>
            <a:r>
              <a:rPr lang="fr-FR" dirty="0" smtClean="0">
                <a:latin typeface="Verdana" panose="020B0604030504040204" pitchFamily="34" charset="0"/>
                <a:ea typeface="Times New Roman" panose="02020603050405020304" pitchFamily="18" charset="0"/>
              </a:rPr>
              <a:t>(en partenariat avec notre partenaire expert-comptable) :</a:t>
            </a:r>
            <a:endParaRPr lang="fr-FR" dirty="0">
              <a:latin typeface="Verdana" panose="020B0604030504040204" pitchFamily="34" charset="0"/>
              <a:ea typeface="Times New Roman" panose="02020603050405020304" pitchFamily="18" charset="0"/>
            </a:endParaRPr>
          </a:p>
          <a:p>
            <a:pPr marL="180340" algn="just" fontAlgn="base">
              <a:spcAft>
                <a:spcPts val="0"/>
              </a:spcAft>
            </a:pPr>
            <a:endParaRPr lang="fr-FR" sz="3200" dirty="0">
              <a:latin typeface="Times New Roman" panose="02020603050405020304" pitchFamily="18" charset="0"/>
              <a:ea typeface="Times New Roman" panose="02020603050405020304"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fr-FR" dirty="0">
                <a:latin typeface="Verdana" panose="020B0604030504040204" pitchFamily="34" charset="0"/>
                <a:ea typeface="Times New Roman" panose="02020603050405020304" pitchFamily="18" charset="0"/>
                <a:cs typeface="Times New Roman" panose="02020603050405020304" pitchFamily="18" charset="0"/>
              </a:rPr>
              <a:t>des juristes en droit social, droit fiscal, droit des sociétés sont à la disposition des membres du réseau</a:t>
            </a:r>
            <a:endParaRPr lang="fr-FR" sz="2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fr-FR" dirty="0">
                <a:latin typeface="Verdana" panose="020B0604030504040204" pitchFamily="34" charset="0"/>
                <a:ea typeface="Times New Roman" panose="02020603050405020304" pitchFamily="18" charset="0"/>
                <a:cs typeface="Times New Roman" panose="02020603050405020304" pitchFamily="18" charset="0"/>
              </a:rPr>
              <a:t>vous avez accès à l’ensemble des informations de la base documentaire de la Revue Fiduciaire</a:t>
            </a:r>
          </a:p>
          <a:p>
            <a:pPr marL="342900" lvl="0" indent="-342900" algn="just">
              <a:lnSpc>
                <a:spcPct val="115000"/>
              </a:lnSpc>
              <a:spcAft>
                <a:spcPts val="1000"/>
              </a:spcAft>
              <a:buSzPts val="1000"/>
              <a:buFont typeface="Symbol" panose="05050102010706020507" pitchFamily="18" charset="2"/>
              <a:buChar char=""/>
              <a:tabLst>
                <a:tab pos="457200" algn="l"/>
              </a:tabLst>
            </a:pPr>
            <a:r>
              <a:rPr lang="fr-FR" dirty="0">
                <a:latin typeface="Verdana" panose="020B0604030504040204" pitchFamily="34" charset="0"/>
                <a:ea typeface="Times New Roman" panose="02020603050405020304" pitchFamily="18" charset="0"/>
                <a:cs typeface="Times New Roman" panose="02020603050405020304" pitchFamily="18" charset="0"/>
              </a:rPr>
              <a:t>les membres du réseau peuvent se consulter et s'entraider en fonction des compétences de chacun</a:t>
            </a:r>
            <a:endParaRPr lang="fr-FR" sz="2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Image 5"/>
          <p:cNvPicPr>
            <a:picLocks noChangeAspect="1"/>
          </p:cNvPicPr>
          <p:nvPr/>
        </p:nvPicPr>
        <p:blipFill>
          <a:blip r:embed="rId2"/>
          <a:stretch>
            <a:fillRect/>
          </a:stretch>
        </p:blipFill>
        <p:spPr>
          <a:xfrm>
            <a:off x="0" y="6109252"/>
            <a:ext cx="1523999" cy="748748"/>
          </a:xfrm>
          <a:prstGeom prst="rect">
            <a:avLst/>
          </a:prstGeom>
        </p:spPr>
      </p:pic>
      <p:sp>
        <p:nvSpPr>
          <p:cNvPr id="8"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Tree>
    <p:extLst>
      <p:ext uri="{BB962C8B-B14F-4D97-AF65-F5344CB8AC3E}">
        <p14:creationId xmlns:p14="http://schemas.microsoft.com/office/powerpoint/2010/main" val="7128837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11</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pic>
        <p:nvPicPr>
          <p:cNvPr id="10" name="Image 9"/>
          <p:cNvPicPr>
            <a:picLocks noChangeAspect="1"/>
          </p:cNvPicPr>
          <p:nvPr/>
        </p:nvPicPr>
        <p:blipFill>
          <a:blip r:embed="rId3"/>
          <a:stretch>
            <a:fillRect/>
          </a:stretch>
        </p:blipFill>
        <p:spPr>
          <a:xfrm>
            <a:off x="2915478" y="36442"/>
            <a:ext cx="5698436" cy="6202021"/>
          </a:xfrm>
          <a:prstGeom prst="rect">
            <a:avLst/>
          </a:prstGeom>
        </p:spPr>
      </p:pic>
      <p:pic>
        <p:nvPicPr>
          <p:cNvPr id="15" name="Image 14"/>
          <p:cNvPicPr>
            <a:picLocks noChangeAspect="1"/>
          </p:cNvPicPr>
          <p:nvPr/>
        </p:nvPicPr>
        <p:blipFill>
          <a:blip r:embed="rId2"/>
          <a:stretch>
            <a:fillRect/>
          </a:stretch>
        </p:blipFill>
        <p:spPr>
          <a:xfrm>
            <a:off x="0" y="6109252"/>
            <a:ext cx="1523999" cy="748748"/>
          </a:xfrm>
          <a:prstGeom prst="rect">
            <a:avLst/>
          </a:prstGeom>
        </p:spPr>
      </p:pic>
      <p:sp>
        <p:nvSpPr>
          <p:cNvPr id="8"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Tree>
    <p:extLst>
      <p:ext uri="{BB962C8B-B14F-4D97-AF65-F5344CB8AC3E}">
        <p14:creationId xmlns:p14="http://schemas.microsoft.com/office/powerpoint/2010/main" val="16716956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12</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pic>
        <p:nvPicPr>
          <p:cNvPr id="6" name="Image 5"/>
          <p:cNvPicPr>
            <a:picLocks noChangeAspect="1"/>
          </p:cNvPicPr>
          <p:nvPr/>
        </p:nvPicPr>
        <p:blipFill>
          <a:blip r:embed="rId2"/>
          <a:stretch>
            <a:fillRect/>
          </a:stretch>
        </p:blipFill>
        <p:spPr>
          <a:xfrm>
            <a:off x="0" y="6109252"/>
            <a:ext cx="1523999" cy="748748"/>
          </a:xfrm>
          <a:prstGeom prst="rect">
            <a:avLst/>
          </a:prstGeom>
        </p:spPr>
      </p:pic>
      <p:sp>
        <p:nvSpPr>
          <p:cNvPr id="2" name="Rectangle 1"/>
          <p:cNvSpPr/>
          <p:nvPr/>
        </p:nvSpPr>
        <p:spPr>
          <a:xfrm>
            <a:off x="1118489" y="579213"/>
            <a:ext cx="10636189" cy="5170646"/>
          </a:xfrm>
          <a:prstGeom prst="rect">
            <a:avLst/>
          </a:prstGeom>
        </p:spPr>
        <p:txBody>
          <a:bodyPr wrap="square">
            <a:spAutoFit/>
          </a:bodyPr>
          <a:lstStyle/>
          <a:p>
            <a:pPr lvl="0" algn="just" fontAlgn="base">
              <a:spcAft>
                <a:spcPts val="0"/>
              </a:spcAft>
            </a:pPr>
            <a:r>
              <a:rPr lang="fr-FR" b="1" dirty="0">
                <a:solidFill>
                  <a:schemeClr val="accent6">
                    <a:lumMod val="60000"/>
                    <a:lumOff val="40000"/>
                  </a:schemeClr>
                </a:solidFill>
                <a:latin typeface="Verdana" panose="020B0604030504040204" pitchFamily="34" charset="0"/>
                <a:ea typeface="Times New Roman" panose="02020603050405020304" pitchFamily="18" charset="0"/>
              </a:rPr>
              <a:t>Le réseau vous </a:t>
            </a:r>
            <a:r>
              <a:rPr lang="fr-FR" b="1" dirty="0" smtClean="0">
                <a:solidFill>
                  <a:schemeClr val="accent6">
                    <a:lumMod val="60000"/>
                    <a:lumOff val="40000"/>
                  </a:schemeClr>
                </a:solidFill>
                <a:latin typeface="Verdana" panose="020B0604030504040204" pitchFamily="34" charset="0"/>
                <a:ea typeface="Times New Roman" panose="02020603050405020304" pitchFamily="18" charset="0"/>
              </a:rPr>
              <a:t>propose </a:t>
            </a:r>
            <a:r>
              <a:rPr lang="fr-FR" b="1" dirty="0">
                <a:solidFill>
                  <a:schemeClr val="accent6">
                    <a:lumMod val="60000"/>
                    <a:lumOff val="40000"/>
                  </a:schemeClr>
                </a:solidFill>
                <a:latin typeface="Verdana" panose="020B0604030504040204" pitchFamily="34" charset="0"/>
                <a:ea typeface="Times New Roman" panose="02020603050405020304" pitchFamily="18" charset="0"/>
              </a:rPr>
              <a:t>des outils marketing et des supports de communication (site internet, carte de visite, plaquette...)</a:t>
            </a:r>
            <a:endParaRPr lang="fr-FR" sz="3200" dirty="0">
              <a:solidFill>
                <a:schemeClr val="accent6">
                  <a:lumMod val="60000"/>
                  <a:lumOff val="40000"/>
                </a:schemeClr>
              </a:solidFill>
              <a:latin typeface="Times New Roman" panose="02020603050405020304" pitchFamily="18" charset="0"/>
              <a:ea typeface="Times New Roman" panose="02020603050405020304" pitchFamily="18" charset="0"/>
            </a:endParaRPr>
          </a:p>
          <a:p>
            <a:pPr marL="457200" algn="just" fontAlgn="base">
              <a:spcAft>
                <a:spcPts val="0"/>
              </a:spcAft>
            </a:pPr>
            <a:r>
              <a:rPr lang="fr-FR" b="1" dirty="0">
                <a:solidFill>
                  <a:srgbClr val="000000"/>
                </a:solidFill>
                <a:latin typeface="Verdana" panose="020B0604030504040204" pitchFamily="34" charset="0"/>
                <a:ea typeface="Times New Roman" panose="02020603050405020304" pitchFamily="18" charset="0"/>
              </a:rPr>
              <a:t> </a:t>
            </a:r>
            <a:endParaRPr lang="fr-FR" sz="3200" dirty="0">
              <a:latin typeface="Times New Roman" panose="02020603050405020304" pitchFamily="18" charset="0"/>
              <a:ea typeface="Times New Roman" panose="02020603050405020304" pitchFamily="18" charset="0"/>
            </a:endParaRPr>
          </a:p>
          <a:p>
            <a:pPr marL="342900" lvl="0" indent="-342900" algn="just" fontAlgn="base">
              <a:spcAft>
                <a:spcPts val="0"/>
              </a:spcAft>
              <a:buSzPts val="1000"/>
              <a:buFont typeface="Symbol" panose="05050102010706020507" pitchFamily="18" charset="2"/>
              <a:buChar char=""/>
              <a:tabLst>
                <a:tab pos="457200" algn="l"/>
              </a:tabLst>
            </a:pPr>
            <a:r>
              <a:rPr lang="fr-FR" dirty="0">
                <a:latin typeface="Verdana" panose="020B0604030504040204" pitchFamily="34" charset="0"/>
                <a:ea typeface="Times New Roman" panose="02020603050405020304" pitchFamily="18" charset="0"/>
              </a:rPr>
              <a:t>Le réseau vous propose un pack de communication comprenant : carte de visite, papier à en-tête, stylo, pochette...</a:t>
            </a:r>
          </a:p>
          <a:p>
            <a:pPr marL="342900" lvl="0" indent="-342900" algn="just" fontAlgn="base">
              <a:spcAft>
                <a:spcPts val="0"/>
              </a:spcAft>
              <a:buSzPts val="1000"/>
              <a:buFont typeface="Symbol" panose="05050102010706020507" pitchFamily="18" charset="2"/>
              <a:buChar char=""/>
              <a:tabLst>
                <a:tab pos="457200" algn="l"/>
              </a:tabLst>
            </a:pPr>
            <a:endParaRPr lang="fr-FR" sz="3200" dirty="0">
              <a:latin typeface="Times New Roman" panose="02020603050405020304" pitchFamily="18" charset="0"/>
              <a:ea typeface="Times New Roman" panose="02020603050405020304" pitchFamily="18" charset="0"/>
            </a:endParaRPr>
          </a:p>
          <a:p>
            <a:pPr marL="342900" lvl="0" indent="-342900" algn="just" fontAlgn="base">
              <a:spcAft>
                <a:spcPts val="0"/>
              </a:spcAft>
              <a:buSzPts val="1000"/>
              <a:buFont typeface="Symbol" panose="05050102010706020507" pitchFamily="18" charset="2"/>
              <a:buChar char=""/>
              <a:tabLst>
                <a:tab pos="457200" algn="l"/>
              </a:tabLst>
            </a:pPr>
            <a:r>
              <a:rPr lang="fr-FR" dirty="0">
                <a:latin typeface="Verdana" panose="020B0604030504040204" pitchFamily="34" charset="0"/>
                <a:ea typeface="Times New Roman" panose="02020603050405020304" pitchFamily="18" charset="0"/>
              </a:rPr>
              <a:t>Le réseau vous fourni également un dossier de presse à déposer aux journaux et partenaires locaux afin de vous assurer une publicité gratuite au démarrage de votre activité</a:t>
            </a:r>
          </a:p>
          <a:p>
            <a:pPr marL="342900" lvl="0" indent="-342900" algn="just" fontAlgn="base">
              <a:spcAft>
                <a:spcPts val="0"/>
              </a:spcAft>
              <a:buSzPts val="1000"/>
              <a:buFont typeface="Symbol" panose="05050102010706020507" pitchFamily="18" charset="2"/>
              <a:buChar char=""/>
              <a:tabLst>
                <a:tab pos="457200" algn="l"/>
              </a:tabLst>
            </a:pPr>
            <a:endParaRPr lang="fr-FR" sz="3200" dirty="0">
              <a:latin typeface="Times New Roman" panose="02020603050405020304" pitchFamily="18" charset="0"/>
              <a:ea typeface="Times New Roman" panose="02020603050405020304" pitchFamily="18" charset="0"/>
            </a:endParaRPr>
          </a:p>
          <a:p>
            <a:pPr marL="342900" lvl="0" indent="-342900" algn="just" fontAlgn="base">
              <a:spcAft>
                <a:spcPts val="0"/>
              </a:spcAft>
              <a:buSzPts val="1000"/>
              <a:buFont typeface="Symbol" panose="05050102010706020507" pitchFamily="18" charset="2"/>
              <a:buChar char=""/>
              <a:tabLst>
                <a:tab pos="457200" algn="l"/>
              </a:tabLst>
            </a:pPr>
            <a:r>
              <a:rPr lang="fr-FR" dirty="0">
                <a:latin typeface="Verdana" panose="020B0604030504040204" pitchFamily="34" charset="0"/>
                <a:ea typeface="Times New Roman" panose="02020603050405020304" pitchFamily="18" charset="0"/>
              </a:rPr>
              <a:t>Le réseau développe un site internet innovant dédié à la création d’entreprise. Ces créateurs sont autant de nouveaux clients pour les membres du réseau.</a:t>
            </a:r>
          </a:p>
          <a:p>
            <a:pPr marL="342900" lvl="0" indent="-342900" algn="just" fontAlgn="base">
              <a:spcAft>
                <a:spcPts val="0"/>
              </a:spcAft>
              <a:buSzPts val="1000"/>
              <a:buFont typeface="Symbol" panose="05050102010706020507" pitchFamily="18" charset="2"/>
              <a:buChar char=""/>
              <a:tabLst>
                <a:tab pos="457200" algn="l"/>
              </a:tabLst>
            </a:pPr>
            <a:endParaRPr lang="fr-FR" sz="3200" dirty="0">
              <a:latin typeface="Times New Roman" panose="02020603050405020304" pitchFamily="18" charset="0"/>
              <a:ea typeface="Times New Roman" panose="02020603050405020304" pitchFamily="18" charset="0"/>
            </a:endParaRPr>
          </a:p>
          <a:p>
            <a:pPr marL="342900" lvl="0" indent="-342900" algn="just" fontAlgn="base">
              <a:spcAft>
                <a:spcPts val="0"/>
              </a:spcAft>
              <a:buSzPts val="1000"/>
              <a:buFont typeface="Symbol" panose="05050102010706020507" pitchFamily="18" charset="2"/>
              <a:buChar char=""/>
              <a:tabLst>
                <a:tab pos="457200" algn="l"/>
              </a:tabLst>
            </a:pPr>
            <a:r>
              <a:rPr lang="fr-FR" dirty="0">
                <a:latin typeface="Verdana" panose="020B0604030504040204" pitchFamily="34" charset="0"/>
                <a:ea typeface="Times New Roman" panose="02020603050405020304" pitchFamily="18" charset="0"/>
              </a:rPr>
              <a:t>Le réseau proposera également à ses membres des opérations commerciales afin de développer leur clientèle (</a:t>
            </a:r>
            <a:r>
              <a:rPr lang="fr-FR" b="1" dirty="0">
                <a:solidFill>
                  <a:schemeClr val="accent6">
                    <a:lumMod val="60000"/>
                    <a:lumOff val="40000"/>
                  </a:schemeClr>
                </a:solidFill>
                <a:latin typeface="Verdana" panose="020B0604030504040204" pitchFamily="34" charset="0"/>
                <a:ea typeface="Times New Roman" panose="02020603050405020304" pitchFamily="18" charset="0"/>
              </a:rPr>
              <a:t>téléprospection</a:t>
            </a:r>
            <a:r>
              <a:rPr lang="fr-FR" dirty="0">
                <a:latin typeface="Verdana" panose="020B0604030504040204" pitchFamily="34" charset="0"/>
                <a:ea typeface="Times New Roman" panose="02020603050405020304" pitchFamily="18" charset="0"/>
              </a:rPr>
              <a:t>, communication nationale, courriers auprès des créateurs d’entreprise de votre région, e-mailing, réseau de prescripteurs…)</a:t>
            </a:r>
            <a:endParaRPr lang="fr-FR" sz="3200" dirty="0">
              <a:effectLst/>
              <a:latin typeface="Times New Roman" panose="02020603050405020304" pitchFamily="18" charset="0"/>
              <a:ea typeface="Times New Roman" panose="02020603050405020304" pitchFamily="18" charset="0"/>
            </a:endParaRPr>
          </a:p>
        </p:txBody>
      </p:sp>
      <p:sp>
        <p:nvSpPr>
          <p:cNvPr id="8"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Tree>
    <p:extLst>
      <p:ext uri="{BB962C8B-B14F-4D97-AF65-F5344CB8AC3E}">
        <p14:creationId xmlns:p14="http://schemas.microsoft.com/office/powerpoint/2010/main" val="691352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13</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pic>
        <p:nvPicPr>
          <p:cNvPr id="6" name="Image 5"/>
          <p:cNvPicPr>
            <a:picLocks noChangeAspect="1"/>
          </p:cNvPicPr>
          <p:nvPr/>
        </p:nvPicPr>
        <p:blipFill>
          <a:blip r:embed="rId2"/>
          <a:stretch>
            <a:fillRect/>
          </a:stretch>
        </p:blipFill>
        <p:spPr>
          <a:xfrm>
            <a:off x="0" y="6109252"/>
            <a:ext cx="1523999" cy="748748"/>
          </a:xfrm>
          <a:prstGeom prst="rect">
            <a:avLst/>
          </a:prstGeom>
        </p:spPr>
      </p:pic>
      <p:pic>
        <p:nvPicPr>
          <p:cNvPr id="3" name="Image 2"/>
          <p:cNvPicPr>
            <a:picLocks noChangeAspect="1"/>
          </p:cNvPicPr>
          <p:nvPr/>
        </p:nvPicPr>
        <p:blipFill>
          <a:blip r:embed="rId3"/>
          <a:stretch>
            <a:fillRect/>
          </a:stretch>
        </p:blipFill>
        <p:spPr>
          <a:xfrm>
            <a:off x="1523999" y="991717"/>
            <a:ext cx="9862477" cy="4609524"/>
          </a:xfrm>
          <a:prstGeom prst="rect">
            <a:avLst/>
          </a:prstGeom>
        </p:spPr>
      </p:pic>
      <p:sp>
        <p:nvSpPr>
          <p:cNvPr id="8"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Tree>
    <p:extLst>
      <p:ext uri="{BB962C8B-B14F-4D97-AF65-F5344CB8AC3E}">
        <p14:creationId xmlns:p14="http://schemas.microsoft.com/office/powerpoint/2010/main" val="5956882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14</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pic>
        <p:nvPicPr>
          <p:cNvPr id="6" name="Image 5"/>
          <p:cNvPicPr>
            <a:picLocks noChangeAspect="1"/>
          </p:cNvPicPr>
          <p:nvPr/>
        </p:nvPicPr>
        <p:blipFill>
          <a:blip r:embed="rId2"/>
          <a:stretch>
            <a:fillRect/>
          </a:stretch>
        </p:blipFill>
        <p:spPr>
          <a:xfrm>
            <a:off x="0" y="6109252"/>
            <a:ext cx="1523999" cy="748748"/>
          </a:xfrm>
          <a:prstGeom prst="rect">
            <a:avLst/>
          </a:prstGeom>
        </p:spPr>
      </p:pic>
      <p:sp>
        <p:nvSpPr>
          <p:cNvPr id="2" name="Rectangle 1"/>
          <p:cNvSpPr/>
          <p:nvPr/>
        </p:nvSpPr>
        <p:spPr>
          <a:xfrm>
            <a:off x="742122" y="254778"/>
            <a:ext cx="11039061" cy="5702074"/>
          </a:xfrm>
          <a:prstGeom prst="rect">
            <a:avLst/>
          </a:prstGeom>
        </p:spPr>
        <p:txBody>
          <a:bodyPr wrap="square">
            <a:spAutoFit/>
          </a:bodyPr>
          <a:lstStyle/>
          <a:p>
            <a:pPr algn="just" fontAlgn="base">
              <a:lnSpc>
                <a:spcPct val="115000"/>
              </a:lnSpc>
              <a:spcAft>
                <a:spcPts val="0"/>
              </a:spcAft>
            </a:pPr>
            <a:r>
              <a:rPr lang="fr-FR" dirty="0">
                <a:latin typeface="Verdana" panose="020B0604030504040204" pitchFamily="34" charset="0"/>
                <a:ea typeface="Times New Roman" panose="02020603050405020304" pitchFamily="18" charset="0"/>
                <a:cs typeface="Times New Roman" panose="02020603050405020304" pitchFamily="18" charset="0"/>
              </a:rPr>
              <a:t>« Avec l'externalisation de la </a:t>
            </a:r>
            <a:r>
              <a:rPr lang="fr-FR" dirty="0" smtClean="0">
                <a:latin typeface="Verdana" panose="020B0604030504040204" pitchFamily="34" charset="0"/>
                <a:ea typeface="Times New Roman" panose="02020603050405020304" pitchFamily="18" charset="0"/>
                <a:cs typeface="Times New Roman" panose="02020603050405020304" pitchFamily="18" charset="0"/>
              </a:rPr>
              <a:t>production comptable, </a:t>
            </a:r>
            <a:r>
              <a:rPr lang="fr-FR" dirty="0">
                <a:latin typeface="Verdana" panose="020B0604030504040204" pitchFamily="34" charset="0"/>
                <a:ea typeface="Times New Roman" panose="02020603050405020304" pitchFamily="18" charset="0"/>
                <a:cs typeface="Times New Roman" panose="02020603050405020304" pitchFamily="18" charset="0"/>
              </a:rPr>
              <a:t>vous vous libérez du temps et vous vous concentrez sur des tâches à fortes valeurs ajouté et sur le développement de votre clientèle...mais comment se développer encore plus rapidement ? »</a:t>
            </a:r>
            <a:endParaRPr lang="fr-FR" sz="2800" dirty="0">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15000"/>
              </a:lnSpc>
              <a:spcAft>
                <a:spcPts val="0"/>
              </a:spcAft>
            </a:pPr>
            <a:r>
              <a:rPr lang="fr-FR" dirty="0">
                <a:latin typeface="Verdana" panose="020B0604030504040204" pitchFamily="34" charset="0"/>
                <a:ea typeface="Times New Roman" panose="02020603050405020304" pitchFamily="18" charset="0"/>
                <a:cs typeface="Times New Roman" panose="02020603050405020304" pitchFamily="18" charset="0"/>
              </a:rPr>
              <a:t/>
            </a:r>
            <a:br>
              <a:rPr lang="fr-FR" dirty="0">
                <a:latin typeface="Verdana" panose="020B0604030504040204" pitchFamily="34" charset="0"/>
                <a:ea typeface="Times New Roman" panose="02020603050405020304" pitchFamily="18" charset="0"/>
                <a:cs typeface="Times New Roman" panose="02020603050405020304" pitchFamily="18" charset="0"/>
              </a:rPr>
            </a:br>
            <a:r>
              <a:rPr lang="fr-FR" b="1" dirty="0">
                <a:solidFill>
                  <a:schemeClr val="accent6">
                    <a:lumMod val="60000"/>
                    <a:lumOff val="40000"/>
                  </a:schemeClr>
                </a:solidFill>
                <a:latin typeface="Verdana" panose="020B0604030504040204" pitchFamily="34" charset="0"/>
                <a:ea typeface="Times New Roman" panose="02020603050405020304" pitchFamily="18" charset="0"/>
                <a:cs typeface="Times New Roman" panose="02020603050405020304" pitchFamily="18" charset="0"/>
              </a:rPr>
              <a:t>Le réseau </a:t>
            </a:r>
            <a:r>
              <a:rPr lang="fr-FR" b="1" dirty="0" smtClean="0">
                <a:solidFill>
                  <a:schemeClr val="accent6">
                    <a:lumMod val="60000"/>
                    <a:lumOff val="40000"/>
                  </a:schemeClr>
                </a:solidFill>
                <a:latin typeface="Verdana" panose="020B0604030504040204" pitchFamily="34" charset="0"/>
                <a:ea typeface="Times New Roman" panose="02020603050405020304" pitchFamily="18" charset="0"/>
                <a:cs typeface="Times New Roman" panose="02020603050405020304" pitchFamily="18" charset="0"/>
              </a:rPr>
              <a:t>et OPTIMUM EXPERTS facilitent </a:t>
            </a:r>
            <a:r>
              <a:rPr lang="fr-FR" b="1" dirty="0">
                <a:solidFill>
                  <a:schemeClr val="accent6">
                    <a:lumMod val="60000"/>
                    <a:lumOff val="40000"/>
                  </a:schemeClr>
                </a:solidFill>
                <a:latin typeface="Verdana" panose="020B0604030504040204" pitchFamily="34" charset="0"/>
                <a:ea typeface="Times New Roman" panose="02020603050405020304" pitchFamily="18" charset="0"/>
                <a:cs typeface="Times New Roman" panose="02020603050405020304" pitchFamily="18" charset="0"/>
              </a:rPr>
              <a:t>le développement de votre clientèle :</a:t>
            </a:r>
            <a:endParaRPr lang="fr-FR" sz="2800" dirty="0">
              <a:solidFill>
                <a:schemeClr val="accent6">
                  <a:lumMod val="60000"/>
                  <a:lumOff val="40000"/>
                </a:schemeClr>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SzPts val="1000"/>
              <a:buFont typeface="Wingdings" panose="05000000000000000000" pitchFamily="2" charset="2"/>
              <a:buChar char=""/>
              <a:tabLst>
                <a:tab pos="457200" algn="l"/>
              </a:tabLst>
            </a:pPr>
            <a:r>
              <a:rPr lang="fr-FR" dirty="0">
                <a:latin typeface="Verdana" panose="020B0604030504040204" pitchFamily="34" charset="0"/>
                <a:ea typeface="Times New Roman" panose="02020603050405020304" pitchFamily="18" charset="0"/>
                <a:cs typeface="Times New Roman" panose="02020603050405020304" pitchFamily="18" charset="0"/>
              </a:rPr>
              <a:t>en mettant à votre disposition des compétences de hauts niveaux et des outils pour </a:t>
            </a:r>
            <a:r>
              <a:rPr lang="fr-FR" b="1" dirty="0">
                <a:solidFill>
                  <a:schemeClr val="accent6">
                    <a:lumMod val="60000"/>
                    <a:lumOff val="40000"/>
                  </a:schemeClr>
                </a:solidFill>
                <a:latin typeface="Verdana" panose="020B0604030504040204" pitchFamily="34" charset="0"/>
                <a:ea typeface="Times New Roman" panose="02020603050405020304" pitchFamily="18" charset="0"/>
                <a:cs typeface="Times New Roman" panose="02020603050405020304" pitchFamily="18" charset="0"/>
              </a:rPr>
              <a:t>servir au mieux vos clients</a:t>
            </a:r>
            <a:endParaRPr lang="fr-FR" sz="2800" dirty="0">
              <a:solidFill>
                <a:schemeClr val="accent6">
                  <a:lumMod val="60000"/>
                  <a:lumOff val="40000"/>
                </a:schemeClr>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SzPts val="1000"/>
              <a:buFont typeface="Wingdings" panose="05000000000000000000" pitchFamily="2" charset="2"/>
              <a:buChar char=""/>
              <a:tabLst>
                <a:tab pos="457200" algn="l"/>
              </a:tabLst>
            </a:pPr>
            <a:r>
              <a:rPr lang="fr-FR" dirty="0">
                <a:latin typeface="Verdana" panose="020B0604030504040204" pitchFamily="34" charset="0"/>
                <a:ea typeface="Times New Roman" panose="02020603050405020304" pitchFamily="18" charset="0"/>
                <a:cs typeface="Times New Roman" panose="02020603050405020304" pitchFamily="18" charset="0"/>
              </a:rPr>
              <a:t>en vous libérant de nombreuses contraintes vous serez plus disponible, plus proche </a:t>
            </a:r>
            <a:r>
              <a:rPr lang="fr-FR" dirty="0" smtClean="0">
                <a:latin typeface="Verdana" panose="020B0604030504040204" pitchFamily="34" charset="0"/>
                <a:ea typeface="Times New Roman" panose="02020603050405020304" pitchFamily="18" charset="0"/>
                <a:cs typeface="Times New Roman" panose="02020603050405020304" pitchFamily="18" charset="0"/>
              </a:rPr>
              <a:t>des </a:t>
            </a:r>
            <a:r>
              <a:rPr lang="fr-FR" dirty="0">
                <a:latin typeface="Verdana" panose="020B0604030504040204" pitchFamily="34" charset="0"/>
                <a:ea typeface="Times New Roman" panose="02020603050405020304" pitchFamily="18" charset="0"/>
                <a:cs typeface="Times New Roman" panose="02020603050405020304" pitchFamily="18" charset="0"/>
              </a:rPr>
              <a:t>clients, vous répondrez davantage à leurs attentes et vous pourrez orienter vos missions sur des prestations à forte valeur ajouté</a:t>
            </a:r>
            <a:endParaRPr lang="fr-FR" sz="2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SzPts val="1000"/>
              <a:buFont typeface="Wingdings" panose="05000000000000000000" pitchFamily="2" charset="2"/>
              <a:buChar char=""/>
              <a:tabLst>
                <a:tab pos="457200" algn="l"/>
              </a:tabLst>
            </a:pPr>
            <a:r>
              <a:rPr lang="fr-FR" dirty="0">
                <a:latin typeface="Verdana" panose="020B0604030504040204" pitchFamily="34" charset="0"/>
                <a:ea typeface="Times New Roman" panose="02020603050405020304" pitchFamily="18" charset="0"/>
                <a:cs typeface="Times New Roman" panose="02020603050405020304" pitchFamily="18" charset="0"/>
              </a:rPr>
              <a:t>en proposant un service différent plus porté sur l’accompagnement (avec tableau de bord mensuel…) vous attirerez les clients souvent déçus de leur prestataire</a:t>
            </a:r>
            <a:r>
              <a:rPr lang="fr-FR" dirty="0" smtClean="0">
                <a:latin typeface="Verdana" panose="020B0604030504040204" pitchFamily="34" charset="0"/>
                <a:ea typeface="Times New Roman" panose="02020603050405020304" pitchFamily="18" charset="0"/>
                <a:cs typeface="Times New Roman" panose="02020603050405020304" pitchFamily="18" charset="0"/>
              </a:rPr>
              <a:t>.</a:t>
            </a:r>
            <a:endParaRPr lang="fr-FR" sz="2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fr-FR" b="1" dirty="0">
                <a:solidFill>
                  <a:schemeClr val="accent6">
                    <a:lumMod val="60000"/>
                    <a:lumOff val="40000"/>
                  </a:schemeClr>
                </a:solidFill>
                <a:latin typeface="Verdana" panose="020B0604030504040204" pitchFamily="34" charset="0"/>
                <a:ea typeface="Calibri" panose="020F0502020204030204" pitchFamily="34" charset="0"/>
                <a:cs typeface="Times New Roman" panose="02020603050405020304" pitchFamily="18" charset="0"/>
              </a:rPr>
              <a:t>En proposant des prestations de qualité, en étant plus disponible et en proposant des tarifs attractifs vous ne pourrez que satisfaire les clients et développer votre portefeuille avec un très bon bouche à oreille.</a:t>
            </a:r>
            <a:endParaRPr lang="fr-FR" sz="2800" dirty="0">
              <a:solidFill>
                <a:schemeClr val="accent6">
                  <a:lumMod val="60000"/>
                  <a:lumOff val="40000"/>
                </a:schemeClr>
              </a:solidFill>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1000"/>
              </a:spcAft>
            </a:pPr>
            <a:r>
              <a:rPr lang="fr-FR" b="1" dirty="0">
                <a:solidFill>
                  <a:schemeClr val="accent6">
                    <a:lumMod val="60000"/>
                    <a:lumOff val="40000"/>
                  </a:schemeClr>
                </a:solidFill>
                <a:latin typeface="Verdana" panose="020B0604030504040204" pitchFamily="34" charset="0"/>
                <a:ea typeface="Calibri" panose="020F0502020204030204" pitchFamily="34" charset="0"/>
                <a:cs typeface="Times New Roman" panose="02020603050405020304" pitchFamily="18" charset="0"/>
              </a:rPr>
              <a:t>COMPTAVIA – Plus qu’un comptable…un conseiller !</a:t>
            </a:r>
            <a:endParaRPr lang="fr-FR" sz="2800" dirty="0">
              <a:solidFill>
                <a:schemeClr val="accent6">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Tree>
    <p:extLst>
      <p:ext uri="{BB962C8B-B14F-4D97-AF65-F5344CB8AC3E}">
        <p14:creationId xmlns:p14="http://schemas.microsoft.com/office/powerpoint/2010/main" val="18571997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15</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pic>
        <p:nvPicPr>
          <p:cNvPr id="6" name="Image 5"/>
          <p:cNvPicPr>
            <a:picLocks noChangeAspect="1"/>
          </p:cNvPicPr>
          <p:nvPr/>
        </p:nvPicPr>
        <p:blipFill>
          <a:blip r:embed="rId2"/>
          <a:stretch>
            <a:fillRect/>
          </a:stretch>
        </p:blipFill>
        <p:spPr>
          <a:xfrm>
            <a:off x="0" y="6109252"/>
            <a:ext cx="1523999" cy="748748"/>
          </a:xfrm>
          <a:prstGeom prst="rect">
            <a:avLst/>
          </a:prstGeom>
        </p:spPr>
      </p:pic>
      <p:sp>
        <p:nvSpPr>
          <p:cNvPr id="2" name="Rectangle 1"/>
          <p:cNvSpPr/>
          <p:nvPr/>
        </p:nvSpPr>
        <p:spPr>
          <a:xfrm>
            <a:off x="1523999" y="1366897"/>
            <a:ext cx="9024731" cy="3046988"/>
          </a:xfrm>
          <a:prstGeom prst="rect">
            <a:avLst/>
          </a:prstGeom>
        </p:spPr>
        <p:txBody>
          <a:bodyPr wrap="square">
            <a:spAutoFit/>
          </a:bodyPr>
          <a:lstStyle/>
          <a:p>
            <a:pPr lvl="0" algn="just" fontAlgn="base">
              <a:spcAft>
                <a:spcPts val="0"/>
              </a:spcAft>
            </a:pPr>
            <a:r>
              <a:rPr lang="fr-FR" sz="1600" b="1" dirty="0">
                <a:solidFill>
                  <a:schemeClr val="accent6">
                    <a:lumMod val="60000"/>
                    <a:lumOff val="40000"/>
                  </a:schemeClr>
                </a:solidFill>
                <a:latin typeface="Verdana" panose="020B0604030504040204" pitchFamily="34" charset="0"/>
                <a:ea typeface="Times New Roman" panose="02020603050405020304" pitchFamily="18" charset="0"/>
              </a:rPr>
              <a:t>Le réseau COMPTAVIA </a:t>
            </a:r>
            <a:r>
              <a:rPr lang="fr-FR" sz="1600" b="1" dirty="0" smtClean="0">
                <a:solidFill>
                  <a:schemeClr val="accent6">
                    <a:lumMod val="60000"/>
                    <a:lumOff val="40000"/>
                  </a:schemeClr>
                </a:solidFill>
                <a:latin typeface="Verdana" panose="020B0604030504040204" pitchFamily="34" charset="0"/>
                <a:ea typeface="Times New Roman" panose="02020603050405020304" pitchFamily="18" charset="0"/>
              </a:rPr>
              <a:t>et OPTIMUM EXPERTS mettent </a:t>
            </a:r>
            <a:r>
              <a:rPr lang="fr-FR" sz="1600" b="1" dirty="0">
                <a:solidFill>
                  <a:schemeClr val="accent6">
                    <a:lumMod val="60000"/>
                    <a:lumOff val="40000"/>
                  </a:schemeClr>
                </a:solidFill>
                <a:latin typeface="Verdana" panose="020B0604030504040204" pitchFamily="34" charset="0"/>
                <a:ea typeface="Times New Roman" panose="02020603050405020304" pitchFamily="18" charset="0"/>
              </a:rPr>
              <a:t>à votre disposition les outils informatiques nécessaires à votre activité</a:t>
            </a:r>
            <a:endParaRPr lang="fr-FR" sz="2800" dirty="0">
              <a:solidFill>
                <a:schemeClr val="accent6">
                  <a:lumMod val="60000"/>
                  <a:lumOff val="40000"/>
                </a:schemeClr>
              </a:solidFill>
              <a:latin typeface="Times New Roman" panose="02020603050405020304" pitchFamily="18" charset="0"/>
              <a:ea typeface="Times New Roman" panose="02020603050405020304" pitchFamily="18" charset="0"/>
            </a:endParaRPr>
          </a:p>
          <a:p>
            <a:pPr algn="just" fontAlgn="base">
              <a:spcAft>
                <a:spcPts val="0"/>
              </a:spcAft>
            </a:pPr>
            <a:r>
              <a:rPr lang="fr-FR" sz="1600" dirty="0">
                <a:solidFill>
                  <a:srgbClr val="F79646"/>
                </a:solidFill>
                <a:latin typeface="Verdana" panose="020B0604030504040204" pitchFamily="34" charset="0"/>
                <a:ea typeface="Times New Roman" panose="02020603050405020304" pitchFamily="18" charset="0"/>
              </a:rPr>
              <a:t> </a:t>
            </a:r>
            <a:endParaRPr lang="fr-FR" sz="2800" dirty="0">
              <a:latin typeface="Times New Roman" panose="02020603050405020304" pitchFamily="18" charset="0"/>
              <a:ea typeface="Times New Roman" panose="02020603050405020304" pitchFamily="18" charset="0"/>
            </a:endParaRPr>
          </a:p>
          <a:p>
            <a:pPr algn="just" fontAlgn="base">
              <a:spcAft>
                <a:spcPts val="0"/>
              </a:spcAft>
            </a:pPr>
            <a:r>
              <a:rPr lang="fr-FR" dirty="0">
                <a:solidFill>
                  <a:srgbClr val="000000"/>
                </a:solidFill>
                <a:latin typeface="Verdana" panose="020B0604030504040204" pitchFamily="34" charset="0"/>
                <a:ea typeface="Times New Roman" panose="02020603050405020304" pitchFamily="18" charset="0"/>
              </a:rPr>
              <a:t>Via internet vous avez accès à tous les logiciels :</a:t>
            </a:r>
            <a:endParaRPr lang="fr-FR" sz="2800" dirty="0">
              <a:latin typeface="Times New Roman" panose="02020603050405020304" pitchFamily="18" charset="0"/>
              <a:ea typeface="Times New Roman" panose="02020603050405020304" pitchFamily="18" charset="0"/>
            </a:endParaRPr>
          </a:p>
          <a:p>
            <a:pPr algn="just" fontAlgn="base">
              <a:spcAft>
                <a:spcPts val="0"/>
              </a:spcAft>
            </a:pPr>
            <a:r>
              <a:rPr lang="fr-FR" dirty="0">
                <a:latin typeface="Arial" panose="020B0604020202020204" pitchFamily="34" charset="0"/>
                <a:ea typeface="Times New Roman" panose="02020603050405020304" pitchFamily="18" charset="0"/>
              </a:rPr>
              <a:t>​</a:t>
            </a:r>
            <a:endParaRPr lang="fr-FR" sz="2800" dirty="0">
              <a:latin typeface="Times New Roman" panose="02020603050405020304" pitchFamily="18" charset="0"/>
              <a:ea typeface="Times New Roman" panose="02020603050405020304" pitchFamily="18" charset="0"/>
            </a:endParaRPr>
          </a:p>
          <a:p>
            <a:pPr algn="just" fontAlgn="base">
              <a:spcAft>
                <a:spcPts val="0"/>
              </a:spcAft>
            </a:pPr>
            <a:r>
              <a:rPr lang="fr-FR" dirty="0">
                <a:solidFill>
                  <a:srgbClr val="000000"/>
                </a:solidFill>
                <a:latin typeface="Verdana" panose="020B0604030504040204" pitchFamily="34" charset="0"/>
                <a:ea typeface="Times New Roman" panose="02020603050405020304" pitchFamily="18" charset="0"/>
              </a:rPr>
              <a:t>- </a:t>
            </a:r>
            <a:r>
              <a:rPr lang="fr-FR" dirty="0" err="1" smtClean="0">
                <a:solidFill>
                  <a:srgbClr val="000000"/>
                </a:solidFill>
                <a:latin typeface="Verdana" panose="020B0604030504040204" pitchFamily="34" charset="0"/>
                <a:ea typeface="Times New Roman" panose="02020603050405020304" pitchFamily="18" charset="0"/>
              </a:rPr>
              <a:t>NETexcom</a:t>
            </a:r>
            <a:r>
              <a:rPr lang="fr-FR" dirty="0">
                <a:solidFill>
                  <a:srgbClr val="000000"/>
                </a:solidFill>
                <a:latin typeface="Verdana" panose="020B0604030504040204" pitchFamily="34" charset="0"/>
                <a:ea typeface="Times New Roman" panose="02020603050405020304" pitchFamily="18" charset="0"/>
              </a:rPr>
              <a:t> </a:t>
            </a:r>
            <a:r>
              <a:rPr lang="fr-FR" dirty="0" smtClean="0">
                <a:solidFill>
                  <a:srgbClr val="000000"/>
                </a:solidFill>
                <a:latin typeface="Verdana" panose="020B0604030504040204" pitchFamily="34" charset="0"/>
                <a:ea typeface="Times New Roman" panose="02020603050405020304" pitchFamily="18" charset="0"/>
              </a:rPr>
              <a:t>pour le suivi comptable et fiscal : www.netexcom.com</a:t>
            </a:r>
            <a:endParaRPr lang="fr-FR" sz="2800" dirty="0">
              <a:latin typeface="Times New Roman" panose="02020603050405020304" pitchFamily="18" charset="0"/>
              <a:ea typeface="Times New Roman" panose="02020603050405020304" pitchFamily="18" charset="0"/>
            </a:endParaRPr>
          </a:p>
          <a:p>
            <a:pPr algn="just" fontAlgn="base">
              <a:spcAft>
                <a:spcPts val="0"/>
              </a:spcAft>
            </a:pPr>
            <a:r>
              <a:rPr lang="fr-FR" dirty="0">
                <a:solidFill>
                  <a:srgbClr val="000000"/>
                </a:solidFill>
                <a:latin typeface="Verdana" panose="020B0604030504040204" pitchFamily="34" charset="0"/>
                <a:ea typeface="Times New Roman" panose="02020603050405020304" pitchFamily="18" charset="0"/>
              </a:rPr>
              <a:t>- TDA </a:t>
            </a:r>
            <a:r>
              <a:rPr lang="fr-FR" dirty="0" smtClean="0">
                <a:solidFill>
                  <a:srgbClr val="000000"/>
                </a:solidFill>
                <a:latin typeface="Verdana" panose="020B0604030504040204" pitchFamily="34" charset="0"/>
                <a:ea typeface="Times New Roman" panose="02020603050405020304" pitchFamily="18" charset="0"/>
              </a:rPr>
              <a:t>pour les tableaux </a:t>
            </a:r>
            <a:r>
              <a:rPr lang="fr-FR" dirty="0">
                <a:solidFill>
                  <a:srgbClr val="000000"/>
                </a:solidFill>
                <a:latin typeface="Verdana" panose="020B0604030504040204" pitchFamily="34" charset="0"/>
                <a:ea typeface="Times New Roman" panose="02020603050405020304" pitchFamily="18" charset="0"/>
              </a:rPr>
              <a:t>de bord, </a:t>
            </a:r>
            <a:r>
              <a:rPr lang="fr-FR" dirty="0" smtClean="0">
                <a:solidFill>
                  <a:srgbClr val="000000"/>
                </a:solidFill>
                <a:latin typeface="Verdana" panose="020B0604030504040204" pitchFamily="34" charset="0"/>
                <a:ea typeface="Times New Roman" panose="02020603050405020304" pitchFamily="18" charset="0"/>
              </a:rPr>
              <a:t>prévisionnels, calcul cotisations TNS...</a:t>
            </a:r>
            <a:r>
              <a:rPr lang="fr-FR" dirty="0">
                <a:latin typeface="Arial" panose="020B0604020202020204" pitchFamily="34" charset="0"/>
                <a:ea typeface="Times New Roman" panose="02020603050405020304" pitchFamily="18" charset="0"/>
              </a:rPr>
              <a:t>​</a:t>
            </a:r>
            <a:endParaRPr lang="fr-FR" sz="2800" dirty="0">
              <a:latin typeface="Times New Roman" panose="02020603050405020304" pitchFamily="18" charset="0"/>
              <a:ea typeface="Times New Roman" panose="02020603050405020304" pitchFamily="18" charset="0"/>
            </a:endParaRPr>
          </a:p>
          <a:p>
            <a:pPr algn="just" fontAlgn="base">
              <a:spcAft>
                <a:spcPts val="0"/>
              </a:spcAft>
            </a:pPr>
            <a:r>
              <a:rPr lang="fr-FR" dirty="0">
                <a:latin typeface="Arial" panose="020B0604020202020204" pitchFamily="34" charset="0"/>
                <a:ea typeface="Times New Roman" panose="02020603050405020304" pitchFamily="18" charset="0"/>
              </a:rPr>
              <a:t>​</a:t>
            </a:r>
            <a:endParaRPr lang="fr-FR" sz="2800" dirty="0">
              <a:latin typeface="Times New Roman" panose="02020603050405020304" pitchFamily="18" charset="0"/>
              <a:ea typeface="Times New Roman" panose="02020603050405020304" pitchFamily="18" charset="0"/>
            </a:endParaRPr>
          </a:p>
          <a:p>
            <a:pPr algn="just" fontAlgn="base">
              <a:spcAft>
                <a:spcPts val="0"/>
              </a:spcAft>
            </a:pPr>
            <a:r>
              <a:rPr lang="fr-FR" dirty="0">
                <a:solidFill>
                  <a:srgbClr val="000000"/>
                </a:solidFill>
                <a:latin typeface="Verdana" panose="020B0604030504040204" pitchFamily="34" charset="0"/>
                <a:ea typeface="Times New Roman" panose="02020603050405020304" pitchFamily="18" charset="0"/>
              </a:rPr>
              <a:t>Il n’y a pas à investir dans des logiciels, dans des serveurs informatiques...</a:t>
            </a:r>
            <a:r>
              <a:rPr lang="fr-FR" dirty="0">
                <a:latin typeface="Arial" panose="020B0604020202020204" pitchFamily="34" charset="0"/>
                <a:ea typeface="Times New Roman" panose="02020603050405020304" pitchFamily="18" charset="0"/>
              </a:rPr>
              <a:t>​</a:t>
            </a:r>
            <a:endParaRPr lang="fr-FR" sz="2800" dirty="0">
              <a:latin typeface="Times New Roman" panose="02020603050405020304" pitchFamily="18" charset="0"/>
              <a:ea typeface="Times New Roman" panose="02020603050405020304" pitchFamily="18" charset="0"/>
            </a:endParaRPr>
          </a:p>
          <a:p>
            <a:pPr algn="just" fontAlgn="base">
              <a:spcAft>
                <a:spcPts val="0"/>
              </a:spcAft>
            </a:pPr>
            <a:r>
              <a:rPr lang="fr-FR" dirty="0">
                <a:solidFill>
                  <a:srgbClr val="000000"/>
                </a:solidFill>
                <a:latin typeface="Verdana" panose="020B0604030504040204" pitchFamily="34" charset="0"/>
                <a:ea typeface="Times New Roman" panose="02020603050405020304" pitchFamily="18" charset="0"/>
              </a:rPr>
              <a:t>Tous les dossiers sont sauvegardés en ligne et les mises à jour sont assurées par le réseau</a:t>
            </a:r>
            <a:endParaRPr lang="fr-FR" sz="2800" dirty="0">
              <a:effectLst/>
              <a:latin typeface="Times New Roman" panose="02020603050405020304" pitchFamily="18" charset="0"/>
              <a:ea typeface="Times New Roman" panose="02020603050405020304" pitchFamily="18" charset="0"/>
            </a:endParaRPr>
          </a:p>
        </p:txBody>
      </p:sp>
      <p:sp>
        <p:nvSpPr>
          <p:cNvPr id="8"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Tree>
    <p:extLst>
      <p:ext uri="{BB962C8B-B14F-4D97-AF65-F5344CB8AC3E}">
        <p14:creationId xmlns:p14="http://schemas.microsoft.com/office/powerpoint/2010/main" val="5878686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16</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pic>
        <p:nvPicPr>
          <p:cNvPr id="6" name="Image 5"/>
          <p:cNvPicPr>
            <a:picLocks noChangeAspect="1"/>
          </p:cNvPicPr>
          <p:nvPr/>
        </p:nvPicPr>
        <p:blipFill>
          <a:blip r:embed="rId2"/>
          <a:stretch>
            <a:fillRect/>
          </a:stretch>
        </p:blipFill>
        <p:spPr>
          <a:xfrm>
            <a:off x="0" y="6109252"/>
            <a:ext cx="1523999" cy="748748"/>
          </a:xfrm>
          <a:prstGeom prst="rect">
            <a:avLst/>
          </a:prstGeom>
        </p:spPr>
      </p:pic>
      <p:sp>
        <p:nvSpPr>
          <p:cNvPr id="2" name="Rectangle 1"/>
          <p:cNvSpPr/>
          <p:nvPr/>
        </p:nvSpPr>
        <p:spPr>
          <a:xfrm>
            <a:off x="1523999" y="1524258"/>
            <a:ext cx="9872871" cy="3606628"/>
          </a:xfrm>
          <a:prstGeom prst="rect">
            <a:avLst/>
          </a:prstGeom>
        </p:spPr>
        <p:txBody>
          <a:bodyPr wrap="square">
            <a:spAutoFit/>
          </a:bodyPr>
          <a:lstStyle/>
          <a:p>
            <a:pPr lvl="0" algn="just">
              <a:lnSpc>
                <a:spcPct val="115000"/>
              </a:lnSpc>
              <a:spcAft>
                <a:spcPts val="0"/>
              </a:spcAft>
            </a:pPr>
            <a:r>
              <a:rPr lang="fr-FR" b="1" dirty="0">
                <a:solidFill>
                  <a:schemeClr val="accent6">
                    <a:lumMod val="60000"/>
                    <a:lumOff val="40000"/>
                  </a:schemeClr>
                </a:solidFill>
                <a:latin typeface="Verdana" panose="020B0604030504040204" pitchFamily="34" charset="0"/>
                <a:ea typeface="Calibri" panose="020F0502020204030204" pitchFamily="34" charset="0"/>
                <a:cs typeface="Times New Roman" panose="02020603050405020304" pitchFamily="18" charset="0"/>
              </a:rPr>
              <a:t>Le réseau COMPTAVIA assure votre formation pour un démarrage efficace</a:t>
            </a:r>
            <a:endParaRPr lang="fr-FR" sz="2800" dirty="0">
              <a:solidFill>
                <a:schemeClr val="accent6">
                  <a:lumMod val="60000"/>
                  <a:lumOff val="40000"/>
                </a:schemeClr>
              </a:solidFill>
              <a:latin typeface="Calibri" panose="020F0502020204030204" pitchFamily="34" charset="0"/>
              <a:ea typeface="Calibri" panose="020F0502020204030204" pitchFamily="34" charset="0"/>
              <a:cs typeface="Times New Roman" panose="02020603050405020304" pitchFamily="18" charset="0"/>
            </a:endParaRPr>
          </a:p>
          <a:p>
            <a:pPr marL="180340" algn="just">
              <a:lnSpc>
                <a:spcPts val="1360"/>
              </a:lnSpc>
              <a:spcAft>
                <a:spcPts val="1000"/>
              </a:spcAft>
            </a:pPr>
            <a:r>
              <a:rPr lang="fr-FR" b="1" dirty="0">
                <a:latin typeface="Verdana" panose="020B0604030504040204" pitchFamily="34" charset="0"/>
                <a:ea typeface="Calibri" panose="020F0502020204030204" pitchFamily="34" charset="0"/>
                <a:cs typeface="Times New Roman" panose="02020603050405020304" pitchFamily="18" charset="0"/>
              </a:rPr>
              <a:t> </a:t>
            </a:r>
            <a:endParaRPr lang="fr-FR" sz="2800" dirty="0">
              <a:latin typeface="Calibri" panose="020F0502020204030204" pitchFamily="34" charset="0"/>
              <a:ea typeface="Calibri" panose="020F0502020204030204" pitchFamily="34" charset="0"/>
              <a:cs typeface="Times New Roman" panose="02020603050405020304" pitchFamily="18" charset="0"/>
            </a:endParaRPr>
          </a:p>
          <a:p>
            <a:pPr algn="just">
              <a:lnSpc>
                <a:spcPts val="1360"/>
              </a:lnSpc>
              <a:spcAft>
                <a:spcPts val="0"/>
              </a:spcAft>
            </a:pPr>
            <a:r>
              <a:rPr lang="fr-FR" dirty="0">
                <a:latin typeface="Verdana" panose="020B0604030504040204" pitchFamily="34" charset="0"/>
                <a:ea typeface="Calibri" panose="020F0502020204030204" pitchFamily="34" charset="0"/>
                <a:cs typeface="Times New Roman" panose="02020603050405020304" pitchFamily="18" charset="0"/>
              </a:rPr>
              <a:t>Le contenu de la formation comprend le Savoir-faire COMPTAVIA et notamment :</a:t>
            </a:r>
          </a:p>
          <a:p>
            <a:pPr algn="just">
              <a:lnSpc>
                <a:spcPts val="1360"/>
              </a:lnSpc>
              <a:spcAft>
                <a:spcPts val="0"/>
              </a:spcAft>
            </a:pPr>
            <a:endParaRPr lang="fr-FR" sz="2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ts val="1360"/>
              </a:lnSpc>
              <a:spcAft>
                <a:spcPts val="0"/>
              </a:spcAft>
              <a:buFont typeface="Calibri" panose="020F0502020204030204" pitchFamily="34" charset="0"/>
              <a:buChar char="-"/>
            </a:pPr>
            <a:r>
              <a:rPr lang="fr-FR" dirty="0">
                <a:latin typeface="Verdana" panose="020B0604030504040204" pitchFamily="34" charset="0"/>
                <a:ea typeface="Calibri" panose="020F0502020204030204" pitchFamily="34" charset="0"/>
                <a:cs typeface="Times New Roman" panose="02020603050405020304" pitchFamily="18" charset="0"/>
              </a:rPr>
              <a:t>Présentation du réseau et des outils </a:t>
            </a:r>
          </a:p>
          <a:p>
            <a:pPr marL="342900" lvl="0" indent="-342900">
              <a:lnSpc>
                <a:spcPts val="1360"/>
              </a:lnSpc>
              <a:spcAft>
                <a:spcPts val="0"/>
              </a:spcAft>
              <a:buFont typeface="Calibri" panose="020F0502020204030204" pitchFamily="34" charset="0"/>
              <a:buChar char="-"/>
            </a:pPr>
            <a:endParaRPr lang="fr-FR" sz="2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Calibri" panose="020F0502020204030204" pitchFamily="34" charset="0"/>
              <a:buChar char="-"/>
            </a:pPr>
            <a:r>
              <a:rPr lang="fr-FR" dirty="0">
                <a:latin typeface="Verdana" panose="020B0604030504040204" pitchFamily="34" charset="0"/>
                <a:ea typeface="Calibri" panose="020F0502020204030204" pitchFamily="34" charset="0"/>
                <a:cs typeface="Times New Roman" panose="02020603050405020304" pitchFamily="18" charset="0"/>
              </a:rPr>
              <a:t>Formation théorique comptable, fiscale, sociale et juridique</a:t>
            </a:r>
            <a:endParaRPr lang="fr-FR" sz="28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fr-FR" dirty="0">
                <a:latin typeface="Verdana" panose="020B0604030504040204" pitchFamily="34" charset="0"/>
                <a:ea typeface="Calibri" panose="020F0502020204030204" pitchFamily="34" charset="0"/>
                <a:cs typeface="Times New Roman" panose="02020603050405020304" pitchFamily="18" charset="0"/>
              </a:rPr>
              <a:t>Il s’agit d’une mise à jour des compétences et connaissances</a:t>
            </a:r>
          </a:p>
          <a:p>
            <a:pPr algn="just">
              <a:lnSpc>
                <a:spcPts val="1360"/>
              </a:lnSpc>
              <a:spcAft>
                <a:spcPts val="0"/>
              </a:spcAft>
            </a:pPr>
            <a:endParaRPr lang="fr-FR" sz="2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1360"/>
              </a:lnSpc>
              <a:spcAft>
                <a:spcPts val="0"/>
              </a:spcAft>
              <a:buFont typeface="Calibri" panose="020F0502020204030204" pitchFamily="34" charset="0"/>
              <a:buChar char="-"/>
            </a:pPr>
            <a:r>
              <a:rPr lang="fr-FR" dirty="0">
                <a:latin typeface="Verdana" panose="020B0604030504040204" pitchFamily="34" charset="0"/>
                <a:ea typeface="Calibri" panose="020F0502020204030204" pitchFamily="34" charset="0"/>
                <a:cs typeface="Times New Roman" panose="02020603050405020304" pitchFamily="18" charset="0"/>
              </a:rPr>
              <a:t>Formation aux règles </a:t>
            </a:r>
            <a:r>
              <a:rPr lang="fr-FR" dirty="0" smtClean="0">
                <a:latin typeface="Verdana" panose="020B0604030504040204" pitchFamily="34" charset="0"/>
                <a:ea typeface="Calibri" panose="020F0502020204030204" pitchFamily="34" charset="0"/>
                <a:cs typeface="Times New Roman" panose="02020603050405020304" pitchFamily="18" charset="0"/>
              </a:rPr>
              <a:t>de suivi comptable en partenariat 	avec l’expert-comptable</a:t>
            </a:r>
            <a:endParaRPr lang="fr-FR" dirty="0">
              <a:latin typeface="Verdana" panose="020B0604030504040204" pitchFamily="34" charset="0"/>
              <a:ea typeface="Calibri" panose="020F0502020204030204" pitchFamily="34" charset="0"/>
              <a:cs typeface="Times New Roman" panose="02020603050405020304" pitchFamily="18" charset="0"/>
            </a:endParaRPr>
          </a:p>
          <a:p>
            <a:pPr marL="342900" lvl="0" indent="-342900" algn="just">
              <a:lnSpc>
                <a:spcPts val="1360"/>
              </a:lnSpc>
              <a:spcAft>
                <a:spcPts val="0"/>
              </a:spcAft>
              <a:buFont typeface="Calibri" panose="020F0502020204030204" pitchFamily="34" charset="0"/>
              <a:buChar char="-"/>
            </a:pPr>
            <a:endParaRPr lang="fr-FR" sz="2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1360"/>
              </a:lnSpc>
              <a:spcAft>
                <a:spcPts val="0"/>
              </a:spcAft>
              <a:buFont typeface="Calibri" panose="020F0502020204030204" pitchFamily="34" charset="0"/>
              <a:buChar char="-"/>
            </a:pPr>
            <a:r>
              <a:rPr lang="fr-FR" dirty="0">
                <a:latin typeface="Verdana" panose="020B0604030504040204" pitchFamily="34" charset="0"/>
                <a:ea typeface="Calibri" panose="020F0502020204030204" pitchFamily="34" charset="0"/>
                <a:cs typeface="Times New Roman" panose="02020603050405020304" pitchFamily="18" charset="0"/>
              </a:rPr>
              <a:t>Formations au suivi social des dossiers </a:t>
            </a:r>
          </a:p>
          <a:p>
            <a:pPr marL="342900" lvl="0" indent="-342900" algn="just">
              <a:lnSpc>
                <a:spcPts val="1360"/>
              </a:lnSpc>
              <a:spcAft>
                <a:spcPts val="0"/>
              </a:spcAft>
              <a:buFont typeface="Calibri" panose="020F0502020204030204" pitchFamily="34" charset="0"/>
              <a:buChar char="-"/>
            </a:pPr>
            <a:endParaRPr lang="fr-FR" sz="2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1360"/>
              </a:lnSpc>
              <a:spcAft>
                <a:spcPts val="0"/>
              </a:spcAft>
              <a:buFont typeface="Calibri" panose="020F0502020204030204" pitchFamily="34" charset="0"/>
              <a:buChar char="-"/>
            </a:pPr>
            <a:r>
              <a:rPr lang="fr-FR" dirty="0">
                <a:latin typeface="Verdana" panose="020B0604030504040204" pitchFamily="34" charset="0"/>
                <a:ea typeface="Calibri" panose="020F0502020204030204" pitchFamily="34" charset="0"/>
                <a:cs typeface="Times New Roman" panose="02020603050405020304" pitchFamily="18" charset="0"/>
              </a:rPr>
              <a:t>Formation à l’utilisation des logiciels </a:t>
            </a:r>
          </a:p>
          <a:p>
            <a:pPr lvl="0" algn="just">
              <a:lnSpc>
                <a:spcPts val="1360"/>
              </a:lnSpc>
              <a:spcAft>
                <a:spcPts val="0"/>
              </a:spcAft>
            </a:pPr>
            <a:r>
              <a:rPr lang="fr-FR" dirty="0">
                <a:latin typeface="Verdana" panose="020B0604030504040204" pitchFamily="34" charset="0"/>
                <a:ea typeface="Calibri" panose="020F0502020204030204" pitchFamily="34" charset="0"/>
                <a:cs typeface="Times New Roman" panose="02020603050405020304" pitchFamily="18" charset="0"/>
              </a:rPr>
              <a:t> </a:t>
            </a:r>
            <a:endParaRPr lang="fr-FR" sz="2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1360"/>
              </a:lnSpc>
              <a:spcAft>
                <a:spcPts val="0"/>
              </a:spcAft>
              <a:buFont typeface="Calibri" panose="020F0502020204030204" pitchFamily="34" charset="0"/>
              <a:buChar char="-"/>
            </a:pPr>
            <a:r>
              <a:rPr lang="fr-FR" dirty="0">
                <a:latin typeface="Verdana" panose="020B0604030504040204" pitchFamily="34" charset="0"/>
                <a:ea typeface="Calibri" panose="020F0502020204030204" pitchFamily="34" charset="0"/>
                <a:cs typeface="Times New Roman" panose="02020603050405020304" pitchFamily="18" charset="0"/>
              </a:rPr>
              <a:t>Formation aux méthodes de développement commercial d’un cabinet et aux techniques de vente</a:t>
            </a:r>
            <a:endParaRPr lang="fr-FR"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Tree>
    <p:extLst>
      <p:ext uri="{BB962C8B-B14F-4D97-AF65-F5344CB8AC3E}">
        <p14:creationId xmlns:p14="http://schemas.microsoft.com/office/powerpoint/2010/main" val="12042632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17</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pic>
        <p:nvPicPr>
          <p:cNvPr id="6" name="Image 5"/>
          <p:cNvPicPr>
            <a:picLocks noChangeAspect="1"/>
          </p:cNvPicPr>
          <p:nvPr/>
        </p:nvPicPr>
        <p:blipFill>
          <a:blip r:embed="rId2"/>
          <a:stretch>
            <a:fillRect/>
          </a:stretch>
        </p:blipFill>
        <p:spPr>
          <a:xfrm>
            <a:off x="0" y="6109252"/>
            <a:ext cx="1523999" cy="748748"/>
          </a:xfrm>
          <a:prstGeom prst="rect">
            <a:avLst/>
          </a:prstGeom>
        </p:spPr>
      </p:pic>
      <p:sp>
        <p:nvSpPr>
          <p:cNvPr id="3" name="Rectangle 2"/>
          <p:cNvSpPr/>
          <p:nvPr/>
        </p:nvSpPr>
        <p:spPr>
          <a:xfrm>
            <a:off x="1524000" y="1003700"/>
            <a:ext cx="9992140" cy="4091889"/>
          </a:xfrm>
          <a:prstGeom prst="rect">
            <a:avLst/>
          </a:prstGeom>
        </p:spPr>
        <p:txBody>
          <a:bodyPr wrap="square">
            <a:spAutoFit/>
          </a:bodyPr>
          <a:lstStyle/>
          <a:p>
            <a:pPr lvl="0" algn="just">
              <a:lnSpc>
                <a:spcPct val="115000"/>
              </a:lnSpc>
              <a:spcAft>
                <a:spcPts val="1000"/>
              </a:spcAft>
            </a:pPr>
            <a:r>
              <a:rPr lang="fr-FR" dirty="0">
                <a:latin typeface="Verdana" panose="020B0604030504040204" pitchFamily="34" charset="0"/>
                <a:ea typeface="Verdana" panose="020B0604030504040204" pitchFamily="34" charset="0"/>
                <a:cs typeface="Verdana" panose="020B0604030504040204" pitchFamily="34" charset="0"/>
              </a:rPr>
              <a:t>Enfin et surtout le </a:t>
            </a:r>
            <a:r>
              <a:rPr lang="fr-FR" b="1" dirty="0">
                <a:solidFill>
                  <a:schemeClr val="accent6">
                    <a:lumMod val="60000"/>
                    <a:lumOff val="40000"/>
                  </a:schemeClr>
                </a:solidFill>
                <a:latin typeface="Verdana" panose="020B0604030504040204" pitchFamily="34" charset="0"/>
                <a:ea typeface="Verdana" panose="020B0604030504040204" pitchFamily="34" charset="0"/>
                <a:cs typeface="Verdana" panose="020B0604030504040204" pitchFamily="34" charset="0"/>
              </a:rPr>
              <a:t>réseau assure le respect de la réglementation professionnelle pour travailler en toute sérénité</a:t>
            </a:r>
          </a:p>
          <a:p>
            <a:pPr algn="just">
              <a:lnSpc>
                <a:spcPct val="115000"/>
              </a:lnSpc>
              <a:spcAft>
                <a:spcPts val="1000"/>
              </a:spcAft>
            </a:pPr>
            <a:r>
              <a:rPr lang="fr-FR" dirty="0">
                <a:solidFill>
                  <a:srgbClr val="000000"/>
                </a:solidFill>
                <a:latin typeface="Verdana" panose="020B0604030504040204" pitchFamily="34" charset="0"/>
                <a:ea typeface="Verdana" panose="020B0604030504040204" pitchFamily="34" charset="0"/>
                <a:cs typeface="Verdana" panose="020B0604030504040204" pitchFamily="34" charset="0"/>
              </a:rPr>
              <a:t>En effet, </a:t>
            </a:r>
            <a:r>
              <a:rPr lang="fr-FR" b="1" dirty="0">
                <a:solidFill>
                  <a:srgbClr val="000000"/>
                </a:solidFill>
                <a:latin typeface="Verdana" panose="020B0604030504040204" pitchFamily="34" charset="0"/>
                <a:ea typeface="Verdana" panose="020B0604030504040204" pitchFamily="34" charset="0"/>
                <a:cs typeface="Verdana" panose="020B0604030504040204" pitchFamily="34" charset="0"/>
              </a:rPr>
              <a:t>vous avez le statut </a:t>
            </a:r>
            <a:r>
              <a:rPr lang="fr-FR" b="1" dirty="0" smtClean="0">
                <a:solidFill>
                  <a:srgbClr val="000000"/>
                </a:solidFill>
                <a:latin typeface="Verdana" panose="020B0604030504040204" pitchFamily="34" charset="0"/>
                <a:ea typeface="Verdana" panose="020B0604030504040204" pitchFamily="34" charset="0"/>
                <a:cs typeface="Verdana" panose="020B0604030504040204" pitchFamily="34" charset="0"/>
              </a:rPr>
              <a:t>de sous-traitant de l’expert-comptable</a:t>
            </a:r>
            <a:r>
              <a:rPr lang="fr-FR" dirty="0" smtClean="0">
                <a:solidFill>
                  <a:srgbClr val="000000"/>
                </a:solidFill>
                <a:latin typeface="Verdana" panose="020B0604030504040204" pitchFamily="34" charset="0"/>
                <a:ea typeface="Verdana" panose="020B0604030504040204" pitchFamily="34" charset="0"/>
                <a:cs typeface="Verdana" panose="020B0604030504040204" pitchFamily="34" charset="0"/>
              </a:rPr>
              <a:t> partenaire…</a:t>
            </a:r>
            <a:endParaRPr lang="fr-FR" dirty="0">
              <a:latin typeface="Verdana" panose="020B0604030504040204" pitchFamily="34" charset="0"/>
              <a:ea typeface="Verdana" panose="020B0604030504040204" pitchFamily="34" charset="0"/>
              <a:cs typeface="Verdana" panose="020B0604030504040204" pitchFamily="34" charset="0"/>
            </a:endParaRPr>
          </a:p>
          <a:p>
            <a:pPr algn="just">
              <a:lnSpc>
                <a:spcPct val="115000"/>
              </a:lnSpc>
              <a:spcAft>
                <a:spcPts val="1000"/>
              </a:spcAft>
            </a:pPr>
            <a:r>
              <a:rPr lang="fr-FR" dirty="0" smtClean="0">
                <a:solidFill>
                  <a:srgbClr val="000000"/>
                </a:solidFill>
                <a:latin typeface="Verdana" panose="020B0604030504040204" pitchFamily="34" charset="0"/>
                <a:ea typeface="Verdana" panose="020B0604030504040204" pitchFamily="34" charset="0"/>
                <a:cs typeface="Verdana" panose="020B0604030504040204" pitchFamily="34" charset="0"/>
              </a:rPr>
              <a:t>L’expert-comptable </a:t>
            </a:r>
            <a:r>
              <a:rPr lang="fr-FR" dirty="0">
                <a:solidFill>
                  <a:srgbClr val="000000"/>
                </a:solidFill>
                <a:latin typeface="Verdana" panose="020B0604030504040204" pitchFamily="34" charset="0"/>
                <a:ea typeface="Verdana" panose="020B0604030504040204" pitchFamily="34" charset="0"/>
                <a:cs typeface="Verdana" panose="020B0604030504040204" pitchFamily="34" charset="0"/>
              </a:rPr>
              <a:t>partenaires de COMPTAVIA </a:t>
            </a:r>
            <a:r>
              <a:rPr lang="fr-FR" dirty="0" smtClean="0">
                <a:solidFill>
                  <a:srgbClr val="000000"/>
                </a:solidFill>
                <a:latin typeface="Verdana" panose="020B0604030504040204" pitchFamily="34" charset="0"/>
                <a:ea typeface="Verdana" panose="020B0604030504040204" pitchFamily="34" charset="0"/>
                <a:cs typeface="Verdana" panose="020B0604030504040204" pitchFamily="34" charset="0"/>
              </a:rPr>
              <a:t>signe </a:t>
            </a:r>
            <a:r>
              <a:rPr lang="fr-FR" dirty="0">
                <a:solidFill>
                  <a:srgbClr val="000000"/>
                </a:solidFill>
                <a:latin typeface="Verdana" panose="020B0604030504040204" pitchFamily="34" charset="0"/>
                <a:ea typeface="Verdana" panose="020B0604030504040204" pitchFamily="34" charset="0"/>
                <a:cs typeface="Verdana" panose="020B0604030504040204" pitchFamily="34" charset="0"/>
              </a:rPr>
              <a:t>les lettres de mission</a:t>
            </a:r>
            <a:r>
              <a:rPr lang="fr-FR" dirty="0" smtClean="0">
                <a:solidFill>
                  <a:srgbClr val="000000"/>
                </a:solidFill>
                <a:latin typeface="Verdana" panose="020B0604030504040204" pitchFamily="34" charset="0"/>
                <a:ea typeface="Verdana" panose="020B0604030504040204" pitchFamily="34" charset="0"/>
                <a:cs typeface="Verdana" panose="020B0604030504040204" pitchFamily="34" charset="0"/>
              </a:rPr>
              <a:t>, saisie, révise </a:t>
            </a:r>
            <a:r>
              <a:rPr lang="fr-FR" dirty="0">
                <a:solidFill>
                  <a:srgbClr val="000000"/>
                </a:solidFill>
                <a:latin typeface="Verdana" panose="020B0604030504040204" pitchFamily="34" charset="0"/>
                <a:ea typeface="Verdana" panose="020B0604030504040204" pitchFamily="34" charset="0"/>
                <a:cs typeface="Verdana" panose="020B0604030504040204" pitchFamily="34" charset="0"/>
              </a:rPr>
              <a:t>les dossiers et </a:t>
            </a:r>
            <a:r>
              <a:rPr lang="fr-FR" dirty="0" smtClean="0">
                <a:solidFill>
                  <a:srgbClr val="000000"/>
                </a:solidFill>
                <a:latin typeface="Verdana" panose="020B0604030504040204" pitchFamily="34" charset="0"/>
                <a:ea typeface="Verdana" panose="020B0604030504040204" pitchFamily="34" charset="0"/>
                <a:cs typeface="Verdana" panose="020B0604030504040204" pitchFamily="34" charset="0"/>
              </a:rPr>
              <a:t>valide </a:t>
            </a:r>
            <a:r>
              <a:rPr lang="fr-FR" dirty="0">
                <a:solidFill>
                  <a:srgbClr val="000000"/>
                </a:solidFill>
                <a:latin typeface="Verdana" panose="020B0604030504040204" pitchFamily="34" charset="0"/>
                <a:ea typeface="Verdana" panose="020B0604030504040204" pitchFamily="34" charset="0"/>
                <a:cs typeface="Verdana" panose="020B0604030504040204" pitchFamily="34" charset="0"/>
              </a:rPr>
              <a:t>les liasses fiscales </a:t>
            </a:r>
            <a:r>
              <a:rPr lang="fr-FR" dirty="0" smtClean="0">
                <a:solidFill>
                  <a:srgbClr val="000000"/>
                </a:solidFill>
                <a:latin typeface="Verdana" panose="020B0604030504040204" pitchFamily="34" charset="0"/>
                <a:ea typeface="Verdana" panose="020B0604030504040204" pitchFamily="34" charset="0"/>
                <a:cs typeface="Verdana" panose="020B0604030504040204" pitchFamily="34" charset="0"/>
              </a:rPr>
              <a:t>des clients</a:t>
            </a:r>
            <a:r>
              <a:rPr lang="fr-FR" dirty="0">
                <a:solidFill>
                  <a:srgbClr val="000000"/>
                </a:solidFill>
                <a:latin typeface="Verdana" panose="020B0604030504040204" pitchFamily="34" charset="0"/>
                <a:ea typeface="Verdana" panose="020B0604030504040204" pitchFamily="34" charset="0"/>
                <a:cs typeface="Verdana" panose="020B0604030504040204" pitchFamily="34" charset="0"/>
              </a:rPr>
              <a:t>, en contrepartie d’une rémunération raisonnable</a:t>
            </a:r>
            <a:endParaRPr lang="fr-FR" dirty="0">
              <a:latin typeface="Verdana" panose="020B0604030504040204" pitchFamily="34" charset="0"/>
              <a:ea typeface="Verdana" panose="020B0604030504040204" pitchFamily="34" charset="0"/>
              <a:cs typeface="Verdana" panose="020B0604030504040204" pitchFamily="34" charset="0"/>
            </a:endParaRPr>
          </a:p>
          <a:p>
            <a:pPr algn="just"/>
            <a:r>
              <a:rPr lang="fr-FR" dirty="0">
                <a:solidFill>
                  <a:srgbClr val="000000"/>
                </a:solidFill>
                <a:latin typeface="Verdana" panose="020B0604030504040204" pitchFamily="34" charset="0"/>
                <a:ea typeface="Verdana" panose="020B0604030504040204" pitchFamily="34" charset="0"/>
                <a:cs typeface="Verdana" panose="020B0604030504040204" pitchFamily="34" charset="0"/>
              </a:rPr>
              <a:t>Afin de respecter la réglementation professionnelle, </a:t>
            </a:r>
            <a:r>
              <a:rPr lang="fr-FR" dirty="0" smtClean="0">
                <a:latin typeface="Verdana" panose="020B0604030504040204" pitchFamily="34" charset="0"/>
                <a:ea typeface="Verdana" panose="020B0604030504040204" pitchFamily="34" charset="0"/>
                <a:cs typeface="Verdana" panose="020B0604030504040204" pitchFamily="34" charset="0"/>
              </a:rPr>
              <a:t>l’expert-comptable assure </a:t>
            </a:r>
            <a:r>
              <a:rPr lang="fr-FR" dirty="0">
                <a:latin typeface="Verdana" panose="020B0604030504040204" pitchFamily="34" charset="0"/>
                <a:ea typeface="Verdana" panose="020B0604030504040204" pitchFamily="34" charset="0"/>
                <a:cs typeface="Verdana" panose="020B0604030504040204" pitchFamily="34" charset="0"/>
              </a:rPr>
              <a:t>l’encaissement des honoraires, suivant les lettres de mission signées avec </a:t>
            </a:r>
            <a:r>
              <a:rPr lang="fr-FR" dirty="0" smtClean="0">
                <a:latin typeface="Verdana" panose="020B0604030504040204" pitchFamily="34" charset="0"/>
                <a:ea typeface="Verdana" panose="020B0604030504040204" pitchFamily="34" charset="0"/>
                <a:cs typeface="Verdana" panose="020B0604030504040204" pitchFamily="34" charset="0"/>
              </a:rPr>
              <a:t>les clients</a:t>
            </a:r>
            <a:r>
              <a:rPr lang="fr-FR" dirty="0">
                <a:latin typeface="Verdana" panose="020B0604030504040204" pitchFamily="34" charset="0"/>
                <a:ea typeface="Verdana" panose="020B0604030504040204" pitchFamily="34" charset="0"/>
                <a:cs typeface="Verdana" panose="020B0604030504040204" pitchFamily="34" charset="0"/>
              </a:rPr>
              <a:t>, </a:t>
            </a:r>
            <a:r>
              <a:rPr lang="fr-FR" dirty="0" smtClean="0">
                <a:latin typeface="Verdana" panose="020B0604030504040204" pitchFamily="34" charset="0"/>
                <a:ea typeface="Verdana" panose="020B0604030504040204" pitchFamily="34" charset="0"/>
                <a:cs typeface="Verdana" panose="020B0604030504040204" pitchFamily="34" charset="0"/>
              </a:rPr>
              <a:t>il conserve </a:t>
            </a:r>
            <a:r>
              <a:rPr lang="fr-FR" dirty="0">
                <a:latin typeface="Verdana" panose="020B0604030504040204" pitchFamily="34" charset="0"/>
                <a:ea typeface="Verdana" panose="020B0604030504040204" pitchFamily="34" charset="0"/>
                <a:cs typeface="Verdana" panose="020B0604030504040204" pitchFamily="34" charset="0"/>
              </a:rPr>
              <a:t>le montant des honoraires prévus pour la production et la révision des dossiers et vous </a:t>
            </a:r>
            <a:r>
              <a:rPr lang="fr-FR" dirty="0" smtClean="0">
                <a:latin typeface="Verdana" panose="020B0604030504040204" pitchFamily="34" charset="0"/>
                <a:ea typeface="Verdana" panose="020B0604030504040204" pitchFamily="34" charset="0"/>
                <a:cs typeface="Verdana" panose="020B0604030504040204" pitchFamily="34" charset="0"/>
              </a:rPr>
              <a:t>reverse, sous forme de rétrocession vos honoraires pour le suivi du dossier</a:t>
            </a:r>
            <a:endParaRPr lang="fr-FR" dirty="0">
              <a:latin typeface="Verdana" panose="020B0604030504040204" pitchFamily="34" charset="0"/>
              <a:ea typeface="Verdana" panose="020B0604030504040204" pitchFamily="34" charset="0"/>
              <a:cs typeface="Verdana" panose="020B0604030504040204" pitchFamily="34" charset="0"/>
            </a:endParaRPr>
          </a:p>
        </p:txBody>
      </p:sp>
      <p:sp>
        <p:nvSpPr>
          <p:cNvPr id="8"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Tree>
    <p:extLst>
      <p:ext uri="{BB962C8B-B14F-4D97-AF65-F5344CB8AC3E}">
        <p14:creationId xmlns:p14="http://schemas.microsoft.com/office/powerpoint/2010/main" val="40403687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18</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pic>
        <p:nvPicPr>
          <p:cNvPr id="6" name="Image 5"/>
          <p:cNvPicPr>
            <a:picLocks noChangeAspect="1"/>
          </p:cNvPicPr>
          <p:nvPr/>
        </p:nvPicPr>
        <p:blipFill>
          <a:blip r:embed="rId2"/>
          <a:stretch>
            <a:fillRect/>
          </a:stretch>
        </p:blipFill>
        <p:spPr>
          <a:xfrm>
            <a:off x="0" y="6109252"/>
            <a:ext cx="1523999" cy="748748"/>
          </a:xfrm>
          <a:prstGeom prst="rect">
            <a:avLst/>
          </a:prstGeom>
        </p:spPr>
      </p:pic>
      <p:sp>
        <p:nvSpPr>
          <p:cNvPr id="2" name="Rectangle 1"/>
          <p:cNvSpPr/>
          <p:nvPr/>
        </p:nvSpPr>
        <p:spPr>
          <a:xfrm>
            <a:off x="1523999" y="888968"/>
            <a:ext cx="9859618" cy="4603824"/>
          </a:xfrm>
          <a:prstGeom prst="rect">
            <a:avLst/>
          </a:prstGeom>
        </p:spPr>
        <p:txBody>
          <a:bodyPr wrap="square">
            <a:spAutoFit/>
          </a:bodyPr>
          <a:lstStyle/>
          <a:p>
            <a:pPr algn="just">
              <a:spcBef>
                <a:spcPts val="3750"/>
              </a:spcBef>
              <a:spcAft>
                <a:spcPts val="750"/>
              </a:spcAft>
            </a:pPr>
            <a:r>
              <a:rPr lang="fr-FR" sz="2000" b="1" dirty="0">
                <a:solidFill>
                  <a:schemeClr val="accent6">
                    <a:lumMod val="60000"/>
                    <a:lumOff val="40000"/>
                  </a:schemeClr>
                </a:solidFill>
                <a:latin typeface="Verdana" panose="020B0604030504040204" pitchFamily="34" charset="0"/>
                <a:ea typeface="Verdana" panose="020B0604030504040204" pitchFamily="34" charset="0"/>
                <a:cs typeface="Verdana" panose="020B0604030504040204" pitchFamily="34" charset="0"/>
              </a:rPr>
              <a:t>COMPTAVIA supprime les risques liés à la tenue d’une comptabilité par des « illégaux »</a:t>
            </a:r>
            <a:endParaRPr lang="fr-FR" sz="2000" dirty="0">
              <a:solidFill>
                <a:schemeClr val="accent6">
                  <a:lumMod val="60000"/>
                  <a:lumOff val="40000"/>
                </a:schemeClr>
              </a:solidFill>
              <a:latin typeface="Verdana" panose="020B0604030504040204" pitchFamily="34" charset="0"/>
              <a:ea typeface="Verdana" panose="020B0604030504040204" pitchFamily="34" charset="0"/>
              <a:cs typeface="Verdana" panose="020B0604030504040204" pitchFamily="34" charset="0"/>
            </a:endParaRPr>
          </a:p>
          <a:p>
            <a:pPr algn="just">
              <a:lnSpc>
                <a:spcPts val="1500"/>
              </a:lnSpc>
              <a:spcAft>
                <a:spcPts val="0"/>
              </a:spcAft>
            </a:pPr>
            <a:endParaRPr lang="fr-FR" i="1" dirty="0">
              <a:solidFill>
                <a:srgbClr val="242424"/>
              </a:solidFill>
              <a:latin typeface="Verdana" panose="020B0604030504040204" pitchFamily="34" charset="0"/>
              <a:ea typeface="Verdana" panose="020B0604030504040204" pitchFamily="34" charset="0"/>
              <a:cs typeface="Verdana" panose="020B0604030504040204" pitchFamily="34" charset="0"/>
            </a:endParaRPr>
          </a:p>
          <a:p>
            <a:pPr algn="just">
              <a:spcAft>
                <a:spcPts val="0"/>
              </a:spcAft>
            </a:pPr>
            <a:r>
              <a:rPr lang="fr-FR" i="1" dirty="0">
                <a:solidFill>
                  <a:srgbClr val="242424"/>
                </a:solidFill>
                <a:latin typeface="Verdana" panose="020B0604030504040204" pitchFamily="34" charset="0"/>
                <a:ea typeface="Verdana" panose="020B0604030504040204" pitchFamily="34" charset="0"/>
                <a:cs typeface="Verdana" panose="020B0604030504040204" pitchFamily="34" charset="0"/>
              </a:rPr>
              <a:t>« Les personnes exerçant hors du contrôle de l'Ordre des experts-comptables ne disposent souvent pas des connaissances ou du matériel nécessaire à la tenue correcte d'une comptabilité</a:t>
            </a:r>
            <a:r>
              <a:rPr lang="fr-FR" dirty="0">
                <a:solidFill>
                  <a:srgbClr val="242424"/>
                </a:solidFill>
                <a:latin typeface="Verdana" panose="020B0604030504040204" pitchFamily="34" charset="0"/>
                <a:ea typeface="Verdana" panose="020B0604030504040204" pitchFamily="34" charset="0"/>
                <a:cs typeface="Verdana" panose="020B0604030504040204" pitchFamily="34" charset="0"/>
              </a:rPr>
              <a:t> »</a:t>
            </a:r>
            <a:endParaRPr lang="fr-FR" sz="2400" dirty="0">
              <a:latin typeface="Verdana" panose="020B0604030504040204" pitchFamily="34" charset="0"/>
              <a:ea typeface="Verdana" panose="020B0604030504040204" pitchFamily="34" charset="0"/>
              <a:cs typeface="Verdana" panose="020B0604030504040204" pitchFamily="34" charset="0"/>
            </a:endParaRPr>
          </a:p>
          <a:p>
            <a:pPr algn="just">
              <a:spcAft>
                <a:spcPts val="0"/>
              </a:spcAft>
            </a:pPr>
            <a:r>
              <a:rPr lang="fr-FR" b="1" dirty="0">
                <a:solidFill>
                  <a:schemeClr val="accent6">
                    <a:lumMod val="60000"/>
                    <a:lumOff val="40000"/>
                  </a:schemeClr>
                </a:solidFill>
                <a:latin typeface="Verdana" panose="020B0604030504040204" pitchFamily="34" charset="0"/>
                <a:ea typeface="Verdana" panose="020B0604030504040204" pitchFamily="34" charset="0"/>
                <a:cs typeface="Verdana" panose="020B0604030504040204" pitchFamily="34" charset="0"/>
              </a:rPr>
              <a:t>Les membres du réseau COMPTAVIA disposent des mêmes compétences et connaissances que leurs collègues travaillant en cabinet comptable </a:t>
            </a:r>
            <a:endParaRPr lang="fr-FR" sz="2400" dirty="0">
              <a:solidFill>
                <a:schemeClr val="accent6">
                  <a:lumMod val="60000"/>
                  <a:lumOff val="40000"/>
                </a:schemeClr>
              </a:solidFill>
              <a:latin typeface="Verdana" panose="020B0604030504040204" pitchFamily="34" charset="0"/>
              <a:ea typeface="Verdana" panose="020B0604030504040204" pitchFamily="34" charset="0"/>
              <a:cs typeface="Verdana" panose="020B0604030504040204" pitchFamily="34" charset="0"/>
            </a:endParaRPr>
          </a:p>
          <a:p>
            <a:pPr algn="just">
              <a:spcAft>
                <a:spcPts val="0"/>
              </a:spcAft>
            </a:pPr>
            <a:r>
              <a:rPr lang="fr-FR" dirty="0">
                <a:solidFill>
                  <a:srgbClr val="242424"/>
                </a:solidFill>
                <a:latin typeface="Verdana" panose="020B0604030504040204" pitchFamily="34" charset="0"/>
                <a:ea typeface="Verdana" panose="020B0604030504040204" pitchFamily="34" charset="0"/>
                <a:cs typeface="Verdana" panose="020B0604030504040204" pitchFamily="34" charset="0"/>
              </a:rPr>
              <a:t> </a:t>
            </a:r>
            <a:endParaRPr lang="fr-FR" sz="2400" dirty="0">
              <a:latin typeface="Verdana" panose="020B0604030504040204" pitchFamily="34" charset="0"/>
              <a:ea typeface="Verdana" panose="020B0604030504040204" pitchFamily="34" charset="0"/>
              <a:cs typeface="Verdana" panose="020B0604030504040204" pitchFamily="34" charset="0"/>
            </a:endParaRPr>
          </a:p>
          <a:p>
            <a:pPr algn="just">
              <a:spcAft>
                <a:spcPts val="0"/>
              </a:spcAft>
            </a:pPr>
            <a:r>
              <a:rPr lang="fr-FR" i="1" dirty="0">
                <a:solidFill>
                  <a:srgbClr val="242424"/>
                </a:solidFill>
                <a:latin typeface="Verdana" panose="020B0604030504040204" pitchFamily="34" charset="0"/>
                <a:ea typeface="Verdana" panose="020B0604030504040204" pitchFamily="34" charset="0"/>
                <a:cs typeface="Verdana" panose="020B0604030504040204" pitchFamily="34" charset="0"/>
              </a:rPr>
              <a:t>« Elles sont non soumises aux normes et contrôles qui garantissent le sérieux des travaux d'un expert comptable et engagent sa responsabilité. Il existe également un risque de non-conformité du aux évolutions législatives.</a:t>
            </a:r>
            <a:endParaRPr lang="fr-FR" sz="2400" dirty="0">
              <a:latin typeface="Verdana" panose="020B0604030504040204" pitchFamily="34" charset="0"/>
              <a:ea typeface="Verdana" panose="020B0604030504040204" pitchFamily="34" charset="0"/>
              <a:cs typeface="Verdana" panose="020B0604030504040204" pitchFamily="34" charset="0"/>
            </a:endParaRPr>
          </a:p>
          <a:p>
            <a:pPr algn="just">
              <a:spcAft>
                <a:spcPts val="0"/>
              </a:spcAft>
            </a:pPr>
            <a:r>
              <a:rPr lang="fr-FR" i="1" dirty="0">
                <a:solidFill>
                  <a:srgbClr val="242424"/>
                </a:solidFill>
                <a:latin typeface="Verdana" panose="020B0604030504040204" pitchFamily="34" charset="0"/>
                <a:ea typeface="Verdana" panose="020B0604030504040204" pitchFamily="34" charset="0"/>
                <a:cs typeface="Verdana" panose="020B0604030504040204" pitchFamily="34" charset="0"/>
              </a:rPr>
              <a:t>Le risque d'erreurs dans les travaux rendus est donc important</a:t>
            </a:r>
            <a:r>
              <a:rPr lang="fr-FR" dirty="0">
                <a:solidFill>
                  <a:srgbClr val="242424"/>
                </a:solidFill>
                <a:latin typeface="Verdana" panose="020B0604030504040204" pitchFamily="34" charset="0"/>
                <a:ea typeface="Verdana" panose="020B0604030504040204" pitchFamily="34" charset="0"/>
                <a:cs typeface="Verdana" panose="020B0604030504040204" pitchFamily="34" charset="0"/>
              </a:rPr>
              <a:t> »</a:t>
            </a:r>
            <a:endParaRPr lang="fr-FR" sz="2400" dirty="0">
              <a:latin typeface="Verdana" panose="020B0604030504040204" pitchFamily="34" charset="0"/>
              <a:ea typeface="Verdana" panose="020B0604030504040204" pitchFamily="34" charset="0"/>
              <a:cs typeface="Verdana" panose="020B0604030504040204" pitchFamily="34" charset="0"/>
            </a:endParaRPr>
          </a:p>
          <a:p>
            <a:pPr algn="just">
              <a:spcAft>
                <a:spcPts val="0"/>
              </a:spcAft>
            </a:pPr>
            <a:r>
              <a:rPr lang="fr-FR" b="1" dirty="0">
                <a:solidFill>
                  <a:schemeClr val="accent6">
                    <a:lumMod val="60000"/>
                    <a:lumOff val="40000"/>
                  </a:schemeClr>
                </a:solidFill>
                <a:latin typeface="Verdana" panose="020B0604030504040204" pitchFamily="34" charset="0"/>
                <a:ea typeface="Verdana" panose="020B0604030504040204" pitchFamily="34" charset="0"/>
                <a:cs typeface="Verdana" panose="020B0604030504040204" pitchFamily="34" charset="0"/>
              </a:rPr>
              <a:t>Les membres du réseau COMPTAVIA travaillent sous la responsabilité d’un expert-comptable qui contrôle, supervise et valide les comptes comme dans les cabinets d’expertise-comptable classiques</a:t>
            </a:r>
            <a:endParaRPr lang="fr-FR" sz="2400" dirty="0">
              <a:solidFill>
                <a:schemeClr val="accent6">
                  <a:lumMod val="60000"/>
                  <a:lumOff val="40000"/>
                </a:schemeClr>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8"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Tree>
    <p:extLst>
      <p:ext uri="{BB962C8B-B14F-4D97-AF65-F5344CB8AC3E}">
        <p14:creationId xmlns:p14="http://schemas.microsoft.com/office/powerpoint/2010/main" val="19064678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19</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pic>
        <p:nvPicPr>
          <p:cNvPr id="6" name="Image 5"/>
          <p:cNvPicPr>
            <a:picLocks noChangeAspect="1"/>
          </p:cNvPicPr>
          <p:nvPr/>
        </p:nvPicPr>
        <p:blipFill>
          <a:blip r:embed="rId2"/>
          <a:stretch>
            <a:fillRect/>
          </a:stretch>
        </p:blipFill>
        <p:spPr>
          <a:xfrm>
            <a:off x="0" y="6109252"/>
            <a:ext cx="1523999" cy="748748"/>
          </a:xfrm>
          <a:prstGeom prst="rect">
            <a:avLst/>
          </a:prstGeom>
        </p:spPr>
      </p:pic>
      <p:sp>
        <p:nvSpPr>
          <p:cNvPr id="2" name="Rectangle 1"/>
          <p:cNvSpPr/>
          <p:nvPr/>
        </p:nvSpPr>
        <p:spPr>
          <a:xfrm>
            <a:off x="1523999" y="1944980"/>
            <a:ext cx="9793358" cy="2862322"/>
          </a:xfrm>
          <a:prstGeom prst="rect">
            <a:avLst/>
          </a:prstGeom>
        </p:spPr>
        <p:txBody>
          <a:bodyPr wrap="square">
            <a:spAutoFit/>
          </a:bodyPr>
          <a:lstStyle/>
          <a:p>
            <a:pPr algn="just">
              <a:spcAft>
                <a:spcPts val="0"/>
              </a:spcAft>
            </a:pPr>
            <a:r>
              <a:rPr lang="fr-FR" i="1" dirty="0">
                <a:solidFill>
                  <a:srgbClr val="242424"/>
                </a:solidFill>
                <a:latin typeface="Verdana" panose="020B0604030504040204" pitchFamily="34" charset="0"/>
                <a:ea typeface="Verdana" panose="020B0604030504040204" pitchFamily="34" charset="0"/>
                <a:cs typeface="Verdana" panose="020B0604030504040204" pitchFamily="34" charset="0"/>
              </a:rPr>
              <a:t>« En cas de litige, leurs clients ne peuvent bénéficier de la procédure arbitrale afin de régler les conflits à l'amiable. La voie judiciaire est obligatoire afin de justifier sa bonne foi.</a:t>
            </a:r>
            <a:endParaRPr lang="fr-FR" sz="2400" dirty="0">
              <a:latin typeface="Verdana" panose="020B0604030504040204" pitchFamily="34" charset="0"/>
              <a:ea typeface="Verdana" panose="020B0604030504040204" pitchFamily="34" charset="0"/>
              <a:cs typeface="Verdana" panose="020B0604030504040204" pitchFamily="34" charset="0"/>
            </a:endParaRPr>
          </a:p>
          <a:p>
            <a:pPr algn="just">
              <a:spcAft>
                <a:spcPts val="0"/>
              </a:spcAft>
            </a:pPr>
            <a:r>
              <a:rPr lang="fr-FR" i="1" dirty="0">
                <a:solidFill>
                  <a:srgbClr val="242424"/>
                </a:solidFill>
                <a:latin typeface="Verdana" panose="020B0604030504040204" pitchFamily="34" charset="0"/>
                <a:ea typeface="Verdana" panose="020B0604030504040204" pitchFamily="34" charset="0"/>
                <a:cs typeface="Verdana" panose="020B0604030504040204" pitchFamily="34" charset="0"/>
              </a:rPr>
              <a:t>Enfin, ces prestataires illégaux ne pouvant couvrir leur responsabilité civile professionnelle (une activité illégale ne peut être assurée), l'indemnisation des clients en cas de litige est rarement possible » </a:t>
            </a:r>
            <a:endParaRPr lang="fr-FR" sz="2400" dirty="0">
              <a:latin typeface="Verdana" panose="020B0604030504040204" pitchFamily="34" charset="0"/>
              <a:ea typeface="Verdana" panose="020B0604030504040204" pitchFamily="34" charset="0"/>
              <a:cs typeface="Verdana" panose="020B0604030504040204" pitchFamily="34" charset="0"/>
            </a:endParaRPr>
          </a:p>
          <a:p>
            <a:pPr algn="just">
              <a:spcAft>
                <a:spcPts val="0"/>
              </a:spcAft>
            </a:pPr>
            <a:r>
              <a:rPr lang="fr-FR" b="1" dirty="0">
                <a:solidFill>
                  <a:schemeClr val="accent6">
                    <a:lumMod val="60000"/>
                    <a:lumOff val="40000"/>
                  </a:schemeClr>
                </a:solidFill>
                <a:latin typeface="Verdana" panose="020B0604030504040204" pitchFamily="34" charset="0"/>
                <a:ea typeface="Verdana" panose="020B0604030504040204" pitchFamily="34" charset="0"/>
                <a:cs typeface="Verdana" panose="020B0604030504040204" pitchFamily="34" charset="0"/>
              </a:rPr>
              <a:t>Les membres du réseau COMPTAVIA travaillent en partenariat avec un expert-comptable qui a signé une lettre de mission avec les clients et auprès desquels il engage sa responsabilité et son assurance responsabilité civile professionnelle qui pourra intervenir en cas de litige</a:t>
            </a:r>
            <a:endParaRPr lang="fr-FR" sz="2400" dirty="0">
              <a:solidFill>
                <a:schemeClr val="accent6">
                  <a:lumMod val="60000"/>
                  <a:lumOff val="40000"/>
                </a:schemeClr>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8"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Tree>
    <p:extLst>
      <p:ext uri="{BB962C8B-B14F-4D97-AF65-F5344CB8AC3E}">
        <p14:creationId xmlns:p14="http://schemas.microsoft.com/office/powerpoint/2010/main" val="649558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2</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pic>
        <p:nvPicPr>
          <p:cNvPr id="1026" name="Picture 2" descr="http://1.1.1.4/bmi/www.comptavia.fr/content/images/logo-accueil.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34526" y="1730080"/>
            <a:ext cx="2900094" cy="334626"/>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2576373" y="1635424"/>
            <a:ext cx="8203095" cy="3200876"/>
          </a:xfrm>
          <a:prstGeom prst="rect">
            <a:avLst/>
          </a:prstGeom>
        </p:spPr>
        <p:txBody>
          <a:bodyPr wrap="square">
            <a:spAutoFit/>
          </a:bodyPr>
          <a:lstStyle/>
          <a:p>
            <a:r>
              <a:rPr lang="fr-FR" sz="2600" b="1" i="1" dirty="0">
                <a:latin typeface="Myriad Pro"/>
              </a:rPr>
              <a:t>Le réseau							 </a:t>
            </a:r>
            <a:r>
              <a:rPr lang="fr-FR" sz="2200" b="1" i="1" dirty="0">
                <a:latin typeface="Myriad Pro"/>
              </a:rPr>
              <a:t>c’est :</a:t>
            </a:r>
          </a:p>
          <a:p>
            <a:endParaRPr lang="fr-FR" sz="2200" b="1" i="1" dirty="0">
              <a:latin typeface="Myriad Pro"/>
            </a:endParaRPr>
          </a:p>
          <a:p>
            <a:pPr marL="342900" indent="-342900">
              <a:buFont typeface="Wingdings" panose="05000000000000000000" pitchFamily="2" charset="2"/>
              <a:buChar char="ü"/>
            </a:pPr>
            <a:r>
              <a:rPr lang="fr-FR" sz="2200" b="1" i="1" dirty="0">
                <a:latin typeface="Myriad Pro"/>
              </a:rPr>
              <a:t>un ensemble de services</a:t>
            </a:r>
          </a:p>
          <a:p>
            <a:endParaRPr lang="fr-FR" sz="2200" b="1" i="1" dirty="0">
              <a:latin typeface="Myriad Pro"/>
            </a:endParaRPr>
          </a:p>
          <a:p>
            <a:pPr marL="342900" indent="-342900">
              <a:buFont typeface="Wingdings" panose="05000000000000000000" pitchFamily="2" charset="2"/>
              <a:buChar char="ü"/>
            </a:pPr>
            <a:r>
              <a:rPr lang="fr-FR" sz="2200" b="1" i="1" dirty="0">
                <a:latin typeface="Myriad Pro"/>
              </a:rPr>
              <a:t>un accompagnement commercial</a:t>
            </a:r>
          </a:p>
          <a:p>
            <a:endParaRPr lang="fr-FR" sz="2200" b="1" i="1" dirty="0">
              <a:latin typeface="Myriad Pro"/>
            </a:endParaRPr>
          </a:p>
          <a:p>
            <a:pPr marL="342900" indent="-342900">
              <a:buFont typeface="Wingdings" panose="05000000000000000000" pitchFamily="2" charset="2"/>
              <a:buChar char="ü"/>
            </a:pPr>
            <a:r>
              <a:rPr lang="fr-FR" sz="2200" b="1" i="1" dirty="0">
                <a:latin typeface="Myriad Pro"/>
              </a:rPr>
              <a:t>une formation adaptée</a:t>
            </a:r>
          </a:p>
          <a:p>
            <a:endParaRPr lang="fr-FR" sz="2200" b="1" i="1" dirty="0">
              <a:latin typeface="Myriad Pro"/>
            </a:endParaRPr>
          </a:p>
          <a:p>
            <a:pPr marL="342900" indent="-342900">
              <a:buFont typeface="Wingdings" panose="05000000000000000000" pitchFamily="2" charset="2"/>
              <a:buChar char="ü"/>
            </a:pPr>
            <a:r>
              <a:rPr lang="fr-FR" sz="2200" b="1" i="1" dirty="0">
                <a:latin typeface="Myriad Pro"/>
              </a:rPr>
              <a:t>une solution pour </a:t>
            </a:r>
            <a:r>
              <a:rPr lang="fr-FR" sz="2200" b="1" i="1" dirty="0">
                <a:solidFill>
                  <a:schemeClr val="accent6">
                    <a:lumMod val="60000"/>
                    <a:lumOff val="40000"/>
                  </a:schemeClr>
                </a:solidFill>
                <a:latin typeface="Myriad Pro"/>
              </a:rPr>
              <a:t>travaillez en toute légalité</a:t>
            </a:r>
            <a:endParaRPr lang="fr-FR" sz="2200" b="0" i="0" dirty="0">
              <a:solidFill>
                <a:schemeClr val="accent6">
                  <a:lumMod val="60000"/>
                  <a:lumOff val="40000"/>
                </a:schemeClr>
              </a:solidFill>
              <a:effectLst/>
              <a:latin typeface="Myriad Pro"/>
            </a:endParaRPr>
          </a:p>
        </p:txBody>
      </p:sp>
      <p:pic>
        <p:nvPicPr>
          <p:cNvPr id="8" name="Image 7"/>
          <p:cNvPicPr>
            <a:picLocks noChangeAspect="1"/>
          </p:cNvPicPr>
          <p:nvPr/>
        </p:nvPicPr>
        <p:blipFill>
          <a:blip r:embed="rId2"/>
          <a:stretch>
            <a:fillRect/>
          </a:stretch>
        </p:blipFill>
        <p:spPr>
          <a:xfrm>
            <a:off x="0" y="6109252"/>
            <a:ext cx="1523999" cy="748748"/>
          </a:xfrm>
          <a:prstGeom prst="rect">
            <a:avLst/>
          </a:prstGeom>
        </p:spPr>
      </p:pic>
      <p:sp>
        <p:nvSpPr>
          <p:cNvPr id="10"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Tree>
    <p:extLst>
      <p:ext uri="{BB962C8B-B14F-4D97-AF65-F5344CB8AC3E}">
        <p14:creationId xmlns:p14="http://schemas.microsoft.com/office/powerpoint/2010/main" val="19396813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20</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pic>
        <p:nvPicPr>
          <p:cNvPr id="6" name="Image 5"/>
          <p:cNvPicPr>
            <a:picLocks noChangeAspect="1"/>
          </p:cNvPicPr>
          <p:nvPr/>
        </p:nvPicPr>
        <p:blipFill>
          <a:blip r:embed="rId2"/>
          <a:stretch>
            <a:fillRect/>
          </a:stretch>
        </p:blipFill>
        <p:spPr>
          <a:xfrm>
            <a:off x="0" y="6109252"/>
            <a:ext cx="1523999" cy="748748"/>
          </a:xfrm>
          <a:prstGeom prst="rect">
            <a:avLst/>
          </a:prstGeom>
        </p:spPr>
      </p:pic>
      <p:sp>
        <p:nvSpPr>
          <p:cNvPr id="2" name="Rectangle 1"/>
          <p:cNvSpPr/>
          <p:nvPr/>
        </p:nvSpPr>
        <p:spPr>
          <a:xfrm>
            <a:off x="1523999" y="1311424"/>
            <a:ext cx="9859618" cy="4109330"/>
          </a:xfrm>
          <a:prstGeom prst="rect">
            <a:avLst/>
          </a:prstGeom>
        </p:spPr>
        <p:txBody>
          <a:bodyPr wrap="square">
            <a:spAutoFit/>
          </a:bodyPr>
          <a:lstStyle/>
          <a:p>
            <a:pPr algn="just">
              <a:lnSpc>
                <a:spcPct val="115000"/>
              </a:lnSpc>
              <a:spcAft>
                <a:spcPts val="1000"/>
              </a:spcAft>
            </a:pPr>
            <a:r>
              <a:rPr lang="fr-FR" b="1" dirty="0">
                <a:solidFill>
                  <a:schemeClr val="accent6">
                    <a:lumMod val="60000"/>
                    <a:lumOff val="40000"/>
                  </a:schemeClr>
                </a:solidFill>
                <a:latin typeface="Verdana" panose="020B0604030504040204" pitchFamily="34" charset="0"/>
                <a:ea typeface="Calibri" panose="020F0502020204030204" pitchFamily="34" charset="0"/>
                <a:cs typeface="Times New Roman" panose="02020603050405020304" pitchFamily="18" charset="0"/>
              </a:rPr>
              <a:t>Le réseau COMPTAVIA </a:t>
            </a:r>
            <a:r>
              <a:rPr lang="fr-FR" b="1" dirty="0" smtClean="0">
                <a:solidFill>
                  <a:schemeClr val="accent6">
                    <a:lumMod val="60000"/>
                    <a:lumOff val="40000"/>
                  </a:schemeClr>
                </a:solidFill>
                <a:latin typeface="Verdana" panose="020B0604030504040204" pitchFamily="34" charset="0"/>
                <a:ea typeface="Calibri" panose="020F0502020204030204" pitchFamily="34" charset="0"/>
                <a:cs typeface="Times New Roman" panose="02020603050405020304" pitchFamily="18" charset="0"/>
              </a:rPr>
              <a:t>- </a:t>
            </a:r>
            <a:r>
              <a:rPr lang="fr-FR" b="1" dirty="0">
                <a:solidFill>
                  <a:schemeClr val="accent6">
                    <a:lumMod val="60000"/>
                    <a:lumOff val="40000"/>
                  </a:schemeClr>
                </a:solidFill>
                <a:latin typeface="Verdana" panose="020B0604030504040204" pitchFamily="34" charset="0"/>
                <a:ea typeface="Calibri" panose="020F0502020204030204" pitchFamily="34" charset="0"/>
                <a:cs typeface="Times New Roman" panose="02020603050405020304" pitchFamily="18" charset="0"/>
              </a:rPr>
              <a:t>Une opportunité financière</a:t>
            </a:r>
            <a:endParaRPr lang="fr-FR" sz="2800" dirty="0">
              <a:solidFill>
                <a:schemeClr val="accent6">
                  <a:lumMod val="60000"/>
                  <a:lumOff val="40000"/>
                </a:schemeClr>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fr-FR" dirty="0">
                <a:solidFill>
                  <a:srgbClr val="000000"/>
                </a:solidFill>
                <a:latin typeface="Verdana" panose="020B0604030504040204" pitchFamily="34" charset="0"/>
                <a:ea typeface="Calibri" panose="020F0502020204030204" pitchFamily="34" charset="0"/>
                <a:cs typeface="Times New Roman" panose="02020603050405020304" pitchFamily="18" charset="0"/>
              </a:rPr>
              <a:t>Vous souhaitez une rémunération à la hauteur de votre engagement professionnel, le réseau COMPTAVIA va vous permettre d'atteindre cet objectif.</a:t>
            </a:r>
            <a:endParaRPr lang="fr-FR" sz="2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fr-FR" dirty="0">
                <a:latin typeface="Verdana" panose="020B0604030504040204" pitchFamily="34" charset="0"/>
                <a:ea typeface="Calibri" panose="020F0502020204030204" pitchFamily="34" charset="0"/>
                <a:cs typeface="Times New Roman" panose="02020603050405020304" pitchFamily="18" charset="0"/>
              </a:rPr>
              <a:t>Grâce à </a:t>
            </a:r>
            <a:r>
              <a:rPr lang="fr-FR" dirty="0" smtClean="0">
                <a:latin typeface="Verdana" panose="020B0604030504040204" pitchFamily="34" charset="0"/>
                <a:ea typeface="Calibri" panose="020F0502020204030204" pitchFamily="34" charset="0"/>
                <a:cs typeface="Times New Roman" panose="02020603050405020304" pitchFamily="18" charset="0"/>
              </a:rPr>
              <a:t>l’utilisation d’outils informatiques performants (récupération automatique des écritures bancaires, </a:t>
            </a:r>
            <a:r>
              <a:rPr lang="fr-FR" dirty="0" err="1" smtClean="0">
                <a:latin typeface="Verdana" panose="020B0604030504040204" pitchFamily="34" charset="0"/>
                <a:ea typeface="Calibri" panose="020F0502020204030204" pitchFamily="34" charset="0"/>
                <a:cs typeface="Times New Roman" panose="02020603050405020304" pitchFamily="18" charset="0"/>
              </a:rPr>
              <a:t>océrisation</a:t>
            </a:r>
            <a:r>
              <a:rPr lang="fr-FR" dirty="0" smtClean="0">
                <a:latin typeface="Verdana" panose="020B0604030504040204" pitchFamily="34" charset="0"/>
                <a:ea typeface="Calibri" panose="020F0502020204030204" pitchFamily="34" charset="0"/>
                <a:cs typeface="Times New Roman" panose="02020603050405020304" pitchFamily="18" charset="0"/>
              </a:rPr>
              <a:t> des factures…) l’expert-comptable partenaire peut proposer </a:t>
            </a:r>
            <a:r>
              <a:rPr lang="fr-FR" dirty="0">
                <a:latin typeface="Verdana" panose="020B0604030504040204" pitchFamily="34" charset="0"/>
                <a:ea typeface="Calibri" panose="020F0502020204030204" pitchFamily="34" charset="0"/>
                <a:cs typeface="Times New Roman" panose="02020603050405020304" pitchFamily="18" charset="0"/>
              </a:rPr>
              <a:t>des tarifs très compétitifs </a:t>
            </a:r>
            <a:r>
              <a:rPr lang="fr-FR" dirty="0">
                <a:solidFill>
                  <a:srgbClr val="000000"/>
                </a:solidFill>
                <a:latin typeface="Verdana" panose="020B0604030504040204" pitchFamily="34" charset="0"/>
                <a:ea typeface="Calibri" panose="020F0502020204030204" pitchFamily="34" charset="0"/>
                <a:cs typeface="Times New Roman" panose="02020603050405020304" pitchFamily="18" charset="0"/>
              </a:rPr>
              <a:t>afin d’être très bien positionné sur un marché </a:t>
            </a:r>
            <a:r>
              <a:rPr lang="fr-FR" dirty="0" smtClean="0">
                <a:solidFill>
                  <a:srgbClr val="000000"/>
                </a:solidFill>
                <a:latin typeface="Verdana" panose="020B0604030504040204" pitchFamily="34" charset="0"/>
                <a:ea typeface="Calibri" panose="020F0502020204030204" pitchFamily="34" charset="0"/>
                <a:cs typeface="Times New Roman" panose="02020603050405020304" pitchFamily="18" charset="0"/>
              </a:rPr>
              <a:t>concurrentiel.</a:t>
            </a:r>
          </a:p>
          <a:p>
            <a:pPr algn="just">
              <a:lnSpc>
                <a:spcPct val="115000"/>
              </a:lnSpc>
              <a:spcAft>
                <a:spcPts val="1000"/>
              </a:spcAft>
            </a:pPr>
            <a:r>
              <a:rPr lang="fr-FR" dirty="0" smtClean="0">
                <a:solidFill>
                  <a:srgbClr val="000000"/>
                </a:solidFill>
                <a:latin typeface="Verdana" panose="020B0604030504040204" pitchFamily="34" charset="0"/>
                <a:ea typeface="Calibri" panose="020F0502020204030204" pitchFamily="34" charset="0"/>
                <a:cs typeface="Times New Roman" panose="02020603050405020304" pitchFamily="18" charset="0"/>
              </a:rPr>
              <a:t>Cela permet à nos adhérents de </a:t>
            </a:r>
            <a:r>
              <a:rPr lang="fr-FR" b="1" dirty="0" smtClean="0">
                <a:solidFill>
                  <a:schemeClr val="accent6">
                    <a:lumMod val="60000"/>
                    <a:lumOff val="40000"/>
                  </a:schemeClr>
                </a:solidFill>
                <a:latin typeface="Verdana" panose="020B0604030504040204" pitchFamily="34" charset="0"/>
                <a:ea typeface="Calibri" panose="020F0502020204030204" pitchFamily="34" charset="0"/>
                <a:cs typeface="Times New Roman" panose="02020603050405020304" pitchFamily="18" charset="0"/>
              </a:rPr>
              <a:t>proposer et valoriser une véritable mission d’accompagnement. </a:t>
            </a:r>
            <a:endParaRPr lang="fr-FR" sz="2800" b="1" dirty="0">
              <a:solidFill>
                <a:schemeClr val="accent6">
                  <a:lumMod val="60000"/>
                  <a:lumOff val="40000"/>
                </a:schemeClr>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fr-FR" dirty="0">
                <a:solidFill>
                  <a:srgbClr val="000000"/>
                </a:solidFill>
                <a:latin typeface="Verdana" panose="020B0604030504040204" pitchFamily="34" charset="0"/>
                <a:ea typeface="Calibri" panose="020F0502020204030204" pitchFamily="34" charset="0"/>
                <a:cs typeface="Times New Roman" panose="02020603050405020304" pitchFamily="18" charset="0"/>
              </a:rPr>
              <a:t>Sur demande, </a:t>
            </a:r>
            <a:r>
              <a:rPr lang="fr-FR" dirty="0" smtClean="0">
                <a:solidFill>
                  <a:srgbClr val="000000"/>
                </a:solidFill>
                <a:latin typeface="Verdana" panose="020B0604030504040204" pitchFamily="34" charset="0"/>
                <a:ea typeface="Calibri" panose="020F0502020204030204" pitchFamily="34" charset="0"/>
                <a:cs typeface="Times New Roman" panose="02020603050405020304" pitchFamily="18" charset="0"/>
              </a:rPr>
              <a:t>nous </a:t>
            </a:r>
            <a:r>
              <a:rPr lang="fr-FR" dirty="0">
                <a:solidFill>
                  <a:srgbClr val="000000"/>
                </a:solidFill>
                <a:latin typeface="Verdana" panose="020B0604030504040204" pitchFamily="34" charset="0"/>
                <a:ea typeface="Calibri" panose="020F0502020204030204" pitchFamily="34" charset="0"/>
                <a:cs typeface="Times New Roman" panose="02020603050405020304" pitchFamily="18" charset="0"/>
              </a:rPr>
              <a:t>pouvons vous transmettre un simulateur vous permettant d’estimer votre résultat prévisionnel. </a:t>
            </a:r>
            <a:endParaRPr lang="fr-FR"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Tree>
    <p:extLst>
      <p:ext uri="{BB962C8B-B14F-4D97-AF65-F5344CB8AC3E}">
        <p14:creationId xmlns:p14="http://schemas.microsoft.com/office/powerpoint/2010/main" val="40607755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21</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pic>
        <p:nvPicPr>
          <p:cNvPr id="6" name="Image 5"/>
          <p:cNvPicPr>
            <a:picLocks noChangeAspect="1"/>
          </p:cNvPicPr>
          <p:nvPr/>
        </p:nvPicPr>
        <p:blipFill>
          <a:blip r:embed="rId2"/>
          <a:stretch>
            <a:fillRect/>
          </a:stretch>
        </p:blipFill>
        <p:spPr>
          <a:xfrm>
            <a:off x="0" y="6109252"/>
            <a:ext cx="1523999" cy="748748"/>
          </a:xfrm>
          <a:prstGeom prst="rect">
            <a:avLst/>
          </a:prstGeom>
        </p:spPr>
      </p:pic>
      <p:sp>
        <p:nvSpPr>
          <p:cNvPr id="8" name="ZoneTexte 7"/>
          <p:cNvSpPr txBox="1"/>
          <p:nvPr/>
        </p:nvSpPr>
        <p:spPr>
          <a:xfrm rot="20539403">
            <a:off x="669437" y="1259554"/>
            <a:ext cx="1625200" cy="400110"/>
          </a:xfrm>
          <a:prstGeom prst="rect">
            <a:avLst/>
          </a:prstGeom>
          <a:noFill/>
          <a:ln w="12700">
            <a:solidFill>
              <a:schemeClr val="accent6">
                <a:lumMod val="60000"/>
                <a:lumOff val="40000"/>
              </a:schemeClr>
            </a:solidFill>
          </a:ln>
        </p:spPr>
        <p:txBody>
          <a:bodyPr wrap="square" rtlCol="0">
            <a:spAutoFit/>
          </a:bodyPr>
          <a:lstStyle/>
          <a:p>
            <a:r>
              <a:rPr lang="fr-FR" sz="2000" b="1" dirty="0">
                <a:solidFill>
                  <a:schemeClr val="accent6">
                    <a:lumMod val="60000"/>
                    <a:lumOff val="40000"/>
                  </a:schemeClr>
                </a:solidFill>
                <a:latin typeface="Verdana" panose="020B0604030504040204" pitchFamily="34" charset="0"/>
                <a:ea typeface="Verdana" panose="020B0604030504040204" pitchFamily="34" charset="0"/>
                <a:cs typeface="Verdana" panose="020B0604030504040204" pitchFamily="34" charset="0"/>
              </a:rPr>
              <a:t>Nos tarifs</a:t>
            </a:r>
          </a:p>
        </p:txBody>
      </p:sp>
      <p:pic>
        <p:nvPicPr>
          <p:cNvPr id="11" name="Image 1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66890" y="345762"/>
            <a:ext cx="1733550" cy="102235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3" name="Tableau 12"/>
          <p:cNvGraphicFramePr>
            <a:graphicFrameLocks noGrp="1"/>
          </p:cNvGraphicFramePr>
          <p:nvPr>
            <p:extLst>
              <p:ext uri="{D42A27DB-BD31-4B8C-83A1-F6EECF244321}">
                <p14:modId xmlns:p14="http://schemas.microsoft.com/office/powerpoint/2010/main" val="2620022749"/>
              </p:ext>
            </p:extLst>
          </p:nvPr>
        </p:nvGraphicFramePr>
        <p:xfrm>
          <a:off x="2830945" y="1288472"/>
          <a:ext cx="6655010" cy="4240027"/>
        </p:xfrm>
        <a:graphic>
          <a:graphicData uri="http://schemas.openxmlformats.org/drawingml/2006/table">
            <a:tbl>
              <a:tblPr/>
              <a:tblGrid>
                <a:gridCol w="2273122"/>
                <a:gridCol w="2183980"/>
                <a:gridCol w="2197908"/>
              </a:tblGrid>
              <a:tr h="138964">
                <a:tc>
                  <a:txBody>
                    <a:bodyPr/>
                    <a:lstStyle/>
                    <a:p>
                      <a:pPr algn="l" fontAlgn="b"/>
                      <a:endParaRPr lang="fr-FR" sz="1000" b="0" i="0" u="none" strike="noStrike" dirty="0">
                        <a:solidFill>
                          <a:srgbClr val="000000"/>
                        </a:solidFill>
                        <a:effectLst/>
                        <a:latin typeface="Calibri"/>
                      </a:endParaRPr>
                    </a:p>
                  </a:txBody>
                  <a:tcPr marL="8361" marR="8361" marT="836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fr-FR" sz="1000" b="1" i="0" u="none" strike="noStrike">
                          <a:solidFill>
                            <a:srgbClr val="000000"/>
                          </a:solidFill>
                          <a:effectLst/>
                          <a:latin typeface="Calibri"/>
                        </a:rPr>
                        <a:t>Saisissez vos tarifs</a:t>
                      </a:r>
                    </a:p>
                  </a:txBody>
                  <a:tcPr marL="8361" marR="8361" marT="8361" marB="0" anchor="b">
                    <a:lnL>
                      <a:noFill/>
                    </a:lnL>
                    <a:lnR>
                      <a:noFill/>
                    </a:lnR>
                    <a:lnT>
                      <a:noFill/>
                    </a:lnT>
                    <a:lnB w="6350" cap="flat" cmpd="sng" algn="ctr">
                      <a:solidFill>
                        <a:srgbClr val="000000"/>
                      </a:solidFill>
                      <a:prstDash val="solid"/>
                      <a:round/>
                      <a:headEnd type="none" w="med" len="med"/>
                      <a:tailEnd type="none" w="med" len="med"/>
                    </a:lnB>
                    <a:solidFill>
                      <a:srgbClr val="F79646"/>
                    </a:solidFill>
                  </a:tcPr>
                </a:tc>
                <a:tc>
                  <a:txBody>
                    <a:bodyPr/>
                    <a:lstStyle/>
                    <a:p>
                      <a:pPr algn="ctr" fontAlgn="b"/>
                      <a:r>
                        <a:rPr lang="fr-FR" sz="1000" b="1" i="0" u="none" strike="noStrike">
                          <a:solidFill>
                            <a:srgbClr val="000000"/>
                          </a:solidFill>
                          <a:effectLst/>
                          <a:latin typeface="Calibri"/>
                        </a:rPr>
                        <a:t>Facturation HT COMPTAVIA</a:t>
                      </a:r>
                    </a:p>
                  </a:txBody>
                  <a:tcPr marL="8361" marR="8361" marT="8361" marB="0" anchor="b">
                    <a:lnL>
                      <a:noFill/>
                    </a:lnL>
                    <a:lnR>
                      <a:noFill/>
                    </a:lnR>
                    <a:lnT>
                      <a:noFill/>
                    </a:lnT>
                    <a:lnB w="6350" cap="flat" cmpd="sng" algn="ctr">
                      <a:solidFill>
                        <a:srgbClr val="000000"/>
                      </a:solidFill>
                      <a:prstDash val="solid"/>
                      <a:round/>
                      <a:headEnd type="none" w="med" len="med"/>
                      <a:tailEnd type="none" w="med" len="med"/>
                    </a:lnB>
                  </a:tcPr>
                </a:tc>
              </a:tr>
              <a:tr h="229050">
                <a:tc>
                  <a:txBody>
                    <a:bodyPr/>
                    <a:lstStyle/>
                    <a:p>
                      <a:pPr algn="l" fontAlgn="b"/>
                      <a:r>
                        <a:rPr lang="fr-FR" sz="1000" b="1" i="1" u="none" strike="noStrike">
                          <a:solidFill>
                            <a:srgbClr val="000000"/>
                          </a:solidFill>
                          <a:effectLst/>
                          <a:latin typeface="Calibri"/>
                        </a:rPr>
                        <a:t>SUIVI SOCIAL</a:t>
                      </a:r>
                    </a:p>
                  </a:txBody>
                  <a:tcPr marL="8361" marR="8361" marT="8361"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b"/>
                      <a:r>
                        <a:rPr lang="fr-FR" sz="1000" b="0" i="0" u="none" strike="noStrike">
                          <a:solidFill>
                            <a:srgbClr val="000000"/>
                          </a:solidFill>
                          <a:effectLst/>
                          <a:latin typeface="Calibri"/>
                        </a:rPr>
                        <a:t> </a:t>
                      </a:r>
                    </a:p>
                  </a:txBody>
                  <a:tcPr marL="8361" marR="8361" marT="8361"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79646"/>
                    </a:solidFill>
                  </a:tcPr>
                </a:tc>
                <a:tc>
                  <a:txBody>
                    <a:bodyPr/>
                    <a:lstStyle/>
                    <a:p>
                      <a:pPr algn="ctr" fontAlgn="b"/>
                      <a:r>
                        <a:rPr lang="fr-FR" sz="1000" b="0" i="0" u="none" strike="noStrike">
                          <a:solidFill>
                            <a:srgbClr val="000000"/>
                          </a:solidFill>
                          <a:effectLst/>
                          <a:latin typeface="Calibri"/>
                        </a:rPr>
                        <a:t> </a:t>
                      </a:r>
                    </a:p>
                  </a:txBody>
                  <a:tcPr marL="8361" marR="8361" marT="8361"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r>
              <a:tr h="229050">
                <a:tc>
                  <a:txBody>
                    <a:bodyPr/>
                    <a:lstStyle/>
                    <a:p>
                      <a:pPr algn="l" fontAlgn="b"/>
                      <a:endParaRPr lang="fr-FR" sz="1000" b="1" i="1" u="none" strike="noStrike">
                        <a:solidFill>
                          <a:srgbClr val="000000"/>
                        </a:solidFill>
                        <a:effectLst/>
                        <a:latin typeface="Calibri"/>
                      </a:endParaRPr>
                    </a:p>
                  </a:txBody>
                  <a:tcPr marL="8361" marR="8361" marT="8361"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ctr" fontAlgn="b"/>
                      <a:r>
                        <a:rPr lang="fr-FR" sz="1000" b="0" i="0" u="none" strike="noStrike">
                          <a:solidFill>
                            <a:srgbClr val="000000"/>
                          </a:solidFill>
                          <a:effectLst/>
                          <a:latin typeface="Calibri"/>
                        </a:rPr>
                        <a:t> </a:t>
                      </a:r>
                    </a:p>
                  </a:txBody>
                  <a:tcPr marL="8361" marR="8361" marT="8361" marB="0" anchor="b">
                    <a:lnL>
                      <a:noFill/>
                    </a:lnL>
                    <a:lnR>
                      <a:noFill/>
                    </a:lnR>
                    <a:lnT w="25400" cap="flat" cmpd="dbl" algn="ctr">
                      <a:solidFill>
                        <a:srgbClr val="000000"/>
                      </a:solidFill>
                      <a:prstDash val="solid"/>
                      <a:round/>
                      <a:headEnd type="none" w="med" len="med"/>
                      <a:tailEnd type="none" w="med" len="med"/>
                    </a:lnT>
                    <a:lnB>
                      <a:noFill/>
                    </a:lnB>
                    <a:solidFill>
                      <a:srgbClr val="F79646"/>
                    </a:solidFill>
                  </a:tcPr>
                </a:tc>
                <a:tc>
                  <a:txBody>
                    <a:bodyPr/>
                    <a:lstStyle/>
                    <a:p>
                      <a:pPr algn="ctr" fontAlgn="b"/>
                      <a:endParaRPr lang="fr-FR" sz="1000" b="0" i="0" u="none" strike="noStrike">
                        <a:solidFill>
                          <a:srgbClr val="000000"/>
                        </a:solidFill>
                        <a:effectLst/>
                        <a:latin typeface="Calibri"/>
                      </a:endParaRPr>
                    </a:p>
                  </a:txBody>
                  <a:tcPr marL="8361" marR="8361" marT="8361" marB="0" anchor="b">
                    <a:lnL>
                      <a:noFill/>
                    </a:lnL>
                    <a:lnR>
                      <a:noFill/>
                    </a:lnR>
                    <a:lnT w="25400" cap="flat" cmpd="dbl" algn="ctr">
                      <a:solidFill>
                        <a:srgbClr val="000000"/>
                      </a:solidFill>
                      <a:prstDash val="solid"/>
                      <a:round/>
                      <a:headEnd type="none" w="med" len="med"/>
                      <a:tailEnd type="none" w="med" len="med"/>
                    </a:lnT>
                    <a:lnB>
                      <a:noFill/>
                    </a:lnB>
                  </a:tcPr>
                </a:tc>
              </a:tr>
              <a:tr h="218142">
                <a:tc>
                  <a:txBody>
                    <a:bodyPr/>
                    <a:lstStyle/>
                    <a:p>
                      <a:pPr algn="l" fontAlgn="b"/>
                      <a:r>
                        <a:rPr lang="fr-FR" sz="1000" b="0" i="0" u="none" strike="noStrike">
                          <a:solidFill>
                            <a:srgbClr val="000000"/>
                          </a:solidFill>
                          <a:effectLst/>
                          <a:latin typeface="Calibri"/>
                        </a:rPr>
                        <a:t>Fiche de paye</a:t>
                      </a:r>
                    </a:p>
                  </a:txBody>
                  <a:tcPr marL="8361" marR="8361" marT="8361" marB="0" anchor="b">
                    <a:lnL>
                      <a:noFill/>
                    </a:lnL>
                    <a:lnR>
                      <a:noFill/>
                    </a:lnR>
                    <a:lnT>
                      <a:noFill/>
                    </a:lnT>
                    <a:lnB>
                      <a:noFill/>
                    </a:lnB>
                  </a:tcPr>
                </a:tc>
                <a:tc rowSpan="4">
                  <a:txBody>
                    <a:bodyPr/>
                    <a:lstStyle/>
                    <a:p>
                      <a:pPr algn="ctr" fontAlgn="ctr"/>
                      <a:r>
                        <a:rPr lang="fr-FR" sz="1000" b="0" i="0" u="none" strike="noStrike">
                          <a:solidFill>
                            <a:srgbClr val="000000"/>
                          </a:solidFill>
                          <a:effectLst/>
                          <a:latin typeface="Calibri"/>
                        </a:rPr>
                        <a:t>18,00 €</a:t>
                      </a:r>
                    </a:p>
                  </a:txBody>
                  <a:tcPr marL="8361" marR="8361" marT="8361" marB="0" anchor="ctr">
                    <a:lnL>
                      <a:noFill/>
                    </a:lnL>
                    <a:lnR>
                      <a:noFill/>
                    </a:lnR>
                    <a:lnT>
                      <a:noFill/>
                    </a:lnT>
                    <a:lnB>
                      <a:noFill/>
                    </a:lnB>
                    <a:solidFill>
                      <a:srgbClr val="F79646"/>
                    </a:solidFill>
                  </a:tcPr>
                </a:tc>
                <a:tc rowSpan="4">
                  <a:txBody>
                    <a:bodyPr/>
                    <a:lstStyle/>
                    <a:p>
                      <a:pPr algn="ctr" fontAlgn="ctr"/>
                      <a:r>
                        <a:rPr lang="fr-FR" sz="1000" b="0" i="0" u="none" strike="noStrike">
                          <a:solidFill>
                            <a:srgbClr val="000000"/>
                          </a:solidFill>
                          <a:effectLst/>
                          <a:latin typeface="Calibri"/>
                        </a:rPr>
                        <a:t>12,00 €</a:t>
                      </a:r>
                    </a:p>
                  </a:txBody>
                  <a:tcPr marL="8361" marR="8361" marT="8361" marB="0" anchor="ctr">
                    <a:lnL>
                      <a:noFill/>
                    </a:lnL>
                    <a:lnR>
                      <a:noFill/>
                    </a:lnR>
                    <a:lnT>
                      <a:noFill/>
                    </a:lnT>
                    <a:lnB>
                      <a:noFill/>
                    </a:lnB>
                  </a:tcPr>
                </a:tc>
              </a:tr>
              <a:tr h="272678">
                <a:tc>
                  <a:txBody>
                    <a:bodyPr/>
                    <a:lstStyle/>
                    <a:p>
                      <a:pPr algn="l" fontAlgn="b"/>
                      <a:r>
                        <a:rPr lang="fr-FR" sz="1000" b="0" i="0" u="none" strike="noStrike">
                          <a:solidFill>
                            <a:srgbClr val="000000"/>
                          </a:solidFill>
                          <a:effectLst/>
                          <a:latin typeface="Calibri"/>
                        </a:rPr>
                        <a:t>Charges sociales </a:t>
                      </a:r>
                    </a:p>
                  </a:txBody>
                  <a:tcPr marL="8361" marR="8361" marT="8361" marB="0" anchor="b">
                    <a:lnL>
                      <a:noFill/>
                    </a:lnL>
                    <a:lnR>
                      <a:noFill/>
                    </a:lnR>
                    <a:lnT>
                      <a:noFill/>
                    </a:lnT>
                    <a:lnB>
                      <a:noFill/>
                    </a:lnB>
                  </a:tcPr>
                </a:tc>
                <a:tc vMerge="1">
                  <a:txBody>
                    <a:bodyPr/>
                    <a:lstStyle/>
                    <a:p>
                      <a:endParaRPr lang="fr-FR"/>
                    </a:p>
                  </a:txBody>
                  <a:tcPr/>
                </a:tc>
                <a:tc vMerge="1">
                  <a:txBody>
                    <a:bodyPr/>
                    <a:lstStyle/>
                    <a:p>
                      <a:endParaRPr lang="fr-FR"/>
                    </a:p>
                  </a:txBody>
                  <a:tcPr/>
                </a:tc>
              </a:tr>
              <a:tr h="436285">
                <a:tc>
                  <a:txBody>
                    <a:bodyPr/>
                    <a:lstStyle/>
                    <a:p>
                      <a:pPr algn="l" fontAlgn="b"/>
                      <a:r>
                        <a:rPr lang="fr-FR" sz="1000" b="0" i="0" u="none" strike="noStrike">
                          <a:solidFill>
                            <a:srgbClr val="000000"/>
                          </a:solidFill>
                          <a:effectLst/>
                          <a:latin typeface="Calibri"/>
                        </a:rPr>
                        <a:t>Déclaration formation professionnelle et taxe d'apprentissage</a:t>
                      </a:r>
                    </a:p>
                  </a:txBody>
                  <a:tcPr marL="8361" marR="8361" marT="8361" marB="0" anchor="b">
                    <a:lnL>
                      <a:noFill/>
                    </a:lnL>
                    <a:lnR>
                      <a:noFill/>
                    </a:lnR>
                    <a:lnT>
                      <a:noFill/>
                    </a:lnT>
                    <a:lnB>
                      <a:noFill/>
                    </a:lnB>
                  </a:tcPr>
                </a:tc>
                <a:tc vMerge="1">
                  <a:txBody>
                    <a:bodyPr/>
                    <a:lstStyle/>
                    <a:p>
                      <a:endParaRPr lang="fr-FR"/>
                    </a:p>
                  </a:txBody>
                  <a:tcPr/>
                </a:tc>
                <a:tc vMerge="1">
                  <a:txBody>
                    <a:bodyPr/>
                    <a:lstStyle/>
                    <a:p>
                      <a:endParaRPr lang="fr-FR"/>
                    </a:p>
                  </a:txBody>
                  <a:tcPr/>
                </a:tc>
              </a:tr>
              <a:tr h="436285">
                <a:tc>
                  <a:txBody>
                    <a:bodyPr/>
                    <a:lstStyle/>
                    <a:p>
                      <a:pPr algn="l" fontAlgn="b"/>
                      <a:r>
                        <a:rPr lang="fr-FR" sz="1000" b="0" i="0" u="none" strike="noStrike">
                          <a:solidFill>
                            <a:srgbClr val="000000"/>
                          </a:solidFill>
                          <a:effectLst/>
                          <a:latin typeface="Calibri"/>
                        </a:rPr>
                        <a:t>(Prix unitaire et par mois, conforme à la norme DSN)</a:t>
                      </a:r>
                    </a:p>
                  </a:txBody>
                  <a:tcPr marL="8361" marR="8361" marT="8361" marB="0" anchor="b">
                    <a:lnL>
                      <a:noFill/>
                    </a:lnL>
                    <a:lnR>
                      <a:noFill/>
                    </a:lnR>
                    <a:lnT>
                      <a:noFill/>
                    </a:lnT>
                    <a:lnB>
                      <a:noFill/>
                    </a:lnB>
                  </a:tcPr>
                </a:tc>
                <a:tc vMerge="1">
                  <a:txBody>
                    <a:bodyPr/>
                    <a:lstStyle/>
                    <a:p>
                      <a:endParaRPr lang="fr-FR"/>
                    </a:p>
                  </a:txBody>
                  <a:tcPr/>
                </a:tc>
                <a:tc vMerge="1">
                  <a:txBody>
                    <a:bodyPr/>
                    <a:lstStyle/>
                    <a:p>
                      <a:endParaRPr lang="fr-FR"/>
                    </a:p>
                  </a:txBody>
                  <a:tcPr/>
                </a:tc>
              </a:tr>
              <a:tr h="218142">
                <a:tc>
                  <a:txBody>
                    <a:bodyPr/>
                    <a:lstStyle/>
                    <a:p>
                      <a:pPr algn="l" fontAlgn="b"/>
                      <a:endParaRPr lang="fr-FR" sz="1000" b="0" i="0" u="none" strike="noStrike">
                        <a:solidFill>
                          <a:srgbClr val="000000"/>
                        </a:solidFill>
                        <a:effectLst/>
                        <a:latin typeface="Calibri"/>
                      </a:endParaRPr>
                    </a:p>
                  </a:txBody>
                  <a:tcPr marL="8361" marR="8361" marT="8361" marB="0" anchor="b">
                    <a:lnL>
                      <a:noFill/>
                    </a:lnL>
                    <a:lnR>
                      <a:noFill/>
                    </a:lnR>
                    <a:lnT>
                      <a:noFill/>
                    </a:lnT>
                    <a:lnB>
                      <a:noFill/>
                    </a:lnB>
                  </a:tcPr>
                </a:tc>
                <a:tc>
                  <a:txBody>
                    <a:bodyPr/>
                    <a:lstStyle/>
                    <a:p>
                      <a:pPr algn="ctr" fontAlgn="ctr"/>
                      <a:r>
                        <a:rPr lang="fr-FR" sz="1000" b="0" i="0" u="none" strike="noStrike">
                          <a:solidFill>
                            <a:srgbClr val="000000"/>
                          </a:solidFill>
                          <a:effectLst/>
                          <a:latin typeface="Calibri"/>
                        </a:rPr>
                        <a:t> </a:t>
                      </a:r>
                    </a:p>
                  </a:txBody>
                  <a:tcPr marL="8361" marR="8361" marT="8361" marB="0" anchor="ctr">
                    <a:lnL>
                      <a:noFill/>
                    </a:lnL>
                    <a:lnR>
                      <a:noFill/>
                    </a:lnR>
                    <a:lnT>
                      <a:noFill/>
                    </a:lnT>
                    <a:lnB>
                      <a:noFill/>
                    </a:lnB>
                    <a:solidFill>
                      <a:srgbClr val="F79646"/>
                    </a:solidFill>
                  </a:tcPr>
                </a:tc>
                <a:tc>
                  <a:txBody>
                    <a:bodyPr/>
                    <a:lstStyle/>
                    <a:p>
                      <a:pPr algn="ctr" fontAlgn="ctr"/>
                      <a:endParaRPr lang="fr-FR" sz="1000" b="0" i="0" u="none" strike="noStrike">
                        <a:solidFill>
                          <a:srgbClr val="000000"/>
                        </a:solidFill>
                        <a:effectLst/>
                        <a:latin typeface="Calibri"/>
                      </a:endParaRPr>
                    </a:p>
                  </a:txBody>
                  <a:tcPr marL="8361" marR="8361" marT="8361" marB="0" anchor="ctr">
                    <a:lnL>
                      <a:noFill/>
                    </a:lnL>
                    <a:lnR>
                      <a:noFill/>
                    </a:lnR>
                    <a:lnT>
                      <a:noFill/>
                    </a:lnT>
                    <a:lnB>
                      <a:noFill/>
                    </a:lnB>
                  </a:tcPr>
                </a:tc>
              </a:tr>
              <a:tr h="501727">
                <a:tc>
                  <a:txBody>
                    <a:bodyPr/>
                    <a:lstStyle/>
                    <a:p>
                      <a:pPr algn="l" fontAlgn="b"/>
                      <a:r>
                        <a:rPr lang="fr-FR" sz="1000" b="0" i="0" u="none" strike="noStrike">
                          <a:solidFill>
                            <a:srgbClr val="000000"/>
                          </a:solidFill>
                          <a:effectLst/>
                          <a:latin typeface="Calibri"/>
                        </a:rPr>
                        <a:t>Solde de tout compte, attestation POLE EMPLOI, certificat de travail</a:t>
                      </a:r>
                    </a:p>
                  </a:txBody>
                  <a:tcPr marL="8361" marR="8361" marT="8361" marB="0" anchor="b">
                    <a:lnL>
                      <a:noFill/>
                    </a:lnL>
                    <a:lnR>
                      <a:noFill/>
                    </a:lnR>
                    <a:lnT>
                      <a:noFill/>
                    </a:lnT>
                    <a:lnB>
                      <a:noFill/>
                    </a:lnB>
                  </a:tcPr>
                </a:tc>
                <a:tc>
                  <a:txBody>
                    <a:bodyPr/>
                    <a:lstStyle/>
                    <a:p>
                      <a:pPr algn="ctr" fontAlgn="ctr"/>
                      <a:r>
                        <a:rPr lang="fr-FR" sz="1000" b="0" i="0" u="none" strike="noStrike">
                          <a:solidFill>
                            <a:srgbClr val="000000"/>
                          </a:solidFill>
                          <a:effectLst/>
                          <a:latin typeface="Calibri"/>
                        </a:rPr>
                        <a:t>60,00 €</a:t>
                      </a:r>
                    </a:p>
                  </a:txBody>
                  <a:tcPr marL="8361" marR="8361" marT="8361" marB="0" anchor="ctr">
                    <a:lnL>
                      <a:noFill/>
                    </a:lnL>
                    <a:lnR>
                      <a:noFill/>
                    </a:lnR>
                    <a:lnT>
                      <a:noFill/>
                    </a:lnT>
                    <a:lnB>
                      <a:noFill/>
                    </a:lnB>
                    <a:solidFill>
                      <a:srgbClr val="F79646"/>
                    </a:solidFill>
                  </a:tcPr>
                </a:tc>
                <a:tc>
                  <a:txBody>
                    <a:bodyPr/>
                    <a:lstStyle/>
                    <a:p>
                      <a:pPr algn="ctr" fontAlgn="ctr"/>
                      <a:r>
                        <a:rPr lang="fr-FR" sz="1000" b="0" i="0" u="none" strike="noStrike">
                          <a:solidFill>
                            <a:srgbClr val="000000"/>
                          </a:solidFill>
                          <a:effectLst/>
                          <a:latin typeface="Calibri"/>
                        </a:rPr>
                        <a:t>39,00 €</a:t>
                      </a:r>
                    </a:p>
                  </a:txBody>
                  <a:tcPr marL="8361" marR="8361" marT="8361" marB="0" anchor="ctr">
                    <a:lnL>
                      <a:noFill/>
                    </a:lnL>
                    <a:lnR>
                      <a:noFill/>
                    </a:lnR>
                    <a:lnT>
                      <a:noFill/>
                    </a:lnT>
                    <a:lnB>
                      <a:noFill/>
                    </a:lnB>
                  </a:tcPr>
                </a:tc>
              </a:tr>
              <a:tr h="490819">
                <a:tc>
                  <a:txBody>
                    <a:bodyPr/>
                    <a:lstStyle/>
                    <a:p>
                      <a:pPr algn="l" fontAlgn="b"/>
                      <a:r>
                        <a:rPr lang="fr-FR" sz="1000" b="0" i="0" u="none" strike="noStrike">
                          <a:solidFill>
                            <a:srgbClr val="000000"/>
                          </a:solidFill>
                          <a:effectLst/>
                          <a:latin typeface="Calibri"/>
                        </a:rPr>
                        <a:t>Création d'un dossier informatique (par salarié)</a:t>
                      </a:r>
                    </a:p>
                  </a:txBody>
                  <a:tcPr marL="8361" marR="8361" marT="8361" marB="0" anchor="b">
                    <a:lnL>
                      <a:noFill/>
                    </a:lnL>
                    <a:lnR>
                      <a:noFill/>
                    </a:lnR>
                    <a:lnT>
                      <a:noFill/>
                    </a:lnT>
                    <a:lnB>
                      <a:noFill/>
                    </a:lnB>
                  </a:tcPr>
                </a:tc>
                <a:tc>
                  <a:txBody>
                    <a:bodyPr/>
                    <a:lstStyle/>
                    <a:p>
                      <a:pPr algn="ctr" fontAlgn="ctr"/>
                      <a:r>
                        <a:rPr lang="fr-FR" sz="1000" b="0" i="0" u="none" strike="noStrike">
                          <a:solidFill>
                            <a:srgbClr val="000000"/>
                          </a:solidFill>
                          <a:effectLst/>
                          <a:latin typeface="Calibri"/>
                        </a:rPr>
                        <a:t>25,00 €</a:t>
                      </a:r>
                    </a:p>
                  </a:txBody>
                  <a:tcPr marL="8361" marR="8361" marT="8361" marB="0" anchor="ctr">
                    <a:lnL>
                      <a:noFill/>
                    </a:lnL>
                    <a:lnR>
                      <a:noFill/>
                    </a:lnR>
                    <a:lnT>
                      <a:noFill/>
                    </a:lnT>
                    <a:lnB>
                      <a:noFill/>
                    </a:lnB>
                    <a:solidFill>
                      <a:srgbClr val="F79646"/>
                    </a:solidFill>
                  </a:tcPr>
                </a:tc>
                <a:tc>
                  <a:txBody>
                    <a:bodyPr/>
                    <a:lstStyle/>
                    <a:p>
                      <a:pPr algn="ctr" fontAlgn="ctr"/>
                      <a:r>
                        <a:rPr lang="fr-FR" sz="1000" b="0" i="0" u="none" strike="noStrike">
                          <a:solidFill>
                            <a:srgbClr val="000000"/>
                          </a:solidFill>
                          <a:effectLst/>
                          <a:latin typeface="Calibri"/>
                        </a:rPr>
                        <a:t>15,00 €</a:t>
                      </a:r>
                    </a:p>
                  </a:txBody>
                  <a:tcPr marL="8361" marR="8361" marT="8361" marB="0" anchor="ctr">
                    <a:lnL>
                      <a:noFill/>
                    </a:lnL>
                    <a:lnR>
                      <a:noFill/>
                    </a:lnR>
                    <a:lnT>
                      <a:noFill/>
                    </a:lnT>
                    <a:lnB>
                      <a:noFill/>
                    </a:lnB>
                  </a:tcPr>
                </a:tc>
              </a:tr>
              <a:tr h="261772">
                <a:tc>
                  <a:txBody>
                    <a:bodyPr/>
                    <a:lstStyle/>
                    <a:p>
                      <a:pPr algn="l" fontAlgn="b"/>
                      <a:r>
                        <a:rPr lang="fr-FR" sz="1000" b="0" i="0" u="none" strike="noStrike">
                          <a:solidFill>
                            <a:srgbClr val="000000"/>
                          </a:solidFill>
                          <a:effectLst/>
                          <a:latin typeface="Calibri"/>
                        </a:rPr>
                        <a:t>Contrat de travail</a:t>
                      </a:r>
                    </a:p>
                  </a:txBody>
                  <a:tcPr marL="8361" marR="8361" marT="8361" marB="0" anchor="b">
                    <a:lnL>
                      <a:noFill/>
                    </a:lnL>
                    <a:lnR>
                      <a:noFill/>
                    </a:lnR>
                    <a:lnT>
                      <a:noFill/>
                    </a:lnT>
                    <a:lnB>
                      <a:noFill/>
                    </a:lnB>
                  </a:tcPr>
                </a:tc>
                <a:tc>
                  <a:txBody>
                    <a:bodyPr/>
                    <a:lstStyle/>
                    <a:p>
                      <a:pPr algn="ctr" fontAlgn="ctr"/>
                      <a:r>
                        <a:rPr lang="fr-FR" sz="1000" b="0" i="0" u="none" strike="noStrike">
                          <a:solidFill>
                            <a:srgbClr val="000000"/>
                          </a:solidFill>
                          <a:effectLst/>
                          <a:latin typeface="Calibri"/>
                        </a:rPr>
                        <a:t>70,00 €</a:t>
                      </a:r>
                    </a:p>
                  </a:txBody>
                  <a:tcPr marL="8361" marR="8361" marT="8361" marB="0" anchor="ctr">
                    <a:lnL>
                      <a:noFill/>
                    </a:lnL>
                    <a:lnR>
                      <a:noFill/>
                    </a:lnR>
                    <a:lnT>
                      <a:noFill/>
                    </a:lnT>
                    <a:lnB>
                      <a:noFill/>
                    </a:lnB>
                    <a:solidFill>
                      <a:srgbClr val="F79646"/>
                    </a:solidFill>
                  </a:tcPr>
                </a:tc>
                <a:tc>
                  <a:txBody>
                    <a:bodyPr/>
                    <a:lstStyle/>
                    <a:p>
                      <a:pPr algn="ctr" fontAlgn="ctr"/>
                      <a:r>
                        <a:rPr lang="fr-FR" sz="1000" b="0" i="0" u="none" strike="noStrike">
                          <a:solidFill>
                            <a:srgbClr val="000000"/>
                          </a:solidFill>
                          <a:effectLst/>
                          <a:latin typeface="Calibri"/>
                        </a:rPr>
                        <a:t>39,00 €</a:t>
                      </a:r>
                    </a:p>
                  </a:txBody>
                  <a:tcPr marL="8361" marR="8361" marT="8361" marB="0" anchor="ctr">
                    <a:lnL>
                      <a:noFill/>
                    </a:lnL>
                    <a:lnR>
                      <a:noFill/>
                    </a:lnR>
                    <a:lnT>
                      <a:noFill/>
                    </a:lnT>
                    <a:lnB>
                      <a:noFill/>
                    </a:lnB>
                  </a:tcPr>
                </a:tc>
              </a:tr>
              <a:tr h="261772">
                <a:tc>
                  <a:txBody>
                    <a:bodyPr/>
                    <a:lstStyle/>
                    <a:p>
                      <a:pPr algn="l" fontAlgn="b"/>
                      <a:r>
                        <a:rPr lang="fr-FR" sz="1000" b="0" i="0" u="none" strike="noStrike">
                          <a:solidFill>
                            <a:srgbClr val="000000"/>
                          </a:solidFill>
                          <a:effectLst/>
                          <a:latin typeface="Calibri"/>
                        </a:rPr>
                        <a:t>Déclaration d'embauche</a:t>
                      </a:r>
                    </a:p>
                  </a:txBody>
                  <a:tcPr marL="8361" marR="8361" marT="8361" marB="0" anchor="b">
                    <a:lnL>
                      <a:noFill/>
                    </a:lnL>
                    <a:lnR>
                      <a:noFill/>
                    </a:lnR>
                    <a:lnT>
                      <a:noFill/>
                    </a:lnT>
                    <a:lnB>
                      <a:noFill/>
                    </a:lnB>
                  </a:tcPr>
                </a:tc>
                <a:tc>
                  <a:txBody>
                    <a:bodyPr/>
                    <a:lstStyle/>
                    <a:p>
                      <a:pPr algn="ctr" fontAlgn="b"/>
                      <a:r>
                        <a:rPr lang="fr-FR" sz="1000" b="0" i="0" u="none" strike="noStrike">
                          <a:solidFill>
                            <a:srgbClr val="000000"/>
                          </a:solidFill>
                          <a:effectLst/>
                          <a:latin typeface="Calibri"/>
                        </a:rPr>
                        <a:t>10,00 €</a:t>
                      </a:r>
                    </a:p>
                  </a:txBody>
                  <a:tcPr marL="8361" marR="8361" marT="8361" marB="0" anchor="b">
                    <a:lnL>
                      <a:noFill/>
                    </a:lnL>
                    <a:lnR>
                      <a:noFill/>
                    </a:lnR>
                    <a:lnT>
                      <a:noFill/>
                    </a:lnT>
                    <a:lnB>
                      <a:noFill/>
                    </a:lnB>
                    <a:solidFill>
                      <a:srgbClr val="F79646"/>
                    </a:solidFill>
                  </a:tcPr>
                </a:tc>
                <a:tc>
                  <a:txBody>
                    <a:bodyPr/>
                    <a:lstStyle/>
                    <a:p>
                      <a:pPr algn="ctr" fontAlgn="b"/>
                      <a:r>
                        <a:rPr lang="fr-FR" sz="1000" b="0" i="0" u="none" strike="noStrike">
                          <a:solidFill>
                            <a:srgbClr val="000000"/>
                          </a:solidFill>
                          <a:effectLst/>
                          <a:latin typeface="Calibri"/>
                        </a:rPr>
                        <a:t>10,00 €</a:t>
                      </a:r>
                    </a:p>
                  </a:txBody>
                  <a:tcPr marL="8361" marR="8361" marT="8361" marB="0" anchor="b">
                    <a:lnL>
                      <a:noFill/>
                    </a:lnL>
                    <a:lnR>
                      <a:noFill/>
                    </a:lnR>
                    <a:lnT>
                      <a:noFill/>
                    </a:lnT>
                    <a:lnB>
                      <a:noFill/>
                    </a:lnB>
                  </a:tcPr>
                </a:tc>
              </a:tr>
              <a:tr h="261772">
                <a:tc>
                  <a:txBody>
                    <a:bodyPr/>
                    <a:lstStyle/>
                    <a:p>
                      <a:pPr algn="l" fontAlgn="b"/>
                      <a:r>
                        <a:rPr lang="fr-FR" sz="1000" b="0" i="0" u="none" strike="noStrike">
                          <a:solidFill>
                            <a:srgbClr val="000000"/>
                          </a:solidFill>
                          <a:effectLst/>
                          <a:latin typeface="Calibri"/>
                        </a:rPr>
                        <a:t>Attestations (maladie, AT, maternité…)</a:t>
                      </a:r>
                    </a:p>
                  </a:txBody>
                  <a:tcPr marL="8361" marR="8361" marT="8361" marB="0" anchor="b">
                    <a:lnL>
                      <a:noFill/>
                    </a:lnL>
                    <a:lnR>
                      <a:noFill/>
                    </a:lnR>
                    <a:lnT>
                      <a:noFill/>
                    </a:lnT>
                    <a:lnB>
                      <a:noFill/>
                    </a:lnB>
                  </a:tcPr>
                </a:tc>
                <a:tc>
                  <a:txBody>
                    <a:bodyPr/>
                    <a:lstStyle/>
                    <a:p>
                      <a:pPr algn="ctr" fontAlgn="b"/>
                      <a:r>
                        <a:rPr lang="fr-FR" sz="1000" b="0" i="0" u="none" strike="noStrike">
                          <a:solidFill>
                            <a:srgbClr val="000000"/>
                          </a:solidFill>
                          <a:effectLst/>
                          <a:latin typeface="Calibri"/>
                        </a:rPr>
                        <a:t>20,00 €</a:t>
                      </a:r>
                    </a:p>
                  </a:txBody>
                  <a:tcPr marL="8361" marR="8361" marT="8361" marB="0" anchor="b">
                    <a:lnL>
                      <a:noFill/>
                    </a:lnL>
                    <a:lnR>
                      <a:noFill/>
                    </a:lnR>
                    <a:lnT>
                      <a:noFill/>
                    </a:lnT>
                    <a:lnB>
                      <a:noFill/>
                    </a:lnB>
                    <a:solidFill>
                      <a:srgbClr val="F79646"/>
                    </a:solidFill>
                  </a:tcPr>
                </a:tc>
                <a:tc>
                  <a:txBody>
                    <a:bodyPr/>
                    <a:lstStyle/>
                    <a:p>
                      <a:pPr algn="ctr" fontAlgn="b"/>
                      <a:r>
                        <a:rPr lang="fr-FR" sz="1000" b="0" i="0" u="none" strike="noStrike">
                          <a:solidFill>
                            <a:srgbClr val="000000"/>
                          </a:solidFill>
                          <a:effectLst/>
                          <a:latin typeface="Calibri"/>
                        </a:rPr>
                        <a:t>15,00 €</a:t>
                      </a:r>
                    </a:p>
                  </a:txBody>
                  <a:tcPr marL="8361" marR="8361" marT="8361" marB="0" anchor="b">
                    <a:lnL>
                      <a:noFill/>
                    </a:lnL>
                    <a:lnR>
                      <a:noFill/>
                    </a:lnR>
                    <a:lnT>
                      <a:noFill/>
                    </a:lnT>
                    <a:lnB>
                      <a:noFill/>
                    </a:lnB>
                  </a:tcPr>
                </a:tc>
              </a:tr>
              <a:tr h="261772">
                <a:tc>
                  <a:txBody>
                    <a:bodyPr/>
                    <a:lstStyle/>
                    <a:p>
                      <a:pPr algn="l" fontAlgn="b"/>
                      <a:r>
                        <a:rPr lang="fr-FR" sz="1000" b="0" i="0" u="none" strike="noStrike" dirty="0">
                          <a:solidFill>
                            <a:srgbClr val="000000"/>
                          </a:solidFill>
                          <a:effectLst/>
                          <a:latin typeface="Calibri"/>
                        </a:rPr>
                        <a:t>Affiliations (retraite, prévoyance, CIBTP…)</a:t>
                      </a:r>
                    </a:p>
                  </a:txBody>
                  <a:tcPr marL="8361" marR="8361" marT="8361" marB="0" anchor="b">
                    <a:lnL>
                      <a:noFill/>
                    </a:lnL>
                    <a:lnR>
                      <a:noFill/>
                    </a:lnR>
                    <a:lnT>
                      <a:noFill/>
                    </a:lnT>
                    <a:lnB>
                      <a:noFill/>
                    </a:lnB>
                  </a:tcPr>
                </a:tc>
                <a:tc>
                  <a:txBody>
                    <a:bodyPr/>
                    <a:lstStyle/>
                    <a:p>
                      <a:pPr algn="ctr" fontAlgn="b"/>
                      <a:r>
                        <a:rPr lang="fr-FR" sz="1000" b="0" i="0" u="none" strike="noStrike">
                          <a:solidFill>
                            <a:srgbClr val="000000"/>
                          </a:solidFill>
                          <a:effectLst/>
                          <a:latin typeface="Calibri"/>
                        </a:rPr>
                        <a:t>20,00 €</a:t>
                      </a:r>
                    </a:p>
                  </a:txBody>
                  <a:tcPr marL="8361" marR="8361" marT="8361" marB="0" anchor="b">
                    <a:lnL>
                      <a:noFill/>
                    </a:lnL>
                    <a:lnR>
                      <a:noFill/>
                    </a:lnR>
                    <a:lnT>
                      <a:noFill/>
                    </a:lnT>
                    <a:lnB>
                      <a:noFill/>
                    </a:lnB>
                    <a:solidFill>
                      <a:srgbClr val="F79646"/>
                    </a:solidFill>
                  </a:tcPr>
                </a:tc>
                <a:tc>
                  <a:txBody>
                    <a:bodyPr/>
                    <a:lstStyle/>
                    <a:p>
                      <a:pPr algn="ctr" fontAlgn="b"/>
                      <a:r>
                        <a:rPr lang="fr-FR" sz="1000" b="0" i="0" u="none" strike="noStrike" dirty="0">
                          <a:solidFill>
                            <a:srgbClr val="000000"/>
                          </a:solidFill>
                          <a:effectLst/>
                          <a:latin typeface="Calibri"/>
                        </a:rPr>
                        <a:t>15,00 €</a:t>
                      </a:r>
                    </a:p>
                  </a:txBody>
                  <a:tcPr marL="8361" marR="8361" marT="8361" marB="0" anchor="b">
                    <a:lnL>
                      <a:noFill/>
                    </a:lnL>
                    <a:lnR>
                      <a:noFill/>
                    </a:lnR>
                    <a:lnT>
                      <a:noFill/>
                    </a:lnT>
                    <a:lnB>
                      <a:noFill/>
                    </a:lnB>
                  </a:tcPr>
                </a:tc>
              </a:tr>
            </a:tbl>
          </a:graphicData>
        </a:graphic>
      </p:graphicFrame>
      <p:sp>
        <p:nvSpPr>
          <p:cNvPr id="9"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Tree>
    <p:extLst>
      <p:ext uri="{BB962C8B-B14F-4D97-AF65-F5344CB8AC3E}">
        <p14:creationId xmlns:p14="http://schemas.microsoft.com/office/powerpoint/2010/main" val="1317892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22</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pic>
        <p:nvPicPr>
          <p:cNvPr id="6" name="Image 5"/>
          <p:cNvPicPr>
            <a:picLocks noChangeAspect="1"/>
          </p:cNvPicPr>
          <p:nvPr/>
        </p:nvPicPr>
        <p:blipFill>
          <a:blip r:embed="rId2"/>
          <a:stretch>
            <a:fillRect/>
          </a:stretch>
        </p:blipFill>
        <p:spPr>
          <a:xfrm>
            <a:off x="0" y="6109252"/>
            <a:ext cx="1523999" cy="748748"/>
          </a:xfrm>
          <a:prstGeom prst="rect">
            <a:avLst/>
          </a:prstGeom>
        </p:spPr>
      </p:pic>
      <p:sp>
        <p:nvSpPr>
          <p:cNvPr id="8" name="ZoneTexte 7"/>
          <p:cNvSpPr txBox="1"/>
          <p:nvPr/>
        </p:nvSpPr>
        <p:spPr>
          <a:xfrm rot="20539403">
            <a:off x="669437" y="1259554"/>
            <a:ext cx="1625200" cy="400110"/>
          </a:xfrm>
          <a:prstGeom prst="rect">
            <a:avLst/>
          </a:prstGeom>
          <a:noFill/>
          <a:ln w="12700">
            <a:solidFill>
              <a:schemeClr val="accent6">
                <a:lumMod val="60000"/>
                <a:lumOff val="40000"/>
              </a:schemeClr>
            </a:solidFill>
          </a:ln>
        </p:spPr>
        <p:txBody>
          <a:bodyPr wrap="square" rtlCol="0">
            <a:spAutoFit/>
          </a:bodyPr>
          <a:lstStyle/>
          <a:p>
            <a:r>
              <a:rPr lang="fr-FR" sz="2000" b="1" dirty="0">
                <a:solidFill>
                  <a:schemeClr val="accent6">
                    <a:lumMod val="60000"/>
                    <a:lumOff val="40000"/>
                  </a:schemeClr>
                </a:solidFill>
                <a:latin typeface="Verdana" panose="020B0604030504040204" pitchFamily="34" charset="0"/>
                <a:ea typeface="Verdana" panose="020B0604030504040204" pitchFamily="34" charset="0"/>
                <a:cs typeface="Verdana" panose="020B0604030504040204" pitchFamily="34" charset="0"/>
              </a:rPr>
              <a:t>Nos tarifs</a:t>
            </a:r>
          </a:p>
        </p:txBody>
      </p:sp>
      <p:sp>
        <p:nvSpPr>
          <p:cNvPr id="10"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graphicFrame>
        <p:nvGraphicFramePr>
          <p:cNvPr id="2" name="Tableau 1"/>
          <p:cNvGraphicFramePr>
            <a:graphicFrameLocks noGrp="1"/>
          </p:cNvGraphicFramePr>
          <p:nvPr>
            <p:extLst>
              <p:ext uri="{D42A27DB-BD31-4B8C-83A1-F6EECF244321}">
                <p14:modId xmlns:p14="http://schemas.microsoft.com/office/powerpoint/2010/main" val="453485533"/>
              </p:ext>
            </p:extLst>
          </p:nvPr>
        </p:nvGraphicFramePr>
        <p:xfrm>
          <a:off x="2608118" y="301334"/>
          <a:ext cx="7803572" cy="5601575"/>
        </p:xfrm>
        <a:graphic>
          <a:graphicData uri="http://schemas.openxmlformats.org/drawingml/2006/table">
            <a:tbl>
              <a:tblPr/>
              <a:tblGrid>
                <a:gridCol w="2191985"/>
                <a:gridCol w="2106025"/>
                <a:gridCol w="2119456"/>
                <a:gridCol w="741406"/>
                <a:gridCol w="644700"/>
              </a:tblGrid>
              <a:tr h="182231">
                <a:tc>
                  <a:txBody>
                    <a:bodyPr/>
                    <a:lstStyle/>
                    <a:p>
                      <a:pPr algn="l" fontAlgn="b"/>
                      <a:endParaRPr lang="fr-FR" sz="700" b="0" i="0" u="none" strike="noStrike" dirty="0">
                        <a:solidFill>
                          <a:srgbClr val="000000"/>
                        </a:solidFill>
                        <a:effectLst/>
                        <a:latin typeface="Calibri"/>
                      </a:endParaRPr>
                    </a:p>
                  </a:txBody>
                  <a:tcPr marL="5631" marR="5631" marT="563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fr-FR" sz="700" b="0" i="0" u="none" strike="noStrike">
                        <a:solidFill>
                          <a:srgbClr val="000000"/>
                        </a:solidFill>
                        <a:effectLst/>
                        <a:latin typeface="Calibri"/>
                      </a:endParaRPr>
                    </a:p>
                  </a:txBody>
                  <a:tcPr marL="5631" marR="5631" marT="563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fr-FR" sz="700" b="0" i="0" u="none" strike="noStrike">
                        <a:solidFill>
                          <a:srgbClr val="000000"/>
                        </a:solidFill>
                        <a:effectLst/>
                        <a:latin typeface="Calibri"/>
                      </a:endParaRPr>
                    </a:p>
                  </a:txBody>
                  <a:tcPr marL="5631" marR="5631" marT="563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r>
              <a:tr h="382681">
                <a:tc gridSpan="3">
                  <a:txBody>
                    <a:bodyPr/>
                    <a:lstStyle/>
                    <a:p>
                      <a:pPr algn="l" fontAlgn="b"/>
                      <a:r>
                        <a:rPr lang="fr-FR" sz="700" b="1" i="1" u="none" strike="noStrike">
                          <a:solidFill>
                            <a:srgbClr val="000000"/>
                          </a:solidFill>
                          <a:effectLst/>
                          <a:latin typeface="Calibri"/>
                        </a:rPr>
                        <a:t>SUIVI COMPTABLE (assuré en partenariat avec OPTIMUM EXPERT)</a:t>
                      </a:r>
                    </a:p>
                  </a:txBody>
                  <a:tcPr marL="5631" marR="5631" marT="5631"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r>
              <a:tr h="191339">
                <a:tc>
                  <a:txBody>
                    <a:bodyPr/>
                    <a:lstStyle/>
                    <a:p>
                      <a:pPr algn="l" fontAlgn="b"/>
                      <a:endParaRPr lang="fr-FR" sz="700" b="1" i="1" u="none" strike="noStrike">
                        <a:solidFill>
                          <a:srgbClr val="000000"/>
                        </a:solidFill>
                        <a:effectLst/>
                        <a:latin typeface="Calibri"/>
                      </a:endParaRPr>
                    </a:p>
                  </a:txBody>
                  <a:tcPr marL="5631" marR="5631" marT="5631"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ctr" fontAlgn="b"/>
                      <a:endParaRPr lang="fr-FR" sz="700" b="0" i="0" u="none" strike="noStrike">
                        <a:solidFill>
                          <a:srgbClr val="000000"/>
                        </a:solidFill>
                        <a:effectLst/>
                        <a:latin typeface="Calibri"/>
                      </a:endParaRPr>
                    </a:p>
                  </a:txBody>
                  <a:tcPr marL="5631" marR="5631" marT="5631"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ctr" fontAlgn="b"/>
                      <a:endParaRPr lang="fr-FR" sz="700" b="0" i="0" u="none" strike="noStrike">
                        <a:solidFill>
                          <a:srgbClr val="000000"/>
                        </a:solidFill>
                        <a:effectLst/>
                        <a:latin typeface="Calibri"/>
                      </a:endParaRPr>
                    </a:p>
                  </a:txBody>
                  <a:tcPr marL="5631" marR="5631" marT="5631"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r>
              <a:tr h="218673">
                <a:tc gridSpan="4">
                  <a:txBody>
                    <a:bodyPr/>
                    <a:lstStyle/>
                    <a:p>
                      <a:pPr algn="l" fontAlgn="b"/>
                      <a:r>
                        <a:rPr lang="fr-FR" sz="700" b="0" i="0" u="none" strike="noStrike">
                          <a:solidFill>
                            <a:srgbClr val="000000"/>
                          </a:solidFill>
                          <a:effectLst/>
                          <a:latin typeface="Calibri"/>
                        </a:rPr>
                        <a:t>Saisissez les tarifs mensuels proposés à vos clients pour le suivi comptable, établissement d'un tableau de bord mensuel, bilan….</a:t>
                      </a:r>
                    </a:p>
                  </a:txBody>
                  <a:tcPr marL="5631" marR="5631" marT="5631" marB="0" anchor="b">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r>
              <a:tr h="227786">
                <a:tc>
                  <a:txBody>
                    <a:bodyPr/>
                    <a:lstStyle/>
                    <a:p>
                      <a:pPr algn="ctr"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c>
                  <a:txBody>
                    <a:bodyPr/>
                    <a:lstStyle/>
                    <a:p>
                      <a:pPr algn="ctr"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c>
                  <a:txBody>
                    <a:bodyPr/>
                    <a:lstStyle/>
                    <a:p>
                      <a:pPr algn="ctr"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r>
              <a:tr h="218673">
                <a:tc>
                  <a:txBody>
                    <a:bodyPr/>
                    <a:lstStyle/>
                    <a:p>
                      <a:pPr algn="ctr" fontAlgn="b"/>
                      <a:r>
                        <a:rPr lang="fr-FR" sz="700" b="1" i="0" u="none" strike="noStrike">
                          <a:solidFill>
                            <a:srgbClr val="000000"/>
                          </a:solidFill>
                          <a:effectLst/>
                          <a:latin typeface="Calibri"/>
                        </a:rPr>
                        <a:t>OFFRE SERENITE</a:t>
                      </a:r>
                    </a:p>
                  </a:txBody>
                  <a:tcPr marL="5631" marR="5631" marT="5631" marB="0" anchor="b">
                    <a:lnL>
                      <a:noFill/>
                    </a:lnL>
                    <a:lnR>
                      <a:noFill/>
                    </a:lnR>
                    <a:lnT>
                      <a:noFill/>
                    </a:lnT>
                    <a:lnB>
                      <a:noFill/>
                    </a:lnB>
                    <a:solidFill>
                      <a:srgbClr val="F79646"/>
                    </a:solidFill>
                  </a:tcPr>
                </a:tc>
                <a:tc>
                  <a:txBody>
                    <a:bodyPr/>
                    <a:lstStyle/>
                    <a:p>
                      <a:pPr algn="ctr" fontAlgn="b"/>
                      <a:r>
                        <a:rPr lang="fr-FR" sz="700" b="1" i="0" u="none" strike="noStrike">
                          <a:solidFill>
                            <a:srgbClr val="000000"/>
                          </a:solidFill>
                          <a:effectLst/>
                          <a:latin typeface="Calibri"/>
                        </a:rPr>
                        <a:t>OFFRE COPILOTE CLASSIQUE</a:t>
                      </a:r>
                    </a:p>
                  </a:txBody>
                  <a:tcPr marL="5631" marR="5631" marT="5631" marB="0" anchor="b">
                    <a:lnL>
                      <a:noFill/>
                    </a:lnL>
                    <a:lnR>
                      <a:noFill/>
                    </a:lnR>
                    <a:lnT>
                      <a:noFill/>
                    </a:lnT>
                    <a:lnB>
                      <a:noFill/>
                    </a:lnB>
                    <a:solidFill>
                      <a:srgbClr val="F79646"/>
                    </a:solidFill>
                  </a:tcPr>
                </a:tc>
                <a:tc>
                  <a:txBody>
                    <a:bodyPr/>
                    <a:lstStyle/>
                    <a:p>
                      <a:pPr algn="ctr" fontAlgn="b"/>
                      <a:r>
                        <a:rPr lang="fr-FR" sz="700" b="1" i="0" u="none" strike="noStrike">
                          <a:solidFill>
                            <a:srgbClr val="000000"/>
                          </a:solidFill>
                          <a:effectLst/>
                          <a:latin typeface="Calibri"/>
                        </a:rPr>
                        <a:t>OFFRE COPILOTE EXPERT</a:t>
                      </a:r>
                    </a:p>
                  </a:txBody>
                  <a:tcPr marL="5631" marR="5631" marT="5631" marB="0" anchor="b">
                    <a:lnL>
                      <a:noFill/>
                    </a:lnL>
                    <a:lnR>
                      <a:noFill/>
                    </a:lnR>
                    <a:lnT>
                      <a:noFill/>
                    </a:lnT>
                    <a:lnB>
                      <a:noFill/>
                    </a:lnB>
                    <a:solidFill>
                      <a:srgbClr val="F79646"/>
                    </a:solidFill>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r>
              <a:tr h="354355">
                <a:tc>
                  <a:txBody>
                    <a:bodyPr/>
                    <a:lstStyle/>
                    <a:p>
                      <a:pPr algn="ctr" fontAlgn="b"/>
                      <a:r>
                        <a:rPr lang="fr-FR" sz="700" b="1" i="0" u="none" strike="noStrike">
                          <a:solidFill>
                            <a:srgbClr val="000000"/>
                          </a:solidFill>
                          <a:effectLst/>
                          <a:latin typeface="Calibri"/>
                        </a:rPr>
                        <a:t>Nb. de dossiers</a:t>
                      </a:r>
                    </a:p>
                  </a:txBody>
                  <a:tcPr marL="5631" marR="5631" marT="5631" marB="0" anchor="b">
                    <a:lnL>
                      <a:noFill/>
                    </a:lnL>
                    <a:lnR>
                      <a:noFill/>
                    </a:lnR>
                    <a:lnT>
                      <a:noFill/>
                    </a:lnT>
                    <a:lnB>
                      <a:noFill/>
                    </a:lnB>
                    <a:solidFill>
                      <a:srgbClr val="F79646"/>
                    </a:solidFill>
                  </a:tcPr>
                </a:tc>
                <a:tc>
                  <a:txBody>
                    <a:bodyPr/>
                    <a:lstStyle/>
                    <a:p>
                      <a:pPr algn="ctr" fontAlgn="b"/>
                      <a:r>
                        <a:rPr lang="fr-FR" sz="700" b="1" i="0" u="none" strike="noStrike">
                          <a:solidFill>
                            <a:srgbClr val="000000"/>
                          </a:solidFill>
                          <a:effectLst/>
                          <a:latin typeface="Calibri"/>
                        </a:rPr>
                        <a:t>Nb. de dossiers</a:t>
                      </a:r>
                    </a:p>
                  </a:txBody>
                  <a:tcPr marL="5631" marR="5631" marT="5631" marB="0" anchor="b">
                    <a:lnL>
                      <a:noFill/>
                    </a:lnL>
                    <a:lnR>
                      <a:noFill/>
                    </a:lnR>
                    <a:lnT>
                      <a:noFill/>
                    </a:lnT>
                    <a:lnB>
                      <a:noFill/>
                    </a:lnB>
                    <a:solidFill>
                      <a:srgbClr val="F79646"/>
                    </a:solidFill>
                  </a:tcPr>
                </a:tc>
                <a:tc>
                  <a:txBody>
                    <a:bodyPr/>
                    <a:lstStyle/>
                    <a:p>
                      <a:pPr algn="ctr" fontAlgn="b"/>
                      <a:r>
                        <a:rPr lang="fr-FR" sz="700" b="1" i="0" u="none" strike="noStrike">
                          <a:solidFill>
                            <a:srgbClr val="000000"/>
                          </a:solidFill>
                          <a:effectLst/>
                          <a:latin typeface="Calibri"/>
                        </a:rPr>
                        <a:t>Nb. de dossiers</a:t>
                      </a:r>
                    </a:p>
                  </a:txBody>
                  <a:tcPr marL="5631" marR="5631" marT="5631" marB="0" anchor="b">
                    <a:lnL>
                      <a:noFill/>
                    </a:lnL>
                    <a:lnR>
                      <a:noFill/>
                    </a:lnR>
                    <a:lnT>
                      <a:noFill/>
                    </a:lnT>
                    <a:lnB>
                      <a:noFill/>
                    </a:lnB>
                    <a:solidFill>
                      <a:srgbClr val="F79646"/>
                    </a:solidFill>
                  </a:tcPr>
                </a:tc>
                <a:tc>
                  <a:txBody>
                    <a:bodyPr/>
                    <a:lstStyle/>
                    <a:p>
                      <a:pPr algn="ctr" fontAlgn="b"/>
                      <a:r>
                        <a:rPr lang="fr-FR" sz="700" b="1" i="0" u="none" strike="noStrike" dirty="0">
                          <a:solidFill>
                            <a:srgbClr val="000000"/>
                          </a:solidFill>
                          <a:effectLst/>
                          <a:latin typeface="Calibri"/>
                        </a:rPr>
                        <a:t>Total dossiers</a:t>
                      </a:r>
                    </a:p>
                  </a:txBody>
                  <a:tcPr marL="5631" marR="5631" marT="5631" marB="0" anchor="b">
                    <a:lnL>
                      <a:noFill/>
                    </a:lnL>
                    <a:lnR>
                      <a:noFill/>
                    </a:lnR>
                    <a:lnT>
                      <a:noFill/>
                    </a:lnT>
                    <a:lnB>
                      <a:noFill/>
                    </a:lnB>
                    <a:noFill/>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r>
              <a:tr h="255121">
                <a:tc>
                  <a:txBody>
                    <a:bodyPr/>
                    <a:lstStyle/>
                    <a:p>
                      <a:pPr algn="ctr" fontAlgn="b"/>
                      <a:r>
                        <a:rPr lang="fr-FR" sz="700" b="1" i="0" u="none" strike="noStrike">
                          <a:solidFill>
                            <a:srgbClr val="000000"/>
                          </a:solidFill>
                          <a:effectLst/>
                          <a:latin typeface="Calibri"/>
                        </a:rPr>
                        <a:t>5</a:t>
                      </a:r>
                    </a:p>
                  </a:txBody>
                  <a:tcPr marL="5631" marR="5631" marT="5631" marB="0" anchor="b">
                    <a:lnL>
                      <a:noFill/>
                    </a:lnL>
                    <a:lnR>
                      <a:noFill/>
                    </a:lnR>
                    <a:lnT>
                      <a:noFill/>
                    </a:lnT>
                    <a:lnB>
                      <a:noFill/>
                    </a:lnB>
                    <a:solidFill>
                      <a:srgbClr val="F79646"/>
                    </a:solidFill>
                  </a:tcPr>
                </a:tc>
                <a:tc>
                  <a:txBody>
                    <a:bodyPr/>
                    <a:lstStyle/>
                    <a:p>
                      <a:pPr algn="ctr" fontAlgn="b"/>
                      <a:r>
                        <a:rPr lang="fr-FR" sz="700" b="1" i="0" u="none" strike="noStrike">
                          <a:solidFill>
                            <a:srgbClr val="000000"/>
                          </a:solidFill>
                          <a:effectLst/>
                          <a:latin typeface="Calibri"/>
                        </a:rPr>
                        <a:t>8</a:t>
                      </a:r>
                    </a:p>
                  </a:txBody>
                  <a:tcPr marL="5631" marR="5631" marT="5631" marB="0" anchor="b">
                    <a:lnL>
                      <a:noFill/>
                    </a:lnL>
                    <a:lnR>
                      <a:noFill/>
                    </a:lnR>
                    <a:lnT>
                      <a:noFill/>
                    </a:lnT>
                    <a:lnB>
                      <a:noFill/>
                    </a:lnB>
                    <a:solidFill>
                      <a:srgbClr val="F79646"/>
                    </a:solidFill>
                  </a:tcPr>
                </a:tc>
                <a:tc>
                  <a:txBody>
                    <a:bodyPr/>
                    <a:lstStyle/>
                    <a:p>
                      <a:pPr algn="ctr" fontAlgn="b"/>
                      <a:r>
                        <a:rPr lang="fr-FR" sz="700" b="1" i="0" u="none" strike="noStrike">
                          <a:solidFill>
                            <a:srgbClr val="000000"/>
                          </a:solidFill>
                          <a:effectLst/>
                          <a:latin typeface="Calibri"/>
                        </a:rPr>
                        <a:t>2</a:t>
                      </a:r>
                    </a:p>
                  </a:txBody>
                  <a:tcPr marL="5631" marR="5631" marT="5631" marB="0" anchor="b">
                    <a:lnL>
                      <a:noFill/>
                    </a:lnL>
                    <a:lnR>
                      <a:noFill/>
                    </a:lnR>
                    <a:lnT>
                      <a:noFill/>
                    </a:lnT>
                    <a:lnB>
                      <a:noFill/>
                    </a:lnB>
                    <a:solidFill>
                      <a:srgbClr val="F79646"/>
                    </a:solidFill>
                  </a:tcPr>
                </a:tc>
                <a:tc>
                  <a:txBody>
                    <a:bodyPr/>
                    <a:lstStyle/>
                    <a:p>
                      <a:pPr algn="ctr" fontAlgn="b"/>
                      <a:r>
                        <a:rPr lang="fr-FR" sz="700" b="0" i="0" u="none" strike="noStrike">
                          <a:solidFill>
                            <a:srgbClr val="000000"/>
                          </a:solidFill>
                          <a:effectLst/>
                          <a:latin typeface="Calibri"/>
                        </a:rPr>
                        <a:t>15</a:t>
                      </a:r>
                    </a:p>
                  </a:txBody>
                  <a:tcPr marL="5631" marR="5631" marT="5631" marB="0" anchor="b">
                    <a:lnL>
                      <a:noFill/>
                    </a:lnL>
                    <a:lnR>
                      <a:noFill/>
                    </a:lnR>
                    <a:lnT>
                      <a:noFill/>
                    </a:lnT>
                    <a:lnB>
                      <a:noFill/>
                    </a:lnB>
                  </a:tcPr>
                </a:tc>
                <a:tc>
                  <a:txBody>
                    <a:bodyPr/>
                    <a:lstStyle/>
                    <a:p>
                      <a:pPr algn="l" fontAlgn="b"/>
                      <a:r>
                        <a:rPr lang="fr-FR" sz="700" b="0" i="0" u="none" strike="noStrike">
                          <a:solidFill>
                            <a:srgbClr val="000000"/>
                          </a:solidFill>
                          <a:effectLst/>
                          <a:latin typeface="Calibri"/>
                        </a:rPr>
                        <a:t>Année 1</a:t>
                      </a:r>
                    </a:p>
                  </a:txBody>
                  <a:tcPr marL="5631" marR="5631" marT="5631" marB="0" anchor="b">
                    <a:lnL>
                      <a:noFill/>
                    </a:lnL>
                    <a:lnR>
                      <a:noFill/>
                    </a:lnR>
                    <a:lnT>
                      <a:noFill/>
                    </a:lnT>
                    <a:lnB>
                      <a:noFill/>
                    </a:lnB>
                  </a:tcPr>
                </a:tc>
              </a:tr>
              <a:tr h="255121">
                <a:tc>
                  <a:txBody>
                    <a:bodyPr/>
                    <a:lstStyle/>
                    <a:p>
                      <a:pPr algn="ctr" fontAlgn="b"/>
                      <a:r>
                        <a:rPr lang="fr-FR" sz="700" b="1" i="0" u="none" strike="noStrike">
                          <a:solidFill>
                            <a:srgbClr val="000000"/>
                          </a:solidFill>
                          <a:effectLst/>
                          <a:latin typeface="Calibri"/>
                        </a:rPr>
                        <a:t>8</a:t>
                      </a:r>
                    </a:p>
                  </a:txBody>
                  <a:tcPr marL="5631" marR="5631" marT="5631" marB="0" anchor="b">
                    <a:lnL>
                      <a:noFill/>
                    </a:lnL>
                    <a:lnR>
                      <a:noFill/>
                    </a:lnR>
                    <a:lnT>
                      <a:noFill/>
                    </a:lnT>
                    <a:lnB>
                      <a:noFill/>
                    </a:lnB>
                    <a:solidFill>
                      <a:srgbClr val="F79646"/>
                    </a:solidFill>
                  </a:tcPr>
                </a:tc>
                <a:tc>
                  <a:txBody>
                    <a:bodyPr/>
                    <a:lstStyle/>
                    <a:p>
                      <a:pPr algn="ctr" fontAlgn="b"/>
                      <a:r>
                        <a:rPr lang="fr-FR" sz="700" b="1" i="0" u="none" strike="noStrike">
                          <a:solidFill>
                            <a:srgbClr val="000000"/>
                          </a:solidFill>
                          <a:effectLst/>
                          <a:latin typeface="Calibri"/>
                        </a:rPr>
                        <a:t>14</a:t>
                      </a:r>
                    </a:p>
                  </a:txBody>
                  <a:tcPr marL="5631" marR="5631" marT="5631" marB="0" anchor="b">
                    <a:lnL>
                      <a:noFill/>
                    </a:lnL>
                    <a:lnR>
                      <a:noFill/>
                    </a:lnR>
                    <a:lnT>
                      <a:noFill/>
                    </a:lnT>
                    <a:lnB>
                      <a:noFill/>
                    </a:lnB>
                    <a:solidFill>
                      <a:srgbClr val="F79646"/>
                    </a:solidFill>
                  </a:tcPr>
                </a:tc>
                <a:tc>
                  <a:txBody>
                    <a:bodyPr/>
                    <a:lstStyle/>
                    <a:p>
                      <a:pPr algn="ctr" fontAlgn="b"/>
                      <a:r>
                        <a:rPr lang="fr-FR" sz="700" b="1" i="0" u="none" strike="noStrike">
                          <a:solidFill>
                            <a:srgbClr val="000000"/>
                          </a:solidFill>
                          <a:effectLst/>
                          <a:latin typeface="Calibri"/>
                        </a:rPr>
                        <a:t>3</a:t>
                      </a:r>
                    </a:p>
                  </a:txBody>
                  <a:tcPr marL="5631" marR="5631" marT="5631" marB="0" anchor="b">
                    <a:lnL>
                      <a:noFill/>
                    </a:lnL>
                    <a:lnR>
                      <a:noFill/>
                    </a:lnR>
                    <a:lnT>
                      <a:noFill/>
                    </a:lnT>
                    <a:lnB>
                      <a:noFill/>
                    </a:lnB>
                    <a:solidFill>
                      <a:srgbClr val="F79646"/>
                    </a:solidFill>
                  </a:tcPr>
                </a:tc>
                <a:tc>
                  <a:txBody>
                    <a:bodyPr/>
                    <a:lstStyle/>
                    <a:p>
                      <a:pPr algn="ctr" fontAlgn="b"/>
                      <a:r>
                        <a:rPr lang="fr-FR" sz="700" b="0" i="0" u="none" strike="noStrike">
                          <a:solidFill>
                            <a:srgbClr val="000000"/>
                          </a:solidFill>
                          <a:effectLst/>
                          <a:latin typeface="Calibri"/>
                        </a:rPr>
                        <a:t>25</a:t>
                      </a:r>
                    </a:p>
                  </a:txBody>
                  <a:tcPr marL="5631" marR="5631" marT="5631" marB="0" anchor="b">
                    <a:lnL>
                      <a:noFill/>
                    </a:lnL>
                    <a:lnR>
                      <a:noFill/>
                    </a:lnR>
                    <a:lnT>
                      <a:noFill/>
                    </a:lnT>
                    <a:lnB>
                      <a:noFill/>
                    </a:lnB>
                  </a:tcPr>
                </a:tc>
                <a:tc>
                  <a:txBody>
                    <a:bodyPr/>
                    <a:lstStyle/>
                    <a:p>
                      <a:pPr algn="l" fontAlgn="b"/>
                      <a:r>
                        <a:rPr lang="fr-FR" sz="700" b="0" i="0" u="none" strike="noStrike">
                          <a:solidFill>
                            <a:srgbClr val="000000"/>
                          </a:solidFill>
                          <a:effectLst/>
                          <a:latin typeface="Calibri"/>
                        </a:rPr>
                        <a:t>Année 2</a:t>
                      </a:r>
                    </a:p>
                  </a:txBody>
                  <a:tcPr marL="5631" marR="5631" marT="5631" marB="0" anchor="b">
                    <a:lnL>
                      <a:noFill/>
                    </a:lnL>
                    <a:lnR>
                      <a:noFill/>
                    </a:lnR>
                    <a:lnT>
                      <a:noFill/>
                    </a:lnT>
                    <a:lnB>
                      <a:noFill/>
                    </a:lnB>
                  </a:tcPr>
                </a:tc>
              </a:tr>
              <a:tr h="255121">
                <a:tc>
                  <a:txBody>
                    <a:bodyPr/>
                    <a:lstStyle/>
                    <a:p>
                      <a:pPr algn="ctr" fontAlgn="b"/>
                      <a:r>
                        <a:rPr lang="fr-FR" sz="700" b="1" i="0" u="none" strike="noStrike">
                          <a:solidFill>
                            <a:srgbClr val="000000"/>
                          </a:solidFill>
                          <a:effectLst/>
                          <a:latin typeface="Calibri"/>
                        </a:rPr>
                        <a:t>12</a:t>
                      </a:r>
                    </a:p>
                  </a:txBody>
                  <a:tcPr marL="5631" marR="5631" marT="5631" marB="0" anchor="b">
                    <a:lnL>
                      <a:noFill/>
                    </a:lnL>
                    <a:lnR>
                      <a:noFill/>
                    </a:lnR>
                    <a:lnT>
                      <a:noFill/>
                    </a:lnT>
                    <a:lnB>
                      <a:noFill/>
                    </a:lnB>
                    <a:solidFill>
                      <a:srgbClr val="F79646"/>
                    </a:solidFill>
                  </a:tcPr>
                </a:tc>
                <a:tc>
                  <a:txBody>
                    <a:bodyPr/>
                    <a:lstStyle/>
                    <a:p>
                      <a:pPr algn="ctr" fontAlgn="b"/>
                      <a:r>
                        <a:rPr lang="fr-FR" sz="700" b="1" i="0" u="none" strike="noStrike">
                          <a:solidFill>
                            <a:srgbClr val="000000"/>
                          </a:solidFill>
                          <a:effectLst/>
                          <a:latin typeface="Calibri"/>
                        </a:rPr>
                        <a:t>19</a:t>
                      </a:r>
                    </a:p>
                  </a:txBody>
                  <a:tcPr marL="5631" marR="5631" marT="5631" marB="0" anchor="b">
                    <a:lnL>
                      <a:noFill/>
                    </a:lnL>
                    <a:lnR>
                      <a:noFill/>
                    </a:lnR>
                    <a:lnT>
                      <a:noFill/>
                    </a:lnT>
                    <a:lnB>
                      <a:noFill/>
                    </a:lnB>
                    <a:solidFill>
                      <a:srgbClr val="F79646"/>
                    </a:solidFill>
                  </a:tcPr>
                </a:tc>
                <a:tc>
                  <a:txBody>
                    <a:bodyPr/>
                    <a:lstStyle/>
                    <a:p>
                      <a:pPr algn="ctr" fontAlgn="b"/>
                      <a:r>
                        <a:rPr lang="fr-FR" sz="700" b="1" i="0" u="none" strike="noStrike">
                          <a:solidFill>
                            <a:srgbClr val="000000"/>
                          </a:solidFill>
                          <a:effectLst/>
                          <a:latin typeface="Calibri"/>
                        </a:rPr>
                        <a:t>4</a:t>
                      </a:r>
                    </a:p>
                  </a:txBody>
                  <a:tcPr marL="5631" marR="5631" marT="5631" marB="0" anchor="b">
                    <a:lnL>
                      <a:noFill/>
                    </a:lnL>
                    <a:lnR>
                      <a:noFill/>
                    </a:lnR>
                    <a:lnT>
                      <a:noFill/>
                    </a:lnT>
                    <a:lnB>
                      <a:noFill/>
                    </a:lnB>
                    <a:solidFill>
                      <a:srgbClr val="F79646"/>
                    </a:solidFill>
                  </a:tcPr>
                </a:tc>
                <a:tc>
                  <a:txBody>
                    <a:bodyPr/>
                    <a:lstStyle/>
                    <a:p>
                      <a:pPr algn="ctr" fontAlgn="b"/>
                      <a:r>
                        <a:rPr lang="fr-FR" sz="700" b="0" i="0" u="none" strike="noStrike">
                          <a:solidFill>
                            <a:srgbClr val="000000"/>
                          </a:solidFill>
                          <a:effectLst/>
                          <a:latin typeface="Calibri"/>
                        </a:rPr>
                        <a:t>35</a:t>
                      </a:r>
                    </a:p>
                  </a:txBody>
                  <a:tcPr marL="5631" marR="5631" marT="5631" marB="0" anchor="b">
                    <a:lnL>
                      <a:noFill/>
                    </a:lnL>
                    <a:lnR>
                      <a:noFill/>
                    </a:lnR>
                    <a:lnT>
                      <a:noFill/>
                    </a:lnT>
                    <a:lnB>
                      <a:noFill/>
                    </a:lnB>
                  </a:tcPr>
                </a:tc>
                <a:tc>
                  <a:txBody>
                    <a:bodyPr/>
                    <a:lstStyle/>
                    <a:p>
                      <a:pPr algn="l" fontAlgn="b"/>
                      <a:r>
                        <a:rPr lang="fr-FR" sz="700" b="0" i="0" u="none" strike="noStrike">
                          <a:solidFill>
                            <a:srgbClr val="000000"/>
                          </a:solidFill>
                          <a:effectLst/>
                          <a:latin typeface="Calibri"/>
                        </a:rPr>
                        <a:t>Année 3</a:t>
                      </a:r>
                    </a:p>
                  </a:txBody>
                  <a:tcPr marL="5631" marR="5631" marT="5631" marB="0" anchor="b">
                    <a:lnL>
                      <a:noFill/>
                    </a:lnL>
                    <a:lnR>
                      <a:noFill/>
                    </a:lnR>
                    <a:lnT>
                      <a:noFill/>
                    </a:lnT>
                    <a:lnB>
                      <a:noFill/>
                    </a:lnB>
                  </a:tcPr>
                </a:tc>
              </a:tr>
              <a:tr h="182231">
                <a:tc>
                  <a:txBody>
                    <a:bodyPr/>
                    <a:lstStyle/>
                    <a:p>
                      <a:pPr algn="ctr" fontAlgn="b"/>
                      <a:r>
                        <a:rPr lang="fr-FR" sz="700" b="1" i="0" u="none" strike="noStrike">
                          <a:solidFill>
                            <a:srgbClr val="000000"/>
                          </a:solidFill>
                          <a:effectLst/>
                          <a:latin typeface="Calibri"/>
                        </a:rPr>
                        <a:t>Tarif moyen proposé</a:t>
                      </a:r>
                    </a:p>
                  </a:txBody>
                  <a:tcPr marL="5631" marR="5631" marT="5631" marB="0" anchor="b">
                    <a:lnL>
                      <a:noFill/>
                    </a:lnL>
                    <a:lnR>
                      <a:noFill/>
                    </a:lnR>
                    <a:lnT>
                      <a:noFill/>
                    </a:lnT>
                    <a:lnB>
                      <a:noFill/>
                    </a:lnB>
                    <a:solidFill>
                      <a:srgbClr val="F79646"/>
                    </a:solidFill>
                  </a:tcPr>
                </a:tc>
                <a:tc>
                  <a:txBody>
                    <a:bodyPr/>
                    <a:lstStyle/>
                    <a:p>
                      <a:pPr algn="ctr" fontAlgn="b"/>
                      <a:r>
                        <a:rPr lang="fr-FR" sz="700" b="1" i="0" u="none" strike="noStrike">
                          <a:solidFill>
                            <a:srgbClr val="000000"/>
                          </a:solidFill>
                          <a:effectLst/>
                          <a:latin typeface="Calibri"/>
                        </a:rPr>
                        <a:t>Tarif moyen proposé</a:t>
                      </a:r>
                    </a:p>
                  </a:txBody>
                  <a:tcPr marL="5631" marR="5631" marT="5631" marB="0" anchor="b">
                    <a:lnL>
                      <a:noFill/>
                    </a:lnL>
                    <a:lnR>
                      <a:noFill/>
                    </a:lnR>
                    <a:lnT>
                      <a:noFill/>
                    </a:lnT>
                    <a:lnB>
                      <a:noFill/>
                    </a:lnB>
                    <a:solidFill>
                      <a:srgbClr val="F79646"/>
                    </a:solidFill>
                  </a:tcPr>
                </a:tc>
                <a:tc>
                  <a:txBody>
                    <a:bodyPr/>
                    <a:lstStyle/>
                    <a:p>
                      <a:pPr algn="ctr" fontAlgn="b"/>
                      <a:r>
                        <a:rPr lang="fr-FR" sz="700" b="1" i="0" u="none" strike="noStrike">
                          <a:solidFill>
                            <a:srgbClr val="000000"/>
                          </a:solidFill>
                          <a:effectLst/>
                          <a:latin typeface="Calibri"/>
                        </a:rPr>
                        <a:t>Tarif moyen proposé</a:t>
                      </a:r>
                    </a:p>
                  </a:txBody>
                  <a:tcPr marL="5631" marR="5631" marT="5631" marB="0" anchor="b">
                    <a:lnL>
                      <a:noFill/>
                    </a:lnL>
                    <a:lnR>
                      <a:noFill/>
                    </a:lnR>
                    <a:lnT>
                      <a:noFill/>
                    </a:lnT>
                    <a:lnB>
                      <a:noFill/>
                    </a:lnB>
                    <a:solidFill>
                      <a:srgbClr val="F79646"/>
                    </a:solidFill>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r>
              <a:tr h="182231">
                <a:tc>
                  <a:txBody>
                    <a:bodyPr/>
                    <a:lstStyle/>
                    <a:p>
                      <a:pPr algn="ctr" fontAlgn="b"/>
                      <a:r>
                        <a:rPr lang="fr-FR" sz="700" b="1" i="0" u="none" strike="noStrike">
                          <a:solidFill>
                            <a:srgbClr val="000000"/>
                          </a:solidFill>
                          <a:effectLst/>
                          <a:latin typeface="Calibri"/>
                        </a:rPr>
                        <a:t>109 €</a:t>
                      </a:r>
                    </a:p>
                  </a:txBody>
                  <a:tcPr marL="5631" marR="5631" marT="5631" marB="0" anchor="b">
                    <a:lnL>
                      <a:noFill/>
                    </a:lnL>
                    <a:lnR>
                      <a:noFill/>
                    </a:lnR>
                    <a:lnT>
                      <a:noFill/>
                    </a:lnT>
                    <a:lnB>
                      <a:noFill/>
                    </a:lnB>
                    <a:solidFill>
                      <a:srgbClr val="F79646"/>
                    </a:solidFill>
                  </a:tcPr>
                </a:tc>
                <a:tc>
                  <a:txBody>
                    <a:bodyPr/>
                    <a:lstStyle/>
                    <a:p>
                      <a:pPr algn="ctr" fontAlgn="b"/>
                      <a:r>
                        <a:rPr lang="fr-FR" sz="700" b="1" i="0" u="none" strike="noStrike">
                          <a:solidFill>
                            <a:srgbClr val="000000"/>
                          </a:solidFill>
                          <a:effectLst/>
                          <a:latin typeface="Calibri"/>
                        </a:rPr>
                        <a:t>200 €</a:t>
                      </a:r>
                    </a:p>
                  </a:txBody>
                  <a:tcPr marL="5631" marR="5631" marT="5631" marB="0" anchor="b">
                    <a:lnL>
                      <a:noFill/>
                    </a:lnL>
                    <a:lnR>
                      <a:noFill/>
                    </a:lnR>
                    <a:lnT>
                      <a:noFill/>
                    </a:lnT>
                    <a:lnB>
                      <a:noFill/>
                    </a:lnB>
                    <a:solidFill>
                      <a:srgbClr val="F79646"/>
                    </a:solidFill>
                  </a:tcPr>
                </a:tc>
                <a:tc>
                  <a:txBody>
                    <a:bodyPr/>
                    <a:lstStyle/>
                    <a:p>
                      <a:pPr algn="ctr" fontAlgn="b"/>
                      <a:r>
                        <a:rPr lang="fr-FR" sz="700" b="1" i="0" u="none" strike="noStrike">
                          <a:solidFill>
                            <a:srgbClr val="000000"/>
                          </a:solidFill>
                          <a:effectLst/>
                          <a:latin typeface="Calibri"/>
                        </a:rPr>
                        <a:t>400 €</a:t>
                      </a:r>
                    </a:p>
                  </a:txBody>
                  <a:tcPr marL="5631" marR="5631" marT="5631" marB="0" anchor="b">
                    <a:lnL>
                      <a:noFill/>
                    </a:lnL>
                    <a:lnR>
                      <a:noFill/>
                    </a:lnR>
                    <a:lnT>
                      <a:noFill/>
                    </a:lnT>
                    <a:lnB>
                      <a:noFill/>
                    </a:lnB>
                    <a:solidFill>
                      <a:srgbClr val="F79646"/>
                    </a:solidFill>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r>
              <a:tr h="364457">
                <a:tc>
                  <a:txBody>
                    <a:bodyPr/>
                    <a:lstStyle/>
                    <a:p>
                      <a:pPr algn="l" fontAlgn="b"/>
                      <a:r>
                        <a:rPr lang="fr-FR" sz="700" b="0" i="0" u="none" strike="noStrike">
                          <a:solidFill>
                            <a:srgbClr val="000000"/>
                          </a:solidFill>
                          <a:effectLst/>
                          <a:latin typeface="Calibri"/>
                        </a:rPr>
                        <a:t>Honoraires expert-comptable partenaire</a:t>
                      </a:r>
                    </a:p>
                  </a:txBody>
                  <a:tcPr marL="5631" marR="5631" marT="5631" marB="0" anchor="b">
                    <a:lnL>
                      <a:noFill/>
                    </a:lnL>
                    <a:lnR>
                      <a:noFill/>
                    </a:lnR>
                    <a:lnT>
                      <a:noFill/>
                    </a:lnT>
                    <a:lnB>
                      <a:noFill/>
                    </a:lnB>
                    <a:solidFill>
                      <a:srgbClr val="FFFFFF"/>
                    </a:solidFill>
                  </a:tcPr>
                </a:tc>
                <a:tc>
                  <a:txBody>
                    <a:bodyPr/>
                    <a:lstStyle/>
                    <a:p>
                      <a:pPr algn="l" fontAlgn="b"/>
                      <a:r>
                        <a:rPr lang="fr-FR" sz="700" b="0" i="0" u="none" strike="noStrike">
                          <a:solidFill>
                            <a:srgbClr val="000000"/>
                          </a:solidFill>
                          <a:effectLst/>
                          <a:latin typeface="Calibri"/>
                        </a:rPr>
                        <a:t>Honoraires expert-comptable partenaire</a:t>
                      </a:r>
                    </a:p>
                  </a:txBody>
                  <a:tcPr marL="5631" marR="5631" marT="5631" marB="0" anchor="b">
                    <a:lnL>
                      <a:noFill/>
                    </a:lnL>
                    <a:lnR>
                      <a:noFill/>
                    </a:lnR>
                    <a:lnT>
                      <a:noFill/>
                    </a:lnT>
                    <a:lnB>
                      <a:noFill/>
                    </a:lnB>
                    <a:solidFill>
                      <a:srgbClr val="FFFFFF"/>
                    </a:solidFill>
                  </a:tcPr>
                </a:tc>
                <a:tc>
                  <a:txBody>
                    <a:bodyPr/>
                    <a:lstStyle/>
                    <a:p>
                      <a:pPr algn="l" fontAlgn="b"/>
                      <a:r>
                        <a:rPr lang="fr-FR" sz="700" b="0" i="0" u="none" strike="noStrike">
                          <a:solidFill>
                            <a:srgbClr val="000000"/>
                          </a:solidFill>
                          <a:effectLst/>
                          <a:latin typeface="Calibri"/>
                        </a:rPr>
                        <a:t>Honoraires expert-comptable partenaire</a:t>
                      </a:r>
                    </a:p>
                  </a:txBody>
                  <a:tcPr marL="5631" marR="5631" marT="5631" marB="0" anchor="b">
                    <a:lnL>
                      <a:noFill/>
                    </a:lnL>
                    <a:lnR>
                      <a:noFill/>
                    </a:lnR>
                    <a:lnT>
                      <a:noFill/>
                    </a:lnT>
                    <a:lnB>
                      <a:noFill/>
                    </a:lnB>
                    <a:solidFill>
                      <a:srgbClr val="FFFFFF"/>
                    </a:solidFill>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r>
              <a:tr h="182231">
                <a:tc>
                  <a:txBody>
                    <a:bodyPr/>
                    <a:lstStyle/>
                    <a:p>
                      <a:pPr algn="l" fontAlgn="b"/>
                      <a:r>
                        <a:rPr lang="fr-FR" sz="700" b="1" i="0" u="none" strike="noStrike">
                          <a:solidFill>
                            <a:srgbClr val="000000"/>
                          </a:solidFill>
                          <a:effectLst/>
                          <a:latin typeface="Calibri"/>
                        </a:rPr>
                        <a:t>60% du montant de la lettre de mission</a:t>
                      </a:r>
                    </a:p>
                  </a:txBody>
                  <a:tcPr marL="5631" marR="5631" marT="5631" marB="0" anchor="b">
                    <a:lnL>
                      <a:noFill/>
                    </a:lnL>
                    <a:lnR>
                      <a:noFill/>
                    </a:lnR>
                    <a:lnT>
                      <a:noFill/>
                    </a:lnT>
                    <a:lnB>
                      <a:noFill/>
                    </a:lnB>
                    <a:solidFill>
                      <a:srgbClr val="FFFFFF"/>
                    </a:solidFill>
                  </a:tcPr>
                </a:tc>
                <a:tc>
                  <a:txBody>
                    <a:bodyPr/>
                    <a:lstStyle/>
                    <a:p>
                      <a:pPr algn="l" fontAlgn="b"/>
                      <a:r>
                        <a:rPr lang="fr-FR" sz="700" b="1" i="0" u="none" strike="noStrike">
                          <a:solidFill>
                            <a:srgbClr val="000000"/>
                          </a:solidFill>
                          <a:effectLst/>
                          <a:latin typeface="Calibri"/>
                        </a:rPr>
                        <a:t>60% du montant de la lettre de mission</a:t>
                      </a:r>
                    </a:p>
                  </a:txBody>
                  <a:tcPr marL="5631" marR="5631" marT="5631" marB="0" anchor="b">
                    <a:lnL>
                      <a:noFill/>
                    </a:lnL>
                    <a:lnR>
                      <a:noFill/>
                    </a:lnR>
                    <a:lnT>
                      <a:noFill/>
                    </a:lnT>
                    <a:lnB>
                      <a:noFill/>
                    </a:lnB>
                    <a:solidFill>
                      <a:srgbClr val="FFFFFF"/>
                    </a:solidFill>
                  </a:tcPr>
                </a:tc>
                <a:tc>
                  <a:txBody>
                    <a:bodyPr/>
                    <a:lstStyle/>
                    <a:p>
                      <a:pPr algn="l" fontAlgn="b"/>
                      <a:r>
                        <a:rPr lang="fr-FR" sz="700" b="1" i="0" u="none" strike="noStrike">
                          <a:solidFill>
                            <a:srgbClr val="000000"/>
                          </a:solidFill>
                          <a:effectLst/>
                          <a:latin typeface="Calibri"/>
                        </a:rPr>
                        <a:t>60% du montant de la lettre de mission</a:t>
                      </a:r>
                    </a:p>
                  </a:txBody>
                  <a:tcPr marL="5631" marR="5631" marT="5631" marB="0" anchor="b">
                    <a:lnL>
                      <a:noFill/>
                    </a:lnL>
                    <a:lnR>
                      <a:noFill/>
                    </a:lnR>
                    <a:lnT>
                      <a:noFill/>
                    </a:lnT>
                    <a:lnB>
                      <a:noFill/>
                    </a:lnB>
                    <a:solidFill>
                      <a:srgbClr val="FFFFFF"/>
                    </a:solidFill>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r>
              <a:tr h="182231">
                <a:tc>
                  <a:txBody>
                    <a:bodyPr/>
                    <a:lstStyle/>
                    <a:p>
                      <a:pPr algn="ctr" fontAlgn="b"/>
                      <a:r>
                        <a:rPr lang="fr-FR" sz="700" b="1" i="0" u="none" strike="noStrike">
                          <a:solidFill>
                            <a:srgbClr val="000000"/>
                          </a:solidFill>
                          <a:effectLst/>
                          <a:latin typeface="Calibri"/>
                        </a:rPr>
                        <a:t> </a:t>
                      </a:r>
                    </a:p>
                  </a:txBody>
                  <a:tcPr marL="5631" marR="5631" marT="5631" marB="0" anchor="b">
                    <a:lnL>
                      <a:noFill/>
                    </a:lnL>
                    <a:lnR>
                      <a:noFill/>
                    </a:lnR>
                    <a:lnT>
                      <a:noFill/>
                    </a:lnT>
                    <a:lnB>
                      <a:noFill/>
                    </a:lnB>
                    <a:solidFill>
                      <a:srgbClr val="FFFFFF"/>
                    </a:solidFill>
                  </a:tcPr>
                </a:tc>
                <a:tc>
                  <a:txBody>
                    <a:bodyPr/>
                    <a:lstStyle/>
                    <a:p>
                      <a:pPr algn="ctr" fontAlgn="b"/>
                      <a:r>
                        <a:rPr lang="fr-FR" sz="700" b="1" i="0" u="none" strike="noStrike">
                          <a:solidFill>
                            <a:srgbClr val="000000"/>
                          </a:solidFill>
                          <a:effectLst/>
                          <a:latin typeface="Calibri"/>
                        </a:rPr>
                        <a:t> </a:t>
                      </a:r>
                    </a:p>
                  </a:txBody>
                  <a:tcPr marL="5631" marR="5631" marT="5631" marB="0" anchor="b">
                    <a:lnL>
                      <a:noFill/>
                    </a:lnL>
                    <a:lnR>
                      <a:noFill/>
                    </a:lnR>
                    <a:lnT>
                      <a:noFill/>
                    </a:lnT>
                    <a:lnB>
                      <a:noFill/>
                    </a:lnB>
                    <a:solidFill>
                      <a:srgbClr val="FFFFFF"/>
                    </a:solidFill>
                  </a:tcPr>
                </a:tc>
                <a:tc>
                  <a:txBody>
                    <a:bodyPr/>
                    <a:lstStyle/>
                    <a:p>
                      <a:pPr algn="ctr" fontAlgn="b"/>
                      <a:r>
                        <a:rPr lang="fr-FR" sz="700" b="1" i="0" u="none" strike="noStrike">
                          <a:solidFill>
                            <a:srgbClr val="000000"/>
                          </a:solidFill>
                          <a:effectLst/>
                          <a:latin typeface="Calibri"/>
                        </a:rPr>
                        <a:t> </a:t>
                      </a:r>
                    </a:p>
                  </a:txBody>
                  <a:tcPr marL="5631" marR="5631" marT="5631" marB="0" anchor="b">
                    <a:lnL>
                      <a:noFill/>
                    </a:lnL>
                    <a:lnR>
                      <a:noFill/>
                    </a:lnR>
                    <a:lnT>
                      <a:noFill/>
                    </a:lnT>
                    <a:lnB>
                      <a:noFill/>
                    </a:lnB>
                    <a:solidFill>
                      <a:srgbClr val="FFFFFF"/>
                    </a:solidFill>
                  </a:tcPr>
                </a:tc>
                <a:tc>
                  <a:txBody>
                    <a:bodyPr/>
                    <a:lstStyle/>
                    <a:p>
                      <a:pPr algn="l" fontAlgn="b"/>
                      <a:endParaRPr lang="fr-FR" sz="700" b="0" i="0" u="none" strike="noStrike" dirty="0">
                        <a:solidFill>
                          <a:srgbClr val="000000"/>
                        </a:solidFill>
                        <a:effectLst/>
                        <a:latin typeface="Calibri"/>
                      </a:endParaRPr>
                    </a:p>
                  </a:txBody>
                  <a:tcPr marL="5631" marR="5631" marT="5631"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r>
              <a:tr h="354355">
                <a:tc>
                  <a:txBody>
                    <a:bodyPr/>
                    <a:lstStyle/>
                    <a:p>
                      <a:pPr algn="l" fontAlgn="b"/>
                      <a:r>
                        <a:rPr lang="fr-FR" sz="700" b="1" i="0" u="none" strike="noStrike">
                          <a:solidFill>
                            <a:srgbClr val="000000"/>
                          </a:solidFill>
                          <a:effectLst/>
                          <a:latin typeface="Calibri"/>
                        </a:rPr>
                        <a:t>L'adhérent COMPTAVIA perçoit 40% des </a:t>
                      </a:r>
                    </a:p>
                  </a:txBody>
                  <a:tcPr marL="5631" marR="5631" marT="5631" marB="0" anchor="b">
                    <a:lnL>
                      <a:noFill/>
                    </a:lnL>
                    <a:lnR>
                      <a:noFill/>
                    </a:lnR>
                    <a:lnT>
                      <a:noFill/>
                    </a:lnT>
                    <a:lnB>
                      <a:noFill/>
                    </a:lnB>
                    <a:solidFill>
                      <a:srgbClr val="FFFFFF"/>
                    </a:solidFill>
                  </a:tcPr>
                </a:tc>
                <a:tc>
                  <a:txBody>
                    <a:bodyPr/>
                    <a:lstStyle/>
                    <a:p>
                      <a:pPr algn="l" fontAlgn="b"/>
                      <a:r>
                        <a:rPr lang="fr-FR" sz="700" b="1" i="0" u="none" strike="noStrike">
                          <a:solidFill>
                            <a:srgbClr val="000000"/>
                          </a:solidFill>
                          <a:effectLst/>
                          <a:latin typeface="Calibri"/>
                        </a:rPr>
                        <a:t>L'adhérent COMPTAVIA perçoit 40% des </a:t>
                      </a:r>
                    </a:p>
                  </a:txBody>
                  <a:tcPr marL="5631" marR="5631" marT="5631" marB="0" anchor="b">
                    <a:lnL>
                      <a:noFill/>
                    </a:lnL>
                    <a:lnR>
                      <a:noFill/>
                    </a:lnR>
                    <a:lnT>
                      <a:noFill/>
                    </a:lnT>
                    <a:lnB>
                      <a:noFill/>
                    </a:lnB>
                    <a:solidFill>
                      <a:srgbClr val="FFFFFF"/>
                    </a:solidFill>
                  </a:tcPr>
                </a:tc>
                <a:tc>
                  <a:txBody>
                    <a:bodyPr/>
                    <a:lstStyle/>
                    <a:p>
                      <a:pPr algn="l" fontAlgn="b"/>
                      <a:r>
                        <a:rPr lang="fr-FR" sz="700" b="1" i="0" u="none" strike="noStrike">
                          <a:solidFill>
                            <a:srgbClr val="000000"/>
                          </a:solidFill>
                          <a:effectLst/>
                          <a:latin typeface="Calibri"/>
                        </a:rPr>
                        <a:t>L'adhérent COMPTAVIA perçoit 40% des </a:t>
                      </a:r>
                    </a:p>
                  </a:txBody>
                  <a:tcPr marL="5631" marR="5631" marT="5631" marB="0" anchor="b">
                    <a:lnL>
                      <a:noFill/>
                    </a:lnL>
                    <a:lnR>
                      <a:noFill/>
                    </a:lnR>
                    <a:lnT>
                      <a:noFill/>
                    </a:lnT>
                    <a:lnB>
                      <a:noFill/>
                    </a:lnB>
                    <a:solidFill>
                      <a:srgbClr val="FFFFFF"/>
                    </a:solidFill>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r>
              <a:tr h="182231">
                <a:tc>
                  <a:txBody>
                    <a:bodyPr/>
                    <a:lstStyle/>
                    <a:p>
                      <a:pPr algn="l" fontAlgn="b"/>
                      <a:r>
                        <a:rPr lang="fr-FR" sz="700" b="1" i="0" u="none" strike="noStrike">
                          <a:solidFill>
                            <a:srgbClr val="000000"/>
                          </a:solidFill>
                          <a:effectLst/>
                          <a:latin typeface="Calibri"/>
                        </a:rPr>
                        <a:t>honoraires de la lettre de mission</a:t>
                      </a:r>
                    </a:p>
                  </a:txBody>
                  <a:tcPr marL="5631" marR="5631" marT="5631" marB="0" anchor="b">
                    <a:lnL>
                      <a:noFill/>
                    </a:lnL>
                    <a:lnR>
                      <a:noFill/>
                    </a:lnR>
                    <a:lnT>
                      <a:noFill/>
                    </a:lnT>
                    <a:lnB>
                      <a:noFill/>
                    </a:lnB>
                    <a:solidFill>
                      <a:srgbClr val="FFFFFF"/>
                    </a:solidFill>
                  </a:tcPr>
                </a:tc>
                <a:tc>
                  <a:txBody>
                    <a:bodyPr/>
                    <a:lstStyle/>
                    <a:p>
                      <a:pPr algn="l" fontAlgn="b"/>
                      <a:r>
                        <a:rPr lang="fr-FR" sz="700" b="1" i="0" u="none" strike="noStrike">
                          <a:solidFill>
                            <a:srgbClr val="000000"/>
                          </a:solidFill>
                          <a:effectLst/>
                          <a:latin typeface="Calibri"/>
                        </a:rPr>
                        <a:t>honoraires de la lettre de mission</a:t>
                      </a:r>
                    </a:p>
                  </a:txBody>
                  <a:tcPr marL="5631" marR="5631" marT="5631" marB="0" anchor="b">
                    <a:lnL>
                      <a:noFill/>
                    </a:lnL>
                    <a:lnR>
                      <a:noFill/>
                    </a:lnR>
                    <a:lnT>
                      <a:noFill/>
                    </a:lnT>
                    <a:lnB>
                      <a:noFill/>
                    </a:lnB>
                    <a:solidFill>
                      <a:srgbClr val="FFFFFF"/>
                    </a:solidFill>
                  </a:tcPr>
                </a:tc>
                <a:tc>
                  <a:txBody>
                    <a:bodyPr/>
                    <a:lstStyle/>
                    <a:p>
                      <a:pPr algn="l" fontAlgn="b"/>
                      <a:r>
                        <a:rPr lang="fr-FR" sz="700" b="1" i="0" u="none" strike="noStrike">
                          <a:solidFill>
                            <a:srgbClr val="000000"/>
                          </a:solidFill>
                          <a:effectLst/>
                          <a:latin typeface="Calibri"/>
                        </a:rPr>
                        <a:t>honoraires de la lettre de mission</a:t>
                      </a:r>
                    </a:p>
                  </a:txBody>
                  <a:tcPr marL="5631" marR="5631" marT="5631" marB="0" anchor="b">
                    <a:lnL>
                      <a:noFill/>
                    </a:lnL>
                    <a:lnR>
                      <a:noFill/>
                    </a:lnR>
                    <a:lnT>
                      <a:noFill/>
                    </a:lnT>
                    <a:lnB>
                      <a:noFill/>
                    </a:lnB>
                    <a:solidFill>
                      <a:srgbClr val="FFFFFF"/>
                    </a:solidFill>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c>
                  <a:txBody>
                    <a:bodyPr/>
                    <a:lstStyle/>
                    <a:p>
                      <a:pPr algn="l" fontAlgn="b"/>
                      <a:endParaRPr lang="fr-FR" sz="700" b="0" i="0" u="none" strike="noStrike" dirty="0">
                        <a:solidFill>
                          <a:srgbClr val="000000"/>
                        </a:solidFill>
                        <a:effectLst/>
                        <a:latin typeface="Calibri"/>
                      </a:endParaRPr>
                    </a:p>
                  </a:txBody>
                  <a:tcPr marL="5631" marR="5631" marT="5631" marB="0" anchor="b">
                    <a:lnL>
                      <a:noFill/>
                    </a:lnL>
                    <a:lnR>
                      <a:noFill/>
                    </a:lnR>
                    <a:lnT>
                      <a:noFill/>
                    </a:lnT>
                    <a:lnB>
                      <a:noFill/>
                    </a:lnB>
                  </a:tcPr>
                </a:tc>
              </a:tr>
              <a:tr h="182231">
                <a:tc>
                  <a:txBody>
                    <a:bodyPr/>
                    <a:lstStyle/>
                    <a:p>
                      <a:pPr algn="l" fontAlgn="b"/>
                      <a:r>
                        <a:rPr lang="fr-FR" sz="700" b="1" i="0" u="none" strike="noStrike">
                          <a:solidFill>
                            <a:srgbClr val="000000"/>
                          </a:solidFill>
                          <a:effectLst/>
                          <a:latin typeface="Calibri"/>
                        </a:rPr>
                        <a:t> </a:t>
                      </a:r>
                    </a:p>
                  </a:txBody>
                  <a:tcPr marL="5631" marR="5631" marT="5631" marB="0" anchor="b">
                    <a:lnL>
                      <a:noFill/>
                    </a:lnL>
                    <a:lnR>
                      <a:noFill/>
                    </a:lnR>
                    <a:lnT>
                      <a:noFill/>
                    </a:lnT>
                    <a:lnB>
                      <a:noFill/>
                    </a:lnB>
                    <a:solidFill>
                      <a:srgbClr val="FFFFFF"/>
                    </a:solidFill>
                  </a:tcPr>
                </a:tc>
                <a:tc>
                  <a:txBody>
                    <a:bodyPr/>
                    <a:lstStyle/>
                    <a:p>
                      <a:pPr algn="l" fontAlgn="b"/>
                      <a:r>
                        <a:rPr lang="fr-FR" sz="700" b="1" i="0" u="none" strike="noStrike">
                          <a:solidFill>
                            <a:srgbClr val="000000"/>
                          </a:solidFill>
                          <a:effectLst/>
                          <a:latin typeface="Calibri"/>
                        </a:rPr>
                        <a:t> </a:t>
                      </a:r>
                    </a:p>
                  </a:txBody>
                  <a:tcPr marL="5631" marR="5631" marT="5631" marB="0" anchor="b">
                    <a:lnL>
                      <a:noFill/>
                    </a:lnL>
                    <a:lnR>
                      <a:noFill/>
                    </a:lnR>
                    <a:lnT>
                      <a:noFill/>
                    </a:lnT>
                    <a:lnB>
                      <a:noFill/>
                    </a:lnB>
                    <a:solidFill>
                      <a:srgbClr val="FFFFFF"/>
                    </a:solidFill>
                  </a:tcPr>
                </a:tc>
                <a:tc>
                  <a:txBody>
                    <a:bodyPr/>
                    <a:lstStyle/>
                    <a:p>
                      <a:pPr algn="l" fontAlgn="b"/>
                      <a:r>
                        <a:rPr lang="fr-FR" sz="700" b="1" i="0" u="none" strike="noStrike">
                          <a:solidFill>
                            <a:srgbClr val="000000"/>
                          </a:solidFill>
                          <a:effectLst/>
                          <a:latin typeface="Calibri"/>
                        </a:rPr>
                        <a:t> </a:t>
                      </a:r>
                    </a:p>
                  </a:txBody>
                  <a:tcPr marL="5631" marR="5631" marT="5631" marB="0" anchor="b">
                    <a:lnL>
                      <a:noFill/>
                    </a:lnL>
                    <a:lnR>
                      <a:noFill/>
                    </a:lnR>
                    <a:lnT>
                      <a:noFill/>
                    </a:lnT>
                    <a:lnB>
                      <a:noFill/>
                    </a:lnB>
                    <a:solidFill>
                      <a:srgbClr val="FFFFFF"/>
                    </a:solidFill>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r>
              <a:tr h="182231">
                <a:tc>
                  <a:txBody>
                    <a:bodyPr/>
                    <a:lstStyle/>
                    <a:p>
                      <a:pPr algn="l" fontAlgn="b"/>
                      <a:r>
                        <a:rPr lang="fr-FR" sz="700" b="1" i="0" u="none" strike="noStrike">
                          <a:solidFill>
                            <a:srgbClr val="000000"/>
                          </a:solidFill>
                          <a:effectLst/>
                          <a:latin typeface="Calibri"/>
                        </a:rPr>
                        <a:t> </a:t>
                      </a:r>
                    </a:p>
                  </a:txBody>
                  <a:tcPr marL="5631" marR="5631" marT="5631"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1" i="0" u="none" strike="noStrike">
                          <a:solidFill>
                            <a:srgbClr val="000000"/>
                          </a:solidFill>
                          <a:effectLst/>
                          <a:latin typeface="Calibri"/>
                        </a:rPr>
                        <a:t> </a:t>
                      </a:r>
                    </a:p>
                  </a:txBody>
                  <a:tcPr marL="5631" marR="5631" marT="5631"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1" i="0" u="none" strike="noStrike">
                          <a:solidFill>
                            <a:srgbClr val="000000"/>
                          </a:solidFill>
                          <a:effectLst/>
                          <a:latin typeface="Calibri"/>
                        </a:rPr>
                        <a:t> </a:t>
                      </a:r>
                    </a:p>
                  </a:txBody>
                  <a:tcPr marL="5631" marR="5631" marT="5631"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r>
              <a:tr h="328013">
                <a:tc gridSpan="3">
                  <a:txBody>
                    <a:bodyPr/>
                    <a:lstStyle/>
                    <a:p>
                      <a:pPr algn="l" fontAlgn="b"/>
                      <a:r>
                        <a:rPr lang="fr-FR" sz="700" b="1" i="1" u="none" strike="noStrike">
                          <a:solidFill>
                            <a:srgbClr val="000000"/>
                          </a:solidFill>
                          <a:effectLst/>
                          <a:latin typeface="Calibri"/>
                        </a:rPr>
                        <a:t>Honoraires ACCOMPAGNEMENT</a:t>
                      </a:r>
                    </a:p>
                  </a:txBody>
                  <a:tcPr marL="5631" marR="5631" marT="5631"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a:txBody>
                    <a:bodyPr/>
                    <a:lstStyle/>
                    <a:p>
                      <a:pPr algn="l" fontAlgn="b"/>
                      <a:endParaRPr lang="fr-FR" sz="700" b="0" i="0" u="none" strike="noStrike" dirty="0">
                        <a:solidFill>
                          <a:srgbClr val="000000"/>
                        </a:solidFill>
                        <a:effectLst/>
                        <a:latin typeface="Calibri"/>
                      </a:endParaRPr>
                    </a:p>
                  </a:txBody>
                  <a:tcPr marL="5631" marR="5631" marT="5631"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r>
              <a:tr h="191339">
                <a:tc>
                  <a:txBody>
                    <a:bodyPr/>
                    <a:lstStyle/>
                    <a:p>
                      <a:pPr algn="l" fontAlgn="b"/>
                      <a:r>
                        <a:rPr lang="fr-FR" sz="700" b="1" i="0" u="none" strike="noStrike">
                          <a:solidFill>
                            <a:srgbClr val="000000"/>
                          </a:solidFill>
                          <a:effectLst/>
                          <a:latin typeface="Calibri"/>
                        </a:rPr>
                        <a:t> </a:t>
                      </a:r>
                    </a:p>
                  </a:txBody>
                  <a:tcPr marL="5631" marR="5631" marT="5631" marB="0" anchor="b">
                    <a:lnL>
                      <a:noFill/>
                    </a:lnL>
                    <a:lnR>
                      <a:noFill/>
                    </a:lnR>
                    <a:lnT w="25400" cap="flat" cmpd="dbl" algn="ctr">
                      <a:solidFill>
                        <a:srgbClr val="000000"/>
                      </a:solidFill>
                      <a:prstDash val="solid"/>
                      <a:round/>
                      <a:headEnd type="none" w="med" len="med"/>
                      <a:tailEnd type="none" w="med" len="med"/>
                    </a:lnT>
                    <a:lnB>
                      <a:noFill/>
                    </a:lnB>
                    <a:solidFill>
                      <a:srgbClr val="FFFFFF"/>
                    </a:solidFill>
                  </a:tcPr>
                </a:tc>
                <a:tc>
                  <a:txBody>
                    <a:bodyPr/>
                    <a:lstStyle/>
                    <a:p>
                      <a:pPr algn="l" fontAlgn="b"/>
                      <a:r>
                        <a:rPr lang="fr-FR" sz="700" b="1" i="0" u="none" strike="noStrike">
                          <a:solidFill>
                            <a:srgbClr val="000000"/>
                          </a:solidFill>
                          <a:effectLst/>
                          <a:latin typeface="Calibri"/>
                        </a:rPr>
                        <a:t> </a:t>
                      </a:r>
                    </a:p>
                  </a:txBody>
                  <a:tcPr marL="5631" marR="5631" marT="5631" marB="0" anchor="b">
                    <a:lnL>
                      <a:noFill/>
                    </a:lnL>
                    <a:lnR>
                      <a:noFill/>
                    </a:lnR>
                    <a:lnT w="25400" cap="flat" cmpd="dbl" algn="ctr">
                      <a:solidFill>
                        <a:srgbClr val="000000"/>
                      </a:solidFill>
                      <a:prstDash val="solid"/>
                      <a:round/>
                      <a:headEnd type="none" w="med" len="med"/>
                      <a:tailEnd type="none" w="med" len="med"/>
                    </a:lnT>
                    <a:lnB>
                      <a:noFill/>
                    </a:lnB>
                    <a:solidFill>
                      <a:srgbClr val="FFFFFF"/>
                    </a:solidFill>
                  </a:tcPr>
                </a:tc>
                <a:tc>
                  <a:txBody>
                    <a:bodyPr/>
                    <a:lstStyle/>
                    <a:p>
                      <a:pPr algn="l" fontAlgn="b"/>
                      <a:r>
                        <a:rPr lang="fr-FR" sz="700" b="1" i="0" u="none" strike="noStrike">
                          <a:solidFill>
                            <a:srgbClr val="000000"/>
                          </a:solidFill>
                          <a:effectLst/>
                          <a:latin typeface="Calibri"/>
                        </a:rPr>
                        <a:t> </a:t>
                      </a:r>
                    </a:p>
                  </a:txBody>
                  <a:tcPr marL="5631" marR="5631" marT="5631" marB="0" anchor="b">
                    <a:lnL>
                      <a:noFill/>
                    </a:lnL>
                    <a:lnR>
                      <a:noFill/>
                    </a:lnR>
                    <a:lnT w="25400" cap="flat" cmpd="dbl" algn="ctr">
                      <a:solidFill>
                        <a:srgbClr val="000000"/>
                      </a:solidFill>
                      <a:prstDash val="solid"/>
                      <a:round/>
                      <a:headEnd type="none" w="med" len="med"/>
                      <a:tailEnd type="none" w="med" len="med"/>
                    </a:lnT>
                    <a:lnB>
                      <a:noFill/>
                    </a:lnB>
                    <a:solidFill>
                      <a:srgbClr val="FFFFFF"/>
                    </a:solidFill>
                  </a:tcPr>
                </a:tc>
                <a:tc rowSpan="2" gridSpan="2">
                  <a:txBody>
                    <a:bodyPr/>
                    <a:lstStyle/>
                    <a:p>
                      <a:pPr algn="l" fontAlgn="b"/>
                      <a:r>
                        <a:rPr lang="fr-FR" sz="700" b="0" i="0" u="none" strike="noStrike" dirty="0">
                          <a:solidFill>
                            <a:srgbClr val="000000"/>
                          </a:solidFill>
                          <a:effectLst/>
                          <a:latin typeface="Calibri"/>
                        </a:rPr>
                        <a:t> </a:t>
                      </a:r>
                    </a:p>
                    <a:p>
                      <a:pPr algn="l" fontAlgn="b"/>
                      <a:r>
                        <a:rPr lang="fr-FR" sz="700" b="0" i="0" u="none" strike="noStrike" dirty="0">
                          <a:solidFill>
                            <a:srgbClr val="000000"/>
                          </a:solidFill>
                          <a:effectLst/>
                          <a:latin typeface="Calibri"/>
                        </a:rPr>
                        <a:t> </a:t>
                      </a:r>
                    </a:p>
                  </a:txBody>
                  <a:tcPr marL="5631" marR="5631" marT="5631" marB="0" anchor="b">
                    <a:lnL>
                      <a:noFill/>
                    </a:lnL>
                    <a:lnR>
                      <a:noFill/>
                    </a:lnR>
                    <a:lnT>
                      <a:noFill/>
                    </a:lnT>
                    <a:lnB>
                      <a:noFill/>
                    </a:lnB>
                  </a:tcPr>
                </a:tc>
                <a:tc rowSpan="2" hMerge="1">
                  <a:txBody>
                    <a:bodyPr/>
                    <a:lstStyle/>
                    <a:p>
                      <a:pPr algn="l" fontAlgn="b"/>
                      <a:endParaRPr lang="fr-FR" sz="700" b="0" i="0" u="none" strike="noStrike" dirty="0">
                        <a:solidFill>
                          <a:srgbClr val="000000"/>
                        </a:solidFill>
                        <a:effectLst/>
                        <a:latin typeface="Calibri"/>
                      </a:endParaRPr>
                    </a:p>
                  </a:txBody>
                  <a:tcPr marL="5631" marR="5631" marT="5631" marB="0" anchor="b">
                    <a:lnL>
                      <a:noFill/>
                    </a:lnL>
                    <a:lnR>
                      <a:noFill/>
                    </a:lnR>
                    <a:lnT>
                      <a:noFill/>
                    </a:lnT>
                    <a:lnB>
                      <a:noFill/>
                    </a:lnB>
                  </a:tcPr>
                </a:tc>
              </a:tr>
              <a:tr h="182231">
                <a:tc gridSpan="3">
                  <a:txBody>
                    <a:bodyPr/>
                    <a:lstStyle/>
                    <a:p>
                      <a:pPr algn="l" fontAlgn="b"/>
                      <a:r>
                        <a:rPr lang="fr-FR" sz="700" b="1" i="0" u="none" strike="noStrike">
                          <a:solidFill>
                            <a:srgbClr val="000000"/>
                          </a:solidFill>
                          <a:effectLst/>
                          <a:latin typeface="Calibri"/>
                        </a:rPr>
                        <a:t>Honoraires mensuels que vous facturez en direct auprès du client, en plus de la lettre de mission :</a:t>
                      </a:r>
                    </a:p>
                  </a:txBody>
                  <a:tcPr marL="5631" marR="5631" marT="5631" marB="0" anchor="b">
                    <a:lnL>
                      <a:noFill/>
                    </a:lnL>
                    <a:lnR>
                      <a:noFill/>
                    </a:lnR>
                    <a:lnT>
                      <a:noFill/>
                    </a:lnT>
                    <a:lnB>
                      <a:noFill/>
                    </a:lnB>
                    <a:solidFill>
                      <a:srgbClr val="FFFFFF"/>
                    </a:solidFill>
                  </a:tcPr>
                </a:tc>
                <a:tc hMerge="1">
                  <a:txBody>
                    <a:bodyPr/>
                    <a:lstStyle/>
                    <a:p>
                      <a:endParaRPr lang="fr-FR"/>
                    </a:p>
                  </a:txBody>
                  <a:tcPr/>
                </a:tc>
                <a:tc hMerge="1">
                  <a:txBody>
                    <a:bodyPr/>
                    <a:lstStyle/>
                    <a:p>
                      <a:endParaRPr lang="fr-FR"/>
                    </a:p>
                  </a:txBody>
                  <a:tcPr/>
                </a:tc>
                <a:tc gridSpan="2" vMerge="1">
                  <a:txBody>
                    <a:bodyPr/>
                    <a:lstStyle/>
                    <a:p>
                      <a:pPr algn="l" fontAlgn="b"/>
                      <a:endParaRPr lang="fr-FR" sz="700" b="0" i="0" u="none" strike="noStrike" dirty="0">
                        <a:solidFill>
                          <a:srgbClr val="000000"/>
                        </a:solidFill>
                        <a:effectLst/>
                        <a:latin typeface="Calibri"/>
                      </a:endParaRPr>
                    </a:p>
                  </a:txBody>
                  <a:tcPr marL="5631" marR="5631" marT="5631" marB="0" anchor="b">
                    <a:lnL>
                      <a:noFill/>
                    </a:lnL>
                    <a:lnR>
                      <a:noFill/>
                    </a:lnR>
                    <a:lnT>
                      <a:noFill/>
                    </a:lnT>
                    <a:lnB>
                      <a:noFill/>
                    </a:lnB>
                    <a:solidFill>
                      <a:srgbClr val="FFFFFF"/>
                    </a:solidFill>
                  </a:tcPr>
                </a:tc>
                <a:tc hMerge="1" vMerge="1">
                  <a:txBody>
                    <a:bodyPr/>
                    <a:lstStyle/>
                    <a:p>
                      <a:pPr algn="l" fontAlgn="b"/>
                      <a:endParaRPr lang="fr-FR" sz="700" b="0" i="0" u="none" strike="noStrike" dirty="0">
                        <a:solidFill>
                          <a:srgbClr val="000000"/>
                        </a:solidFill>
                        <a:effectLst/>
                        <a:latin typeface="Calibri"/>
                      </a:endParaRPr>
                    </a:p>
                  </a:txBody>
                  <a:tcPr marL="5631" marR="5631" marT="5631" marB="0" anchor="b">
                    <a:lnL>
                      <a:noFill/>
                    </a:lnL>
                    <a:lnR>
                      <a:noFill/>
                    </a:lnR>
                    <a:lnT>
                      <a:noFill/>
                    </a:lnT>
                    <a:lnB>
                      <a:noFill/>
                    </a:lnB>
                    <a:solidFill>
                      <a:srgbClr val="FFFFFF"/>
                    </a:solidFill>
                  </a:tcPr>
                </a:tc>
              </a:tr>
              <a:tr h="182231">
                <a:tc>
                  <a:txBody>
                    <a:bodyPr/>
                    <a:lstStyle/>
                    <a:p>
                      <a:pPr algn="ctr" fontAlgn="b"/>
                      <a:r>
                        <a:rPr lang="fr-FR" sz="700" b="1" i="0" u="none" strike="noStrike">
                          <a:solidFill>
                            <a:srgbClr val="000000"/>
                          </a:solidFill>
                          <a:effectLst/>
                          <a:latin typeface="Calibri"/>
                        </a:rPr>
                        <a:t>OFFRE SERENITE</a:t>
                      </a:r>
                    </a:p>
                  </a:txBody>
                  <a:tcPr marL="5631" marR="5631" marT="5631" marB="0" anchor="b">
                    <a:lnL>
                      <a:noFill/>
                    </a:lnL>
                    <a:lnR>
                      <a:noFill/>
                    </a:lnR>
                    <a:lnT>
                      <a:noFill/>
                    </a:lnT>
                    <a:lnB>
                      <a:noFill/>
                    </a:lnB>
                    <a:solidFill>
                      <a:srgbClr val="F79646"/>
                    </a:solidFill>
                  </a:tcPr>
                </a:tc>
                <a:tc>
                  <a:txBody>
                    <a:bodyPr/>
                    <a:lstStyle/>
                    <a:p>
                      <a:pPr algn="ctr" fontAlgn="b"/>
                      <a:r>
                        <a:rPr lang="fr-FR" sz="700" b="1" i="0" u="none" strike="noStrike">
                          <a:solidFill>
                            <a:srgbClr val="000000"/>
                          </a:solidFill>
                          <a:effectLst/>
                          <a:latin typeface="Calibri"/>
                        </a:rPr>
                        <a:t>OFFRE COPILOTE CLASSIQUE</a:t>
                      </a:r>
                    </a:p>
                  </a:txBody>
                  <a:tcPr marL="5631" marR="5631" marT="5631" marB="0" anchor="b">
                    <a:lnL>
                      <a:noFill/>
                    </a:lnL>
                    <a:lnR>
                      <a:noFill/>
                    </a:lnR>
                    <a:lnT>
                      <a:noFill/>
                    </a:lnT>
                    <a:lnB>
                      <a:noFill/>
                    </a:lnB>
                    <a:solidFill>
                      <a:srgbClr val="F79646"/>
                    </a:solidFill>
                  </a:tcPr>
                </a:tc>
                <a:tc>
                  <a:txBody>
                    <a:bodyPr/>
                    <a:lstStyle/>
                    <a:p>
                      <a:pPr algn="ctr" fontAlgn="b"/>
                      <a:r>
                        <a:rPr lang="fr-FR" sz="700" b="1" i="0" u="none" strike="noStrike">
                          <a:solidFill>
                            <a:srgbClr val="000000"/>
                          </a:solidFill>
                          <a:effectLst/>
                          <a:latin typeface="Calibri"/>
                        </a:rPr>
                        <a:t>OFFRE COPILOTE EXPERT</a:t>
                      </a:r>
                    </a:p>
                  </a:txBody>
                  <a:tcPr marL="5631" marR="5631" marT="5631" marB="0" anchor="b">
                    <a:lnL>
                      <a:noFill/>
                    </a:lnL>
                    <a:lnR>
                      <a:noFill/>
                    </a:lnR>
                    <a:lnT>
                      <a:noFill/>
                    </a:lnT>
                    <a:lnB>
                      <a:noFill/>
                    </a:lnB>
                    <a:solidFill>
                      <a:srgbClr val="F79646"/>
                    </a:solidFill>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r>
              <a:tr h="182231">
                <a:tc>
                  <a:txBody>
                    <a:bodyPr/>
                    <a:lstStyle/>
                    <a:p>
                      <a:pPr algn="ctr" fontAlgn="b"/>
                      <a:r>
                        <a:rPr lang="fr-FR" sz="700" b="1" i="0" u="none" strike="noStrike">
                          <a:solidFill>
                            <a:srgbClr val="000000"/>
                          </a:solidFill>
                          <a:effectLst/>
                          <a:latin typeface="Calibri"/>
                        </a:rPr>
                        <a:t>50 €</a:t>
                      </a:r>
                    </a:p>
                  </a:txBody>
                  <a:tcPr marL="5631" marR="5631" marT="5631" marB="0" anchor="b">
                    <a:lnL>
                      <a:noFill/>
                    </a:lnL>
                    <a:lnR>
                      <a:noFill/>
                    </a:lnR>
                    <a:lnT>
                      <a:noFill/>
                    </a:lnT>
                    <a:lnB>
                      <a:noFill/>
                    </a:lnB>
                    <a:solidFill>
                      <a:srgbClr val="F79646"/>
                    </a:solidFill>
                  </a:tcPr>
                </a:tc>
                <a:tc>
                  <a:txBody>
                    <a:bodyPr/>
                    <a:lstStyle/>
                    <a:p>
                      <a:pPr algn="ctr" fontAlgn="b"/>
                      <a:r>
                        <a:rPr lang="fr-FR" sz="700" b="1" i="0" u="none" strike="noStrike">
                          <a:solidFill>
                            <a:srgbClr val="000000"/>
                          </a:solidFill>
                          <a:effectLst/>
                          <a:latin typeface="Calibri"/>
                        </a:rPr>
                        <a:t>70 €</a:t>
                      </a:r>
                    </a:p>
                  </a:txBody>
                  <a:tcPr marL="5631" marR="5631" marT="5631" marB="0" anchor="b">
                    <a:lnL>
                      <a:noFill/>
                    </a:lnL>
                    <a:lnR>
                      <a:noFill/>
                    </a:lnR>
                    <a:lnT>
                      <a:noFill/>
                    </a:lnT>
                    <a:lnB>
                      <a:noFill/>
                    </a:lnB>
                    <a:solidFill>
                      <a:srgbClr val="F79646"/>
                    </a:solidFill>
                  </a:tcPr>
                </a:tc>
                <a:tc>
                  <a:txBody>
                    <a:bodyPr/>
                    <a:lstStyle/>
                    <a:p>
                      <a:pPr algn="ctr" fontAlgn="b"/>
                      <a:r>
                        <a:rPr lang="fr-FR" sz="700" b="1" i="0" u="none" strike="noStrike">
                          <a:solidFill>
                            <a:srgbClr val="000000"/>
                          </a:solidFill>
                          <a:effectLst/>
                          <a:latin typeface="Calibri"/>
                        </a:rPr>
                        <a:t>100 €</a:t>
                      </a:r>
                    </a:p>
                  </a:txBody>
                  <a:tcPr marL="5631" marR="5631" marT="5631" marB="0" anchor="b">
                    <a:lnL>
                      <a:noFill/>
                    </a:lnL>
                    <a:lnR>
                      <a:noFill/>
                    </a:lnR>
                    <a:lnT>
                      <a:noFill/>
                    </a:lnT>
                    <a:lnB>
                      <a:noFill/>
                    </a:lnB>
                    <a:solidFill>
                      <a:srgbClr val="F79646"/>
                    </a:solidFill>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c>
                  <a:txBody>
                    <a:bodyPr/>
                    <a:lstStyle/>
                    <a:p>
                      <a:pPr algn="l" fontAlgn="b"/>
                      <a:endParaRPr lang="fr-FR" sz="700" b="0" i="0" u="none" strike="noStrike" dirty="0">
                        <a:solidFill>
                          <a:srgbClr val="000000"/>
                        </a:solidFill>
                        <a:effectLst/>
                        <a:latin typeface="Calibri"/>
                      </a:endParaRPr>
                    </a:p>
                  </a:txBody>
                  <a:tcPr marL="5631" marR="5631" marT="5631" marB="0" anchor="b">
                    <a:lnL>
                      <a:noFill/>
                    </a:lnL>
                    <a:lnR>
                      <a:noFill/>
                    </a:lnR>
                    <a:lnT>
                      <a:noFill/>
                    </a:lnT>
                    <a:lnB>
                      <a:noFill/>
                    </a:lnB>
                  </a:tcPr>
                </a:tc>
              </a:tr>
            </a:tbl>
          </a:graphicData>
        </a:graphic>
      </p:graphicFrame>
    </p:spTree>
    <p:extLst>
      <p:ext uri="{BB962C8B-B14F-4D97-AF65-F5344CB8AC3E}">
        <p14:creationId xmlns:p14="http://schemas.microsoft.com/office/powerpoint/2010/main" val="29048295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23</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pic>
        <p:nvPicPr>
          <p:cNvPr id="6" name="Image 5"/>
          <p:cNvPicPr>
            <a:picLocks noChangeAspect="1"/>
          </p:cNvPicPr>
          <p:nvPr/>
        </p:nvPicPr>
        <p:blipFill>
          <a:blip r:embed="rId2"/>
          <a:stretch>
            <a:fillRect/>
          </a:stretch>
        </p:blipFill>
        <p:spPr>
          <a:xfrm>
            <a:off x="0" y="6109252"/>
            <a:ext cx="1523999" cy="748748"/>
          </a:xfrm>
          <a:prstGeom prst="rect">
            <a:avLst/>
          </a:prstGeom>
        </p:spPr>
      </p:pic>
      <p:sp>
        <p:nvSpPr>
          <p:cNvPr id="2" name="Rectangle 1"/>
          <p:cNvSpPr/>
          <p:nvPr/>
        </p:nvSpPr>
        <p:spPr>
          <a:xfrm>
            <a:off x="1523999" y="878231"/>
            <a:ext cx="9872871" cy="4678717"/>
          </a:xfrm>
          <a:prstGeom prst="rect">
            <a:avLst/>
          </a:prstGeom>
        </p:spPr>
        <p:txBody>
          <a:bodyPr wrap="square">
            <a:spAutoFit/>
          </a:bodyPr>
          <a:lstStyle/>
          <a:p>
            <a:pPr algn="just">
              <a:lnSpc>
                <a:spcPct val="115000"/>
              </a:lnSpc>
              <a:spcAft>
                <a:spcPts val="1000"/>
              </a:spcAft>
            </a:pPr>
            <a:r>
              <a:rPr lang="fr-FR" b="1" dirty="0">
                <a:solidFill>
                  <a:schemeClr val="accent6">
                    <a:lumMod val="60000"/>
                    <a:lumOff val="40000"/>
                  </a:schemeClr>
                </a:solidFill>
                <a:latin typeface="Verdana" panose="020B0604030504040204" pitchFamily="34" charset="0"/>
                <a:ea typeface="Verdana" panose="020B0604030504040204" pitchFamily="34" charset="0"/>
                <a:cs typeface="Verdana" panose="020B0604030504040204" pitchFamily="34" charset="0"/>
              </a:rPr>
              <a:t>Adhésion à COMPTAVIA </a:t>
            </a:r>
            <a:endParaRPr lang="fr-FR" dirty="0">
              <a:solidFill>
                <a:schemeClr val="accent6">
                  <a:lumMod val="60000"/>
                  <a:lumOff val="40000"/>
                </a:schemeClr>
              </a:solidFill>
              <a:latin typeface="Verdana" panose="020B0604030504040204" pitchFamily="34" charset="0"/>
              <a:ea typeface="Verdana" panose="020B0604030504040204" pitchFamily="34" charset="0"/>
              <a:cs typeface="Verdana" panose="020B0604030504040204" pitchFamily="34" charset="0"/>
            </a:endParaRPr>
          </a:p>
          <a:p>
            <a:endParaRPr lang="fr-FR" sz="1700" dirty="0" smtClean="0">
              <a:latin typeface="Verdana" panose="020B0604030504040204" pitchFamily="34" charset="0"/>
              <a:ea typeface="Verdana" panose="020B0604030504040204" pitchFamily="34" charset="0"/>
              <a:cs typeface="Verdana" panose="020B0604030504040204" pitchFamily="34" charset="0"/>
            </a:endParaRPr>
          </a:p>
          <a:p>
            <a:pPr algn="just"/>
            <a:r>
              <a:rPr lang="fr-FR" dirty="0" smtClean="0">
                <a:latin typeface="Verdana" panose="020B0604030504040204" pitchFamily="34" charset="0"/>
                <a:ea typeface="Verdana" panose="020B0604030504040204" pitchFamily="34" charset="0"/>
                <a:cs typeface="Verdana" panose="020B0604030504040204" pitchFamily="34" charset="0"/>
              </a:rPr>
              <a:t>En </a:t>
            </a:r>
            <a:r>
              <a:rPr lang="fr-FR" dirty="0">
                <a:latin typeface="Verdana" panose="020B0604030504040204" pitchFamily="34" charset="0"/>
                <a:ea typeface="Verdana" panose="020B0604030504040204" pitchFamily="34" charset="0"/>
                <a:cs typeface="Verdana" panose="020B0604030504040204" pitchFamily="34" charset="0"/>
              </a:rPr>
              <a:t>rémunération </a:t>
            </a:r>
            <a:r>
              <a:rPr lang="fr-FR" dirty="0" smtClean="0">
                <a:latin typeface="Verdana" panose="020B0604030504040204" pitchFamily="34" charset="0"/>
                <a:ea typeface="Verdana" panose="020B0604030504040204" pitchFamily="34" charset="0"/>
                <a:cs typeface="Verdana" panose="020B0604030504040204" pitchFamily="34" charset="0"/>
              </a:rPr>
              <a:t>:</a:t>
            </a:r>
          </a:p>
          <a:p>
            <a:pPr algn="just"/>
            <a:endParaRPr lang="fr-FR" dirty="0">
              <a:latin typeface="Verdana" panose="020B0604030504040204" pitchFamily="34" charset="0"/>
              <a:ea typeface="Verdana" panose="020B0604030504040204" pitchFamily="34" charset="0"/>
              <a:cs typeface="Verdana" panose="020B0604030504040204" pitchFamily="34" charset="0"/>
            </a:endParaRPr>
          </a:p>
          <a:p>
            <a:pPr marL="285750" lvl="0" indent="-285750" algn="just">
              <a:buFont typeface="Arial" panose="020B0604020202020204" pitchFamily="34" charset="0"/>
              <a:buChar char="•"/>
            </a:pPr>
            <a:r>
              <a:rPr lang="fr-FR" b="1" dirty="0">
                <a:latin typeface="Verdana" panose="020B0604030504040204" pitchFamily="34" charset="0"/>
                <a:ea typeface="Verdana" panose="020B0604030504040204" pitchFamily="34" charset="0"/>
                <a:cs typeface="Verdana" panose="020B0604030504040204" pitchFamily="34" charset="0"/>
              </a:rPr>
              <a:t>de la formation initiale</a:t>
            </a:r>
            <a:endParaRPr lang="fr-FR" dirty="0">
              <a:latin typeface="Verdana" panose="020B0604030504040204" pitchFamily="34" charset="0"/>
              <a:ea typeface="Verdana" panose="020B0604030504040204" pitchFamily="34" charset="0"/>
              <a:cs typeface="Verdana" panose="020B0604030504040204" pitchFamily="34" charset="0"/>
            </a:endParaRPr>
          </a:p>
          <a:p>
            <a:pPr marL="285750" lvl="0" indent="-285750" algn="just">
              <a:buFont typeface="Arial" panose="020B0604020202020204" pitchFamily="34" charset="0"/>
              <a:buChar char="•"/>
            </a:pPr>
            <a:r>
              <a:rPr lang="fr-FR" dirty="0">
                <a:latin typeface="Verdana" panose="020B0604030504040204" pitchFamily="34" charset="0"/>
                <a:ea typeface="Verdana" panose="020B0604030504040204" pitchFamily="34" charset="0"/>
                <a:cs typeface="Verdana" panose="020B0604030504040204" pitchFamily="34" charset="0"/>
              </a:rPr>
              <a:t>du droit d'utilisation de la Marque,</a:t>
            </a:r>
          </a:p>
          <a:p>
            <a:pPr marL="285750" lvl="0" indent="-285750" algn="just">
              <a:buFont typeface="Arial" panose="020B0604020202020204" pitchFamily="34" charset="0"/>
              <a:buChar char="•"/>
            </a:pPr>
            <a:r>
              <a:rPr lang="fr-FR" dirty="0">
                <a:latin typeface="Verdana" panose="020B0604030504040204" pitchFamily="34" charset="0"/>
                <a:ea typeface="Verdana" panose="020B0604030504040204" pitchFamily="34" charset="0"/>
                <a:cs typeface="Verdana" panose="020B0604030504040204" pitchFamily="34" charset="0"/>
              </a:rPr>
              <a:t>du transfert du Savoir-faire,</a:t>
            </a:r>
          </a:p>
          <a:p>
            <a:pPr marL="285750" lvl="0" indent="-285750" algn="just">
              <a:buFont typeface="Arial" panose="020B0604020202020204" pitchFamily="34" charset="0"/>
              <a:buChar char="•"/>
            </a:pPr>
            <a:r>
              <a:rPr lang="fr-FR" dirty="0">
                <a:latin typeface="Verdana" panose="020B0604030504040204" pitchFamily="34" charset="0"/>
                <a:ea typeface="Verdana" panose="020B0604030504040204" pitchFamily="34" charset="0"/>
                <a:cs typeface="Verdana" panose="020B0604030504040204" pitchFamily="34" charset="0"/>
              </a:rPr>
              <a:t>du droit d'utilisation des outils</a:t>
            </a:r>
          </a:p>
          <a:p>
            <a:pPr marL="285750" lvl="0" indent="-285750" algn="just">
              <a:buFont typeface="Arial" panose="020B0604020202020204" pitchFamily="34" charset="0"/>
              <a:buChar char="•"/>
            </a:pPr>
            <a:r>
              <a:rPr lang="fr-FR" dirty="0">
                <a:latin typeface="Verdana" panose="020B0604030504040204" pitchFamily="34" charset="0"/>
                <a:ea typeface="Verdana" panose="020B0604030504040204" pitchFamily="34" charset="0"/>
                <a:cs typeface="Verdana" panose="020B0604030504040204" pitchFamily="34" charset="0"/>
              </a:rPr>
              <a:t>de l'accès aux services du Réseau</a:t>
            </a:r>
          </a:p>
          <a:p>
            <a:pPr marL="285750" lvl="0" indent="-285750" algn="just">
              <a:buFont typeface="Arial" panose="020B0604020202020204" pitchFamily="34" charset="0"/>
              <a:buChar char="•"/>
            </a:pPr>
            <a:r>
              <a:rPr lang="fr-FR" b="1" dirty="0">
                <a:latin typeface="Verdana" panose="020B0604030504040204" pitchFamily="34" charset="0"/>
                <a:ea typeface="Verdana" panose="020B0604030504040204" pitchFamily="34" charset="0"/>
                <a:cs typeface="Verdana" panose="020B0604030504040204" pitchFamily="34" charset="0"/>
              </a:rPr>
              <a:t>de la mise à disposition des logiciels (TDA, Revue fiduciaire…)</a:t>
            </a:r>
            <a:endParaRPr lang="fr-FR" dirty="0">
              <a:latin typeface="Verdana" panose="020B0604030504040204" pitchFamily="34" charset="0"/>
              <a:ea typeface="Verdana" panose="020B0604030504040204" pitchFamily="34" charset="0"/>
              <a:cs typeface="Verdana" panose="020B0604030504040204" pitchFamily="34" charset="0"/>
            </a:endParaRPr>
          </a:p>
          <a:p>
            <a:pPr algn="just"/>
            <a:endParaRPr lang="fr-FR" b="1" dirty="0" smtClean="0">
              <a:latin typeface="Verdana" panose="020B0604030504040204" pitchFamily="34" charset="0"/>
              <a:ea typeface="Verdana" panose="020B0604030504040204" pitchFamily="34" charset="0"/>
              <a:cs typeface="Verdana" panose="020B0604030504040204" pitchFamily="34" charset="0"/>
            </a:endParaRPr>
          </a:p>
          <a:p>
            <a:pPr algn="just"/>
            <a:r>
              <a:rPr lang="fr-FR" b="1" dirty="0" smtClean="0">
                <a:latin typeface="Verdana" panose="020B0604030504040204" pitchFamily="34" charset="0"/>
                <a:ea typeface="Verdana" panose="020B0604030504040204" pitchFamily="34" charset="0"/>
                <a:cs typeface="Verdana" panose="020B0604030504040204" pitchFamily="34" charset="0"/>
              </a:rPr>
              <a:t>Le </a:t>
            </a:r>
            <a:r>
              <a:rPr lang="fr-FR" b="1" dirty="0">
                <a:latin typeface="Verdana" panose="020B0604030504040204" pitchFamily="34" charset="0"/>
                <a:ea typeface="Verdana" panose="020B0604030504040204" pitchFamily="34" charset="0"/>
                <a:cs typeface="Verdana" panose="020B0604030504040204" pitchFamily="34" charset="0"/>
              </a:rPr>
              <a:t>Partenaire paie une redevance mensuelle de 189 € HT (intégrant les licences et mises à jour des logiciels) ainsi qu’un droit d'entrée initial de 490 € HT.</a:t>
            </a:r>
            <a:endParaRPr lang="fr-FR" dirty="0">
              <a:latin typeface="Verdana" panose="020B0604030504040204" pitchFamily="34" charset="0"/>
              <a:ea typeface="Verdana" panose="020B0604030504040204" pitchFamily="34" charset="0"/>
              <a:cs typeface="Verdana" panose="020B0604030504040204" pitchFamily="34" charset="0"/>
            </a:endParaRPr>
          </a:p>
          <a:p>
            <a:pPr algn="just"/>
            <a:r>
              <a:rPr lang="fr-FR" dirty="0">
                <a:latin typeface="Verdana" panose="020B0604030504040204" pitchFamily="34" charset="0"/>
                <a:ea typeface="Verdana" panose="020B0604030504040204" pitchFamily="34" charset="0"/>
                <a:cs typeface="Verdana" panose="020B0604030504040204" pitchFamily="34" charset="0"/>
              </a:rPr>
              <a:t/>
            </a:r>
            <a:br>
              <a:rPr lang="fr-FR" dirty="0">
                <a:latin typeface="Verdana" panose="020B0604030504040204" pitchFamily="34" charset="0"/>
                <a:ea typeface="Verdana" panose="020B0604030504040204" pitchFamily="34" charset="0"/>
                <a:cs typeface="Verdana" panose="020B0604030504040204" pitchFamily="34" charset="0"/>
              </a:rPr>
            </a:br>
            <a:r>
              <a:rPr lang="fr-FR" b="1" dirty="0">
                <a:solidFill>
                  <a:schemeClr val="accent6">
                    <a:lumMod val="60000"/>
                    <a:lumOff val="40000"/>
                  </a:schemeClr>
                </a:solidFill>
                <a:latin typeface="Verdana" panose="020B0604030504040204" pitchFamily="34" charset="0"/>
                <a:ea typeface="Verdana" panose="020B0604030504040204" pitchFamily="34" charset="0"/>
                <a:cs typeface="Verdana" panose="020B0604030504040204" pitchFamily="34" charset="0"/>
              </a:rPr>
              <a:t>Le réseau ne facture aucun autre frais à ses </a:t>
            </a:r>
            <a:r>
              <a:rPr lang="fr-FR" b="1" dirty="0" smtClean="0">
                <a:solidFill>
                  <a:schemeClr val="accent6">
                    <a:lumMod val="60000"/>
                    <a:lumOff val="40000"/>
                  </a:schemeClr>
                </a:solidFill>
                <a:latin typeface="Verdana" panose="020B0604030504040204" pitchFamily="34" charset="0"/>
                <a:ea typeface="Verdana" panose="020B0604030504040204" pitchFamily="34" charset="0"/>
                <a:cs typeface="Verdana" panose="020B0604030504040204" pitchFamily="34" charset="0"/>
              </a:rPr>
              <a:t>adhérents.</a:t>
            </a:r>
            <a:endParaRPr lang="fr-FR" dirty="0">
              <a:solidFill>
                <a:schemeClr val="accent6">
                  <a:lumMod val="60000"/>
                  <a:lumOff val="40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8"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Tree>
    <p:extLst>
      <p:ext uri="{BB962C8B-B14F-4D97-AF65-F5344CB8AC3E}">
        <p14:creationId xmlns:p14="http://schemas.microsoft.com/office/powerpoint/2010/main" val="9904310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24</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pic>
        <p:nvPicPr>
          <p:cNvPr id="6" name="Image 5"/>
          <p:cNvPicPr>
            <a:picLocks noChangeAspect="1"/>
          </p:cNvPicPr>
          <p:nvPr/>
        </p:nvPicPr>
        <p:blipFill>
          <a:blip r:embed="rId2"/>
          <a:stretch>
            <a:fillRect/>
          </a:stretch>
        </p:blipFill>
        <p:spPr>
          <a:xfrm>
            <a:off x="0" y="6109252"/>
            <a:ext cx="1523999" cy="748748"/>
          </a:xfrm>
          <a:prstGeom prst="rect">
            <a:avLst/>
          </a:prstGeom>
        </p:spPr>
      </p:pic>
      <p:sp>
        <p:nvSpPr>
          <p:cNvPr id="2" name="Rectangle 1"/>
          <p:cNvSpPr/>
          <p:nvPr/>
        </p:nvSpPr>
        <p:spPr>
          <a:xfrm>
            <a:off x="1523999" y="1653432"/>
            <a:ext cx="9899374" cy="3970318"/>
          </a:xfrm>
          <a:prstGeom prst="rect">
            <a:avLst/>
          </a:prstGeom>
        </p:spPr>
        <p:txBody>
          <a:bodyPr wrap="square">
            <a:spAutoFit/>
          </a:bodyPr>
          <a:lstStyle/>
          <a:p>
            <a:pPr algn="just"/>
            <a:r>
              <a:rPr lang="fr-FR" dirty="0">
                <a:solidFill>
                  <a:srgbClr val="606060"/>
                </a:solidFill>
                <a:latin typeface="Verdana" panose="020B0604030504040204" pitchFamily="34" charset="0"/>
                <a:ea typeface="Verdana" panose="020B0604030504040204" pitchFamily="34" charset="0"/>
                <a:cs typeface="Verdana" panose="020B0604030504040204" pitchFamily="34" charset="0"/>
              </a:rPr>
              <a:t>Avec des outils performants, notre accompagnement contribue à votre réussite et au développement national de notre réseau.</a:t>
            </a:r>
          </a:p>
          <a:p>
            <a:pPr algn="just"/>
            <a:r>
              <a:rPr lang="fr-FR" dirty="0">
                <a:latin typeface="Verdana" panose="020B0604030504040204" pitchFamily="34" charset="0"/>
                <a:ea typeface="Verdana" panose="020B0604030504040204" pitchFamily="34" charset="0"/>
                <a:cs typeface="Verdana" panose="020B0604030504040204" pitchFamily="34" charset="0"/>
              </a:rPr>
              <a:t/>
            </a:r>
            <a:br>
              <a:rPr lang="fr-FR" dirty="0">
                <a:latin typeface="Verdana" panose="020B0604030504040204" pitchFamily="34" charset="0"/>
                <a:ea typeface="Verdana" panose="020B0604030504040204" pitchFamily="34" charset="0"/>
                <a:cs typeface="Verdana" panose="020B0604030504040204" pitchFamily="34" charset="0"/>
              </a:rPr>
            </a:br>
            <a:r>
              <a:rPr lang="fr-FR" dirty="0">
                <a:solidFill>
                  <a:srgbClr val="606060"/>
                </a:solidFill>
                <a:latin typeface="Verdana" panose="020B0604030504040204" pitchFamily="34" charset="0"/>
                <a:ea typeface="Verdana" panose="020B0604030504040204" pitchFamily="34" charset="0"/>
                <a:cs typeface="Verdana" panose="020B0604030504040204" pitchFamily="34" charset="0"/>
              </a:rPr>
              <a:t>Nous avons un plan de développement national ambitieux, nous avons identifié près de 200 territoires d’implantations possibles, dans des zones de chalandise de plus de 30 000 habitants.</a:t>
            </a:r>
          </a:p>
          <a:p>
            <a:pPr algn="just"/>
            <a:endParaRPr lang="fr-FR" dirty="0">
              <a:solidFill>
                <a:srgbClr val="606060"/>
              </a:solidFill>
              <a:latin typeface="Verdana" panose="020B0604030504040204" pitchFamily="34" charset="0"/>
              <a:ea typeface="Verdana" panose="020B0604030504040204" pitchFamily="34" charset="0"/>
              <a:cs typeface="Verdana" panose="020B0604030504040204" pitchFamily="34" charset="0"/>
            </a:endParaRPr>
          </a:p>
          <a:p>
            <a:pPr algn="just"/>
            <a:r>
              <a:rPr lang="fr-FR" b="1" dirty="0">
                <a:latin typeface="Verdana" panose="020B0604030504040204" pitchFamily="34" charset="0"/>
                <a:ea typeface="Verdana" panose="020B0604030504040204" pitchFamily="34" charset="0"/>
                <a:cs typeface="Verdana" panose="020B0604030504040204" pitchFamily="34" charset="0"/>
              </a:rPr>
              <a:t>Pour toutes informations complémentaires et pour toutes questions n'hésitez pas à nous contacter par mail à : contact@comptavia.fr ou par téléphone au 03.89.23.51.71</a:t>
            </a:r>
            <a:endParaRPr lang="fr-FR" dirty="0">
              <a:latin typeface="Verdana" panose="020B0604030504040204" pitchFamily="34" charset="0"/>
              <a:ea typeface="Verdana" panose="020B0604030504040204" pitchFamily="34" charset="0"/>
              <a:cs typeface="Verdana" panose="020B0604030504040204" pitchFamily="34" charset="0"/>
            </a:endParaRPr>
          </a:p>
          <a:p>
            <a:pPr algn="just"/>
            <a:endParaRPr lang="fr-FR" dirty="0">
              <a:solidFill>
                <a:srgbClr val="606060"/>
              </a:solidFill>
              <a:latin typeface="Verdana" panose="020B0604030504040204" pitchFamily="34" charset="0"/>
              <a:ea typeface="Verdana" panose="020B0604030504040204" pitchFamily="34" charset="0"/>
              <a:cs typeface="Verdana" panose="020B0604030504040204" pitchFamily="34" charset="0"/>
            </a:endParaRPr>
          </a:p>
          <a:p>
            <a:pPr algn="just"/>
            <a:r>
              <a:rPr lang="fr-FR" b="1" dirty="0">
                <a:latin typeface="Verdana" panose="020B0604030504040204" pitchFamily="34" charset="0"/>
                <a:ea typeface="Verdana" panose="020B0604030504040204" pitchFamily="34" charset="0"/>
                <a:cs typeface="Verdana" panose="020B0604030504040204" pitchFamily="34" charset="0"/>
              </a:rPr>
              <a:t>Retrouvez-nous sur notre site : </a:t>
            </a:r>
            <a:r>
              <a:rPr lang="fr-FR" b="1" dirty="0">
                <a:solidFill>
                  <a:schemeClr val="accent6">
                    <a:lumMod val="60000"/>
                    <a:lumOff val="40000"/>
                  </a:schemeClr>
                </a:solidFill>
                <a:latin typeface="Verdana" panose="020B0604030504040204" pitchFamily="34" charset="0"/>
                <a:ea typeface="Verdana" panose="020B0604030504040204" pitchFamily="34" charset="0"/>
                <a:cs typeface="Verdana" panose="020B0604030504040204" pitchFamily="34" charset="0"/>
              </a:rPr>
              <a:t>www.comptavia.fr</a:t>
            </a:r>
          </a:p>
          <a:p>
            <a:endParaRPr lang="fr-FR" b="1" dirty="0">
              <a:solidFill>
                <a:schemeClr val="accent6">
                  <a:lumMod val="40000"/>
                  <a:lumOff val="60000"/>
                </a:schemeClr>
              </a:solidFill>
            </a:endParaRPr>
          </a:p>
          <a:p>
            <a:endParaRPr lang="fr-FR" dirty="0"/>
          </a:p>
        </p:txBody>
      </p:sp>
      <p:sp>
        <p:nvSpPr>
          <p:cNvPr id="8"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Tree>
    <p:extLst>
      <p:ext uri="{BB962C8B-B14F-4D97-AF65-F5344CB8AC3E}">
        <p14:creationId xmlns:p14="http://schemas.microsoft.com/office/powerpoint/2010/main" val="213530172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25</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pic>
        <p:nvPicPr>
          <p:cNvPr id="6" name="Image 5"/>
          <p:cNvPicPr>
            <a:picLocks noChangeAspect="1"/>
          </p:cNvPicPr>
          <p:nvPr/>
        </p:nvPicPr>
        <p:blipFill>
          <a:blip r:embed="rId2"/>
          <a:stretch>
            <a:fillRect/>
          </a:stretch>
        </p:blipFill>
        <p:spPr>
          <a:xfrm>
            <a:off x="0" y="6109252"/>
            <a:ext cx="1523999" cy="748748"/>
          </a:xfrm>
          <a:prstGeom prst="rect">
            <a:avLst/>
          </a:prstGeom>
        </p:spPr>
      </p:pic>
      <p:sp>
        <p:nvSpPr>
          <p:cNvPr id="8"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
        <p:nvSpPr>
          <p:cNvPr id="3" name="ZoneTexte 2"/>
          <p:cNvSpPr txBox="1"/>
          <p:nvPr/>
        </p:nvSpPr>
        <p:spPr>
          <a:xfrm>
            <a:off x="866773" y="353378"/>
            <a:ext cx="10315575" cy="369332"/>
          </a:xfrm>
          <a:prstGeom prst="rect">
            <a:avLst/>
          </a:prstGeom>
          <a:noFill/>
        </p:spPr>
        <p:txBody>
          <a:bodyPr wrap="square" rtlCol="0">
            <a:spAutoFit/>
          </a:bodyPr>
          <a:lstStyle/>
          <a:p>
            <a:pPr algn="ctr"/>
            <a:r>
              <a:rPr lang="fr-FR" b="1" dirty="0" smtClean="0">
                <a:solidFill>
                  <a:schemeClr val="accent6">
                    <a:lumMod val="60000"/>
                    <a:lumOff val="40000"/>
                  </a:schemeClr>
                </a:solidFill>
              </a:rPr>
              <a:t>QUESTIONS LES PLUS FREQUENTES</a:t>
            </a:r>
            <a:endParaRPr lang="fr-FR" b="1" dirty="0">
              <a:solidFill>
                <a:schemeClr val="accent6">
                  <a:lumMod val="60000"/>
                  <a:lumOff val="40000"/>
                </a:schemeClr>
              </a:solidFill>
            </a:endParaRPr>
          </a:p>
        </p:txBody>
      </p:sp>
      <p:sp>
        <p:nvSpPr>
          <p:cNvPr id="4" name="ZoneTexte 3"/>
          <p:cNvSpPr txBox="1"/>
          <p:nvPr/>
        </p:nvSpPr>
        <p:spPr>
          <a:xfrm>
            <a:off x="1400175" y="914400"/>
            <a:ext cx="10106025" cy="369332"/>
          </a:xfrm>
          <a:prstGeom prst="rect">
            <a:avLst/>
          </a:prstGeom>
          <a:noFill/>
        </p:spPr>
        <p:txBody>
          <a:bodyPr wrap="square" rtlCol="0">
            <a:spAutoFit/>
          </a:bodyPr>
          <a:lstStyle/>
          <a:p>
            <a:endParaRPr lang="fr-FR"/>
          </a:p>
        </p:txBody>
      </p:sp>
      <p:sp>
        <p:nvSpPr>
          <p:cNvPr id="2" name="ZoneTexte 1"/>
          <p:cNvSpPr txBox="1"/>
          <p:nvPr/>
        </p:nvSpPr>
        <p:spPr>
          <a:xfrm>
            <a:off x="1523999" y="1003815"/>
            <a:ext cx="10172699" cy="5047536"/>
          </a:xfrm>
          <a:prstGeom prst="rect">
            <a:avLst/>
          </a:prstGeom>
          <a:noFill/>
        </p:spPr>
        <p:txBody>
          <a:bodyPr wrap="square" rtlCol="0">
            <a:spAutoFit/>
          </a:bodyPr>
          <a:lstStyle/>
          <a:p>
            <a:r>
              <a:rPr lang="fr-FR" sz="1400" b="1" dirty="0">
                <a:solidFill>
                  <a:schemeClr val="accent6">
                    <a:lumMod val="60000"/>
                    <a:lumOff val="40000"/>
                  </a:schemeClr>
                </a:solidFill>
              </a:rPr>
              <a:t>ADHESION - DROIT D’ENTREE</a:t>
            </a:r>
            <a:endParaRPr lang="fr-FR" sz="1400" dirty="0">
              <a:solidFill>
                <a:schemeClr val="accent6">
                  <a:lumMod val="60000"/>
                  <a:lumOff val="40000"/>
                </a:schemeClr>
              </a:solidFill>
            </a:endParaRPr>
          </a:p>
          <a:p>
            <a:r>
              <a:rPr lang="fr-FR" sz="1400" b="1" dirty="0"/>
              <a:t> </a:t>
            </a:r>
            <a:endParaRPr lang="fr-FR" sz="1400" dirty="0"/>
          </a:p>
          <a:p>
            <a:r>
              <a:rPr lang="fr-FR" sz="1400" b="1" dirty="0"/>
              <a:t> </a:t>
            </a:r>
            <a:r>
              <a:rPr lang="fr-FR" sz="1400" b="1" u="sng" dirty="0" smtClean="0"/>
              <a:t>Comment </a:t>
            </a:r>
            <a:r>
              <a:rPr lang="fr-FR" sz="1400" b="1" u="sng" dirty="0"/>
              <a:t>adhérer ?</a:t>
            </a:r>
            <a:endParaRPr lang="fr-FR" sz="1400" dirty="0"/>
          </a:p>
          <a:p>
            <a:endParaRPr lang="fr-FR" sz="1400" dirty="0" smtClean="0"/>
          </a:p>
          <a:p>
            <a:r>
              <a:rPr lang="fr-FR" sz="1400" dirty="0" smtClean="0"/>
              <a:t>Si </a:t>
            </a:r>
            <a:r>
              <a:rPr lang="fr-FR" sz="1400" dirty="0"/>
              <a:t>vous souhaitez rejoindre notre réseau, vous devez nous confirmer votre demande par mail en y joignant votre CV afin que nous puissions dans un premier temps valider que vous disposez des compétences requises.</a:t>
            </a:r>
          </a:p>
          <a:p>
            <a:r>
              <a:rPr lang="fr-FR" sz="1400" dirty="0"/>
              <a:t>Nous prendrons ensuite contact avec vous par téléphone afin d’échanger sur votre projet d’installation.</a:t>
            </a:r>
          </a:p>
          <a:p>
            <a:r>
              <a:rPr lang="fr-FR" sz="1400" dirty="0"/>
              <a:t>Une fois votre adhésion validée par le réseau nous établirons le contrat de partenariat.</a:t>
            </a:r>
          </a:p>
          <a:p>
            <a:r>
              <a:rPr lang="fr-FR" sz="1400" b="1" dirty="0"/>
              <a:t> </a:t>
            </a:r>
            <a:endParaRPr lang="fr-FR" sz="1400" dirty="0"/>
          </a:p>
          <a:p>
            <a:r>
              <a:rPr lang="fr-FR" sz="1400" b="1" u="sng" dirty="0"/>
              <a:t>Coût de l’adhésion ?</a:t>
            </a:r>
            <a:endParaRPr lang="fr-FR" sz="1400" dirty="0"/>
          </a:p>
          <a:p>
            <a:r>
              <a:rPr lang="fr-FR" sz="1400" b="1" dirty="0"/>
              <a:t> </a:t>
            </a:r>
            <a:endParaRPr lang="fr-FR" sz="1400" dirty="0"/>
          </a:p>
          <a:p>
            <a:r>
              <a:rPr lang="fr-FR" sz="1400" dirty="0"/>
              <a:t>En rémunération :</a:t>
            </a:r>
          </a:p>
          <a:p>
            <a:pPr lvl="0"/>
            <a:r>
              <a:rPr lang="fr-FR" sz="1400" b="1" dirty="0" smtClean="0"/>
              <a:t>- de </a:t>
            </a:r>
            <a:r>
              <a:rPr lang="fr-FR" sz="1400" b="1" dirty="0"/>
              <a:t>la formation initiale</a:t>
            </a:r>
            <a:endParaRPr lang="fr-FR" sz="1400" dirty="0"/>
          </a:p>
          <a:p>
            <a:pPr lvl="0"/>
            <a:r>
              <a:rPr lang="fr-FR" sz="1400" dirty="0" smtClean="0"/>
              <a:t>- du </a:t>
            </a:r>
            <a:r>
              <a:rPr lang="fr-FR" sz="1400" dirty="0"/>
              <a:t>droit d'utilisation de la Marque,</a:t>
            </a:r>
          </a:p>
          <a:p>
            <a:pPr lvl="0"/>
            <a:r>
              <a:rPr lang="fr-FR" sz="1400" dirty="0" smtClean="0"/>
              <a:t>- du </a:t>
            </a:r>
            <a:r>
              <a:rPr lang="fr-FR" sz="1400" dirty="0"/>
              <a:t>transfert du Savoir-faire,</a:t>
            </a:r>
          </a:p>
          <a:p>
            <a:pPr lvl="0"/>
            <a:r>
              <a:rPr lang="fr-FR" sz="1400" dirty="0" smtClean="0"/>
              <a:t>- du </a:t>
            </a:r>
            <a:r>
              <a:rPr lang="fr-FR" sz="1400" dirty="0"/>
              <a:t>droit d'utilisation des outils</a:t>
            </a:r>
          </a:p>
          <a:p>
            <a:pPr lvl="0"/>
            <a:r>
              <a:rPr lang="fr-FR" sz="1400" dirty="0" smtClean="0"/>
              <a:t>- de </a:t>
            </a:r>
            <a:r>
              <a:rPr lang="fr-FR" sz="1400" dirty="0"/>
              <a:t>l'accès aux services du Réseau</a:t>
            </a:r>
          </a:p>
          <a:p>
            <a:pPr lvl="0"/>
            <a:r>
              <a:rPr lang="fr-FR" sz="1400" b="1" dirty="0" smtClean="0"/>
              <a:t>- de </a:t>
            </a:r>
            <a:r>
              <a:rPr lang="fr-FR" sz="1400" b="1" dirty="0"/>
              <a:t>la mise à disposition des logiciels (TDA, Revue fiduciaire…)</a:t>
            </a:r>
            <a:endParaRPr lang="fr-FR" sz="1400" dirty="0"/>
          </a:p>
          <a:p>
            <a:r>
              <a:rPr lang="fr-FR" sz="1400" b="1" dirty="0"/>
              <a:t>Le Partenaire paie une redevance mensuelle de 189 € HT (intégrant les licences et mises à jour des logiciels) ainsi qu’un droit d'entrée initial de 490 € HT.</a:t>
            </a:r>
            <a:endParaRPr lang="fr-FR" sz="1400" dirty="0"/>
          </a:p>
          <a:p>
            <a:r>
              <a:rPr lang="fr-FR" sz="1400" dirty="0"/>
              <a:t/>
            </a:r>
            <a:br>
              <a:rPr lang="fr-FR" sz="1400" dirty="0"/>
            </a:br>
            <a:r>
              <a:rPr lang="fr-FR" sz="1400" b="1" dirty="0"/>
              <a:t>Le réseau ne facture aucun autre frais à ses partenaires.</a:t>
            </a:r>
            <a:endParaRPr lang="fr-FR" sz="1400" dirty="0"/>
          </a:p>
          <a:p>
            <a:r>
              <a:rPr lang="fr-FR" sz="1400" b="1" dirty="0"/>
              <a:t> </a:t>
            </a:r>
            <a:endParaRPr lang="fr-FR" sz="1400" dirty="0"/>
          </a:p>
        </p:txBody>
      </p:sp>
    </p:spTree>
    <p:extLst>
      <p:ext uri="{BB962C8B-B14F-4D97-AF65-F5344CB8AC3E}">
        <p14:creationId xmlns:p14="http://schemas.microsoft.com/office/powerpoint/2010/main" val="405165251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26</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pic>
        <p:nvPicPr>
          <p:cNvPr id="6" name="Image 5"/>
          <p:cNvPicPr>
            <a:picLocks noChangeAspect="1"/>
          </p:cNvPicPr>
          <p:nvPr/>
        </p:nvPicPr>
        <p:blipFill>
          <a:blip r:embed="rId2"/>
          <a:stretch>
            <a:fillRect/>
          </a:stretch>
        </p:blipFill>
        <p:spPr>
          <a:xfrm>
            <a:off x="0" y="6109252"/>
            <a:ext cx="1523999" cy="748748"/>
          </a:xfrm>
          <a:prstGeom prst="rect">
            <a:avLst/>
          </a:prstGeom>
        </p:spPr>
      </p:pic>
      <p:sp>
        <p:nvSpPr>
          <p:cNvPr id="8"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
        <p:nvSpPr>
          <p:cNvPr id="3" name="ZoneTexte 2"/>
          <p:cNvSpPr txBox="1"/>
          <p:nvPr/>
        </p:nvSpPr>
        <p:spPr>
          <a:xfrm>
            <a:off x="866773" y="353378"/>
            <a:ext cx="10315575" cy="369332"/>
          </a:xfrm>
          <a:prstGeom prst="rect">
            <a:avLst/>
          </a:prstGeom>
          <a:noFill/>
        </p:spPr>
        <p:txBody>
          <a:bodyPr wrap="square" rtlCol="0">
            <a:spAutoFit/>
          </a:bodyPr>
          <a:lstStyle/>
          <a:p>
            <a:pPr algn="ctr"/>
            <a:r>
              <a:rPr lang="fr-FR" b="1" dirty="0" smtClean="0">
                <a:solidFill>
                  <a:schemeClr val="accent6">
                    <a:lumMod val="60000"/>
                    <a:lumOff val="40000"/>
                  </a:schemeClr>
                </a:solidFill>
              </a:rPr>
              <a:t>QUESTIONS LES PLUS FREQUENTES</a:t>
            </a:r>
            <a:endParaRPr lang="fr-FR" b="1" dirty="0">
              <a:solidFill>
                <a:schemeClr val="accent6">
                  <a:lumMod val="60000"/>
                  <a:lumOff val="40000"/>
                </a:schemeClr>
              </a:solidFill>
            </a:endParaRPr>
          </a:p>
        </p:txBody>
      </p:sp>
      <p:sp>
        <p:nvSpPr>
          <p:cNvPr id="4" name="ZoneTexte 3"/>
          <p:cNvSpPr txBox="1"/>
          <p:nvPr/>
        </p:nvSpPr>
        <p:spPr>
          <a:xfrm>
            <a:off x="1400175" y="914400"/>
            <a:ext cx="10106025" cy="369332"/>
          </a:xfrm>
          <a:prstGeom prst="rect">
            <a:avLst/>
          </a:prstGeom>
          <a:noFill/>
        </p:spPr>
        <p:txBody>
          <a:bodyPr wrap="square" rtlCol="0">
            <a:spAutoFit/>
          </a:bodyPr>
          <a:lstStyle/>
          <a:p>
            <a:endParaRPr lang="fr-FR"/>
          </a:p>
        </p:txBody>
      </p:sp>
      <p:sp>
        <p:nvSpPr>
          <p:cNvPr id="2" name="ZoneTexte 1"/>
          <p:cNvSpPr txBox="1"/>
          <p:nvPr/>
        </p:nvSpPr>
        <p:spPr>
          <a:xfrm>
            <a:off x="1523999" y="1003815"/>
            <a:ext cx="10296523" cy="4832092"/>
          </a:xfrm>
          <a:prstGeom prst="rect">
            <a:avLst/>
          </a:prstGeom>
          <a:noFill/>
        </p:spPr>
        <p:txBody>
          <a:bodyPr wrap="square" rtlCol="0">
            <a:spAutoFit/>
          </a:bodyPr>
          <a:lstStyle/>
          <a:p>
            <a:r>
              <a:rPr lang="fr-FR" sz="1400" b="1" dirty="0"/>
              <a:t> </a:t>
            </a:r>
            <a:r>
              <a:rPr lang="fr-FR" sz="1400" b="1" dirty="0" smtClean="0">
                <a:solidFill>
                  <a:schemeClr val="accent6">
                    <a:lumMod val="60000"/>
                    <a:lumOff val="40000"/>
                  </a:schemeClr>
                </a:solidFill>
              </a:rPr>
              <a:t>FORMATION </a:t>
            </a:r>
            <a:r>
              <a:rPr lang="fr-FR" sz="1400" b="1" dirty="0">
                <a:solidFill>
                  <a:schemeClr val="accent6">
                    <a:lumMod val="60000"/>
                    <a:lumOff val="40000"/>
                  </a:schemeClr>
                </a:solidFill>
              </a:rPr>
              <a:t>- IMMATRICULATION</a:t>
            </a:r>
            <a:endParaRPr lang="fr-FR" sz="1400" dirty="0">
              <a:solidFill>
                <a:schemeClr val="accent6">
                  <a:lumMod val="60000"/>
                  <a:lumOff val="40000"/>
                </a:schemeClr>
              </a:solidFill>
            </a:endParaRPr>
          </a:p>
          <a:p>
            <a:r>
              <a:rPr lang="fr-FR" sz="1400" b="1" dirty="0"/>
              <a:t> </a:t>
            </a:r>
            <a:endParaRPr lang="fr-FR" sz="1400" dirty="0"/>
          </a:p>
          <a:p>
            <a:r>
              <a:rPr lang="fr-FR" sz="1400" b="1" dirty="0"/>
              <a:t> </a:t>
            </a:r>
            <a:endParaRPr lang="fr-FR" sz="1400" dirty="0"/>
          </a:p>
          <a:p>
            <a:r>
              <a:rPr lang="fr-FR" sz="1400" b="1" u="sng" dirty="0"/>
              <a:t>Où et comment se déroule la session d’intégration ?</a:t>
            </a:r>
            <a:endParaRPr lang="fr-FR" sz="1400" dirty="0"/>
          </a:p>
          <a:p>
            <a:r>
              <a:rPr lang="fr-FR" sz="1400" b="1" dirty="0"/>
              <a:t> </a:t>
            </a:r>
            <a:endParaRPr lang="fr-FR" sz="1400" dirty="0"/>
          </a:p>
          <a:p>
            <a:r>
              <a:rPr lang="fr-FR" sz="1400" dirty="0"/>
              <a:t>La journée d’intégration se déroule en Alsace mais peut être suivie en visio-conférence, il suffit pour cela d'une connexion internet.</a:t>
            </a:r>
          </a:p>
          <a:p>
            <a:r>
              <a:rPr lang="fr-FR" sz="1400" dirty="0"/>
              <a:t> </a:t>
            </a:r>
          </a:p>
          <a:p>
            <a:r>
              <a:rPr lang="fr-FR" sz="1400" dirty="0"/>
              <a:t>La journée d’intégration se déroule de 9h à 12h et de 14h à environ 17h-17h30.</a:t>
            </a:r>
          </a:p>
          <a:p>
            <a:r>
              <a:rPr lang="fr-FR" sz="1400" dirty="0"/>
              <a:t> </a:t>
            </a:r>
          </a:p>
          <a:p>
            <a:r>
              <a:rPr lang="fr-FR" sz="1400" dirty="0"/>
              <a:t>Le coût de la session est compris dans le droit d'adhésion au réseau.</a:t>
            </a:r>
          </a:p>
          <a:p>
            <a:r>
              <a:rPr lang="fr-FR" sz="1400" dirty="0"/>
              <a:t> </a:t>
            </a:r>
          </a:p>
          <a:p>
            <a:r>
              <a:rPr lang="fr-FR" sz="1400" dirty="0"/>
              <a:t> </a:t>
            </a:r>
          </a:p>
          <a:p>
            <a:r>
              <a:rPr lang="fr-FR" sz="1400" b="1" u="sng" dirty="0"/>
              <a:t>Quand m’immatriculer ?</a:t>
            </a:r>
            <a:endParaRPr lang="fr-FR" sz="1400" dirty="0"/>
          </a:p>
          <a:p>
            <a:r>
              <a:rPr lang="fr-FR" sz="1400" dirty="0"/>
              <a:t> </a:t>
            </a:r>
          </a:p>
          <a:p>
            <a:r>
              <a:rPr lang="fr-FR" sz="1400" dirty="0"/>
              <a:t>Vous pouvez commencer la session d’intégration avant l'immatriculation en effet en parallèle à la formation vous pourrez effectuer les démarches d'immatriculation.</a:t>
            </a:r>
          </a:p>
          <a:p>
            <a:r>
              <a:rPr lang="fr-FR" sz="1400" dirty="0"/>
              <a:t>Vous pourrez également en parallèle commencer à prospecter et à mettre en place tous les outils nécessaires à votre démarrage.</a:t>
            </a:r>
          </a:p>
          <a:p>
            <a:r>
              <a:rPr lang="fr-FR" sz="1400" dirty="0"/>
              <a:t>Il nous faudra votre numéro Siret à partir du moment où notre partenaire expert-comptable devra vous rétrocéder les honoraires.</a:t>
            </a:r>
          </a:p>
          <a:p>
            <a:r>
              <a:rPr lang="fr-FR" sz="1400" b="1" dirty="0"/>
              <a:t> </a:t>
            </a:r>
            <a:endParaRPr lang="fr-FR" sz="1400" dirty="0"/>
          </a:p>
        </p:txBody>
      </p:sp>
    </p:spTree>
    <p:extLst>
      <p:ext uri="{BB962C8B-B14F-4D97-AF65-F5344CB8AC3E}">
        <p14:creationId xmlns:p14="http://schemas.microsoft.com/office/powerpoint/2010/main" val="260453914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27</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pic>
        <p:nvPicPr>
          <p:cNvPr id="6" name="Image 5"/>
          <p:cNvPicPr>
            <a:picLocks noChangeAspect="1"/>
          </p:cNvPicPr>
          <p:nvPr/>
        </p:nvPicPr>
        <p:blipFill>
          <a:blip r:embed="rId2"/>
          <a:stretch>
            <a:fillRect/>
          </a:stretch>
        </p:blipFill>
        <p:spPr>
          <a:xfrm>
            <a:off x="0" y="6109252"/>
            <a:ext cx="1523999" cy="748748"/>
          </a:xfrm>
          <a:prstGeom prst="rect">
            <a:avLst/>
          </a:prstGeom>
        </p:spPr>
      </p:pic>
      <p:sp>
        <p:nvSpPr>
          <p:cNvPr id="8"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
        <p:nvSpPr>
          <p:cNvPr id="3" name="ZoneTexte 2"/>
          <p:cNvSpPr txBox="1"/>
          <p:nvPr/>
        </p:nvSpPr>
        <p:spPr>
          <a:xfrm>
            <a:off x="866773" y="353378"/>
            <a:ext cx="10315575" cy="369332"/>
          </a:xfrm>
          <a:prstGeom prst="rect">
            <a:avLst/>
          </a:prstGeom>
          <a:noFill/>
        </p:spPr>
        <p:txBody>
          <a:bodyPr wrap="square" rtlCol="0">
            <a:spAutoFit/>
          </a:bodyPr>
          <a:lstStyle/>
          <a:p>
            <a:pPr algn="ctr"/>
            <a:r>
              <a:rPr lang="fr-FR" b="1" dirty="0" smtClean="0">
                <a:solidFill>
                  <a:schemeClr val="accent6">
                    <a:lumMod val="60000"/>
                    <a:lumOff val="40000"/>
                  </a:schemeClr>
                </a:solidFill>
              </a:rPr>
              <a:t>QUESTIONS LES PLUS FREQUENTES</a:t>
            </a:r>
            <a:endParaRPr lang="fr-FR" b="1" dirty="0">
              <a:solidFill>
                <a:schemeClr val="accent6">
                  <a:lumMod val="60000"/>
                  <a:lumOff val="40000"/>
                </a:schemeClr>
              </a:solidFill>
            </a:endParaRPr>
          </a:p>
        </p:txBody>
      </p:sp>
      <p:sp>
        <p:nvSpPr>
          <p:cNvPr id="4" name="ZoneTexte 3"/>
          <p:cNvSpPr txBox="1"/>
          <p:nvPr/>
        </p:nvSpPr>
        <p:spPr>
          <a:xfrm>
            <a:off x="1400175" y="914400"/>
            <a:ext cx="10106025" cy="369332"/>
          </a:xfrm>
          <a:prstGeom prst="rect">
            <a:avLst/>
          </a:prstGeom>
          <a:noFill/>
        </p:spPr>
        <p:txBody>
          <a:bodyPr wrap="square" rtlCol="0">
            <a:spAutoFit/>
          </a:bodyPr>
          <a:lstStyle/>
          <a:p>
            <a:endParaRPr lang="fr-FR"/>
          </a:p>
        </p:txBody>
      </p:sp>
      <p:sp>
        <p:nvSpPr>
          <p:cNvPr id="2" name="ZoneTexte 1"/>
          <p:cNvSpPr txBox="1"/>
          <p:nvPr/>
        </p:nvSpPr>
        <p:spPr>
          <a:xfrm>
            <a:off x="1523998" y="1283732"/>
            <a:ext cx="10296523" cy="4185761"/>
          </a:xfrm>
          <a:prstGeom prst="rect">
            <a:avLst/>
          </a:prstGeom>
          <a:noFill/>
        </p:spPr>
        <p:txBody>
          <a:bodyPr wrap="square" rtlCol="0">
            <a:spAutoFit/>
          </a:bodyPr>
          <a:lstStyle/>
          <a:p>
            <a:r>
              <a:rPr lang="fr-FR" sz="1400" b="1" dirty="0" smtClean="0">
                <a:solidFill>
                  <a:schemeClr val="accent6">
                    <a:lumMod val="60000"/>
                    <a:lumOff val="40000"/>
                  </a:schemeClr>
                </a:solidFill>
              </a:rPr>
              <a:t>CLIENTELE</a:t>
            </a:r>
            <a:endParaRPr lang="fr-FR" sz="1400" dirty="0">
              <a:solidFill>
                <a:schemeClr val="accent6">
                  <a:lumMod val="60000"/>
                  <a:lumOff val="40000"/>
                </a:schemeClr>
              </a:solidFill>
            </a:endParaRPr>
          </a:p>
          <a:p>
            <a:r>
              <a:rPr lang="fr-FR" sz="1400" b="1" dirty="0"/>
              <a:t> </a:t>
            </a:r>
            <a:endParaRPr lang="fr-FR" sz="1400" dirty="0"/>
          </a:p>
          <a:p>
            <a:r>
              <a:rPr lang="fr-FR" sz="1400" b="1" dirty="0"/>
              <a:t> </a:t>
            </a:r>
            <a:endParaRPr lang="fr-FR" sz="1400" dirty="0"/>
          </a:p>
          <a:p>
            <a:r>
              <a:rPr lang="fr-FR" sz="1400" b="1" u="sng" dirty="0"/>
              <a:t>Qui prospect les clients ?</a:t>
            </a:r>
            <a:endParaRPr lang="fr-FR" sz="1400" dirty="0"/>
          </a:p>
          <a:p>
            <a:r>
              <a:rPr lang="fr-FR" sz="1400" dirty="0"/>
              <a:t> </a:t>
            </a:r>
          </a:p>
          <a:p>
            <a:r>
              <a:rPr lang="fr-FR" sz="1400" dirty="0"/>
              <a:t>Concernant la prospection clients, c'est à vous indépendant de prospecter avec les outils que le réseau met à votre disposition (pack communication, flyers, fichiers prospects, site internet apporteur d'affaire...et surtout grâce au bouche à oreille très important au vu de la prestation "nouvelle" que vous proposez.</a:t>
            </a:r>
          </a:p>
          <a:p>
            <a:r>
              <a:rPr lang="fr-FR" sz="1400" dirty="0"/>
              <a:t> </a:t>
            </a:r>
          </a:p>
          <a:p>
            <a:r>
              <a:rPr lang="fr-FR" sz="1400" dirty="0"/>
              <a:t>Plus qu'un comptable....un conseiller, voilà la philosophie des conseillers du réseau COMPTAVIA</a:t>
            </a:r>
          </a:p>
          <a:p>
            <a:r>
              <a:rPr lang="fr-FR" sz="1400" b="1" dirty="0"/>
              <a:t> </a:t>
            </a:r>
            <a:endParaRPr lang="fr-FR" sz="1400" b="1" dirty="0" smtClean="0"/>
          </a:p>
          <a:p>
            <a:endParaRPr lang="fr-FR" sz="1400" dirty="0"/>
          </a:p>
          <a:p>
            <a:r>
              <a:rPr lang="fr-FR" sz="1400" b="1" u="sng" dirty="0"/>
              <a:t>A qui appartient la clientèle ?</a:t>
            </a:r>
            <a:endParaRPr lang="fr-FR" sz="1400" dirty="0"/>
          </a:p>
          <a:p>
            <a:r>
              <a:rPr lang="fr-FR" sz="1400" b="1" dirty="0"/>
              <a:t> </a:t>
            </a:r>
            <a:endParaRPr lang="fr-FR" sz="1400" dirty="0"/>
          </a:p>
          <a:p>
            <a:r>
              <a:rPr lang="fr-FR" sz="1400" dirty="0"/>
              <a:t>La lettre de mission étant conclue entre le client et l'expert-comptable, la clientèle appartient juridiquement à l’expert-comptable…mais dans les faits, étant l’interlocuteur privilégié du client, si vous quittez le réseau, le client voudra probablement vous suivre et dans ce cas il résiliera sa lettre de mission avec l’expert-comptable. </a:t>
            </a:r>
          </a:p>
          <a:p>
            <a:r>
              <a:rPr lang="fr-FR" sz="1400" b="1" dirty="0"/>
              <a:t> </a:t>
            </a:r>
            <a:endParaRPr lang="fr-FR" sz="1400" dirty="0"/>
          </a:p>
          <a:p>
            <a:r>
              <a:rPr lang="fr-FR" sz="1400" b="1" dirty="0"/>
              <a:t> </a:t>
            </a:r>
            <a:endParaRPr lang="fr-FR" sz="1400" dirty="0"/>
          </a:p>
        </p:txBody>
      </p:sp>
    </p:spTree>
    <p:extLst>
      <p:ext uri="{BB962C8B-B14F-4D97-AF65-F5344CB8AC3E}">
        <p14:creationId xmlns:p14="http://schemas.microsoft.com/office/powerpoint/2010/main" val="157010210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28</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pic>
        <p:nvPicPr>
          <p:cNvPr id="6" name="Image 5"/>
          <p:cNvPicPr>
            <a:picLocks noChangeAspect="1"/>
          </p:cNvPicPr>
          <p:nvPr/>
        </p:nvPicPr>
        <p:blipFill>
          <a:blip r:embed="rId2"/>
          <a:stretch>
            <a:fillRect/>
          </a:stretch>
        </p:blipFill>
        <p:spPr>
          <a:xfrm>
            <a:off x="0" y="6109252"/>
            <a:ext cx="1523999" cy="748748"/>
          </a:xfrm>
          <a:prstGeom prst="rect">
            <a:avLst/>
          </a:prstGeom>
        </p:spPr>
      </p:pic>
      <p:sp>
        <p:nvSpPr>
          <p:cNvPr id="8"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
        <p:nvSpPr>
          <p:cNvPr id="3" name="ZoneTexte 2"/>
          <p:cNvSpPr txBox="1"/>
          <p:nvPr/>
        </p:nvSpPr>
        <p:spPr>
          <a:xfrm>
            <a:off x="866773" y="353378"/>
            <a:ext cx="10315575" cy="369332"/>
          </a:xfrm>
          <a:prstGeom prst="rect">
            <a:avLst/>
          </a:prstGeom>
          <a:noFill/>
        </p:spPr>
        <p:txBody>
          <a:bodyPr wrap="square" rtlCol="0">
            <a:spAutoFit/>
          </a:bodyPr>
          <a:lstStyle/>
          <a:p>
            <a:pPr algn="ctr"/>
            <a:r>
              <a:rPr lang="fr-FR" b="1" dirty="0" smtClean="0">
                <a:solidFill>
                  <a:schemeClr val="accent6">
                    <a:lumMod val="60000"/>
                    <a:lumOff val="40000"/>
                  </a:schemeClr>
                </a:solidFill>
              </a:rPr>
              <a:t>QUESTIONS LES PLUS FREQUENTES</a:t>
            </a:r>
            <a:endParaRPr lang="fr-FR" b="1" dirty="0">
              <a:solidFill>
                <a:schemeClr val="accent6">
                  <a:lumMod val="60000"/>
                  <a:lumOff val="40000"/>
                </a:schemeClr>
              </a:solidFill>
            </a:endParaRPr>
          </a:p>
        </p:txBody>
      </p:sp>
      <p:sp>
        <p:nvSpPr>
          <p:cNvPr id="4" name="ZoneTexte 3"/>
          <p:cNvSpPr txBox="1"/>
          <p:nvPr/>
        </p:nvSpPr>
        <p:spPr>
          <a:xfrm>
            <a:off x="1400175" y="914400"/>
            <a:ext cx="10106025" cy="369332"/>
          </a:xfrm>
          <a:prstGeom prst="rect">
            <a:avLst/>
          </a:prstGeom>
          <a:noFill/>
        </p:spPr>
        <p:txBody>
          <a:bodyPr wrap="square" rtlCol="0">
            <a:spAutoFit/>
          </a:bodyPr>
          <a:lstStyle/>
          <a:p>
            <a:endParaRPr lang="fr-FR"/>
          </a:p>
        </p:txBody>
      </p:sp>
      <p:sp>
        <p:nvSpPr>
          <p:cNvPr id="2" name="ZoneTexte 1"/>
          <p:cNvSpPr txBox="1"/>
          <p:nvPr/>
        </p:nvSpPr>
        <p:spPr>
          <a:xfrm>
            <a:off x="1523999" y="1003815"/>
            <a:ext cx="10296523" cy="5262979"/>
          </a:xfrm>
          <a:prstGeom prst="rect">
            <a:avLst/>
          </a:prstGeom>
          <a:noFill/>
        </p:spPr>
        <p:txBody>
          <a:bodyPr wrap="square" rtlCol="0">
            <a:spAutoFit/>
          </a:bodyPr>
          <a:lstStyle/>
          <a:p>
            <a:r>
              <a:rPr lang="fr-FR" sz="1400" b="1" dirty="0" smtClean="0">
                <a:solidFill>
                  <a:schemeClr val="accent6">
                    <a:lumMod val="60000"/>
                    <a:lumOff val="40000"/>
                  </a:schemeClr>
                </a:solidFill>
              </a:rPr>
              <a:t>TARIFS</a:t>
            </a:r>
            <a:endParaRPr lang="fr-FR" sz="1400" dirty="0">
              <a:solidFill>
                <a:schemeClr val="accent6">
                  <a:lumMod val="60000"/>
                  <a:lumOff val="40000"/>
                </a:schemeClr>
              </a:solidFill>
            </a:endParaRPr>
          </a:p>
          <a:p>
            <a:r>
              <a:rPr lang="fr-FR" sz="1400" dirty="0"/>
              <a:t> </a:t>
            </a:r>
          </a:p>
          <a:p>
            <a:r>
              <a:rPr lang="fr-FR" sz="1400" b="1" u="sng" dirty="0" smtClean="0"/>
              <a:t>Quelle </a:t>
            </a:r>
            <a:r>
              <a:rPr lang="fr-FR" sz="1400" b="1" u="sng" dirty="0"/>
              <a:t>est ma rémunération ?</a:t>
            </a:r>
            <a:endParaRPr lang="fr-FR" sz="1400" dirty="0"/>
          </a:p>
          <a:p>
            <a:endParaRPr lang="fr-FR" sz="1400" dirty="0" smtClean="0"/>
          </a:p>
          <a:p>
            <a:r>
              <a:rPr lang="fr-FR" sz="1400" dirty="0" smtClean="0"/>
              <a:t>Concernant </a:t>
            </a:r>
            <a:r>
              <a:rPr lang="fr-FR" sz="1400" dirty="0"/>
              <a:t>la rémunération sur les missions réglementées d’expertise-comptable, c’est l’adhérent « sous-traitant » de l’expert-comptable qui détermine ses marges. C’est lui qui fixe le prix de la prestation facturée au client (validée par l’expert-comptable) auquel s’appliquera un pourcentage de rétrocession qui va lui être reversé (cf. grille tarifaire).</a:t>
            </a:r>
          </a:p>
          <a:p>
            <a:endParaRPr lang="fr-FR" sz="1400" dirty="0" smtClean="0"/>
          </a:p>
          <a:p>
            <a:r>
              <a:rPr lang="fr-FR" sz="1400" dirty="0" smtClean="0"/>
              <a:t>Il </a:t>
            </a:r>
            <a:r>
              <a:rPr lang="fr-FR" sz="1400" dirty="0"/>
              <a:t>en est de même pour les prestations de suivi social dont les tarifs de production sont présentés dans la grille tarifaire.</a:t>
            </a:r>
          </a:p>
          <a:p>
            <a:endParaRPr lang="fr-FR" sz="1400" dirty="0" smtClean="0"/>
          </a:p>
          <a:p>
            <a:r>
              <a:rPr lang="fr-FR" sz="1400" dirty="0" smtClean="0"/>
              <a:t>Pour </a:t>
            </a:r>
            <a:r>
              <a:rPr lang="fr-FR" sz="1400" dirty="0"/>
              <a:t>toutes les autres prestations, vous fixez vos tarifs, vous facturez directement le client et vous conservez l’intégralité des honoraires.</a:t>
            </a:r>
          </a:p>
          <a:p>
            <a:endParaRPr lang="fr-FR" sz="1400" dirty="0" smtClean="0"/>
          </a:p>
          <a:p>
            <a:r>
              <a:rPr lang="fr-FR" sz="1400" dirty="0" smtClean="0"/>
              <a:t>Vous </a:t>
            </a:r>
            <a:r>
              <a:rPr lang="fr-FR" sz="1400" dirty="0"/>
              <a:t>fixez votre propre politique tarifaire en fonction de votre stratégie de développement. </a:t>
            </a:r>
          </a:p>
          <a:p>
            <a:r>
              <a:rPr lang="fr-FR" sz="1400" dirty="0"/>
              <a:t>  </a:t>
            </a:r>
          </a:p>
          <a:p>
            <a:r>
              <a:rPr lang="fr-FR" sz="1400" b="1" dirty="0"/>
              <a:t> </a:t>
            </a:r>
            <a:endParaRPr lang="fr-FR" sz="1400" dirty="0"/>
          </a:p>
          <a:p>
            <a:r>
              <a:rPr lang="fr-FR" sz="1400" b="1" u="sng" dirty="0"/>
              <a:t>Quels sont les modalités de règlement de l’indépendant ?</a:t>
            </a:r>
            <a:endParaRPr lang="fr-FR" sz="1400" dirty="0"/>
          </a:p>
          <a:p>
            <a:r>
              <a:rPr lang="fr-FR" sz="1400" b="1" dirty="0"/>
              <a:t> </a:t>
            </a:r>
            <a:endParaRPr lang="fr-FR" sz="1400" dirty="0"/>
          </a:p>
          <a:p>
            <a:r>
              <a:rPr lang="fr-FR" sz="1400" dirty="0"/>
              <a:t>Le Sous-traitant émettra une facture fin du mois et cette dernière sera payée à réception.</a:t>
            </a:r>
          </a:p>
          <a:p>
            <a:r>
              <a:rPr lang="fr-FR" sz="1400" dirty="0"/>
              <a:t>Le Sous-traitant étant en contact direct avec le client, il lui appartient de recouvrer les honoraires dus au Donneur d’Ordre. Cette prestation étant incluse dans sa rétrocession. Seuls les honoraires encaissés feront l’objet d’une rétrocession au sous-traitant.</a:t>
            </a:r>
          </a:p>
          <a:p>
            <a:r>
              <a:rPr lang="fr-FR" sz="1400" dirty="0"/>
              <a:t> </a:t>
            </a:r>
          </a:p>
          <a:p>
            <a:r>
              <a:rPr lang="fr-FR" sz="1400" b="1" dirty="0"/>
              <a:t> </a:t>
            </a:r>
            <a:endParaRPr lang="fr-FR" sz="1400" dirty="0"/>
          </a:p>
        </p:txBody>
      </p:sp>
    </p:spTree>
    <p:extLst>
      <p:ext uri="{BB962C8B-B14F-4D97-AF65-F5344CB8AC3E}">
        <p14:creationId xmlns:p14="http://schemas.microsoft.com/office/powerpoint/2010/main" val="123822446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29</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pic>
        <p:nvPicPr>
          <p:cNvPr id="6" name="Image 5"/>
          <p:cNvPicPr>
            <a:picLocks noChangeAspect="1"/>
          </p:cNvPicPr>
          <p:nvPr/>
        </p:nvPicPr>
        <p:blipFill>
          <a:blip r:embed="rId2"/>
          <a:stretch>
            <a:fillRect/>
          </a:stretch>
        </p:blipFill>
        <p:spPr>
          <a:xfrm>
            <a:off x="0" y="6109252"/>
            <a:ext cx="1523999" cy="748748"/>
          </a:xfrm>
          <a:prstGeom prst="rect">
            <a:avLst/>
          </a:prstGeom>
        </p:spPr>
      </p:pic>
      <p:sp>
        <p:nvSpPr>
          <p:cNvPr id="8"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
        <p:nvSpPr>
          <p:cNvPr id="3" name="ZoneTexte 2"/>
          <p:cNvSpPr txBox="1"/>
          <p:nvPr/>
        </p:nvSpPr>
        <p:spPr>
          <a:xfrm>
            <a:off x="866773" y="353378"/>
            <a:ext cx="10315575" cy="369332"/>
          </a:xfrm>
          <a:prstGeom prst="rect">
            <a:avLst/>
          </a:prstGeom>
          <a:noFill/>
        </p:spPr>
        <p:txBody>
          <a:bodyPr wrap="square" rtlCol="0">
            <a:spAutoFit/>
          </a:bodyPr>
          <a:lstStyle/>
          <a:p>
            <a:pPr algn="ctr"/>
            <a:r>
              <a:rPr lang="fr-FR" b="1" dirty="0" smtClean="0">
                <a:solidFill>
                  <a:schemeClr val="accent6">
                    <a:lumMod val="60000"/>
                    <a:lumOff val="40000"/>
                  </a:schemeClr>
                </a:solidFill>
              </a:rPr>
              <a:t>QUESTIONS LES PLUS FREQUENTES</a:t>
            </a:r>
            <a:endParaRPr lang="fr-FR" b="1" dirty="0">
              <a:solidFill>
                <a:schemeClr val="accent6">
                  <a:lumMod val="60000"/>
                  <a:lumOff val="40000"/>
                </a:schemeClr>
              </a:solidFill>
            </a:endParaRPr>
          </a:p>
        </p:txBody>
      </p:sp>
      <p:sp>
        <p:nvSpPr>
          <p:cNvPr id="4" name="ZoneTexte 3"/>
          <p:cNvSpPr txBox="1"/>
          <p:nvPr/>
        </p:nvSpPr>
        <p:spPr>
          <a:xfrm>
            <a:off x="1400175" y="914400"/>
            <a:ext cx="10106025" cy="369332"/>
          </a:xfrm>
          <a:prstGeom prst="rect">
            <a:avLst/>
          </a:prstGeom>
          <a:noFill/>
        </p:spPr>
        <p:txBody>
          <a:bodyPr wrap="square" rtlCol="0">
            <a:spAutoFit/>
          </a:bodyPr>
          <a:lstStyle/>
          <a:p>
            <a:endParaRPr lang="fr-FR"/>
          </a:p>
        </p:txBody>
      </p:sp>
      <p:sp>
        <p:nvSpPr>
          <p:cNvPr id="2" name="ZoneTexte 1"/>
          <p:cNvSpPr txBox="1"/>
          <p:nvPr/>
        </p:nvSpPr>
        <p:spPr>
          <a:xfrm>
            <a:off x="1523999" y="1003815"/>
            <a:ext cx="10296523" cy="4616648"/>
          </a:xfrm>
          <a:prstGeom prst="rect">
            <a:avLst/>
          </a:prstGeom>
          <a:noFill/>
        </p:spPr>
        <p:txBody>
          <a:bodyPr wrap="square" rtlCol="0">
            <a:spAutoFit/>
          </a:bodyPr>
          <a:lstStyle/>
          <a:p>
            <a:r>
              <a:rPr lang="fr-FR" sz="1400" b="1" u="sng" dirty="0" smtClean="0"/>
              <a:t>Quel </a:t>
            </a:r>
            <a:r>
              <a:rPr lang="fr-FR" sz="1400" b="1" u="sng" dirty="0"/>
              <a:t>chiffre d’affaires dois-je déclarer ?</a:t>
            </a:r>
            <a:endParaRPr lang="fr-FR" sz="1400" dirty="0"/>
          </a:p>
          <a:p>
            <a:r>
              <a:rPr lang="fr-FR" sz="1400" b="1" dirty="0"/>
              <a:t> </a:t>
            </a:r>
            <a:endParaRPr lang="fr-FR" sz="1400" dirty="0"/>
          </a:p>
          <a:p>
            <a:r>
              <a:rPr lang="fr-FR" sz="1400" dirty="0"/>
              <a:t>Vous devrez déclarer uniquement le chiffre d'affaires rétrocédé (le chiffe d'affaire figurant sur la lettre de mission sera facturé et déclaré par l’expert-comptable ou par nous pour la mission de suivi social)</a:t>
            </a:r>
          </a:p>
          <a:p>
            <a:r>
              <a:rPr lang="fr-FR" sz="1400" b="1" dirty="0"/>
              <a:t> </a:t>
            </a:r>
            <a:endParaRPr lang="fr-FR" sz="1400" dirty="0"/>
          </a:p>
          <a:p>
            <a:r>
              <a:rPr lang="fr-FR" sz="1400" b="1" dirty="0"/>
              <a:t> </a:t>
            </a:r>
            <a:endParaRPr lang="fr-FR" sz="1400" dirty="0"/>
          </a:p>
          <a:p>
            <a:r>
              <a:rPr lang="fr-FR" sz="1400" b="1" dirty="0">
                <a:solidFill>
                  <a:schemeClr val="accent6">
                    <a:lumMod val="60000"/>
                    <a:lumOff val="40000"/>
                  </a:schemeClr>
                </a:solidFill>
              </a:rPr>
              <a:t>FONCTIONNEMENT</a:t>
            </a:r>
            <a:endParaRPr lang="fr-FR" sz="1400" dirty="0">
              <a:solidFill>
                <a:schemeClr val="accent6">
                  <a:lumMod val="60000"/>
                  <a:lumOff val="40000"/>
                </a:schemeClr>
              </a:solidFill>
            </a:endParaRPr>
          </a:p>
          <a:p>
            <a:r>
              <a:rPr lang="fr-FR" sz="1400" b="1" dirty="0"/>
              <a:t> </a:t>
            </a:r>
            <a:endParaRPr lang="fr-FR" sz="1400" dirty="0"/>
          </a:p>
          <a:p>
            <a:r>
              <a:rPr lang="fr-FR" sz="1400" b="1" dirty="0"/>
              <a:t> </a:t>
            </a:r>
            <a:endParaRPr lang="fr-FR" sz="1400" dirty="0"/>
          </a:p>
          <a:p>
            <a:r>
              <a:rPr lang="fr-FR" sz="1400" b="1" u="sng" dirty="0"/>
              <a:t>A qui s’adresse le réseau COMPTAVIA ?</a:t>
            </a:r>
            <a:endParaRPr lang="fr-FR" sz="1400" dirty="0"/>
          </a:p>
          <a:p>
            <a:r>
              <a:rPr lang="fr-FR" sz="1400" b="1" dirty="0"/>
              <a:t> </a:t>
            </a:r>
            <a:endParaRPr lang="fr-FR" sz="1400" dirty="0"/>
          </a:p>
          <a:p>
            <a:r>
              <a:rPr lang="fr-FR" sz="1400" dirty="0"/>
              <a:t>Nos adhérents sont des « non experts-comptables » qui souhaitent travailler en tant que conseiller auprès des TPE, en toute légalité.</a:t>
            </a:r>
          </a:p>
          <a:p>
            <a:r>
              <a:rPr lang="fr-FR" sz="1400" dirty="0"/>
              <a:t>Nous leur mettons à dispositions une panoplie d’outils pour réaliser des prestations de qualités auprès des TPE de manière optimale.</a:t>
            </a:r>
          </a:p>
          <a:p>
            <a:r>
              <a:rPr lang="fr-FR" sz="1400" dirty="0"/>
              <a:t>L’expert-comptable partenaire du réseau assure la gestion réglementaire du dossier (lettre de mission, courrier de reprise, encaissement des honoraires, assurance responsabilité civile professionnelle) et surtout la supervision de leurs travaux.</a:t>
            </a:r>
          </a:p>
          <a:p>
            <a:r>
              <a:rPr lang="fr-FR" sz="1400" dirty="0"/>
              <a:t> </a:t>
            </a:r>
          </a:p>
          <a:p>
            <a:r>
              <a:rPr lang="fr-FR" sz="1400" dirty="0"/>
              <a:t>Nos adhérents sont donc sous-traitants de l’expert-comptable.</a:t>
            </a:r>
          </a:p>
          <a:p>
            <a:r>
              <a:rPr lang="fr-FR" sz="1400" b="1" dirty="0"/>
              <a:t> </a:t>
            </a:r>
            <a:endParaRPr lang="fr-FR" sz="1400" dirty="0"/>
          </a:p>
        </p:txBody>
      </p:sp>
    </p:spTree>
    <p:extLst>
      <p:ext uri="{BB962C8B-B14F-4D97-AF65-F5344CB8AC3E}">
        <p14:creationId xmlns:p14="http://schemas.microsoft.com/office/powerpoint/2010/main" val="35236814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3</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sp>
        <p:nvSpPr>
          <p:cNvPr id="2" name="Rectangle 1"/>
          <p:cNvSpPr/>
          <p:nvPr/>
        </p:nvSpPr>
        <p:spPr>
          <a:xfrm>
            <a:off x="1523999" y="1894074"/>
            <a:ext cx="9806608" cy="3139321"/>
          </a:xfrm>
          <a:prstGeom prst="rect">
            <a:avLst/>
          </a:prstGeom>
        </p:spPr>
        <p:txBody>
          <a:bodyPr wrap="square">
            <a:spAutoFit/>
          </a:bodyPr>
          <a:lstStyle/>
          <a:p>
            <a:pPr lvl="0" algn="just" fontAlgn="base">
              <a:spcAft>
                <a:spcPts val="0"/>
              </a:spcAft>
            </a:pPr>
            <a:r>
              <a:rPr lang="fr-FR" b="1" dirty="0" smtClean="0">
                <a:solidFill>
                  <a:schemeClr val="accent6">
                    <a:lumMod val="60000"/>
                    <a:lumOff val="40000"/>
                  </a:schemeClr>
                </a:solidFill>
                <a:latin typeface="Verdana" panose="020B0604030504040204" pitchFamily="34" charset="0"/>
                <a:ea typeface="Times New Roman" panose="02020603050405020304" pitchFamily="18" charset="0"/>
              </a:rPr>
              <a:t>Afin d’asseoir son développement et proposer le meilleur service à ses adhérents, le </a:t>
            </a:r>
            <a:r>
              <a:rPr lang="fr-FR" b="1" dirty="0">
                <a:solidFill>
                  <a:schemeClr val="accent6">
                    <a:lumMod val="60000"/>
                    <a:lumOff val="40000"/>
                  </a:schemeClr>
                </a:solidFill>
                <a:latin typeface="Verdana" panose="020B0604030504040204" pitchFamily="34" charset="0"/>
                <a:ea typeface="Times New Roman" panose="02020603050405020304" pitchFamily="18" charset="0"/>
              </a:rPr>
              <a:t>réseau </a:t>
            </a:r>
            <a:r>
              <a:rPr lang="fr-FR" b="1" dirty="0" smtClean="0">
                <a:solidFill>
                  <a:schemeClr val="accent6">
                    <a:lumMod val="60000"/>
                    <a:lumOff val="40000"/>
                  </a:schemeClr>
                </a:solidFill>
                <a:latin typeface="Verdana" panose="020B0604030504040204" pitchFamily="34" charset="0"/>
                <a:ea typeface="Times New Roman" panose="02020603050405020304" pitchFamily="18" charset="0"/>
              </a:rPr>
              <a:t>COMPTAVIA a développé un partenariat fort avec le cabinet d’expertise-comptable OPTIMUM EXPERTS : www.oe-experts.com</a:t>
            </a:r>
            <a:endParaRPr lang="fr-FR" b="1" dirty="0">
              <a:solidFill>
                <a:schemeClr val="accent6">
                  <a:lumMod val="60000"/>
                  <a:lumOff val="40000"/>
                </a:schemeClr>
              </a:solidFill>
              <a:latin typeface="Verdana" panose="020B0604030504040204" pitchFamily="34" charset="0"/>
              <a:ea typeface="Times New Roman" panose="02020603050405020304" pitchFamily="18" charset="0"/>
            </a:endParaRPr>
          </a:p>
          <a:p>
            <a:pPr lvl="0" algn="just" fontAlgn="base">
              <a:spcAft>
                <a:spcPts val="0"/>
              </a:spcAft>
            </a:pPr>
            <a:endParaRPr lang="fr-FR" b="1" dirty="0" smtClean="0">
              <a:solidFill>
                <a:schemeClr val="accent6">
                  <a:lumMod val="60000"/>
                  <a:lumOff val="40000"/>
                </a:schemeClr>
              </a:solidFill>
              <a:latin typeface="Verdana" panose="020B0604030504040204" pitchFamily="34" charset="0"/>
              <a:ea typeface="Times New Roman" panose="02020603050405020304" pitchFamily="18" charset="0"/>
            </a:endParaRPr>
          </a:p>
          <a:p>
            <a:pPr lvl="0" algn="just" fontAlgn="base">
              <a:spcAft>
                <a:spcPts val="0"/>
              </a:spcAft>
            </a:pPr>
            <a:r>
              <a:rPr lang="fr-FR" dirty="0" smtClean="0">
                <a:latin typeface="Verdana" panose="020B0604030504040204" pitchFamily="34" charset="0"/>
                <a:ea typeface="Times New Roman" panose="02020603050405020304" pitchFamily="18" charset="0"/>
              </a:rPr>
              <a:t>Notre partenaire expert-comptable assure les missions réglementés d’expertise-comptable</a:t>
            </a:r>
          </a:p>
          <a:p>
            <a:pPr lvl="0" algn="just" fontAlgn="base">
              <a:spcAft>
                <a:spcPts val="0"/>
              </a:spcAft>
            </a:pPr>
            <a:endParaRPr lang="fr-FR" dirty="0">
              <a:latin typeface="Verdana" panose="020B0604030504040204" pitchFamily="34" charset="0"/>
              <a:ea typeface="Times New Roman" panose="02020603050405020304" pitchFamily="18" charset="0"/>
            </a:endParaRPr>
          </a:p>
          <a:p>
            <a:pPr lvl="0" algn="just" fontAlgn="base">
              <a:spcAft>
                <a:spcPts val="0"/>
              </a:spcAft>
            </a:pPr>
            <a:r>
              <a:rPr lang="fr-FR" dirty="0" smtClean="0">
                <a:latin typeface="Verdana" panose="020B0604030504040204" pitchFamily="34" charset="0"/>
                <a:ea typeface="Times New Roman" panose="02020603050405020304" pitchFamily="18" charset="0"/>
              </a:rPr>
              <a:t>Pour ces missions </a:t>
            </a:r>
            <a:r>
              <a:rPr lang="fr-FR" b="1" dirty="0" smtClean="0">
                <a:latin typeface="Verdana" panose="020B0604030504040204" pitchFamily="34" charset="0"/>
                <a:ea typeface="Times New Roman" panose="02020603050405020304" pitchFamily="18" charset="0"/>
              </a:rPr>
              <a:t>vous serez donc sous-traitant du cabinet</a:t>
            </a:r>
          </a:p>
          <a:p>
            <a:pPr lvl="0" algn="just" fontAlgn="base">
              <a:spcAft>
                <a:spcPts val="0"/>
              </a:spcAft>
            </a:pPr>
            <a:endParaRPr lang="fr-FR" b="1" dirty="0">
              <a:solidFill>
                <a:schemeClr val="accent6">
                  <a:lumMod val="60000"/>
                  <a:lumOff val="40000"/>
                </a:schemeClr>
              </a:solidFill>
              <a:latin typeface="Verdana" panose="020B0604030504040204" pitchFamily="34" charset="0"/>
              <a:ea typeface="Times New Roman" panose="02020603050405020304" pitchFamily="18" charset="0"/>
            </a:endParaRPr>
          </a:p>
          <a:p>
            <a:pPr lvl="0" algn="just" fontAlgn="base">
              <a:spcAft>
                <a:spcPts val="0"/>
              </a:spcAft>
            </a:pPr>
            <a:endParaRPr lang="fr-FR" b="1" dirty="0">
              <a:solidFill>
                <a:schemeClr val="accent6">
                  <a:lumMod val="60000"/>
                  <a:lumOff val="40000"/>
                </a:schemeClr>
              </a:solidFill>
              <a:latin typeface="Verdana" panose="020B0604030504040204" pitchFamily="34" charset="0"/>
              <a:ea typeface="Times New Roman" panose="02020603050405020304" pitchFamily="18" charset="0"/>
            </a:endParaRPr>
          </a:p>
          <a:p>
            <a:pPr lvl="0" algn="just" fontAlgn="base">
              <a:spcAft>
                <a:spcPts val="0"/>
              </a:spcAft>
            </a:pPr>
            <a:r>
              <a:rPr lang="fr-FR" b="1" dirty="0" smtClean="0">
                <a:solidFill>
                  <a:schemeClr val="accent6">
                    <a:lumMod val="60000"/>
                    <a:lumOff val="40000"/>
                  </a:schemeClr>
                </a:solidFill>
                <a:latin typeface="Verdana" panose="020B0604030504040204" pitchFamily="34" charset="0"/>
                <a:ea typeface="Times New Roman" panose="02020603050405020304" pitchFamily="18" charset="0"/>
              </a:rPr>
              <a:t> </a:t>
            </a:r>
            <a:endParaRPr lang="fr-FR" sz="3200" dirty="0">
              <a:effectLst/>
              <a:latin typeface="Times New Roman" panose="02020603050405020304" pitchFamily="18" charset="0"/>
              <a:ea typeface="Times New Roman" panose="02020603050405020304" pitchFamily="18" charset="0"/>
            </a:endParaRPr>
          </a:p>
        </p:txBody>
      </p:sp>
      <p:pic>
        <p:nvPicPr>
          <p:cNvPr id="8" name="Image 7"/>
          <p:cNvPicPr>
            <a:picLocks noChangeAspect="1"/>
          </p:cNvPicPr>
          <p:nvPr/>
        </p:nvPicPr>
        <p:blipFill>
          <a:blip r:embed="rId2"/>
          <a:stretch>
            <a:fillRect/>
          </a:stretch>
        </p:blipFill>
        <p:spPr>
          <a:xfrm>
            <a:off x="0" y="6109252"/>
            <a:ext cx="1523999" cy="748748"/>
          </a:xfrm>
          <a:prstGeom prst="rect">
            <a:avLst/>
          </a:prstGeom>
        </p:spPr>
      </p:pic>
      <p:sp>
        <p:nvSpPr>
          <p:cNvPr id="9"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Tree>
    <p:extLst>
      <p:ext uri="{BB962C8B-B14F-4D97-AF65-F5344CB8AC3E}">
        <p14:creationId xmlns:p14="http://schemas.microsoft.com/office/powerpoint/2010/main" val="40121419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30</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pic>
        <p:nvPicPr>
          <p:cNvPr id="6" name="Image 5"/>
          <p:cNvPicPr>
            <a:picLocks noChangeAspect="1"/>
          </p:cNvPicPr>
          <p:nvPr/>
        </p:nvPicPr>
        <p:blipFill>
          <a:blip r:embed="rId2"/>
          <a:stretch>
            <a:fillRect/>
          </a:stretch>
        </p:blipFill>
        <p:spPr>
          <a:xfrm>
            <a:off x="0" y="6109252"/>
            <a:ext cx="1523999" cy="748748"/>
          </a:xfrm>
          <a:prstGeom prst="rect">
            <a:avLst/>
          </a:prstGeom>
        </p:spPr>
      </p:pic>
      <p:sp>
        <p:nvSpPr>
          <p:cNvPr id="8"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
        <p:nvSpPr>
          <p:cNvPr id="3" name="ZoneTexte 2"/>
          <p:cNvSpPr txBox="1"/>
          <p:nvPr/>
        </p:nvSpPr>
        <p:spPr>
          <a:xfrm>
            <a:off x="866773" y="353378"/>
            <a:ext cx="10315575" cy="369332"/>
          </a:xfrm>
          <a:prstGeom prst="rect">
            <a:avLst/>
          </a:prstGeom>
          <a:noFill/>
        </p:spPr>
        <p:txBody>
          <a:bodyPr wrap="square" rtlCol="0">
            <a:spAutoFit/>
          </a:bodyPr>
          <a:lstStyle/>
          <a:p>
            <a:pPr algn="ctr"/>
            <a:r>
              <a:rPr lang="fr-FR" b="1" dirty="0" smtClean="0">
                <a:solidFill>
                  <a:schemeClr val="accent6">
                    <a:lumMod val="60000"/>
                    <a:lumOff val="40000"/>
                  </a:schemeClr>
                </a:solidFill>
              </a:rPr>
              <a:t>QUESTIONS LES PLUS FREQUENTES</a:t>
            </a:r>
            <a:endParaRPr lang="fr-FR" b="1" dirty="0">
              <a:solidFill>
                <a:schemeClr val="accent6">
                  <a:lumMod val="60000"/>
                  <a:lumOff val="40000"/>
                </a:schemeClr>
              </a:solidFill>
            </a:endParaRPr>
          </a:p>
        </p:txBody>
      </p:sp>
      <p:sp>
        <p:nvSpPr>
          <p:cNvPr id="4" name="ZoneTexte 3"/>
          <p:cNvSpPr txBox="1"/>
          <p:nvPr/>
        </p:nvSpPr>
        <p:spPr>
          <a:xfrm>
            <a:off x="1400175" y="914400"/>
            <a:ext cx="10106025" cy="369332"/>
          </a:xfrm>
          <a:prstGeom prst="rect">
            <a:avLst/>
          </a:prstGeom>
          <a:noFill/>
        </p:spPr>
        <p:txBody>
          <a:bodyPr wrap="square" rtlCol="0">
            <a:spAutoFit/>
          </a:bodyPr>
          <a:lstStyle/>
          <a:p>
            <a:endParaRPr lang="fr-FR"/>
          </a:p>
        </p:txBody>
      </p:sp>
      <p:sp>
        <p:nvSpPr>
          <p:cNvPr id="2" name="ZoneTexte 1"/>
          <p:cNvSpPr txBox="1"/>
          <p:nvPr/>
        </p:nvSpPr>
        <p:spPr>
          <a:xfrm>
            <a:off x="1523999" y="1003815"/>
            <a:ext cx="10296523" cy="4832092"/>
          </a:xfrm>
          <a:prstGeom prst="rect">
            <a:avLst/>
          </a:prstGeom>
          <a:noFill/>
        </p:spPr>
        <p:txBody>
          <a:bodyPr wrap="square" rtlCol="0">
            <a:spAutoFit/>
          </a:bodyPr>
          <a:lstStyle/>
          <a:p>
            <a:r>
              <a:rPr lang="fr-FR" sz="1400" b="1" u="sng" dirty="0" smtClean="0"/>
              <a:t>Comment </a:t>
            </a:r>
            <a:r>
              <a:rPr lang="fr-FR" sz="1400" b="1" u="sng" dirty="0"/>
              <a:t>s’effectue les échanges d’informations ?</a:t>
            </a:r>
            <a:endParaRPr lang="fr-FR" sz="1400" dirty="0"/>
          </a:p>
          <a:p>
            <a:r>
              <a:rPr lang="fr-FR" sz="1400" b="1" dirty="0"/>
              <a:t> </a:t>
            </a:r>
            <a:endParaRPr lang="fr-FR" sz="1400" dirty="0"/>
          </a:p>
          <a:p>
            <a:r>
              <a:rPr lang="fr-FR" sz="1400" dirty="0"/>
              <a:t>Notre partenaire expert-comptable utilise une solution logicielle hébergée proposée par l’éditeur NETEXCOM. </a:t>
            </a:r>
          </a:p>
          <a:p>
            <a:r>
              <a:rPr lang="fr-FR" sz="1400" dirty="0"/>
              <a:t>C’est-à-dire que tous vos dossiers sont accessibles à distance avec simplement une connexion internet. Vous n’avez pas à gérer les mises à jours, les sauvegardes…c’est tâches sont assurées par NETEXCOM.</a:t>
            </a:r>
          </a:p>
          <a:p>
            <a:r>
              <a:rPr lang="fr-FR" sz="1400" dirty="0"/>
              <a:t>Vous avez accès en temps réel au même dossier que l’expert-comptable, il n’y a pas besoin d’échanger des fichiers par mail, tous est sauvegardé directement sur le dossier et accessible pour tous les intervenants rattachés au dossier.</a:t>
            </a:r>
          </a:p>
          <a:p>
            <a:r>
              <a:rPr lang="fr-FR" sz="1400" dirty="0"/>
              <a:t> </a:t>
            </a:r>
          </a:p>
          <a:p>
            <a:r>
              <a:rPr lang="fr-FR" sz="1400" b="1" u="sng" dirty="0"/>
              <a:t>Comment transmettre les documents comptables des clients ?</a:t>
            </a:r>
            <a:endParaRPr lang="fr-FR" sz="1400" dirty="0"/>
          </a:p>
          <a:p>
            <a:r>
              <a:rPr lang="fr-FR" sz="1400" b="1" dirty="0"/>
              <a:t> </a:t>
            </a:r>
            <a:endParaRPr lang="fr-FR" sz="1400" dirty="0"/>
          </a:p>
          <a:p>
            <a:r>
              <a:rPr lang="fr-FR" sz="1400" dirty="0"/>
              <a:t>Il faut que les documents soient numérisés (par vous ou par le client) et déposés sur la base informatique.</a:t>
            </a:r>
          </a:p>
          <a:p>
            <a:r>
              <a:rPr lang="fr-FR" sz="1400" b="1" dirty="0"/>
              <a:t> </a:t>
            </a:r>
            <a:endParaRPr lang="fr-FR" sz="1400" dirty="0"/>
          </a:p>
          <a:p>
            <a:r>
              <a:rPr lang="fr-FR" sz="1400" b="1" u="sng" dirty="0"/>
              <a:t>Quel est le coût des logiciels ?</a:t>
            </a:r>
            <a:endParaRPr lang="fr-FR" sz="1400" dirty="0"/>
          </a:p>
          <a:p>
            <a:r>
              <a:rPr lang="fr-FR" sz="1400" b="1" dirty="0"/>
              <a:t> </a:t>
            </a:r>
            <a:endParaRPr lang="fr-FR" sz="1400" dirty="0"/>
          </a:p>
          <a:p>
            <a:r>
              <a:rPr lang="fr-FR" sz="1400" dirty="0"/>
              <a:t>Tous les logiciels sont mis à votre disposition en ligne, vous n'avez pas de licences supplémentaires à acheter.</a:t>
            </a:r>
          </a:p>
          <a:p>
            <a:r>
              <a:rPr lang="fr-FR" sz="1400" b="1" dirty="0"/>
              <a:t> </a:t>
            </a:r>
            <a:endParaRPr lang="fr-FR" sz="1400" dirty="0"/>
          </a:p>
          <a:p>
            <a:r>
              <a:rPr lang="fr-FR" sz="1400" b="1" u="sng" dirty="0"/>
              <a:t>Est-ce que je peux réaliser la saisie comptable ?</a:t>
            </a:r>
            <a:endParaRPr lang="fr-FR" sz="1400" dirty="0"/>
          </a:p>
          <a:p>
            <a:r>
              <a:rPr lang="fr-FR" sz="1400" b="1" dirty="0"/>
              <a:t> </a:t>
            </a:r>
            <a:endParaRPr lang="fr-FR" sz="1400" dirty="0"/>
          </a:p>
          <a:p>
            <a:r>
              <a:rPr lang="fr-FR" sz="1400" dirty="0"/>
              <a:t>L’Ordre des Experts-comptables nous interdit de proposer à nos adhérents d’assurer des travaux de saisie sur les dossiers.</a:t>
            </a:r>
          </a:p>
          <a:p>
            <a:r>
              <a:rPr lang="fr-FR" sz="1400" dirty="0"/>
              <a:t>Vous assurez donc uniquement le suivi du dossier avec une rétrocession de 40% des honoraires facturés au client.</a:t>
            </a:r>
          </a:p>
          <a:p>
            <a:r>
              <a:rPr lang="fr-FR" sz="1400" dirty="0"/>
              <a:t>(cf. grille de répartition des tâches et des tarifs</a:t>
            </a:r>
            <a:r>
              <a:rPr lang="fr-FR" sz="1400" dirty="0" smtClean="0"/>
              <a:t>)</a:t>
            </a:r>
            <a:endParaRPr lang="fr-FR" sz="1400" dirty="0"/>
          </a:p>
        </p:txBody>
      </p:sp>
    </p:spTree>
    <p:extLst>
      <p:ext uri="{BB962C8B-B14F-4D97-AF65-F5344CB8AC3E}">
        <p14:creationId xmlns:p14="http://schemas.microsoft.com/office/powerpoint/2010/main" val="388353280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31</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pic>
        <p:nvPicPr>
          <p:cNvPr id="6" name="Image 5"/>
          <p:cNvPicPr>
            <a:picLocks noChangeAspect="1"/>
          </p:cNvPicPr>
          <p:nvPr/>
        </p:nvPicPr>
        <p:blipFill>
          <a:blip r:embed="rId2"/>
          <a:stretch>
            <a:fillRect/>
          </a:stretch>
        </p:blipFill>
        <p:spPr>
          <a:xfrm>
            <a:off x="0" y="6109252"/>
            <a:ext cx="1523999" cy="748748"/>
          </a:xfrm>
          <a:prstGeom prst="rect">
            <a:avLst/>
          </a:prstGeom>
        </p:spPr>
      </p:pic>
      <p:sp>
        <p:nvSpPr>
          <p:cNvPr id="8"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
        <p:nvSpPr>
          <p:cNvPr id="3" name="ZoneTexte 2"/>
          <p:cNvSpPr txBox="1"/>
          <p:nvPr/>
        </p:nvSpPr>
        <p:spPr>
          <a:xfrm>
            <a:off x="866773" y="353378"/>
            <a:ext cx="10315575" cy="369332"/>
          </a:xfrm>
          <a:prstGeom prst="rect">
            <a:avLst/>
          </a:prstGeom>
          <a:noFill/>
        </p:spPr>
        <p:txBody>
          <a:bodyPr wrap="square" rtlCol="0">
            <a:spAutoFit/>
          </a:bodyPr>
          <a:lstStyle/>
          <a:p>
            <a:pPr algn="ctr"/>
            <a:r>
              <a:rPr lang="fr-FR" b="1" dirty="0" smtClean="0">
                <a:solidFill>
                  <a:schemeClr val="accent6">
                    <a:lumMod val="60000"/>
                    <a:lumOff val="40000"/>
                  </a:schemeClr>
                </a:solidFill>
              </a:rPr>
              <a:t>QUESTIONS LES PLUS FREQUENTES</a:t>
            </a:r>
            <a:endParaRPr lang="fr-FR" b="1" dirty="0">
              <a:solidFill>
                <a:schemeClr val="accent6">
                  <a:lumMod val="60000"/>
                  <a:lumOff val="40000"/>
                </a:schemeClr>
              </a:solidFill>
            </a:endParaRPr>
          </a:p>
        </p:txBody>
      </p:sp>
      <p:sp>
        <p:nvSpPr>
          <p:cNvPr id="4" name="ZoneTexte 3"/>
          <p:cNvSpPr txBox="1"/>
          <p:nvPr/>
        </p:nvSpPr>
        <p:spPr>
          <a:xfrm>
            <a:off x="1400175" y="914400"/>
            <a:ext cx="10106025" cy="369332"/>
          </a:xfrm>
          <a:prstGeom prst="rect">
            <a:avLst/>
          </a:prstGeom>
          <a:noFill/>
        </p:spPr>
        <p:txBody>
          <a:bodyPr wrap="square" rtlCol="0">
            <a:spAutoFit/>
          </a:bodyPr>
          <a:lstStyle/>
          <a:p>
            <a:endParaRPr lang="fr-FR"/>
          </a:p>
        </p:txBody>
      </p:sp>
      <p:sp>
        <p:nvSpPr>
          <p:cNvPr id="2" name="ZoneTexte 1"/>
          <p:cNvSpPr txBox="1"/>
          <p:nvPr/>
        </p:nvSpPr>
        <p:spPr>
          <a:xfrm>
            <a:off x="1400176" y="927615"/>
            <a:ext cx="10420346" cy="5047536"/>
          </a:xfrm>
          <a:prstGeom prst="rect">
            <a:avLst/>
          </a:prstGeom>
          <a:noFill/>
        </p:spPr>
        <p:txBody>
          <a:bodyPr wrap="square" rtlCol="0">
            <a:spAutoFit/>
          </a:bodyPr>
          <a:lstStyle/>
          <a:p>
            <a:r>
              <a:rPr lang="fr-FR" sz="1400" b="1" u="sng" dirty="0" smtClean="0"/>
              <a:t>Existe-t-il </a:t>
            </a:r>
            <a:r>
              <a:rPr lang="fr-FR" sz="1400" b="1" u="sng" dirty="0"/>
              <a:t>des prestations effectuées par le réseau ou par l’expert-comptable partenaire non indiquées dans les grilles tarifaires de base ?</a:t>
            </a:r>
            <a:endParaRPr lang="fr-FR" sz="1400" dirty="0"/>
          </a:p>
          <a:p>
            <a:r>
              <a:rPr lang="fr-FR" sz="1400" b="1" dirty="0"/>
              <a:t/>
            </a:r>
            <a:br>
              <a:rPr lang="fr-FR" sz="1400" b="1" dirty="0"/>
            </a:br>
            <a:r>
              <a:rPr lang="fr-FR" sz="1400" dirty="0"/>
              <a:t>Nous vous avons présenté des grilles tarifaires de base pour les principales prestations mais sur demande de devis nous pouvons réaliser d’autres prestations (création d’entreprise, prestations juridiques, honoraires de conseils…) </a:t>
            </a:r>
          </a:p>
          <a:p>
            <a:r>
              <a:rPr lang="fr-FR" sz="1400" b="1" dirty="0"/>
              <a:t> </a:t>
            </a:r>
            <a:endParaRPr lang="fr-FR" sz="1400" dirty="0"/>
          </a:p>
          <a:p>
            <a:r>
              <a:rPr lang="fr-FR" sz="1400" b="1" dirty="0"/>
              <a:t> </a:t>
            </a:r>
            <a:endParaRPr lang="fr-FR" sz="1400" dirty="0"/>
          </a:p>
          <a:p>
            <a:r>
              <a:rPr lang="fr-FR" sz="1400" b="1" dirty="0">
                <a:solidFill>
                  <a:schemeClr val="accent6">
                    <a:lumMod val="60000"/>
                    <a:lumOff val="40000"/>
                  </a:schemeClr>
                </a:solidFill>
              </a:rPr>
              <a:t>VOTRE ORGANISATION </a:t>
            </a:r>
            <a:endParaRPr lang="fr-FR" sz="1400" dirty="0">
              <a:solidFill>
                <a:schemeClr val="accent6">
                  <a:lumMod val="60000"/>
                  <a:lumOff val="40000"/>
                </a:schemeClr>
              </a:solidFill>
            </a:endParaRPr>
          </a:p>
          <a:p>
            <a:r>
              <a:rPr lang="fr-FR" sz="1400" b="1" dirty="0"/>
              <a:t> </a:t>
            </a:r>
            <a:endParaRPr lang="fr-FR" sz="1400" dirty="0"/>
          </a:p>
          <a:p>
            <a:r>
              <a:rPr lang="fr-FR" sz="1400" b="1" u="sng" dirty="0"/>
              <a:t>Est-ce que je peux travailler sur des dossiers hors de ma région ?</a:t>
            </a:r>
            <a:endParaRPr lang="fr-FR" sz="1400" dirty="0"/>
          </a:p>
          <a:p>
            <a:r>
              <a:rPr lang="fr-FR" sz="1400" b="1" dirty="0"/>
              <a:t> </a:t>
            </a:r>
            <a:endParaRPr lang="fr-FR" sz="1400" dirty="0"/>
          </a:p>
          <a:p>
            <a:r>
              <a:rPr lang="fr-FR" sz="1400" dirty="0"/>
              <a:t>Concernant le département d'activité il n'y a pas de limite géographique vous pouvez avoir des clients dans toute la France. Nous vous demandons seulement de nous indiquer un département qui sera votre département de référence dans nos bases de données pour par exemple vous envoyer les prospects de votre région...</a:t>
            </a:r>
          </a:p>
          <a:p>
            <a:r>
              <a:rPr lang="fr-FR" sz="1400" b="1" dirty="0"/>
              <a:t> </a:t>
            </a:r>
            <a:endParaRPr lang="fr-FR" sz="1400" dirty="0"/>
          </a:p>
          <a:p>
            <a:r>
              <a:rPr lang="fr-FR" sz="1400" b="1" u="sng" dirty="0" smtClean="0"/>
              <a:t>Quel </a:t>
            </a:r>
            <a:r>
              <a:rPr lang="fr-FR" sz="1400" b="1" u="sng" dirty="0"/>
              <a:t>statut juridique choisir ?</a:t>
            </a:r>
            <a:endParaRPr lang="fr-FR" sz="1400" dirty="0"/>
          </a:p>
          <a:p>
            <a:r>
              <a:rPr lang="fr-FR" sz="1400" b="1" dirty="0"/>
              <a:t> </a:t>
            </a:r>
            <a:endParaRPr lang="fr-FR" sz="1400" dirty="0"/>
          </a:p>
          <a:p>
            <a:r>
              <a:rPr lang="fr-FR" sz="1400" dirty="0"/>
              <a:t>Concernant votre statut vous êtes libre de choisir le statut qui convient le mieux au développement de votre activité. Vous pouvez commencer en </a:t>
            </a:r>
            <a:r>
              <a:rPr lang="fr-FR" sz="1400" dirty="0" err="1"/>
              <a:t>auto-entrepreneur</a:t>
            </a:r>
            <a:r>
              <a:rPr lang="fr-FR" sz="1400" dirty="0"/>
              <a:t> et passer en société par la suite, cela ne pose aucun problème.</a:t>
            </a:r>
          </a:p>
          <a:p>
            <a:r>
              <a:rPr lang="fr-FR" sz="1400" dirty="0"/>
              <a:t>Si vous optez pour le statut d’</a:t>
            </a:r>
            <a:r>
              <a:rPr lang="fr-FR" sz="1400" dirty="0" err="1"/>
              <a:t>auto-entrepreneur</a:t>
            </a:r>
            <a:r>
              <a:rPr lang="fr-FR" sz="1400" dirty="0"/>
              <a:t> vous aurez comme principal client le partenaire expert-comptable et COMPTAVIA mais vous aurez aussi comme client l’ensemble des clients de votre portefeuille à qui vous pourrez facturer directement des prestations non réglementées (création d’entreprise, prévisionnel, procédure de rupture conventionnelle…par exemple) ce qui évite toute requalification de la part des URSSAF</a:t>
            </a:r>
            <a:r>
              <a:rPr lang="fr-FR" sz="1400" dirty="0" smtClean="0"/>
              <a:t>.</a:t>
            </a:r>
            <a:endParaRPr lang="fr-FR" sz="1400" dirty="0"/>
          </a:p>
        </p:txBody>
      </p:sp>
    </p:spTree>
    <p:extLst>
      <p:ext uri="{BB962C8B-B14F-4D97-AF65-F5344CB8AC3E}">
        <p14:creationId xmlns:p14="http://schemas.microsoft.com/office/powerpoint/2010/main" val="206160391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32</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pic>
        <p:nvPicPr>
          <p:cNvPr id="6" name="Image 5"/>
          <p:cNvPicPr>
            <a:picLocks noChangeAspect="1"/>
          </p:cNvPicPr>
          <p:nvPr/>
        </p:nvPicPr>
        <p:blipFill>
          <a:blip r:embed="rId2"/>
          <a:stretch>
            <a:fillRect/>
          </a:stretch>
        </p:blipFill>
        <p:spPr>
          <a:xfrm>
            <a:off x="0" y="6109252"/>
            <a:ext cx="1523999" cy="748748"/>
          </a:xfrm>
          <a:prstGeom prst="rect">
            <a:avLst/>
          </a:prstGeom>
        </p:spPr>
      </p:pic>
      <p:sp>
        <p:nvSpPr>
          <p:cNvPr id="8"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
        <p:nvSpPr>
          <p:cNvPr id="3" name="ZoneTexte 2"/>
          <p:cNvSpPr txBox="1"/>
          <p:nvPr/>
        </p:nvSpPr>
        <p:spPr>
          <a:xfrm>
            <a:off x="866773" y="353378"/>
            <a:ext cx="10315575" cy="369332"/>
          </a:xfrm>
          <a:prstGeom prst="rect">
            <a:avLst/>
          </a:prstGeom>
          <a:noFill/>
        </p:spPr>
        <p:txBody>
          <a:bodyPr wrap="square" rtlCol="0">
            <a:spAutoFit/>
          </a:bodyPr>
          <a:lstStyle/>
          <a:p>
            <a:pPr algn="ctr"/>
            <a:r>
              <a:rPr lang="fr-FR" b="1" dirty="0" smtClean="0">
                <a:solidFill>
                  <a:schemeClr val="accent6">
                    <a:lumMod val="60000"/>
                    <a:lumOff val="40000"/>
                  </a:schemeClr>
                </a:solidFill>
              </a:rPr>
              <a:t>QUESTIONS LES PLUS FREQUENTES</a:t>
            </a:r>
            <a:endParaRPr lang="fr-FR" b="1" dirty="0">
              <a:solidFill>
                <a:schemeClr val="accent6">
                  <a:lumMod val="60000"/>
                  <a:lumOff val="40000"/>
                </a:schemeClr>
              </a:solidFill>
            </a:endParaRPr>
          </a:p>
        </p:txBody>
      </p:sp>
      <p:sp>
        <p:nvSpPr>
          <p:cNvPr id="4" name="ZoneTexte 3"/>
          <p:cNvSpPr txBox="1"/>
          <p:nvPr/>
        </p:nvSpPr>
        <p:spPr>
          <a:xfrm>
            <a:off x="1400175" y="914400"/>
            <a:ext cx="10106025" cy="369332"/>
          </a:xfrm>
          <a:prstGeom prst="rect">
            <a:avLst/>
          </a:prstGeom>
          <a:noFill/>
        </p:spPr>
        <p:txBody>
          <a:bodyPr wrap="square" rtlCol="0">
            <a:spAutoFit/>
          </a:bodyPr>
          <a:lstStyle/>
          <a:p>
            <a:endParaRPr lang="fr-FR"/>
          </a:p>
        </p:txBody>
      </p:sp>
      <p:sp>
        <p:nvSpPr>
          <p:cNvPr id="2" name="ZoneTexte 1"/>
          <p:cNvSpPr txBox="1"/>
          <p:nvPr/>
        </p:nvSpPr>
        <p:spPr>
          <a:xfrm>
            <a:off x="1523998" y="1140856"/>
            <a:ext cx="10296523" cy="4616648"/>
          </a:xfrm>
          <a:prstGeom prst="rect">
            <a:avLst/>
          </a:prstGeom>
          <a:noFill/>
        </p:spPr>
        <p:txBody>
          <a:bodyPr wrap="square" rtlCol="0">
            <a:spAutoFit/>
          </a:bodyPr>
          <a:lstStyle/>
          <a:p>
            <a:r>
              <a:rPr lang="fr-FR" sz="1400" b="1" u="sng" dirty="0" smtClean="0"/>
              <a:t>Quel </a:t>
            </a:r>
            <a:r>
              <a:rPr lang="fr-FR" sz="1400" b="1" u="sng" dirty="0"/>
              <a:t>est l’activité que je dois déclarer ?</a:t>
            </a:r>
            <a:endParaRPr lang="fr-FR" sz="1400" dirty="0"/>
          </a:p>
          <a:p>
            <a:r>
              <a:rPr lang="fr-FR" sz="1400" dirty="0"/>
              <a:t> </a:t>
            </a:r>
          </a:p>
          <a:p>
            <a:r>
              <a:rPr lang="fr-FR" sz="1400" dirty="0"/>
              <a:t>Vous exercerez une activité de conseils aux entreprises.</a:t>
            </a:r>
          </a:p>
          <a:p>
            <a:r>
              <a:rPr lang="fr-FR" sz="1400" b="1" dirty="0"/>
              <a:t> </a:t>
            </a:r>
            <a:endParaRPr lang="fr-FR" sz="1400" dirty="0"/>
          </a:p>
          <a:p>
            <a:r>
              <a:rPr lang="fr-FR" sz="1400" b="1" dirty="0"/>
              <a:t> </a:t>
            </a:r>
            <a:endParaRPr lang="fr-FR" sz="1400" dirty="0"/>
          </a:p>
          <a:p>
            <a:endParaRPr lang="fr-FR" sz="1400" b="1" dirty="0" smtClean="0">
              <a:solidFill>
                <a:schemeClr val="accent6">
                  <a:lumMod val="60000"/>
                  <a:lumOff val="40000"/>
                </a:schemeClr>
              </a:solidFill>
            </a:endParaRPr>
          </a:p>
          <a:p>
            <a:r>
              <a:rPr lang="fr-FR" sz="1400" b="1" dirty="0" smtClean="0">
                <a:solidFill>
                  <a:schemeClr val="accent6">
                    <a:lumMod val="60000"/>
                    <a:lumOff val="40000"/>
                  </a:schemeClr>
                </a:solidFill>
              </a:rPr>
              <a:t>CONTRAT </a:t>
            </a:r>
            <a:r>
              <a:rPr lang="fr-FR" sz="1400" b="1" dirty="0">
                <a:solidFill>
                  <a:schemeClr val="accent6">
                    <a:lumMod val="60000"/>
                    <a:lumOff val="40000"/>
                  </a:schemeClr>
                </a:solidFill>
              </a:rPr>
              <a:t>DE PARTENARIAT </a:t>
            </a:r>
            <a:endParaRPr lang="fr-FR" sz="1400" dirty="0">
              <a:solidFill>
                <a:schemeClr val="accent6">
                  <a:lumMod val="60000"/>
                  <a:lumOff val="40000"/>
                </a:schemeClr>
              </a:solidFill>
            </a:endParaRPr>
          </a:p>
          <a:p>
            <a:r>
              <a:rPr lang="fr-FR" sz="1400" b="1" dirty="0"/>
              <a:t> </a:t>
            </a:r>
            <a:endParaRPr lang="fr-FR" sz="1400" dirty="0"/>
          </a:p>
          <a:p>
            <a:r>
              <a:rPr lang="fr-FR" sz="1400" b="1" dirty="0"/>
              <a:t> </a:t>
            </a:r>
            <a:endParaRPr lang="fr-FR" sz="1400" dirty="0"/>
          </a:p>
          <a:p>
            <a:r>
              <a:rPr lang="fr-FR" sz="1400" b="1" u="sng" dirty="0"/>
              <a:t>Y a t il une obligation de résultat pour continuer à faire partie du réseau? </a:t>
            </a:r>
            <a:endParaRPr lang="fr-FR" sz="1400" dirty="0"/>
          </a:p>
          <a:p>
            <a:r>
              <a:rPr lang="fr-FR" sz="1400" b="1" dirty="0"/>
              <a:t> </a:t>
            </a:r>
            <a:endParaRPr lang="fr-FR" sz="1400" dirty="0"/>
          </a:p>
          <a:p>
            <a:r>
              <a:rPr lang="fr-FR" sz="1400" dirty="0"/>
              <a:t>Il n'y a pas d'obligation de résultat et vous pouvez rester adhérent du réseau quelque soit votre nombre de dossier.</a:t>
            </a:r>
          </a:p>
          <a:p>
            <a:r>
              <a:rPr lang="fr-FR" sz="1400" dirty="0"/>
              <a:t> </a:t>
            </a:r>
          </a:p>
          <a:p>
            <a:r>
              <a:rPr lang="fr-FR" sz="1400" dirty="0"/>
              <a:t> </a:t>
            </a:r>
          </a:p>
          <a:p>
            <a:r>
              <a:rPr lang="fr-FR" sz="1400" b="1" u="sng" dirty="0"/>
              <a:t>Quelle est la durée du contrat ?</a:t>
            </a:r>
            <a:endParaRPr lang="fr-FR" sz="1400" dirty="0"/>
          </a:p>
          <a:p>
            <a:endParaRPr lang="fr-FR" sz="1400" dirty="0" smtClean="0"/>
          </a:p>
          <a:p>
            <a:r>
              <a:rPr lang="fr-FR" sz="1400" dirty="0" smtClean="0"/>
              <a:t>La </a:t>
            </a:r>
            <a:r>
              <a:rPr lang="fr-FR" sz="1400" dirty="0"/>
              <a:t>durée initiale du contrat est fixée à 2 ans. Au-delà des 2 ans, vous êtes libre de résilier votre engagement quand vous le souhaitez (cf. article 12-1 du contrat).</a:t>
            </a:r>
          </a:p>
          <a:p>
            <a:endParaRPr lang="fr-FR" sz="1400" dirty="0" smtClean="0"/>
          </a:p>
          <a:p>
            <a:r>
              <a:rPr lang="fr-FR" sz="1400" dirty="0" smtClean="0"/>
              <a:t>Le </a:t>
            </a:r>
            <a:r>
              <a:rPr lang="fr-FR" sz="1400" dirty="0"/>
              <a:t>but pour nous est de vous satisfaire afin de travailler le plus longtemps possible en partenariat.</a:t>
            </a:r>
          </a:p>
          <a:p>
            <a:r>
              <a:rPr lang="fr-FR" sz="1400" dirty="0"/>
              <a:t> </a:t>
            </a:r>
          </a:p>
        </p:txBody>
      </p:sp>
    </p:spTree>
    <p:extLst>
      <p:ext uri="{BB962C8B-B14F-4D97-AF65-F5344CB8AC3E}">
        <p14:creationId xmlns:p14="http://schemas.microsoft.com/office/powerpoint/2010/main" val="380056998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33</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pic>
        <p:nvPicPr>
          <p:cNvPr id="6" name="Image 5"/>
          <p:cNvPicPr>
            <a:picLocks noChangeAspect="1"/>
          </p:cNvPicPr>
          <p:nvPr/>
        </p:nvPicPr>
        <p:blipFill>
          <a:blip r:embed="rId2"/>
          <a:stretch>
            <a:fillRect/>
          </a:stretch>
        </p:blipFill>
        <p:spPr>
          <a:xfrm>
            <a:off x="0" y="6109252"/>
            <a:ext cx="1523999" cy="748748"/>
          </a:xfrm>
          <a:prstGeom prst="rect">
            <a:avLst/>
          </a:prstGeom>
        </p:spPr>
      </p:pic>
      <p:sp>
        <p:nvSpPr>
          <p:cNvPr id="8"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
        <p:nvSpPr>
          <p:cNvPr id="3" name="ZoneTexte 2"/>
          <p:cNvSpPr txBox="1"/>
          <p:nvPr/>
        </p:nvSpPr>
        <p:spPr>
          <a:xfrm>
            <a:off x="866773" y="353378"/>
            <a:ext cx="10315575" cy="369332"/>
          </a:xfrm>
          <a:prstGeom prst="rect">
            <a:avLst/>
          </a:prstGeom>
          <a:noFill/>
        </p:spPr>
        <p:txBody>
          <a:bodyPr wrap="square" rtlCol="0">
            <a:spAutoFit/>
          </a:bodyPr>
          <a:lstStyle/>
          <a:p>
            <a:pPr algn="ctr"/>
            <a:r>
              <a:rPr lang="fr-FR" b="1" dirty="0" smtClean="0">
                <a:solidFill>
                  <a:schemeClr val="accent6">
                    <a:lumMod val="60000"/>
                    <a:lumOff val="40000"/>
                  </a:schemeClr>
                </a:solidFill>
              </a:rPr>
              <a:t>QUESTIONS LES PLUS FREQUENTES</a:t>
            </a:r>
            <a:endParaRPr lang="fr-FR" b="1" dirty="0">
              <a:solidFill>
                <a:schemeClr val="accent6">
                  <a:lumMod val="60000"/>
                  <a:lumOff val="40000"/>
                </a:schemeClr>
              </a:solidFill>
            </a:endParaRPr>
          </a:p>
        </p:txBody>
      </p:sp>
      <p:sp>
        <p:nvSpPr>
          <p:cNvPr id="4" name="ZoneTexte 3"/>
          <p:cNvSpPr txBox="1"/>
          <p:nvPr/>
        </p:nvSpPr>
        <p:spPr>
          <a:xfrm>
            <a:off x="1400175" y="914400"/>
            <a:ext cx="10106025" cy="369332"/>
          </a:xfrm>
          <a:prstGeom prst="rect">
            <a:avLst/>
          </a:prstGeom>
          <a:noFill/>
        </p:spPr>
        <p:txBody>
          <a:bodyPr wrap="square" rtlCol="0">
            <a:spAutoFit/>
          </a:bodyPr>
          <a:lstStyle/>
          <a:p>
            <a:endParaRPr lang="fr-FR"/>
          </a:p>
        </p:txBody>
      </p:sp>
      <p:sp>
        <p:nvSpPr>
          <p:cNvPr id="2" name="ZoneTexte 1"/>
          <p:cNvSpPr txBox="1"/>
          <p:nvPr/>
        </p:nvSpPr>
        <p:spPr>
          <a:xfrm>
            <a:off x="1523997" y="1281588"/>
            <a:ext cx="10296523" cy="3970318"/>
          </a:xfrm>
          <a:prstGeom prst="rect">
            <a:avLst/>
          </a:prstGeom>
          <a:noFill/>
        </p:spPr>
        <p:txBody>
          <a:bodyPr wrap="square" rtlCol="0">
            <a:spAutoFit/>
          </a:bodyPr>
          <a:lstStyle/>
          <a:p>
            <a:r>
              <a:rPr lang="fr-FR" sz="1400" b="1" dirty="0" smtClean="0">
                <a:solidFill>
                  <a:schemeClr val="accent6">
                    <a:lumMod val="60000"/>
                    <a:lumOff val="40000"/>
                  </a:schemeClr>
                </a:solidFill>
              </a:rPr>
              <a:t>NORME PROFESSIONNELLE</a:t>
            </a:r>
          </a:p>
          <a:p>
            <a:r>
              <a:rPr lang="fr-FR" sz="1400" b="1" dirty="0" smtClean="0">
                <a:solidFill>
                  <a:schemeClr val="accent6">
                    <a:lumMod val="60000"/>
                    <a:lumOff val="40000"/>
                  </a:schemeClr>
                </a:solidFill>
              </a:rPr>
              <a:t> </a:t>
            </a:r>
            <a:r>
              <a:rPr lang="fr-FR" sz="1400" b="1" dirty="0"/>
              <a:t> </a:t>
            </a:r>
            <a:endParaRPr lang="fr-FR" sz="1400" dirty="0"/>
          </a:p>
          <a:p>
            <a:r>
              <a:rPr lang="fr-FR" sz="1400" b="1" dirty="0"/>
              <a:t> </a:t>
            </a:r>
            <a:endParaRPr lang="fr-FR" sz="1400" dirty="0"/>
          </a:p>
          <a:p>
            <a:r>
              <a:rPr lang="fr-FR" sz="1400" b="1" u="sng" dirty="0"/>
              <a:t>Est-il possible de récupérer la comptabilité en cours d’exercice ? </a:t>
            </a:r>
            <a:endParaRPr lang="fr-FR" sz="1400" dirty="0"/>
          </a:p>
          <a:p>
            <a:r>
              <a:rPr lang="fr-FR" sz="1400" b="1" dirty="0"/>
              <a:t> </a:t>
            </a:r>
            <a:endParaRPr lang="fr-FR" sz="1400" dirty="0"/>
          </a:p>
          <a:p>
            <a:r>
              <a:rPr lang="fr-FR" sz="1400" dirty="0"/>
              <a:t>Il est effectivement possible de récupérer des comptabilités en cours d'exercice et il vaut mieux récupérer le client dés qu'il est décidé et ne pas attendre l'exercice suivant on ne sait jamais...</a:t>
            </a:r>
          </a:p>
          <a:p>
            <a:endParaRPr lang="fr-FR" sz="1400" dirty="0" smtClean="0"/>
          </a:p>
          <a:p>
            <a:r>
              <a:rPr lang="fr-FR" sz="1400" dirty="0" smtClean="0"/>
              <a:t>Le </a:t>
            </a:r>
            <a:r>
              <a:rPr lang="fr-FR" sz="1400" dirty="0"/>
              <a:t>préavis est fixé dans la lettre de mission mais généralement il s'agit d’un délai de 3 mois avant la date de clôture de l'exercice.</a:t>
            </a:r>
          </a:p>
          <a:p>
            <a:r>
              <a:rPr lang="fr-FR" sz="1400" dirty="0"/>
              <a:t>Exemple : le client a donc jusqu'au 30 septembre 2017 pour résilier son contrat prévoyant l'établissement du bilan au 31/12/2017</a:t>
            </a:r>
          </a:p>
          <a:p>
            <a:r>
              <a:rPr lang="fr-FR" sz="1400" dirty="0"/>
              <a:t> </a:t>
            </a:r>
          </a:p>
          <a:p>
            <a:r>
              <a:rPr lang="fr-FR" sz="1400" b="1" u="sng" dirty="0"/>
              <a:t>Qui se charge du courrier de reprise d’un client ?</a:t>
            </a:r>
            <a:endParaRPr lang="fr-FR" sz="1400" dirty="0"/>
          </a:p>
          <a:p>
            <a:r>
              <a:rPr lang="fr-FR" sz="1400" b="1" dirty="0"/>
              <a:t> </a:t>
            </a:r>
            <a:endParaRPr lang="fr-FR" sz="1400" dirty="0"/>
          </a:p>
          <a:p>
            <a:r>
              <a:rPr lang="fr-FR" sz="1400" dirty="0"/>
              <a:t>C'est à l'expert-comptable partenaire du réseau COMPTAVIA que revient la charge d'établir le courrier de reprise qu’il adresse à son confrère. </a:t>
            </a:r>
          </a:p>
          <a:p>
            <a:r>
              <a:rPr lang="fr-FR" sz="1400" dirty="0"/>
              <a:t> </a:t>
            </a:r>
          </a:p>
        </p:txBody>
      </p:sp>
    </p:spTree>
    <p:extLst>
      <p:ext uri="{BB962C8B-B14F-4D97-AF65-F5344CB8AC3E}">
        <p14:creationId xmlns:p14="http://schemas.microsoft.com/office/powerpoint/2010/main" val="128529946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34</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pic>
        <p:nvPicPr>
          <p:cNvPr id="6" name="Image 5"/>
          <p:cNvPicPr>
            <a:picLocks noChangeAspect="1"/>
          </p:cNvPicPr>
          <p:nvPr/>
        </p:nvPicPr>
        <p:blipFill>
          <a:blip r:embed="rId2"/>
          <a:stretch>
            <a:fillRect/>
          </a:stretch>
        </p:blipFill>
        <p:spPr>
          <a:xfrm>
            <a:off x="0" y="6109252"/>
            <a:ext cx="1523999" cy="748748"/>
          </a:xfrm>
          <a:prstGeom prst="rect">
            <a:avLst/>
          </a:prstGeom>
        </p:spPr>
      </p:pic>
      <p:sp>
        <p:nvSpPr>
          <p:cNvPr id="8"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
        <p:nvSpPr>
          <p:cNvPr id="3" name="ZoneTexte 2"/>
          <p:cNvSpPr txBox="1"/>
          <p:nvPr/>
        </p:nvSpPr>
        <p:spPr>
          <a:xfrm>
            <a:off x="866773" y="353378"/>
            <a:ext cx="10315575" cy="369332"/>
          </a:xfrm>
          <a:prstGeom prst="rect">
            <a:avLst/>
          </a:prstGeom>
          <a:noFill/>
        </p:spPr>
        <p:txBody>
          <a:bodyPr wrap="square" rtlCol="0">
            <a:spAutoFit/>
          </a:bodyPr>
          <a:lstStyle/>
          <a:p>
            <a:pPr algn="ctr"/>
            <a:r>
              <a:rPr lang="fr-FR" b="1" dirty="0" smtClean="0">
                <a:solidFill>
                  <a:schemeClr val="accent6">
                    <a:lumMod val="60000"/>
                    <a:lumOff val="40000"/>
                  </a:schemeClr>
                </a:solidFill>
              </a:rPr>
              <a:t>QUESTIONS LES PLUS FREQUENTES</a:t>
            </a:r>
            <a:endParaRPr lang="fr-FR" b="1" dirty="0">
              <a:solidFill>
                <a:schemeClr val="accent6">
                  <a:lumMod val="60000"/>
                  <a:lumOff val="40000"/>
                </a:schemeClr>
              </a:solidFill>
            </a:endParaRPr>
          </a:p>
        </p:txBody>
      </p:sp>
      <p:sp>
        <p:nvSpPr>
          <p:cNvPr id="4" name="ZoneTexte 3"/>
          <p:cNvSpPr txBox="1"/>
          <p:nvPr/>
        </p:nvSpPr>
        <p:spPr>
          <a:xfrm>
            <a:off x="1400175" y="956191"/>
            <a:ext cx="10106025" cy="369332"/>
          </a:xfrm>
          <a:prstGeom prst="rect">
            <a:avLst/>
          </a:prstGeom>
          <a:noFill/>
        </p:spPr>
        <p:txBody>
          <a:bodyPr wrap="square" rtlCol="0">
            <a:spAutoFit/>
          </a:bodyPr>
          <a:lstStyle/>
          <a:p>
            <a:endParaRPr lang="fr-FR"/>
          </a:p>
        </p:txBody>
      </p:sp>
      <p:sp>
        <p:nvSpPr>
          <p:cNvPr id="2" name="ZoneTexte 1"/>
          <p:cNvSpPr txBox="1"/>
          <p:nvPr/>
        </p:nvSpPr>
        <p:spPr>
          <a:xfrm>
            <a:off x="1523998" y="1325523"/>
            <a:ext cx="10296523" cy="2462213"/>
          </a:xfrm>
          <a:prstGeom prst="rect">
            <a:avLst/>
          </a:prstGeom>
          <a:noFill/>
        </p:spPr>
        <p:txBody>
          <a:bodyPr wrap="square" rtlCol="0">
            <a:spAutoFit/>
          </a:bodyPr>
          <a:lstStyle/>
          <a:p>
            <a:r>
              <a:rPr lang="fr-FR" sz="1400" b="1" dirty="0" smtClean="0">
                <a:solidFill>
                  <a:schemeClr val="accent6">
                    <a:lumMod val="60000"/>
                    <a:lumOff val="40000"/>
                  </a:schemeClr>
                </a:solidFill>
              </a:rPr>
              <a:t>ASSURANCE</a:t>
            </a:r>
            <a:endParaRPr lang="fr-FR" sz="1400" dirty="0">
              <a:solidFill>
                <a:schemeClr val="accent6">
                  <a:lumMod val="60000"/>
                  <a:lumOff val="40000"/>
                </a:schemeClr>
              </a:solidFill>
            </a:endParaRPr>
          </a:p>
          <a:p>
            <a:r>
              <a:rPr lang="fr-FR" sz="1400" b="1" dirty="0"/>
              <a:t> </a:t>
            </a:r>
            <a:r>
              <a:rPr lang="fr-FR" sz="1400" dirty="0"/>
              <a:t> </a:t>
            </a:r>
          </a:p>
          <a:p>
            <a:r>
              <a:rPr lang="fr-FR" sz="1400" b="1" u="sng" dirty="0"/>
              <a:t>Quelle assurance dois-je contracter ?</a:t>
            </a:r>
            <a:endParaRPr lang="fr-FR" sz="1400" dirty="0"/>
          </a:p>
          <a:p>
            <a:endParaRPr lang="fr-FR" sz="1400" dirty="0" smtClean="0"/>
          </a:p>
          <a:p>
            <a:r>
              <a:rPr lang="fr-FR" sz="1400" dirty="0" smtClean="0"/>
              <a:t>L’assurance </a:t>
            </a:r>
            <a:r>
              <a:rPr lang="fr-FR" sz="1400" dirty="0"/>
              <a:t>responsabilité civile professionnelle de l’expert-comptable couvre les risques liés à la mission légale prévue dans la lettre de mission.</a:t>
            </a:r>
          </a:p>
          <a:p>
            <a:endParaRPr lang="fr-FR" sz="1400" dirty="0" smtClean="0"/>
          </a:p>
          <a:p>
            <a:r>
              <a:rPr lang="fr-FR" sz="1400" dirty="0" smtClean="0"/>
              <a:t>En </a:t>
            </a:r>
            <a:r>
              <a:rPr lang="fr-FR" sz="1400" dirty="0"/>
              <a:t>tant qu’adhérent et vous devez souscrire également une assurance responsabilité civile professionnelle (pour les métiers de conseil en gestion) pour couvrir les missions annexes non réglementés que vous pouvez facturer directement au client (création d’entreprise, prévisionnel…) et pour couvrir les risques liés à vos travaux de sous-traitants pour l’expert-comptable (ex : factures du client perdues…).</a:t>
            </a:r>
          </a:p>
        </p:txBody>
      </p:sp>
    </p:spTree>
    <p:extLst>
      <p:ext uri="{BB962C8B-B14F-4D97-AF65-F5344CB8AC3E}">
        <p14:creationId xmlns:p14="http://schemas.microsoft.com/office/powerpoint/2010/main" val="1638029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4</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sp>
        <p:nvSpPr>
          <p:cNvPr id="2" name="Rectangle 1"/>
          <p:cNvSpPr/>
          <p:nvPr/>
        </p:nvSpPr>
        <p:spPr>
          <a:xfrm>
            <a:off x="1523999" y="712471"/>
            <a:ext cx="9806608" cy="5632311"/>
          </a:xfrm>
          <a:prstGeom prst="rect">
            <a:avLst/>
          </a:prstGeom>
        </p:spPr>
        <p:txBody>
          <a:bodyPr wrap="square">
            <a:spAutoFit/>
          </a:bodyPr>
          <a:lstStyle/>
          <a:p>
            <a:pPr lvl="0" algn="just" fontAlgn="base">
              <a:spcAft>
                <a:spcPts val="0"/>
              </a:spcAft>
            </a:pPr>
            <a:r>
              <a:rPr lang="fr-FR" b="1" dirty="0" smtClean="0">
                <a:solidFill>
                  <a:schemeClr val="accent6">
                    <a:lumMod val="60000"/>
                    <a:lumOff val="40000"/>
                  </a:schemeClr>
                </a:solidFill>
                <a:latin typeface="Verdana" panose="020B0604030504040204" pitchFamily="34" charset="0"/>
                <a:ea typeface="Times New Roman" panose="02020603050405020304" pitchFamily="18" charset="0"/>
              </a:rPr>
              <a:t>Les règles de la sous-traitance :</a:t>
            </a:r>
            <a:endParaRPr lang="fr-FR" b="1" dirty="0">
              <a:solidFill>
                <a:schemeClr val="accent6">
                  <a:lumMod val="60000"/>
                  <a:lumOff val="40000"/>
                </a:schemeClr>
              </a:solidFill>
              <a:latin typeface="Verdana" panose="020B0604030504040204" pitchFamily="34" charset="0"/>
              <a:ea typeface="Times New Roman" panose="02020603050405020304" pitchFamily="18" charset="0"/>
            </a:endParaRPr>
          </a:p>
          <a:p>
            <a:pPr lvl="0" algn="just" fontAlgn="base">
              <a:spcAft>
                <a:spcPts val="0"/>
              </a:spcAft>
            </a:pPr>
            <a:endParaRPr lang="fr-FR" b="1" dirty="0" smtClean="0">
              <a:solidFill>
                <a:schemeClr val="accent6">
                  <a:lumMod val="60000"/>
                  <a:lumOff val="40000"/>
                </a:schemeClr>
              </a:solidFill>
              <a:latin typeface="Verdana" panose="020B0604030504040204" pitchFamily="34" charset="0"/>
              <a:ea typeface="Times New Roman" panose="02020603050405020304" pitchFamily="18" charset="0"/>
            </a:endParaRPr>
          </a:p>
          <a:p>
            <a:pPr algn="just"/>
            <a:r>
              <a:rPr lang="fr-FR" b="1" dirty="0" smtClean="0">
                <a:latin typeface="Verdana" panose="020B0604030504040204" pitchFamily="34" charset="0"/>
                <a:ea typeface="Verdana" panose="020B0604030504040204" pitchFamily="34" charset="0"/>
                <a:cs typeface="Verdana" panose="020B0604030504040204" pitchFamily="34" charset="0"/>
              </a:rPr>
              <a:t>L’Ordre des Experts-Comptables  </a:t>
            </a:r>
            <a:r>
              <a:rPr lang="fr-FR" b="1" dirty="0">
                <a:latin typeface="Verdana" panose="020B0604030504040204" pitchFamily="34" charset="0"/>
                <a:ea typeface="Verdana" panose="020B0604030504040204" pitchFamily="34" charset="0"/>
                <a:cs typeface="Verdana" panose="020B0604030504040204" pitchFamily="34" charset="0"/>
              </a:rPr>
              <a:t>admet la conformité de la sous-traitance dès lors que les travaux comptables effectués par un non-membre de l’Ordre le sont sous la responsabilité professionnelle de l’expert-comptable régulièrement inscrit et que certaines règles sont strictement </a:t>
            </a:r>
            <a:r>
              <a:rPr lang="fr-FR" b="1" dirty="0" smtClean="0">
                <a:latin typeface="Verdana" panose="020B0604030504040204" pitchFamily="34" charset="0"/>
                <a:ea typeface="Verdana" panose="020B0604030504040204" pitchFamily="34" charset="0"/>
                <a:cs typeface="Verdana" panose="020B0604030504040204" pitchFamily="34" charset="0"/>
              </a:rPr>
              <a:t>respectées :</a:t>
            </a:r>
            <a:r>
              <a:rPr lang="fr-FR" b="1" dirty="0">
                <a:latin typeface="Verdana" panose="020B0604030504040204" pitchFamily="34" charset="0"/>
                <a:ea typeface="Verdana" panose="020B0604030504040204" pitchFamily="34" charset="0"/>
                <a:cs typeface="Verdana" panose="020B0604030504040204" pitchFamily="34" charset="0"/>
              </a:rPr>
              <a:t> </a:t>
            </a:r>
            <a:endParaRPr lang="fr-FR" dirty="0">
              <a:latin typeface="Verdana" panose="020B0604030504040204" pitchFamily="34" charset="0"/>
              <a:ea typeface="Verdana" panose="020B0604030504040204" pitchFamily="34" charset="0"/>
              <a:cs typeface="Verdana" panose="020B0604030504040204" pitchFamily="34" charset="0"/>
            </a:endParaRPr>
          </a:p>
          <a:p>
            <a:pPr algn="just"/>
            <a:endParaRPr lang="fr-FR" dirty="0">
              <a:latin typeface="Verdana" panose="020B0604030504040204" pitchFamily="34" charset="0"/>
              <a:ea typeface="Verdana" panose="020B0604030504040204" pitchFamily="34" charset="0"/>
              <a:cs typeface="Verdana" panose="020B0604030504040204" pitchFamily="34" charset="0"/>
            </a:endParaRPr>
          </a:p>
          <a:p>
            <a:pPr lvl="0" algn="just"/>
            <a:r>
              <a:rPr lang="fr-FR" dirty="0" smtClean="0">
                <a:latin typeface="Verdana" panose="020B0604030504040204" pitchFamily="34" charset="0"/>
                <a:ea typeface="Verdana" panose="020B0604030504040204" pitchFamily="34" charset="0"/>
                <a:cs typeface="Verdana" panose="020B0604030504040204" pitchFamily="34" charset="0"/>
              </a:rPr>
              <a:t>- La </a:t>
            </a:r>
            <a:r>
              <a:rPr lang="fr-FR" dirty="0">
                <a:latin typeface="Verdana" panose="020B0604030504040204" pitchFamily="34" charset="0"/>
                <a:ea typeface="Verdana" panose="020B0604030504040204" pitchFamily="34" charset="0"/>
                <a:cs typeface="Verdana" panose="020B0604030504040204" pitchFamily="34" charset="0"/>
              </a:rPr>
              <a:t>lettre de mission est conclue entre l’expert comptable et le client,</a:t>
            </a:r>
          </a:p>
          <a:p>
            <a:pPr lvl="0" algn="just"/>
            <a:r>
              <a:rPr lang="fr-FR" dirty="0" smtClean="0">
                <a:latin typeface="Verdana" panose="020B0604030504040204" pitchFamily="34" charset="0"/>
                <a:ea typeface="Verdana" panose="020B0604030504040204" pitchFamily="34" charset="0"/>
                <a:cs typeface="Verdana" panose="020B0604030504040204" pitchFamily="34" charset="0"/>
              </a:rPr>
              <a:t>- Un </a:t>
            </a:r>
            <a:r>
              <a:rPr lang="fr-FR" dirty="0">
                <a:latin typeface="Verdana" panose="020B0604030504040204" pitchFamily="34" charset="0"/>
                <a:ea typeface="Verdana" panose="020B0604030504040204" pitchFamily="34" charset="0"/>
                <a:cs typeface="Verdana" panose="020B0604030504040204" pitchFamily="34" charset="0"/>
              </a:rPr>
              <a:t>contrat de sous-traitance est conclu entre l’expert comptable et le sous-traitant,</a:t>
            </a:r>
          </a:p>
          <a:p>
            <a:pPr lvl="0" algn="just"/>
            <a:r>
              <a:rPr lang="fr-FR" dirty="0" smtClean="0">
                <a:latin typeface="Verdana" panose="020B0604030504040204" pitchFamily="34" charset="0"/>
                <a:ea typeface="Verdana" panose="020B0604030504040204" pitchFamily="34" charset="0"/>
                <a:cs typeface="Verdana" panose="020B0604030504040204" pitchFamily="34" charset="0"/>
              </a:rPr>
              <a:t>- Les </a:t>
            </a:r>
            <a:r>
              <a:rPr lang="fr-FR" dirty="0">
                <a:latin typeface="Verdana" panose="020B0604030504040204" pitchFamily="34" charset="0"/>
                <a:ea typeface="Verdana" panose="020B0604030504040204" pitchFamily="34" charset="0"/>
                <a:cs typeface="Verdana" panose="020B0604030504040204" pitchFamily="34" charset="0"/>
              </a:rPr>
              <a:t>travaux du sous-traitant sont validés par l’expert comptable,</a:t>
            </a:r>
          </a:p>
          <a:p>
            <a:pPr lvl="0" algn="just"/>
            <a:r>
              <a:rPr lang="fr-FR" dirty="0" smtClean="0">
                <a:latin typeface="Verdana" panose="020B0604030504040204" pitchFamily="34" charset="0"/>
                <a:ea typeface="Verdana" panose="020B0604030504040204" pitchFamily="34" charset="0"/>
                <a:cs typeface="Verdana" panose="020B0604030504040204" pitchFamily="34" charset="0"/>
              </a:rPr>
              <a:t>- C’est </a:t>
            </a:r>
            <a:r>
              <a:rPr lang="fr-FR" dirty="0">
                <a:latin typeface="Verdana" panose="020B0604030504040204" pitchFamily="34" charset="0"/>
                <a:ea typeface="Verdana" panose="020B0604030504040204" pitchFamily="34" charset="0"/>
                <a:cs typeface="Verdana" panose="020B0604030504040204" pitchFamily="34" charset="0"/>
              </a:rPr>
              <a:t>l’expert comptable qui facture le client, le sous-traitant facture sa prestation à l’expert comptable,</a:t>
            </a:r>
          </a:p>
          <a:p>
            <a:pPr lvl="0" algn="just"/>
            <a:r>
              <a:rPr lang="fr-FR" dirty="0" smtClean="0">
                <a:latin typeface="Verdana" panose="020B0604030504040204" pitchFamily="34" charset="0"/>
                <a:ea typeface="Verdana" panose="020B0604030504040204" pitchFamily="34" charset="0"/>
                <a:cs typeface="Verdana" panose="020B0604030504040204" pitchFamily="34" charset="0"/>
              </a:rPr>
              <a:t>- L’assurance </a:t>
            </a:r>
            <a:r>
              <a:rPr lang="fr-FR" dirty="0">
                <a:latin typeface="Verdana" panose="020B0604030504040204" pitchFamily="34" charset="0"/>
                <a:ea typeface="Verdana" panose="020B0604030504040204" pitchFamily="34" charset="0"/>
                <a:cs typeface="Verdana" panose="020B0604030504040204" pitchFamily="34" charset="0"/>
              </a:rPr>
              <a:t>responsabilité civile professionnelle de l’expert-comptable couvre expressément ce mode d’exercice,</a:t>
            </a:r>
          </a:p>
          <a:p>
            <a:pPr lvl="0" algn="just"/>
            <a:r>
              <a:rPr lang="fr-FR" dirty="0" smtClean="0">
                <a:latin typeface="Verdana" panose="020B0604030504040204" pitchFamily="34" charset="0"/>
                <a:ea typeface="Verdana" panose="020B0604030504040204" pitchFamily="34" charset="0"/>
                <a:cs typeface="Verdana" panose="020B0604030504040204" pitchFamily="34" charset="0"/>
              </a:rPr>
              <a:t>- La </a:t>
            </a:r>
            <a:r>
              <a:rPr lang="fr-FR" dirty="0">
                <a:latin typeface="Verdana" panose="020B0604030504040204" pitchFamily="34" charset="0"/>
                <a:ea typeface="Verdana" panose="020B0604030504040204" pitchFamily="34" charset="0"/>
                <a:cs typeface="Verdana" panose="020B0604030504040204" pitchFamily="34" charset="0"/>
              </a:rPr>
              <a:t>transparence de la sous-traitance est assurée : le client doit donner son accord formel pour la mise en place de cette sous-traitance de la tenue </a:t>
            </a:r>
            <a:r>
              <a:rPr lang="fr-FR" dirty="0" smtClean="0">
                <a:latin typeface="Verdana" panose="020B0604030504040204" pitchFamily="34" charset="0"/>
                <a:ea typeface="Verdana" panose="020B0604030504040204" pitchFamily="34" charset="0"/>
                <a:cs typeface="Verdana" panose="020B0604030504040204" pitchFamily="34" charset="0"/>
              </a:rPr>
              <a:t>comptable</a:t>
            </a:r>
            <a:endParaRPr lang="fr-FR" dirty="0">
              <a:latin typeface="Verdana" panose="020B0604030504040204" pitchFamily="34" charset="0"/>
              <a:ea typeface="Verdana" panose="020B0604030504040204" pitchFamily="34" charset="0"/>
              <a:cs typeface="Verdana" panose="020B0604030504040204" pitchFamily="34" charset="0"/>
            </a:endParaRPr>
          </a:p>
          <a:p>
            <a:pPr lvl="0" algn="just" fontAlgn="base">
              <a:spcAft>
                <a:spcPts val="0"/>
              </a:spcAft>
            </a:pPr>
            <a:endParaRPr lang="fr-FR" b="1" dirty="0">
              <a:solidFill>
                <a:schemeClr val="accent6">
                  <a:lumMod val="60000"/>
                  <a:lumOff val="40000"/>
                </a:schemeClr>
              </a:solidFill>
              <a:latin typeface="Verdana" panose="020B0604030504040204" pitchFamily="34" charset="0"/>
              <a:ea typeface="Verdana" panose="020B0604030504040204" pitchFamily="34" charset="0"/>
              <a:cs typeface="Verdana" panose="020B0604030504040204" pitchFamily="34" charset="0"/>
            </a:endParaRPr>
          </a:p>
          <a:p>
            <a:pPr lvl="0" algn="just" fontAlgn="base">
              <a:spcAft>
                <a:spcPts val="0"/>
              </a:spcAft>
            </a:pPr>
            <a:r>
              <a:rPr lang="fr-FR" b="1" dirty="0" smtClean="0">
                <a:solidFill>
                  <a:schemeClr val="accent6">
                    <a:lumMod val="60000"/>
                    <a:lumOff val="40000"/>
                  </a:schemeClr>
                </a:solidFill>
                <a:latin typeface="Verdana" panose="020B0604030504040204" pitchFamily="34" charset="0"/>
                <a:ea typeface="Verdana" panose="020B0604030504040204" pitchFamily="34" charset="0"/>
                <a:cs typeface="Verdana" panose="020B0604030504040204" pitchFamily="34" charset="0"/>
              </a:rPr>
              <a:t> </a:t>
            </a:r>
            <a:endParaRPr lang="fr-FR" sz="3200" dirty="0">
              <a:effectLst/>
              <a:latin typeface="Verdana" panose="020B0604030504040204" pitchFamily="34" charset="0"/>
              <a:ea typeface="Verdana" panose="020B0604030504040204" pitchFamily="34" charset="0"/>
              <a:cs typeface="Verdana" panose="020B0604030504040204" pitchFamily="34" charset="0"/>
            </a:endParaRPr>
          </a:p>
        </p:txBody>
      </p:sp>
      <p:pic>
        <p:nvPicPr>
          <p:cNvPr id="8" name="Image 7"/>
          <p:cNvPicPr>
            <a:picLocks noChangeAspect="1"/>
          </p:cNvPicPr>
          <p:nvPr/>
        </p:nvPicPr>
        <p:blipFill>
          <a:blip r:embed="rId2"/>
          <a:stretch>
            <a:fillRect/>
          </a:stretch>
        </p:blipFill>
        <p:spPr>
          <a:xfrm>
            <a:off x="0" y="6109252"/>
            <a:ext cx="1523999" cy="748748"/>
          </a:xfrm>
          <a:prstGeom prst="rect">
            <a:avLst/>
          </a:prstGeom>
        </p:spPr>
      </p:pic>
      <p:sp>
        <p:nvSpPr>
          <p:cNvPr id="9"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Tree>
    <p:extLst>
      <p:ext uri="{BB962C8B-B14F-4D97-AF65-F5344CB8AC3E}">
        <p14:creationId xmlns:p14="http://schemas.microsoft.com/office/powerpoint/2010/main" val="16488458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5</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sp>
        <p:nvSpPr>
          <p:cNvPr id="2" name="Rectangle 1"/>
          <p:cNvSpPr/>
          <p:nvPr/>
        </p:nvSpPr>
        <p:spPr>
          <a:xfrm>
            <a:off x="1523999" y="1312183"/>
            <a:ext cx="9806608" cy="4247317"/>
          </a:xfrm>
          <a:prstGeom prst="rect">
            <a:avLst/>
          </a:prstGeom>
        </p:spPr>
        <p:txBody>
          <a:bodyPr wrap="square">
            <a:spAutoFit/>
          </a:bodyPr>
          <a:lstStyle/>
          <a:p>
            <a:pPr lvl="0" algn="just" fontAlgn="base">
              <a:spcAft>
                <a:spcPts val="0"/>
              </a:spcAft>
            </a:pPr>
            <a:r>
              <a:rPr lang="fr-FR" b="1" dirty="0" smtClean="0">
                <a:solidFill>
                  <a:schemeClr val="accent6">
                    <a:lumMod val="60000"/>
                    <a:lumOff val="40000"/>
                  </a:schemeClr>
                </a:solidFill>
                <a:latin typeface="Verdana" panose="020B0604030504040204" pitchFamily="34" charset="0"/>
                <a:ea typeface="Times New Roman" panose="02020603050405020304" pitchFamily="18" charset="0"/>
              </a:rPr>
              <a:t>Pour les missions comptables, en partenariat avec le cabinet d’expertise-comptable vous serez donc en charge de :</a:t>
            </a:r>
          </a:p>
          <a:p>
            <a:pPr lvl="0" algn="just" fontAlgn="base">
              <a:spcAft>
                <a:spcPts val="0"/>
              </a:spcAft>
            </a:pPr>
            <a:endParaRPr lang="fr-FR" b="1" dirty="0">
              <a:solidFill>
                <a:schemeClr val="accent6">
                  <a:lumMod val="60000"/>
                  <a:lumOff val="40000"/>
                </a:schemeClr>
              </a:solidFill>
              <a:latin typeface="Verdana" panose="020B0604030504040204" pitchFamily="34" charset="0"/>
              <a:ea typeface="Times New Roman" panose="02020603050405020304" pitchFamily="18" charset="0"/>
            </a:endParaRPr>
          </a:p>
          <a:p>
            <a:pPr lvl="0" algn="just" fontAlgn="base">
              <a:spcAft>
                <a:spcPts val="0"/>
              </a:spcAft>
            </a:pPr>
            <a:r>
              <a:rPr lang="fr-FR" dirty="0" smtClean="0">
                <a:latin typeface="Verdana" panose="020B0604030504040204" pitchFamily="34" charset="0"/>
                <a:ea typeface="Times New Roman" panose="02020603050405020304" pitchFamily="18" charset="0"/>
              </a:rPr>
              <a:t>- la prise </a:t>
            </a:r>
            <a:r>
              <a:rPr lang="fr-FR" dirty="0">
                <a:latin typeface="Verdana" panose="020B0604030504040204" pitchFamily="34" charset="0"/>
                <a:ea typeface="Times New Roman" panose="02020603050405020304" pitchFamily="18" charset="0"/>
              </a:rPr>
              <a:t>de connaissance du client pour le compte de </a:t>
            </a:r>
            <a:r>
              <a:rPr lang="fr-FR" dirty="0" smtClean="0">
                <a:latin typeface="Verdana" panose="020B0604030504040204" pitchFamily="34" charset="0"/>
                <a:ea typeface="Times New Roman" panose="02020603050405020304" pitchFamily="18" charset="0"/>
              </a:rPr>
              <a:t>l'expert-comptable</a:t>
            </a:r>
            <a:endParaRPr lang="fr-FR" dirty="0">
              <a:latin typeface="Verdana" panose="020B0604030504040204" pitchFamily="34" charset="0"/>
              <a:ea typeface="Times New Roman" panose="02020603050405020304" pitchFamily="18" charset="0"/>
            </a:endParaRPr>
          </a:p>
          <a:p>
            <a:pPr lvl="0" algn="just" fontAlgn="base">
              <a:spcAft>
                <a:spcPts val="0"/>
              </a:spcAft>
            </a:pPr>
            <a:r>
              <a:rPr lang="fr-FR" dirty="0" smtClean="0">
                <a:latin typeface="Verdana" panose="020B0604030504040204" pitchFamily="34" charset="0"/>
                <a:ea typeface="Times New Roman" panose="02020603050405020304" pitchFamily="18" charset="0"/>
              </a:rPr>
              <a:t>- du suivi </a:t>
            </a:r>
            <a:r>
              <a:rPr lang="fr-FR" dirty="0">
                <a:latin typeface="Verdana" panose="020B0604030504040204" pitchFamily="34" charset="0"/>
                <a:ea typeface="Times New Roman" panose="02020603050405020304" pitchFamily="18" charset="0"/>
              </a:rPr>
              <a:t>au quotidien du client dans les domaines de la g</a:t>
            </a:r>
            <a:r>
              <a:rPr lang="fr-FR" dirty="0" smtClean="0">
                <a:latin typeface="Verdana" panose="020B0604030504040204" pitchFamily="34" charset="0"/>
                <a:ea typeface="Times New Roman" panose="02020603050405020304" pitchFamily="18" charset="0"/>
              </a:rPr>
              <a:t>estion </a:t>
            </a:r>
            <a:r>
              <a:rPr lang="fr-FR" dirty="0">
                <a:latin typeface="Verdana" panose="020B0604030504040204" pitchFamily="34" charset="0"/>
                <a:ea typeface="Times New Roman" panose="02020603050405020304" pitchFamily="18" charset="0"/>
              </a:rPr>
              <a:t>et remontée des </a:t>
            </a:r>
            <a:r>
              <a:rPr lang="fr-FR" dirty="0" smtClean="0">
                <a:latin typeface="Verdana" panose="020B0604030504040204" pitchFamily="34" charset="0"/>
                <a:ea typeface="Times New Roman" panose="02020603050405020304" pitchFamily="18" charset="0"/>
              </a:rPr>
              <a:t>informations et </a:t>
            </a:r>
            <a:r>
              <a:rPr lang="fr-FR" dirty="0">
                <a:latin typeface="Verdana" panose="020B0604030504040204" pitchFamily="34" charset="0"/>
                <a:ea typeface="Times New Roman" panose="02020603050405020304" pitchFamily="18" charset="0"/>
              </a:rPr>
              <a:t>des problématiques à l’Expert-comptable	</a:t>
            </a:r>
          </a:p>
          <a:p>
            <a:pPr lvl="0" algn="just" fontAlgn="base">
              <a:spcAft>
                <a:spcPts val="0"/>
              </a:spcAft>
            </a:pPr>
            <a:r>
              <a:rPr lang="fr-FR" dirty="0" smtClean="0">
                <a:latin typeface="Verdana" panose="020B0604030504040204" pitchFamily="34" charset="0"/>
                <a:ea typeface="Times New Roman" panose="02020603050405020304" pitchFamily="18" charset="0"/>
              </a:rPr>
              <a:t>- </a:t>
            </a:r>
            <a:r>
              <a:rPr lang="fr-FR" dirty="0">
                <a:latin typeface="Verdana" panose="020B0604030504040204" pitchFamily="34" charset="0"/>
                <a:ea typeface="Times New Roman" panose="02020603050405020304" pitchFamily="18" charset="0"/>
              </a:rPr>
              <a:t>d</a:t>
            </a:r>
            <a:r>
              <a:rPr lang="fr-FR" dirty="0" smtClean="0">
                <a:latin typeface="Verdana" panose="020B0604030504040204" pitchFamily="34" charset="0"/>
                <a:ea typeface="Times New Roman" panose="02020603050405020304" pitchFamily="18" charset="0"/>
              </a:rPr>
              <a:t>e la numérisation </a:t>
            </a:r>
            <a:r>
              <a:rPr lang="fr-FR" dirty="0">
                <a:latin typeface="Verdana" panose="020B0604030504040204" pitchFamily="34" charset="0"/>
                <a:ea typeface="Times New Roman" panose="02020603050405020304" pitchFamily="18" charset="0"/>
              </a:rPr>
              <a:t>des documents demandés par l'expert-comptable	</a:t>
            </a:r>
          </a:p>
          <a:p>
            <a:pPr lvl="0" algn="just" fontAlgn="base">
              <a:spcAft>
                <a:spcPts val="0"/>
              </a:spcAft>
            </a:pPr>
            <a:r>
              <a:rPr lang="fr-FR" dirty="0" smtClean="0">
                <a:latin typeface="Verdana" panose="020B0604030504040204" pitchFamily="34" charset="0"/>
                <a:ea typeface="Times New Roman" panose="02020603050405020304" pitchFamily="18" charset="0"/>
              </a:rPr>
              <a:t>- de répondre </a:t>
            </a:r>
            <a:r>
              <a:rPr lang="fr-FR" dirty="0">
                <a:latin typeface="Verdana" panose="020B0604030504040204" pitchFamily="34" charset="0"/>
                <a:ea typeface="Times New Roman" panose="02020603050405020304" pitchFamily="18" charset="0"/>
              </a:rPr>
              <a:t>aux questions posées par l'expert-comptable pour valider le dossier du client	</a:t>
            </a:r>
          </a:p>
          <a:p>
            <a:pPr lvl="0" algn="just" fontAlgn="base">
              <a:spcAft>
                <a:spcPts val="0"/>
              </a:spcAft>
            </a:pPr>
            <a:r>
              <a:rPr lang="fr-FR" dirty="0" smtClean="0">
                <a:latin typeface="Verdana" panose="020B0604030504040204" pitchFamily="34" charset="0"/>
                <a:ea typeface="Times New Roman" panose="02020603050405020304" pitchFamily="18" charset="0"/>
              </a:rPr>
              <a:t>- </a:t>
            </a:r>
            <a:r>
              <a:rPr lang="fr-FR" dirty="0">
                <a:latin typeface="Verdana" panose="020B0604030504040204" pitchFamily="34" charset="0"/>
                <a:ea typeface="Times New Roman" panose="02020603050405020304" pitchFamily="18" charset="0"/>
              </a:rPr>
              <a:t>d</a:t>
            </a:r>
            <a:r>
              <a:rPr lang="fr-FR" dirty="0" smtClean="0">
                <a:latin typeface="Verdana" panose="020B0604030504040204" pitchFamily="34" charset="0"/>
                <a:ea typeface="Times New Roman" panose="02020603050405020304" pitchFamily="18" charset="0"/>
              </a:rPr>
              <a:t>e l’analyse </a:t>
            </a:r>
            <a:r>
              <a:rPr lang="fr-FR" dirty="0">
                <a:latin typeface="Verdana" panose="020B0604030504040204" pitchFamily="34" charset="0"/>
                <a:ea typeface="Times New Roman" panose="02020603050405020304" pitchFamily="18" charset="0"/>
              </a:rPr>
              <a:t>de gestion à partir des comptes annuels établis par </a:t>
            </a:r>
            <a:r>
              <a:rPr lang="fr-FR" dirty="0" smtClean="0">
                <a:latin typeface="Verdana" panose="020B0604030504040204" pitchFamily="34" charset="0"/>
                <a:ea typeface="Times New Roman" panose="02020603050405020304" pitchFamily="18" charset="0"/>
              </a:rPr>
              <a:t>l'expert-comptable…</a:t>
            </a:r>
            <a:endParaRPr lang="fr-FR" dirty="0">
              <a:latin typeface="Verdana" panose="020B0604030504040204" pitchFamily="34" charset="0"/>
              <a:ea typeface="Times New Roman" panose="02020603050405020304" pitchFamily="18" charset="0"/>
            </a:endParaRPr>
          </a:p>
          <a:p>
            <a:pPr lvl="0" algn="just" fontAlgn="base">
              <a:spcAft>
                <a:spcPts val="0"/>
              </a:spcAft>
            </a:pPr>
            <a:endParaRPr lang="fr-FR" dirty="0" smtClean="0">
              <a:latin typeface="Verdana" panose="020B0604030504040204" pitchFamily="34" charset="0"/>
              <a:ea typeface="Times New Roman" panose="02020603050405020304" pitchFamily="18" charset="0"/>
            </a:endParaRPr>
          </a:p>
          <a:p>
            <a:pPr lvl="0" algn="just" fontAlgn="base">
              <a:spcAft>
                <a:spcPts val="0"/>
              </a:spcAft>
            </a:pPr>
            <a:r>
              <a:rPr lang="fr-FR" b="1" dirty="0" smtClean="0">
                <a:solidFill>
                  <a:schemeClr val="accent6">
                    <a:lumMod val="60000"/>
                    <a:lumOff val="40000"/>
                  </a:schemeClr>
                </a:solidFill>
                <a:latin typeface="Verdana" panose="020B0604030504040204" pitchFamily="34" charset="0"/>
                <a:ea typeface="Times New Roman" panose="02020603050405020304" pitchFamily="18" charset="0"/>
              </a:rPr>
              <a:t>Le conseiller COMPTAVIA </a:t>
            </a:r>
            <a:r>
              <a:rPr lang="fr-FR" b="1" dirty="0">
                <a:solidFill>
                  <a:schemeClr val="accent6">
                    <a:lumMod val="60000"/>
                    <a:lumOff val="40000"/>
                  </a:schemeClr>
                </a:solidFill>
                <a:latin typeface="Verdana" panose="020B0604030504040204" pitchFamily="34" charset="0"/>
                <a:ea typeface="Times New Roman" panose="02020603050405020304" pitchFamily="18" charset="0"/>
              </a:rPr>
              <a:t>assure l'accompagnement au quotidien du client, il commente et </a:t>
            </a:r>
            <a:r>
              <a:rPr lang="fr-FR" b="1" dirty="0" smtClean="0">
                <a:solidFill>
                  <a:schemeClr val="accent6">
                    <a:lumMod val="60000"/>
                    <a:lumOff val="40000"/>
                  </a:schemeClr>
                </a:solidFill>
                <a:latin typeface="Verdana" panose="020B0604030504040204" pitchFamily="34" charset="0"/>
                <a:ea typeface="Times New Roman" panose="02020603050405020304" pitchFamily="18" charset="0"/>
              </a:rPr>
              <a:t>analyse l'ensemble </a:t>
            </a:r>
            <a:r>
              <a:rPr lang="fr-FR" b="1" dirty="0">
                <a:solidFill>
                  <a:schemeClr val="accent6">
                    <a:lumMod val="60000"/>
                    <a:lumOff val="40000"/>
                  </a:schemeClr>
                </a:solidFill>
                <a:latin typeface="Verdana" panose="020B0604030504040204" pitchFamily="34" charset="0"/>
                <a:ea typeface="Times New Roman" panose="02020603050405020304" pitchFamily="18" charset="0"/>
              </a:rPr>
              <a:t>des supports établis par le cabinet d'expertise-comptable	</a:t>
            </a:r>
          </a:p>
        </p:txBody>
      </p:sp>
      <p:pic>
        <p:nvPicPr>
          <p:cNvPr id="8" name="Image 7"/>
          <p:cNvPicPr>
            <a:picLocks noChangeAspect="1"/>
          </p:cNvPicPr>
          <p:nvPr/>
        </p:nvPicPr>
        <p:blipFill>
          <a:blip r:embed="rId2"/>
          <a:stretch>
            <a:fillRect/>
          </a:stretch>
        </p:blipFill>
        <p:spPr>
          <a:xfrm>
            <a:off x="0" y="6109252"/>
            <a:ext cx="1523999" cy="748748"/>
          </a:xfrm>
          <a:prstGeom prst="rect">
            <a:avLst/>
          </a:prstGeom>
        </p:spPr>
      </p:pic>
      <p:sp>
        <p:nvSpPr>
          <p:cNvPr id="9"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Tree>
    <p:extLst>
      <p:ext uri="{BB962C8B-B14F-4D97-AF65-F5344CB8AC3E}">
        <p14:creationId xmlns:p14="http://schemas.microsoft.com/office/powerpoint/2010/main" val="19664217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6</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sp>
        <p:nvSpPr>
          <p:cNvPr id="2" name="Rectangle 1"/>
          <p:cNvSpPr/>
          <p:nvPr/>
        </p:nvSpPr>
        <p:spPr>
          <a:xfrm>
            <a:off x="1523999" y="1332965"/>
            <a:ext cx="9806608" cy="3416320"/>
          </a:xfrm>
          <a:prstGeom prst="rect">
            <a:avLst/>
          </a:prstGeom>
        </p:spPr>
        <p:txBody>
          <a:bodyPr wrap="square">
            <a:spAutoFit/>
          </a:bodyPr>
          <a:lstStyle/>
          <a:p>
            <a:pPr lvl="0" algn="just" fontAlgn="base">
              <a:spcAft>
                <a:spcPts val="0"/>
              </a:spcAft>
            </a:pPr>
            <a:endParaRPr lang="fr-FR" b="1" dirty="0" smtClean="0">
              <a:solidFill>
                <a:schemeClr val="accent6">
                  <a:lumMod val="60000"/>
                  <a:lumOff val="40000"/>
                </a:schemeClr>
              </a:solidFill>
              <a:latin typeface="Verdana" panose="020B0604030504040204" pitchFamily="34" charset="0"/>
              <a:ea typeface="Times New Roman" panose="02020603050405020304" pitchFamily="18" charset="0"/>
            </a:endParaRPr>
          </a:p>
          <a:p>
            <a:pPr lvl="0" algn="just" fontAlgn="base">
              <a:spcAft>
                <a:spcPts val="0"/>
              </a:spcAft>
            </a:pPr>
            <a:endParaRPr lang="fr-FR" b="1" dirty="0">
              <a:solidFill>
                <a:schemeClr val="accent6">
                  <a:lumMod val="60000"/>
                  <a:lumOff val="40000"/>
                </a:schemeClr>
              </a:solidFill>
              <a:latin typeface="Verdana" panose="020B0604030504040204" pitchFamily="34" charset="0"/>
              <a:ea typeface="Times New Roman" panose="02020603050405020304" pitchFamily="18" charset="0"/>
            </a:endParaRPr>
          </a:p>
          <a:p>
            <a:pPr lvl="0" algn="just" fontAlgn="base">
              <a:spcAft>
                <a:spcPts val="0"/>
              </a:spcAft>
            </a:pPr>
            <a:endParaRPr lang="fr-FR" b="1" dirty="0" smtClean="0">
              <a:solidFill>
                <a:schemeClr val="accent6">
                  <a:lumMod val="60000"/>
                  <a:lumOff val="40000"/>
                </a:schemeClr>
              </a:solidFill>
              <a:latin typeface="Verdana" panose="020B0604030504040204" pitchFamily="34" charset="0"/>
              <a:ea typeface="Times New Roman" panose="02020603050405020304" pitchFamily="18" charset="0"/>
            </a:endParaRPr>
          </a:p>
          <a:p>
            <a:pPr lvl="0" algn="just" fontAlgn="base">
              <a:spcAft>
                <a:spcPts val="0"/>
              </a:spcAft>
            </a:pPr>
            <a:r>
              <a:rPr lang="fr-FR" b="1" dirty="0" smtClean="0">
                <a:solidFill>
                  <a:schemeClr val="accent6">
                    <a:lumMod val="60000"/>
                    <a:lumOff val="40000"/>
                  </a:schemeClr>
                </a:solidFill>
                <a:latin typeface="Verdana" panose="020B0604030504040204" pitchFamily="34" charset="0"/>
                <a:ea typeface="Times New Roman" panose="02020603050405020304" pitchFamily="18" charset="0"/>
              </a:rPr>
              <a:t>Vous assurez une mission de suivi et non de « production » </a:t>
            </a:r>
            <a:r>
              <a:rPr lang="fr-FR" dirty="0" smtClean="0">
                <a:latin typeface="Verdana" panose="020B0604030504040204" pitchFamily="34" charset="0"/>
                <a:ea typeface="Times New Roman" panose="02020603050405020304" pitchFamily="18" charset="0"/>
              </a:rPr>
              <a:t>ce qui </a:t>
            </a:r>
            <a:r>
              <a:rPr lang="fr-FR" dirty="0">
                <a:solidFill>
                  <a:srgbClr val="000000"/>
                </a:solidFill>
                <a:latin typeface="Verdana" panose="020B0604030504040204" pitchFamily="34" charset="0"/>
                <a:ea typeface="Times New Roman" panose="02020603050405020304" pitchFamily="18" charset="0"/>
              </a:rPr>
              <a:t>va vous permettre de vous libérer du temps pour vous consacrer au développement de votre </a:t>
            </a:r>
            <a:r>
              <a:rPr lang="fr-FR" dirty="0" smtClean="0">
                <a:solidFill>
                  <a:srgbClr val="000000"/>
                </a:solidFill>
                <a:latin typeface="Verdana" panose="020B0604030504040204" pitchFamily="34" charset="0"/>
                <a:ea typeface="Times New Roman" panose="02020603050405020304" pitchFamily="18" charset="0"/>
              </a:rPr>
              <a:t>entreprise et à l’accompagnement des clients.</a:t>
            </a:r>
            <a:endParaRPr lang="fr-FR" sz="3200" dirty="0">
              <a:latin typeface="Times New Roman" panose="02020603050405020304" pitchFamily="18" charset="0"/>
              <a:ea typeface="Times New Roman" panose="02020603050405020304" pitchFamily="18" charset="0"/>
            </a:endParaRPr>
          </a:p>
          <a:p>
            <a:pPr algn="just" fontAlgn="base">
              <a:spcAft>
                <a:spcPts val="0"/>
              </a:spcAft>
            </a:pPr>
            <a:endParaRPr lang="fr-FR" dirty="0" smtClean="0">
              <a:solidFill>
                <a:srgbClr val="000000"/>
              </a:solidFill>
              <a:latin typeface="Verdana" panose="020B0604030504040204" pitchFamily="34" charset="0"/>
              <a:ea typeface="Times New Roman" panose="02020603050405020304" pitchFamily="18" charset="0"/>
            </a:endParaRPr>
          </a:p>
          <a:p>
            <a:pPr algn="just" fontAlgn="base">
              <a:spcAft>
                <a:spcPts val="0"/>
              </a:spcAft>
            </a:pPr>
            <a:r>
              <a:rPr lang="fr-FR" dirty="0">
                <a:solidFill>
                  <a:srgbClr val="000000"/>
                </a:solidFill>
                <a:latin typeface="Verdana" panose="020B0604030504040204" pitchFamily="34" charset="0"/>
                <a:ea typeface="Times New Roman" panose="02020603050405020304" pitchFamily="18" charset="0"/>
              </a:rPr>
              <a:t/>
            </a:r>
            <a:br>
              <a:rPr lang="fr-FR" dirty="0">
                <a:solidFill>
                  <a:srgbClr val="000000"/>
                </a:solidFill>
                <a:latin typeface="Verdana" panose="020B0604030504040204" pitchFamily="34" charset="0"/>
                <a:ea typeface="Times New Roman" panose="02020603050405020304" pitchFamily="18" charset="0"/>
              </a:rPr>
            </a:br>
            <a:r>
              <a:rPr lang="fr-FR" dirty="0">
                <a:solidFill>
                  <a:srgbClr val="000000"/>
                </a:solidFill>
                <a:latin typeface="Verdana" panose="020B0604030504040204" pitchFamily="34" charset="0"/>
                <a:ea typeface="Times New Roman" panose="02020603050405020304" pitchFamily="18" charset="0"/>
              </a:rPr>
              <a:t>Vous n'avez pas à recruter de personnel, pas à vous soucier de la mise en place d'outils de saisie... a</a:t>
            </a:r>
            <a:r>
              <a:rPr lang="fr-FR" dirty="0" smtClean="0">
                <a:solidFill>
                  <a:srgbClr val="000000"/>
                </a:solidFill>
                <a:latin typeface="Verdana" panose="020B0604030504040204" pitchFamily="34" charset="0"/>
                <a:ea typeface="Times New Roman" panose="02020603050405020304" pitchFamily="18" charset="0"/>
              </a:rPr>
              <a:t>vec notre partenaire expert-comptable, nous </a:t>
            </a:r>
            <a:r>
              <a:rPr lang="fr-FR" dirty="0">
                <a:solidFill>
                  <a:srgbClr val="000000"/>
                </a:solidFill>
                <a:latin typeface="Verdana" panose="020B0604030504040204" pitchFamily="34" charset="0"/>
                <a:ea typeface="Times New Roman" panose="02020603050405020304" pitchFamily="18" charset="0"/>
              </a:rPr>
              <a:t>vous fournissons la solution pour gérer </a:t>
            </a:r>
            <a:r>
              <a:rPr lang="fr-FR" dirty="0" smtClean="0">
                <a:solidFill>
                  <a:srgbClr val="000000"/>
                </a:solidFill>
                <a:latin typeface="Verdana" panose="020B0604030504040204" pitchFamily="34" charset="0"/>
                <a:ea typeface="Times New Roman" panose="02020603050405020304" pitchFamily="18" charset="0"/>
              </a:rPr>
              <a:t>la </a:t>
            </a:r>
            <a:r>
              <a:rPr lang="fr-FR" dirty="0">
                <a:solidFill>
                  <a:srgbClr val="000000"/>
                </a:solidFill>
                <a:latin typeface="Verdana" panose="020B0604030504040204" pitchFamily="34" charset="0"/>
                <a:ea typeface="Times New Roman" panose="02020603050405020304" pitchFamily="18" charset="0"/>
              </a:rPr>
              <a:t>production à moindre coût. Vous pourrez ainsi proposer des tarifs compétitifs sur un marché de plus en plus concurrentiel !</a:t>
            </a:r>
            <a:endParaRPr lang="fr-FR" sz="3200" dirty="0">
              <a:effectLst/>
              <a:latin typeface="Times New Roman" panose="02020603050405020304" pitchFamily="18" charset="0"/>
              <a:ea typeface="Times New Roman" panose="02020603050405020304" pitchFamily="18" charset="0"/>
            </a:endParaRPr>
          </a:p>
        </p:txBody>
      </p:sp>
      <p:pic>
        <p:nvPicPr>
          <p:cNvPr id="8" name="Image 7"/>
          <p:cNvPicPr>
            <a:picLocks noChangeAspect="1"/>
          </p:cNvPicPr>
          <p:nvPr/>
        </p:nvPicPr>
        <p:blipFill>
          <a:blip r:embed="rId2"/>
          <a:stretch>
            <a:fillRect/>
          </a:stretch>
        </p:blipFill>
        <p:spPr>
          <a:xfrm>
            <a:off x="0" y="6109252"/>
            <a:ext cx="1523999" cy="748748"/>
          </a:xfrm>
          <a:prstGeom prst="rect">
            <a:avLst/>
          </a:prstGeom>
        </p:spPr>
      </p:pic>
      <p:sp>
        <p:nvSpPr>
          <p:cNvPr id="9"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Tree>
    <p:extLst>
      <p:ext uri="{BB962C8B-B14F-4D97-AF65-F5344CB8AC3E}">
        <p14:creationId xmlns:p14="http://schemas.microsoft.com/office/powerpoint/2010/main" val="17368706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3845" y="1240707"/>
            <a:ext cx="9448800" cy="4467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Ellipse 10"/>
          <p:cNvSpPr/>
          <p:nvPr/>
        </p:nvSpPr>
        <p:spPr>
          <a:xfrm>
            <a:off x="8323118" y="174591"/>
            <a:ext cx="3657600" cy="1340427"/>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7</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3"/>
          <a:stretch>
            <a:fillRect/>
          </a:stretch>
        </p:blipFill>
        <p:spPr>
          <a:xfrm>
            <a:off x="0" y="6096000"/>
            <a:ext cx="1523999" cy="762000"/>
          </a:xfrm>
          <a:prstGeom prst="rect">
            <a:avLst/>
          </a:prstGeom>
        </p:spPr>
      </p:pic>
      <p:pic>
        <p:nvPicPr>
          <p:cNvPr id="8" name="Image 7"/>
          <p:cNvPicPr>
            <a:picLocks noChangeAspect="1"/>
          </p:cNvPicPr>
          <p:nvPr/>
        </p:nvPicPr>
        <p:blipFill>
          <a:blip r:embed="rId3"/>
          <a:stretch>
            <a:fillRect/>
          </a:stretch>
        </p:blipFill>
        <p:spPr>
          <a:xfrm>
            <a:off x="0" y="6109252"/>
            <a:ext cx="1523999" cy="748748"/>
          </a:xfrm>
          <a:prstGeom prst="rect">
            <a:avLst/>
          </a:prstGeom>
        </p:spPr>
      </p:pic>
      <p:sp>
        <p:nvSpPr>
          <p:cNvPr id="12" name="ZoneTexte 11"/>
          <p:cNvSpPr txBox="1"/>
          <p:nvPr/>
        </p:nvSpPr>
        <p:spPr>
          <a:xfrm>
            <a:off x="8697190" y="521638"/>
            <a:ext cx="3283528" cy="646331"/>
          </a:xfrm>
          <a:prstGeom prst="rect">
            <a:avLst/>
          </a:prstGeom>
          <a:noFill/>
        </p:spPr>
        <p:txBody>
          <a:bodyPr wrap="square" rtlCol="0">
            <a:spAutoFit/>
          </a:bodyPr>
          <a:lstStyle/>
          <a:p>
            <a:r>
              <a:rPr lang="fr-FR" dirty="0" smtClean="0"/>
              <a:t>Vous trouverez en annexe le détail des offres et tarifs</a:t>
            </a:r>
            <a:endParaRPr lang="fr-FR" dirty="0"/>
          </a:p>
        </p:txBody>
      </p:sp>
      <p:pic>
        <p:nvPicPr>
          <p:cNvPr id="16" name="Image 1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436938" y="2447925"/>
            <a:ext cx="2208212" cy="0"/>
          </a:xfrm>
          <a:prstGeom prst="rect">
            <a:avLst/>
          </a:prstGeom>
          <a:noFill/>
          <a:extLst>
            <a:ext uri="{909E8E84-426E-40DD-AFC4-6F175D3DCCD1}">
              <a14:hiddenFill xmlns:a14="http://schemas.microsoft.com/office/drawing/2010/main">
                <a:solidFill>
                  <a:srgbClr val="FFFFFF"/>
                </a:solidFill>
              </a14:hiddenFill>
            </a:ext>
          </a:extLst>
        </p:spPr>
      </p:pic>
      <p:sp>
        <p:nvSpPr>
          <p:cNvPr id="10"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Tree>
    <p:extLst>
      <p:ext uri="{BB962C8B-B14F-4D97-AF65-F5344CB8AC3E}">
        <p14:creationId xmlns:p14="http://schemas.microsoft.com/office/powerpoint/2010/main" val="9763309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8</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sp>
        <p:nvSpPr>
          <p:cNvPr id="2" name="Rectangle 1"/>
          <p:cNvSpPr/>
          <p:nvPr/>
        </p:nvSpPr>
        <p:spPr>
          <a:xfrm>
            <a:off x="1524000" y="1757004"/>
            <a:ext cx="9952384" cy="2832057"/>
          </a:xfrm>
          <a:prstGeom prst="rect">
            <a:avLst/>
          </a:prstGeom>
        </p:spPr>
        <p:txBody>
          <a:bodyPr wrap="square">
            <a:spAutoFit/>
          </a:bodyPr>
          <a:lstStyle/>
          <a:p>
            <a:pPr algn="just">
              <a:lnSpc>
                <a:spcPct val="115000"/>
              </a:lnSpc>
              <a:spcAft>
                <a:spcPts val="1000"/>
              </a:spcAft>
            </a:pPr>
            <a:r>
              <a:rPr lang="fr-FR" b="1" u="sng" dirty="0">
                <a:solidFill>
                  <a:schemeClr val="accent6">
                    <a:lumMod val="60000"/>
                    <a:lumOff val="40000"/>
                  </a:schemeClr>
                </a:solidFill>
                <a:latin typeface="Verdana" panose="020B0604030504040204" pitchFamily="34" charset="0"/>
                <a:ea typeface="Times New Roman" panose="02020603050405020304" pitchFamily="18" charset="0"/>
                <a:cs typeface="Times New Roman" panose="02020603050405020304" pitchFamily="18" charset="0"/>
              </a:rPr>
              <a:t>ASSURER LE SUIVI SOCIAL DE VOS CLIENTS</a:t>
            </a:r>
          </a:p>
          <a:p>
            <a:pPr algn="just">
              <a:spcAft>
                <a:spcPts val="100"/>
              </a:spcAft>
            </a:pPr>
            <a:endParaRPr lang="fr-FR" sz="2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fr-FR" dirty="0">
                <a:latin typeface="Verdana" panose="020B0604030504040204" pitchFamily="34" charset="0"/>
                <a:ea typeface="Times New Roman" panose="02020603050405020304" pitchFamily="18" charset="0"/>
                <a:cs typeface="Times New Roman" panose="02020603050405020304" pitchFamily="18" charset="0"/>
              </a:rPr>
              <a:t>Le réseau produit l’ensemble de la mission (établissement des contrats de travail, des fiches de </a:t>
            </a:r>
            <a:r>
              <a:rPr lang="fr-FR" dirty="0" smtClean="0">
                <a:latin typeface="Verdana" panose="020B0604030504040204" pitchFamily="34" charset="0"/>
                <a:ea typeface="Times New Roman" panose="02020603050405020304" pitchFamily="18" charset="0"/>
                <a:cs typeface="Times New Roman" panose="02020603050405020304" pitchFamily="18" charset="0"/>
              </a:rPr>
              <a:t>paies, </a:t>
            </a:r>
            <a:r>
              <a:rPr lang="fr-FR" dirty="0">
                <a:latin typeface="Verdana" panose="020B0604030504040204" pitchFamily="34" charset="0"/>
                <a:ea typeface="Times New Roman" panose="02020603050405020304" pitchFamily="18" charset="0"/>
                <a:cs typeface="Times New Roman" panose="02020603050405020304" pitchFamily="18" charset="0"/>
              </a:rPr>
              <a:t>des déclarations </a:t>
            </a:r>
            <a:r>
              <a:rPr lang="fr-FR" dirty="0" smtClean="0">
                <a:latin typeface="Verdana" panose="020B0604030504040204" pitchFamily="34" charset="0"/>
                <a:ea typeface="Times New Roman" panose="02020603050405020304" pitchFamily="18" charset="0"/>
                <a:cs typeface="Times New Roman" panose="02020603050405020304" pitchFamily="18" charset="0"/>
              </a:rPr>
              <a:t>DSN…)</a:t>
            </a:r>
            <a:endParaRPr lang="fr-FR" sz="2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fr-FR" dirty="0">
                <a:latin typeface="Verdana" panose="020B0604030504040204" pitchFamily="34" charset="0"/>
                <a:ea typeface="Times New Roman" panose="02020603050405020304" pitchFamily="18" charset="0"/>
                <a:cs typeface="Times New Roman" panose="02020603050405020304" pitchFamily="18" charset="0"/>
              </a:rPr>
              <a:t>Votre cabinet se charge de la collecte et du contrôle des variables et garde l’exclusivité de l</a:t>
            </a:r>
            <a:r>
              <a:rPr lang="fr-FR" dirty="0" smtClean="0">
                <a:latin typeface="Verdana" panose="020B0604030504040204" pitchFamily="34" charset="0"/>
                <a:ea typeface="Times New Roman" panose="02020603050405020304" pitchFamily="18" charset="0"/>
                <a:cs typeface="Times New Roman" panose="02020603050405020304" pitchFamily="18" charset="0"/>
              </a:rPr>
              <a:t>a </a:t>
            </a:r>
            <a:r>
              <a:rPr lang="fr-FR" dirty="0">
                <a:latin typeface="Verdana" panose="020B0604030504040204" pitchFamily="34" charset="0"/>
                <a:ea typeface="Times New Roman" panose="02020603050405020304" pitchFamily="18" charset="0"/>
                <a:cs typeface="Times New Roman" panose="02020603050405020304" pitchFamily="18" charset="0"/>
              </a:rPr>
              <a:t>relation avec son client.</a:t>
            </a:r>
            <a:endParaRPr lang="fr-FR" sz="2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fr-FR" dirty="0">
                <a:latin typeface="Verdana" panose="020B0604030504040204" pitchFamily="34" charset="0"/>
                <a:ea typeface="Times New Roman" panose="02020603050405020304" pitchFamily="18" charset="0"/>
                <a:cs typeface="Times New Roman" panose="02020603050405020304" pitchFamily="18" charset="0"/>
              </a:rPr>
              <a:t>La veille technique est assurée par le réseau.</a:t>
            </a:r>
            <a:endParaRPr lang="fr-FR" sz="2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Image 5"/>
          <p:cNvPicPr>
            <a:picLocks noChangeAspect="1"/>
          </p:cNvPicPr>
          <p:nvPr/>
        </p:nvPicPr>
        <p:blipFill>
          <a:blip r:embed="rId2"/>
          <a:stretch>
            <a:fillRect/>
          </a:stretch>
        </p:blipFill>
        <p:spPr>
          <a:xfrm>
            <a:off x="0" y="6109252"/>
            <a:ext cx="1523999" cy="748748"/>
          </a:xfrm>
          <a:prstGeom prst="rect">
            <a:avLst/>
          </a:prstGeom>
        </p:spPr>
      </p:pic>
      <p:sp>
        <p:nvSpPr>
          <p:cNvPr id="8"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Tree>
    <p:extLst>
      <p:ext uri="{BB962C8B-B14F-4D97-AF65-F5344CB8AC3E}">
        <p14:creationId xmlns:p14="http://schemas.microsoft.com/office/powerpoint/2010/main" val="19690838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9</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sp>
        <p:nvSpPr>
          <p:cNvPr id="2" name="Rectangle 1"/>
          <p:cNvSpPr/>
          <p:nvPr/>
        </p:nvSpPr>
        <p:spPr>
          <a:xfrm>
            <a:off x="1524000" y="1757004"/>
            <a:ext cx="9952384" cy="3140347"/>
          </a:xfrm>
          <a:prstGeom prst="rect">
            <a:avLst/>
          </a:prstGeom>
        </p:spPr>
        <p:txBody>
          <a:bodyPr wrap="square">
            <a:spAutoFit/>
          </a:bodyPr>
          <a:lstStyle/>
          <a:p>
            <a:pPr algn="just">
              <a:lnSpc>
                <a:spcPct val="115000"/>
              </a:lnSpc>
              <a:spcAft>
                <a:spcPts val="1000"/>
              </a:spcAft>
            </a:pPr>
            <a:r>
              <a:rPr lang="fr-FR" b="1" u="sng" dirty="0" smtClean="0">
                <a:solidFill>
                  <a:schemeClr val="accent6">
                    <a:lumMod val="60000"/>
                    <a:lumOff val="40000"/>
                  </a:schemeClr>
                </a:solidFill>
                <a:latin typeface="Verdana" panose="020B0604030504040204" pitchFamily="34" charset="0"/>
                <a:ea typeface="Times New Roman" panose="02020603050405020304" pitchFamily="18" charset="0"/>
                <a:cs typeface="Times New Roman" panose="02020603050405020304" pitchFamily="18" charset="0"/>
              </a:rPr>
              <a:t>Autres missions pour vos clients :</a:t>
            </a:r>
            <a:endParaRPr lang="fr-FR" b="1" u="sng" dirty="0">
              <a:solidFill>
                <a:schemeClr val="accent6">
                  <a:lumMod val="60000"/>
                  <a:lumOff val="40000"/>
                </a:schemeClr>
              </a:solidFill>
              <a:latin typeface="Verdana" panose="020B0604030504040204" pitchFamily="34" charset="0"/>
              <a:ea typeface="Times New Roman" panose="02020603050405020304" pitchFamily="18" charset="0"/>
              <a:cs typeface="Times New Roman" panose="02020603050405020304" pitchFamily="18" charset="0"/>
            </a:endParaRPr>
          </a:p>
          <a:p>
            <a:pPr algn="just">
              <a:lnSpc>
                <a:spcPct val="115000"/>
              </a:lnSpc>
              <a:spcAft>
                <a:spcPts val="1000"/>
              </a:spcAft>
            </a:pPr>
            <a:endParaRPr lang="fr-FR" b="1" u="sng" dirty="0">
              <a:solidFill>
                <a:schemeClr val="accent6">
                  <a:lumMod val="60000"/>
                  <a:lumOff val="40000"/>
                </a:schemeClr>
              </a:solidFill>
              <a:latin typeface="Verdana" panose="020B0604030504040204" pitchFamily="34" charset="0"/>
              <a:ea typeface="Verdana" panose="020B0604030504040204" pitchFamily="34" charset="0"/>
              <a:cs typeface="Times New Roman" panose="02020603050405020304" pitchFamily="18" charset="0"/>
            </a:endParaRPr>
          </a:p>
          <a:p>
            <a:pPr algn="just">
              <a:lnSpc>
                <a:spcPct val="115000"/>
              </a:lnSpc>
              <a:spcAft>
                <a:spcPts val="1000"/>
              </a:spcAft>
            </a:pPr>
            <a:r>
              <a:rPr lang="fr-FR" dirty="0" smtClean="0">
                <a:latin typeface="Verdana" panose="020B0604030504040204" pitchFamily="34" charset="0"/>
                <a:ea typeface="Verdana" panose="020B0604030504040204" pitchFamily="34" charset="0"/>
                <a:cs typeface="Verdana" panose="020B0604030504040204" pitchFamily="34" charset="0"/>
              </a:rPr>
              <a:t>Vous pourrez proposer à vos clients en grand nombre de prestations non réglementés que vous facturerez en direct</a:t>
            </a:r>
          </a:p>
          <a:p>
            <a:pPr algn="just">
              <a:lnSpc>
                <a:spcPct val="115000"/>
              </a:lnSpc>
              <a:spcAft>
                <a:spcPts val="1000"/>
              </a:spcAft>
            </a:pPr>
            <a:r>
              <a:rPr lang="fr-FR" dirty="0" smtClean="0">
                <a:effectLst/>
                <a:latin typeface="Verdana" panose="020B0604030504040204" pitchFamily="34" charset="0"/>
                <a:ea typeface="Verdana" panose="020B0604030504040204" pitchFamily="34" charset="0"/>
                <a:cs typeface="Verdana" panose="020B0604030504040204" pitchFamily="34" charset="0"/>
              </a:rPr>
              <a:t>Le réseau pourra vous accompagner dans la réalisation de ces missions.</a:t>
            </a:r>
          </a:p>
          <a:p>
            <a:pPr algn="just">
              <a:lnSpc>
                <a:spcPct val="115000"/>
              </a:lnSpc>
              <a:spcAft>
                <a:spcPts val="1000"/>
              </a:spcAft>
            </a:pPr>
            <a:r>
              <a:rPr lang="fr-FR" dirty="0" smtClean="0">
                <a:latin typeface="Verdana" panose="020B0604030504040204" pitchFamily="34" charset="0"/>
                <a:ea typeface="Verdana" panose="020B0604030504040204" pitchFamily="34" charset="0"/>
                <a:cs typeface="Verdana" panose="020B0604030504040204" pitchFamily="34" charset="0"/>
              </a:rPr>
              <a:t>Exemple : création </a:t>
            </a:r>
            <a:r>
              <a:rPr lang="fr-FR" dirty="0">
                <a:latin typeface="Verdana" panose="020B0604030504040204" pitchFamily="34" charset="0"/>
                <a:ea typeface="Verdana" panose="020B0604030504040204" pitchFamily="34" charset="0"/>
                <a:cs typeface="Verdana" panose="020B0604030504040204" pitchFamily="34" charset="0"/>
              </a:rPr>
              <a:t>d’entreprise, prestations juridiques, honoraires de conseils</a:t>
            </a:r>
            <a:r>
              <a:rPr lang="fr-FR" dirty="0" smtClean="0">
                <a:latin typeface="Verdana" panose="020B0604030504040204" pitchFamily="34" charset="0"/>
                <a:ea typeface="Verdana" panose="020B0604030504040204" pitchFamily="34" charset="0"/>
                <a:cs typeface="Verdana" panose="020B0604030504040204" pitchFamily="34" charset="0"/>
              </a:rPr>
              <a:t>… </a:t>
            </a:r>
            <a:endParaRPr lang="fr-FR" dirty="0">
              <a:latin typeface="Verdana" panose="020B0604030504040204" pitchFamily="34" charset="0"/>
              <a:ea typeface="Verdana" panose="020B0604030504040204" pitchFamily="34" charset="0"/>
              <a:cs typeface="Verdana" panose="020B0604030504040204" pitchFamily="34" charset="0"/>
            </a:endParaRPr>
          </a:p>
          <a:p>
            <a:pPr algn="just">
              <a:lnSpc>
                <a:spcPct val="115000"/>
              </a:lnSpc>
              <a:spcAft>
                <a:spcPts val="1000"/>
              </a:spcAft>
            </a:pPr>
            <a:endParaRPr lang="fr-FR" sz="2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Image 5"/>
          <p:cNvPicPr>
            <a:picLocks noChangeAspect="1"/>
          </p:cNvPicPr>
          <p:nvPr/>
        </p:nvPicPr>
        <p:blipFill>
          <a:blip r:embed="rId2"/>
          <a:stretch>
            <a:fillRect/>
          </a:stretch>
        </p:blipFill>
        <p:spPr>
          <a:xfrm>
            <a:off x="0" y="6109252"/>
            <a:ext cx="1523999" cy="748748"/>
          </a:xfrm>
          <a:prstGeom prst="rect">
            <a:avLst/>
          </a:prstGeom>
        </p:spPr>
      </p:pic>
      <p:sp>
        <p:nvSpPr>
          <p:cNvPr id="4" name="ZoneTexte 3"/>
          <p:cNvSpPr txBox="1"/>
          <p:nvPr/>
        </p:nvSpPr>
        <p:spPr>
          <a:xfrm>
            <a:off x="4249881" y="4697296"/>
            <a:ext cx="7138554" cy="400110"/>
          </a:xfrm>
          <a:prstGeom prst="rect">
            <a:avLst/>
          </a:prstGeom>
          <a:noFill/>
        </p:spPr>
        <p:txBody>
          <a:bodyPr wrap="square" rtlCol="0">
            <a:spAutoFit/>
          </a:bodyPr>
          <a:lstStyle/>
          <a:p>
            <a:r>
              <a:rPr lang="fr-FR" sz="2000" b="1" dirty="0" smtClean="0">
                <a:solidFill>
                  <a:schemeClr val="accent6">
                    <a:lumMod val="60000"/>
                    <a:lumOff val="40000"/>
                  </a:schemeClr>
                </a:solidFill>
              </a:rPr>
              <a:t>Plus qu’un comptable…un CONSEILLER !</a:t>
            </a:r>
            <a:endParaRPr lang="fr-FR" sz="2000" b="1" dirty="0">
              <a:solidFill>
                <a:schemeClr val="accent6">
                  <a:lumMod val="60000"/>
                  <a:lumOff val="40000"/>
                </a:schemeClr>
              </a:solidFill>
            </a:endParaRPr>
          </a:p>
        </p:txBody>
      </p:sp>
      <p:sp>
        <p:nvSpPr>
          <p:cNvPr id="8"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Tree>
    <p:extLst>
      <p:ext uri="{BB962C8B-B14F-4D97-AF65-F5344CB8AC3E}">
        <p14:creationId xmlns:p14="http://schemas.microsoft.com/office/powerpoint/2010/main" val="3928036733"/>
      </p:ext>
    </p:extLst>
  </p:cSld>
  <p:clrMapOvr>
    <a:masterClrMapping/>
  </p:clrMapOvr>
</p:sld>
</file>

<file path=ppt/theme/theme1.xml><?xml version="1.0" encoding="utf-8"?>
<a:theme xmlns:a="http://schemas.openxmlformats.org/drawingml/2006/main" name="Galerie">
  <a:themeElements>
    <a:clrScheme name="Gallery">
      <a:dk1>
        <a:sysClr val="windowText" lastClr="000000"/>
      </a:dk1>
      <a:lt1>
        <a:sysClr val="window" lastClr="FFFFFF"/>
      </a:lt1>
      <a:dk2>
        <a:srgbClr val="454545"/>
      </a:dk2>
      <a:lt2>
        <a:srgbClr val="DCDCE0"/>
      </a:lt2>
      <a:accent1>
        <a:srgbClr val="415588"/>
      </a:accent1>
      <a:accent2>
        <a:srgbClr val="4294B6"/>
      </a:accent2>
      <a:accent3>
        <a:srgbClr val="087D7C"/>
      </a:accent3>
      <a:accent4>
        <a:srgbClr val="2CB663"/>
      </a:accent4>
      <a:accent5>
        <a:srgbClr val="DF8822"/>
      </a:accent5>
      <a:accent6>
        <a:srgbClr val="BC410A"/>
      </a:accent6>
      <a:hlink>
        <a:srgbClr val="5977C4"/>
      </a:hlink>
      <a:folHlink>
        <a:srgbClr val="A1A9BF"/>
      </a:folHlink>
    </a:clrScheme>
    <a:fontScheme name="Gallery">
      <a:majorFont>
        <a:latin typeface="Century Gothic" panose="020B0502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lumMod val="108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xmlns="" name="Gallery" id="{BBFCD31E-59A1-489D-B089-A3EAD7CAE12E}" vid="{E050AC27-895F-4B90-991D-A6818FC89AB6}"/>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691</TotalTime>
  <Words>1263</Words>
  <Application>Microsoft Office PowerPoint</Application>
  <PresentationFormat>Personnalisé</PresentationFormat>
  <Paragraphs>482</Paragraphs>
  <Slides>34</Slides>
  <Notes>0</Notes>
  <HiddenSlides>0</HiddenSlides>
  <MMClips>0</MMClips>
  <ScaleCrop>false</ScaleCrop>
  <HeadingPairs>
    <vt:vector size="4" baseType="variant">
      <vt:variant>
        <vt:lpstr>Thème</vt:lpstr>
      </vt:variant>
      <vt:variant>
        <vt:i4>1</vt:i4>
      </vt:variant>
      <vt:variant>
        <vt:lpstr>Titres des diapositives</vt:lpstr>
      </vt:variant>
      <vt:variant>
        <vt:i4>34</vt:i4>
      </vt:variant>
    </vt:vector>
  </HeadingPairs>
  <TitlesOfParts>
    <vt:vector size="35" baseType="lpstr">
      <vt:lpstr>Galerie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jamil</dc:creator>
  <cp:lastModifiedBy>Flecourt</cp:lastModifiedBy>
  <cp:revision>53</cp:revision>
  <cp:lastPrinted>2017-02-11T11:30:04Z</cp:lastPrinted>
  <dcterms:created xsi:type="dcterms:W3CDTF">2016-03-25T13:12:02Z</dcterms:created>
  <dcterms:modified xsi:type="dcterms:W3CDTF">2017-02-12T11:07:19Z</dcterms:modified>
</cp:coreProperties>
</file>