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5" r:id="rId1"/>
  </p:sldMasterIdLst>
  <p:notesMasterIdLst>
    <p:notesMasterId r:id="rId44"/>
  </p:notesMasterIdLst>
  <p:sldIdLst>
    <p:sldId id="274" r:id="rId2"/>
    <p:sldId id="287" r:id="rId3"/>
    <p:sldId id="288" r:id="rId4"/>
    <p:sldId id="289" r:id="rId5"/>
    <p:sldId id="276" r:id="rId6"/>
    <p:sldId id="278" r:id="rId7"/>
    <p:sldId id="279" r:id="rId8"/>
    <p:sldId id="277" r:id="rId9"/>
    <p:sldId id="283" r:id="rId10"/>
    <p:sldId id="280" r:id="rId11"/>
    <p:sldId id="281" r:id="rId12"/>
    <p:sldId id="282" r:id="rId13"/>
    <p:sldId id="294" r:id="rId14"/>
    <p:sldId id="295" r:id="rId15"/>
    <p:sldId id="285" r:id="rId16"/>
    <p:sldId id="300" r:id="rId17"/>
    <p:sldId id="301" r:id="rId18"/>
    <p:sldId id="302" r:id="rId19"/>
    <p:sldId id="303" r:id="rId20"/>
    <p:sldId id="309" r:id="rId21"/>
    <p:sldId id="310" r:id="rId22"/>
    <p:sldId id="304" r:id="rId23"/>
    <p:sldId id="305" r:id="rId24"/>
    <p:sldId id="306" r:id="rId25"/>
    <p:sldId id="307" r:id="rId26"/>
    <p:sldId id="308" r:id="rId27"/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1" autoAdjust="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E27AA-354C-694A-BC0F-53B1BD409E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0CEB-1BDC-F748-9EB0-2035BCAF74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AC252-3C74-8B48-AF31-03F583A63ABC}" type="slidenum">
              <a:rPr lang="en-GB"/>
              <a:pPr/>
              <a:t>3</a:t>
            </a:fld>
            <a:endParaRPr lang="en-GB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Ce qui est marqué sur les paquets de cigarettes n'est pas le CONTENU </a:t>
            </a:r>
          </a:p>
          <a:p>
            <a:r>
              <a:rPr lang="fr-FR"/>
              <a:t>de chaque cigarette en nicotine et en goudrons.</a:t>
            </a:r>
          </a:p>
          <a:p>
            <a:r>
              <a:rPr lang="fr-FR"/>
              <a:t>Ainsi le tabac d'une cigarette dite à 0,1 mg de nicotine peut en contenir </a:t>
            </a:r>
          </a:p>
          <a:p>
            <a:r>
              <a:rPr lang="fr-FR"/>
              <a:t>100 fois plus.  Par contre, les goudrons sont produits lorsque la cigarette brûle, </a:t>
            </a:r>
          </a:p>
          <a:p>
            <a:r>
              <a:rPr lang="fr-FR"/>
              <a:t>mais ne préexistent pas dans le tabac, tout comme les produits noirâtres </a:t>
            </a:r>
          </a:p>
          <a:p>
            <a:r>
              <a:rPr lang="fr-FR"/>
              <a:t>qui se déposent dans les  pots d'échappement de voitures n'existaient pas dans </a:t>
            </a:r>
          </a:p>
          <a:p>
            <a:r>
              <a:rPr lang="fr-FR"/>
              <a:t>l'essence.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4119B-FD90-8145-9BC7-2E32FBF4D6C9}" type="slidenum">
              <a:rPr lang="en-GB"/>
              <a:pPr/>
              <a:t>4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Il n'y a aucune raison pour que l'air extérieur aspiré par les trous du papier </a:t>
            </a:r>
          </a:p>
          <a:p>
            <a:r>
              <a:rPr lang="fr-FR"/>
              <a:t>manchette colorent le filtre.  Celui d'une cigarette "ventilée" a donc un aspect </a:t>
            </a:r>
          </a:p>
          <a:p>
            <a:r>
              <a:rPr lang="fr-FR"/>
              <a:t>en cocarde.  Regardez dans les cendriers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0EEFD2-D346-D640-BCDC-C72F111B4A7A}" type="slidenum">
              <a:rPr lang="fr-FR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Lucky-</a:t>
            </a:r>
            <a:r>
              <a:rPr lang="en-US" dirty="0" err="1" smtClean="0"/>
              <a:t>Lucke</a:t>
            </a:r>
            <a:r>
              <a:rPr lang="en-US" dirty="0" smtClean="0"/>
              <a:t> </a:t>
            </a:r>
            <a:r>
              <a:rPr lang="en-US" dirty="0" err="1" smtClean="0"/>
              <a:t>s’est</a:t>
            </a:r>
            <a:r>
              <a:rPr lang="en-US" dirty="0" smtClean="0"/>
              <a:t> </a:t>
            </a:r>
            <a:r>
              <a:rPr lang="en-US" dirty="0" err="1" smtClean="0"/>
              <a:t>arrêté</a:t>
            </a:r>
            <a:r>
              <a:rPr lang="en-US" dirty="0" smtClean="0"/>
              <a:t> de </a:t>
            </a:r>
            <a:r>
              <a:rPr lang="en-US" dirty="0" err="1" smtClean="0"/>
              <a:t>fumer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son 21e</a:t>
            </a:r>
            <a:r>
              <a:rPr lang="en-US" baseline="0" dirty="0" smtClean="0"/>
              <a:t> album “fingers”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10CEB-1BDC-F748-9EB0-2035BCAF74E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1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165-9328-7C44-928C-E1798354F14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165-9328-7C44-928C-E1798354F14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165-9328-7C44-928C-E1798354F145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165-9328-7C44-928C-E1798354F14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165-9328-7C44-928C-E1798354F14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165-9328-7C44-928C-E1798354F14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165-9328-7C44-928C-E1798354F14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165-9328-7C44-928C-E1798354F14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165-9328-7C44-928C-E1798354F145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6F5185F-21B5-364D-B005-CA5F7BFCB1C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36E6165-9328-7C44-928C-E1798354F145}" type="slidenum">
              <a:rPr lang="en-US" smtClean="0"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ncer.org/docroot/SPC/content/SPC_1_When_Smokers_Quit.as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Microsoft_Word_97_-_2003_Document1.doc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Larrousse</a:t>
            </a:r>
            <a:r>
              <a:rPr lang="en-US" dirty="0" smtClean="0"/>
              <a:t> Mathieu </a:t>
            </a:r>
          </a:p>
          <a:p>
            <a:r>
              <a:rPr lang="en-US" dirty="0" err="1" smtClean="0"/>
              <a:t>Pneumologue</a:t>
            </a:r>
            <a:r>
              <a:rPr lang="en-US" dirty="0" smtClean="0"/>
              <a:t> </a:t>
            </a:r>
            <a:r>
              <a:rPr lang="en-US" dirty="0" err="1" smtClean="0"/>
              <a:t>Tabacologue</a:t>
            </a:r>
            <a:endParaRPr lang="en-US" dirty="0" smtClean="0"/>
          </a:p>
          <a:p>
            <a:r>
              <a:rPr lang="en-US" dirty="0" smtClean="0"/>
              <a:t>Toulon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Tabac</a:t>
            </a:r>
            <a:r>
              <a:rPr lang="en-US" dirty="0" smtClean="0"/>
              <a:t> et </a:t>
            </a:r>
            <a:r>
              <a:rPr lang="en-US" dirty="0" err="1" smtClean="0"/>
              <a:t>dependance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actualités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>
                <a:latin typeface="Calibri" charset="0"/>
                <a:ea typeface="+mj-ea"/>
                <a:cs typeface="+mj-cs"/>
              </a:rPr>
              <a:t>Qu</a:t>
            </a:r>
            <a:r>
              <a:rPr lang="ja-JP" altLang="fr-FR" sz="4000">
                <a:latin typeface="Calibri" charset="0"/>
                <a:ea typeface="+mj-ea"/>
                <a:cs typeface="+mj-cs"/>
              </a:rPr>
              <a:t>’</a:t>
            </a:r>
            <a:r>
              <a:rPr lang="fr-FR" sz="4000">
                <a:latin typeface="Calibri" charset="0"/>
                <a:ea typeface="+mj-ea"/>
                <a:cs typeface="+mj-cs"/>
              </a:rPr>
              <a:t>est-ce que la DEPENDANCE ?</a:t>
            </a:r>
            <a:br>
              <a:rPr lang="fr-FR" sz="4000">
                <a:latin typeface="Calibri" charset="0"/>
                <a:ea typeface="+mj-ea"/>
                <a:cs typeface="+mj-cs"/>
              </a:rPr>
            </a:br>
            <a:endParaRPr lang="fr-FR" sz="4000">
              <a:latin typeface="Calibri" charset="0"/>
              <a:ea typeface="+mj-ea"/>
              <a:cs typeface="+mj-cs"/>
            </a:endParaRP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714375" y="1214438"/>
            <a:ext cx="8072438" cy="4929187"/>
          </a:xfrm>
          <a:prstGeom prst="rect">
            <a:avLst/>
          </a:prstGeom>
          <a:solidFill>
            <a:schemeClr val="bg1"/>
          </a:solidFill>
          <a:ln w="2540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 anchor="b"/>
          <a:lstStyle/>
          <a:p>
            <a:pPr algn="ctr"/>
            <a:r>
              <a:rPr kumimoji="1" lang="fr-FR" sz="4800" b="1" dirty="0">
                <a:cs typeface="Arial" charset="0"/>
              </a:rPr>
              <a:t>La dépendance tabagique est une maladie chronique récidivante qui ne guérit pas, mais qui peut faire l</a:t>
            </a:r>
            <a:r>
              <a:rPr kumimoji="1" lang="ja-JP" altLang="fr-FR" sz="4800" b="1" dirty="0">
                <a:cs typeface="Arial" charset="0"/>
              </a:rPr>
              <a:t>’</a:t>
            </a:r>
            <a:r>
              <a:rPr kumimoji="1" lang="fr-FR" altLang="ja-JP" sz="4800" b="1" dirty="0">
                <a:cs typeface="Arial" charset="0"/>
              </a:rPr>
              <a:t>objet de rémissions longues voire définitives</a:t>
            </a:r>
          </a:p>
          <a:p>
            <a:pPr algn="ctr"/>
            <a:endParaRPr kumimoji="1" lang="fr-FR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0825" y="130175"/>
            <a:ext cx="8785225" cy="1008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La dépendance tabagique : </a:t>
            </a:r>
            <a:br>
              <a:rPr lang="fr-FR" dirty="0">
                <a:ea typeface="+mj-ea"/>
                <a:cs typeface="+mj-cs"/>
              </a:rPr>
            </a:br>
            <a:r>
              <a:rPr lang="fr-FR" dirty="0">
                <a:ea typeface="+mj-ea"/>
                <a:cs typeface="+mj-cs"/>
              </a:rPr>
              <a:t>une maladie grave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42938" y="1344613"/>
            <a:ext cx="3929062" cy="1517650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ea typeface="+mn-ea"/>
                <a:cs typeface="+mn-cs"/>
              </a:rPr>
              <a:t>50% des fumeurs dépendants meurent d’une maladie liée au tabac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929188" y="1344613"/>
            <a:ext cx="3929062" cy="1500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r>
              <a:rPr lang="fr-FR" sz="2400" b="1" dirty="0">
                <a:solidFill>
                  <a:schemeClr val="bg1"/>
                </a:solidFill>
              </a:rPr>
              <a:t>50% des malades atteints de cancer meurent de leur cancer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endParaRPr lang="fr-FR" sz="2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42938" y="3201988"/>
            <a:ext cx="3929062" cy="1517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r>
              <a:rPr lang="fr-FR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50% des fumeurs sont en rémission à 3 mois sous traitement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929188" y="3201988"/>
            <a:ext cx="3929062" cy="1571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defRPr/>
            </a:pPr>
            <a:r>
              <a:rPr lang="fr-FR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50% des malades atteints de cancer sont en rémission à 3 mois sous traitement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642938" y="4987925"/>
            <a:ext cx="3929062" cy="15176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fr-FR" b="1"/>
              <a:t>50% des fumeurs en rémission récidivent dans l</a:t>
            </a:r>
            <a:r>
              <a:rPr lang="ja-JP" altLang="fr-FR" b="1"/>
              <a:t>’</a:t>
            </a:r>
            <a:r>
              <a:rPr lang="fr-FR" altLang="ja-JP" b="1"/>
              <a:t>année</a:t>
            </a:r>
            <a:endParaRPr lang="fr-FR" b="1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929188" y="4987925"/>
            <a:ext cx="3929062" cy="15001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fr-FR" b="1"/>
              <a:t>50% des malades atteints</a:t>
            </a:r>
          </a:p>
          <a:p>
            <a:pPr algn="ctr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fr-FR" b="1"/>
              <a:t>de cancer en rémission récidivent dans l</a:t>
            </a:r>
            <a:r>
              <a:rPr lang="ja-JP" altLang="fr-FR" b="1"/>
              <a:t>’</a:t>
            </a:r>
            <a:r>
              <a:rPr lang="fr-FR" altLang="ja-JP" b="1"/>
              <a:t>année</a:t>
            </a: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584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FR">
                <a:latin typeface="Calibri" charset="0"/>
              </a:rPr>
              <a:t>Intérêt du sevrage…</a:t>
            </a:r>
          </a:p>
        </p:txBody>
      </p:sp>
      <p:sp>
        <p:nvSpPr>
          <p:cNvPr id="26626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7025" y="919163"/>
            <a:ext cx="2760663" cy="6810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>
                <a:latin typeface="Calibri" charset="0"/>
              </a:rPr>
              <a:t>En général: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ltGray">
          <a:xfrm>
            <a:off x="179388" y="5610225"/>
            <a:ext cx="1584325" cy="376238"/>
          </a:xfrm>
          <a:prstGeom prst="rect">
            <a:avLst/>
          </a:prstGeom>
          <a:solidFill>
            <a:srgbClr val="FFFF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91332" tIns="45668" rIns="91332" bIns="456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fr-FR" sz="1800" b="1" dirty="0">
                <a:solidFill>
                  <a:srgbClr val="000000"/>
                </a:solidFill>
              </a:rPr>
              <a:t>1 an 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ltGray">
          <a:xfrm>
            <a:off x="2373313" y="5468938"/>
            <a:ext cx="6015037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91332" tIns="45668" rIns="91332" bIns="456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fr-FR" sz="1800" b="1" dirty="0">
                <a:solidFill>
                  <a:srgbClr val="7E97AD"/>
                </a:solidFill>
              </a:rPr>
              <a:t>L</a:t>
            </a:r>
            <a:r>
              <a:rPr kumimoji="1" lang="ja-JP" altLang="fr-FR" sz="1800" b="1" dirty="0">
                <a:solidFill>
                  <a:srgbClr val="7E97AD"/>
                </a:solidFill>
              </a:rPr>
              <a:t>’</a:t>
            </a:r>
            <a:r>
              <a:rPr kumimoji="1" lang="fr-FR" altLang="ja-JP" sz="1800" b="1" dirty="0">
                <a:solidFill>
                  <a:srgbClr val="7E97AD"/>
                </a:solidFill>
              </a:rPr>
              <a:t>excès de risque de maladie coronarienne est réduit de 50% pour le fumeur qui a arrêté</a:t>
            </a:r>
            <a:endParaRPr kumimoji="1" lang="fr-FR" sz="1800" b="1" dirty="0">
              <a:solidFill>
                <a:srgbClr val="7E97AD"/>
              </a:solidFill>
            </a:endParaRP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ltGray">
          <a:xfrm>
            <a:off x="1763713" y="1920875"/>
            <a:ext cx="609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30" name="Picture 6" descr="BD0497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609725"/>
            <a:ext cx="230981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42938" y="6356350"/>
            <a:ext cx="8501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8" rIns="91332" bIns="45668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/>
              <a:t>Source : </a:t>
            </a:r>
            <a:r>
              <a:rPr lang="fr-FR" sz="1600">
                <a:hlinkClick r:id="rId4"/>
              </a:rPr>
              <a:t>http://www.cancer.org/docroot/SPC/content/SPC_1_When_Smokers_Quit.asp</a:t>
            </a:r>
            <a:endParaRPr lang="fr-FR" sz="2600">
              <a:latin typeface="Times" charset="0"/>
            </a:endParaRP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ltGray">
          <a:xfrm>
            <a:off x="179388" y="4648200"/>
            <a:ext cx="1584325" cy="376238"/>
          </a:xfrm>
          <a:prstGeom prst="rect">
            <a:avLst/>
          </a:prstGeom>
          <a:solidFill>
            <a:srgbClr val="FFFF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91332" tIns="45668" rIns="91332" bIns="456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fr-FR" sz="1800" b="1" dirty="0">
                <a:solidFill>
                  <a:srgbClr val="000000"/>
                </a:solidFill>
              </a:rPr>
              <a:t>1 semestre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ltGray">
          <a:xfrm>
            <a:off x="2373313" y="3532188"/>
            <a:ext cx="407035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91332" tIns="45668" rIns="91332" bIns="456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fr-FR" sz="1800" b="1" dirty="0">
                <a:solidFill>
                  <a:srgbClr val="7E97AD"/>
                </a:solidFill>
              </a:rPr>
              <a:t>La toux, la congestion des sinus et l</a:t>
            </a:r>
            <a:r>
              <a:rPr kumimoji="1" lang="ja-JP" altLang="fr-FR" sz="1800" b="1" dirty="0">
                <a:solidFill>
                  <a:srgbClr val="7E97AD"/>
                </a:solidFill>
              </a:rPr>
              <a:t>’</a:t>
            </a:r>
            <a:r>
              <a:rPr kumimoji="1" lang="fr-FR" altLang="ja-JP" sz="1800" b="1" dirty="0">
                <a:solidFill>
                  <a:srgbClr val="7E97AD"/>
                </a:solidFill>
              </a:rPr>
              <a:t>essoufflement diminuent.</a:t>
            </a:r>
            <a:endParaRPr kumimoji="1" lang="fr-FR" sz="1800" b="1" dirty="0">
              <a:solidFill>
                <a:srgbClr val="7E97AD"/>
              </a:solidFill>
            </a:endParaRP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ltGray">
          <a:xfrm>
            <a:off x="179388" y="3686175"/>
            <a:ext cx="1584325" cy="376238"/>
          </a:xfrm>
          <a:prstGeom prst="rect">
            <a:avLst/>
          </a:prstGeom>
          <a:solidFill>
            <a:srgbClr val="FFFF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91332" tIns="45668" rIns="91332" bIns="456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fr-FR" sz="1800" b="1" dirty="0">
                <a:solidFill>
                  <a:srgbClr val="000000"/>
                </a:solidFill>
              </a:rPr>
              <a:t>1 mois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ltGray">
          <a:xfrm>
            <a:off x="2373313" y="4500563"/>
            <a:ext cx="6015037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91332" tIns="45668" rIns="91332" bIns="456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fr-FR" sz="1800" b="1" dirty="0" err="1">
                <a:solidFill>
                  <a:srgbClr val="7E97AD"/>
                </a:solidFill>
              </a:rPr>
              <a:t>Recroissance</a:t>
            </a:r>
            <a:r>
              <a:rPr kumimoji="1" lang="fr-FR" sz="1800" b="1" dirty="0">
                <a:solidFill>
                  <a:srgbClr val="7E97AD"/>
                </a:solidFill>
              </a:rPr>
              <a:t> ciliaire, production normale de mucus, infections moins fréquentes.</a:t>
            </a: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ltGray">
          <a:xfrm>
            <a:off x="179388" y="2724150"/>
            <a:ext cx="1584325" cy="376238"/>
          </a:xfrm>
          <a:prstGeom prst="rect">
            <a:avLst/>
          </a:prstGeom>
          <a:solidFill>
            <a:srgbClr val="FFFF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91332" tIns="45668" rIns="91332" bIns="456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fr-FR" sz="1800" b="1" dirty="0">
                <a:solidFill>
                  <a:srgbClr val="000000"/>
                </a:solidFill>
              </a:rPr>
              <a:t>1 semaine</a:t>
            </a: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ltGray">
          <a:xfrm>
            <a:off x="2373313" y="2563813"/>
            <a:ext cx="407035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91332" tIns="45668" rIns="91332" bIns="456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fr-FR" sz="1800" b="1" dirty="0">
                <a:solidFill>
                  <a:srgbClr val="7E97AD"/>
                </a:solidFill>
              </a:rPr>
              <a:t>Amélioration de la fluidité de la circulation sanguine</a:t>
            </a:r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ltGray">
          <a:xfrm>
            <a:off x="179388" y="1763713"/>
            <a:ext cx="1584325" cy="376237"/>
          </a:xfrm>
          <a:prstGeom prst="rect">
            <a:avLst/>
          </a:prstGeom>
          <a:solidFill>
            <a:srgbClr val="FFFF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91332" tIns="45668" rIns="91332" bIns="456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fr-FR" sz="1800" b="1" dirty="0">
                <a:solidFill>
                  <a:schemeClr val="bg1"/>
                </a:solidFill>
              </a:rPr>
              <a:t>1 jour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ltGray">
          <a:xfrm>
            <a:off x="2373313" y="1627188"/>
            <a:ext cx="407035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91332" tIns="45668" rIns="91332" bIns="456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fr-FR" sz="1800" b="1" dirty="0">
                <a:solidFill>
                  <a:schemeClr val="accent1"/>
                </a:solidFill>
              </a:rPr>
              <a:t>CO dans le sang redevient normal Diminution du risque d</a:t>
            </a:r>
            <a:r>
              <a:rPr kumimoji="1" lang="ja-JP" altLang="fr-FR" sz="1800" b="1" dirty="0">
                <a:solidFill>
                  <a:schemeClr val="accent1"/>
                </a:solidFill>
              </a:rPr>
              <a:t>’</a:t>
            </a:r>
            <a:r>
              <a:rPr kumimoji="1" lang="fr-FR" altLang="ja-JP" sz="1800" b="1" dirty="0">
                <a:solidFill>
                  <a:schemeClr val="accent1"/>
                </a:solidFill>
              </a:rPr>
              <a:t>infarctus</a:t>
            </a:r>
            <a:endParaRPr kumimoji="1" lang="fr-FR" sz="1800" b="1" dirty="0">
              <a:solidFill>
                <a:schemeClr val="accent1"/>
              </a:solidFill>
            </a:endParaRPr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ltGray">
          <a:xfrm>
            <a:off x="1763713" y="2889250"/>
            <a:ext cx="609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ltGray">
          <a:xfrm>
            <a:off x="1763713" y="3857625"/>
            <a:ext cx="609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42" name="Line 19"/>
          <p:cNvSpPr>
            <a:spLocks noChangeShapeType="1"/>
          </p:cNvSpPr>
          <p:nvPr/>
        </p:nvSpPr>
        <p:spPr bwMode="ltGray">
          <a:xfrm>
            <a:off x="1763713" y="4826000"/>
            <a:ext cx="609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43" name="Line 20"/>
          <p:cNvSpPr>
            <a:spLocks noChangeShapeType="1"/>
          </p:cNvSpPr>
          <p:nvPr/>
        </p:nvSpPr>
        <p:spPr bwMode="ltGray">
          <a:xfrm>
            <a:off x="1763713" y="5794375"/>
            <a:ext cx="609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40" grpId="0" animBg="1"/>
      <p:bldP spid="26641" grpId="0" animBg="1"/>
      <p:bldP spid="26642" grpId="0" animBg="1"/>
      <p:bldP spid="266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tabac en chiffres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16236"/>
            <a:ext cx="7772400" cy="3810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1,1 milliards de fumeurs dans le monde (1/3 de la pop&gt;15 ans) </a:t>
            </a:r>
            <a:r>
              <a:rPr lang="fr-FR" sz="1400" dirty="0"/>
              <a:t>(1)</a:t>
            </a:r>
            <a:endParaRPr lang="fr-FR" sz="2800" dirty="0"/>
          </a:p>
          <a:p>
            <a:r>
              <a:rPr lang="fr-FR" sz="2800" dirty="0"/>
              <a:t>1 victime toutes les 10 secondes.</a:t>
            </a:r>
          </a:p>
          <a:p>
            <a:r>
              <a:rPr lang="fr-FR" sz="2800" dirty="0"/>
              <a:t>En France </a:t>
            </a:r>
            <a:r>
              <a:rPr lang="fr-FR" sz="1400" dirty="0"/>
              <a:t>(2)</a:t>
            </a:r>
          </a:p>
          <a:p>
            <a:pPr lvl="1"/>
            <a:r>
              <a:rPr lang="fr-FR" sz="2400" dirty="0"/>
              <a:t>33,1% de la pop totale</a:t>
            </a:r>
          </a:p>
          <a:p>
            <a:pPr lvl="1"/>
            <a:r>
              <a:rPr lang="fr-FR" sz="2400" dirty="0"/>
              <a:t>36% des 12-25 ans</a:t>
            </a:r>
          </a:p>
          <a:p>
            <a:pPr lvl="1"/>
            <a:r>
              <a:rPr lang="fr-FR" sz="2400" dirty="0"/>
              <a:t>Nette augmentation prévalence féminine (+30%)</a:t>
            </a:r>
          </a:p>
          <a:p>
            <a:pPr lvl="1"/>
            <a:r>
              <a:rPr lang="fr-FR" sz="2400" dirty="0"/>
              <a:t>En diminution depuis les années 1990 </a:t>
            </a:r>
            <a:r>
              <a:rPr lang="fr-FR" sz="2400" dirty="0" smtClean="0"/>
              <a:t>(augmentation de prix; e-cigarette?)</a:t>
            </a:r>
            <a:endParaRPr lang="fr-FR" sz="24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556375" y="6118225"/>
            <a:ext cx="19524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dirty="0"/>
              <a:t>1- Statistiques OMS - 1996</a:t>
            </a:r>
          </a:p>
          <a:p>
            <a:r>
              <a:rPr lang="fr-FR" sz="1400" dirty="0"/>
              <a:t>2- ANAES INPES - </a:t>
            </a:r>
            <a:r>
              <a:rPr lang="fr-FR" sz="1400" dirty="0" smtClean="0"/>
              <a:t>2009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0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858" y="-80808"/>
            <a:ext cx="7772400" cy="1143000"/>
          </a:xfrm>
        </p:spPr>
        <p:txBody>
          <a:bodyPr/>
          <a:lstStyle/>
          <a:p>
            <a:r>
              <a:rPr lang="fr-FR"/>
              <a:t>Le tabac en chiffres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9846" y="1519392"/>
            <a:ext cx="77724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2800" dirty="0" smtClean="0"/>
              <a:t>73000 </a:t>
            </a:r>
            <a:r>
              <a:rPr lang="fr-FR" sz="2800" dirty="0"/>
              <a:t>décès prématurés/an: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34200 Cancers</a:t>
            </a:r>
            <a:endParaRPr lang="fr-FR" sz="2400" dirty="0"/>
          </a:p>
          <a:p>
            <a:pPr lvl="1">
              <a:lnSpc>
                <a:spcPct val="90000"/>
              </a:lnSpc>
            </a:pPr>
            <a:r>
              <a:rPr lang="fr-FR" sz="2400" dirty="0" smtClean="0"/>
              <a:t>19000 </a:t>
            </a:r>
            <a:r>
              <a:rPr lang="fr-FR" sz="2400" dirty="0"/>
              <a:t>Maladies cardio-vasculaires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16000 </a:t>
            </a:r>
            <a:r>
              <a:rPr lang="fr-FR" sz="2400" dirty="0"/>
              <a:t>maladies pulmonaires chroniques (87% de BPCO / +42% en 5ans)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3800 </a:t>
            </a:r>
            <a:r>
              <a:rPr lang="fr-FR" sz="2400" dirty="0"/>
              <a:t>divers</a:t>
            </a:r>
          </a:p>
          <a:p>
            <a:pPr>
              <a:lnSpc>
                <a:spcPct val="90000"/>
              </a:lnSpc>
            </a:pPr>
            <a:r>
              <a:rPr lang="fr-FR" sz="2800" dirty="0" smtClean="0"/>
              <a:t>6100 </a:t>
            </a:r>
            <a:r>
              <a:rPr lang="fr-FR" sz="2800" dirty="0"/>
              <a:t>décès liés au tabagisme passif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Conso journalière moyenne = 10,2 </a:t>
            </a:r>
            <a:r>
              <a:rPr lang="fr-FR" sz="2800" dirty="0" err="1"/>
              <a:t>cig</a:t>
            </a:r>
            <a:r>
              <a:rPr lang="fr-FR" sz="2800" dirty="0"/>
              <a:t>/j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Coût tabac/dépenses de santé = 10 Md €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699250" y="6216650"/>
            <a:ext cx="16441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dirty="0" err="1"/>
              <a:t>Anaes</a:t>
            </a:r>
            <a:r>
              <a:rPr lang="fr-FR" sz="1600" dirty="0"/>
              <a:t> </a:t>
            </a:r>
            <a:r>
              <a:rPr lang="fr-FR" sz="1600" dirty="0" err="1"/>
              <a:t>Inpes</a:t>
            </a:r>
            <a:r>
              <a:rPr lang="fr-FR" sz="1600" dirty="0"/>
              <a:t> - </a:t>
            </a:r>
            <a:r>
              <a:rPr lang="fr-FR" sz="1600" dirty="0" smtClean="0"/>
              <a:t>2014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077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Calibri" charset="0"/>
              </a:rPr>
              <a:t>Femme et tabac: épidémiologie</a:t>
            </a:r>
          </a:p>
        </p:txBody>
      </p:sp>
      <p:sp>
        <p:nvSpPr>
          <p:cNvPr id="33794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2254412"/>
            <a:ext cx="8229600" cy="256879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fr-FR" sz="2400" dirty="0">
                <a:latin typeface="Calibri" charset="0"/>
              </a:rPr>
              <a:t>Augmentation des fumeuses alors que le nb de fumeurs baisse (1950 H66%-F20% / 1998 H42%-F27%)</a:t>
            </a:r>
          </a:p>
          <a:p>
            <a:pPr eaLnBrk="1" hangingPunct="1"/>
            <a:r>
              <a:rPr lang="fr-FR" sz="2400" dirty="0">
                <a:latin typeface="Calibri" charset="0"/>
              </a:rPr>
              <a:t>Tabagisme plus précoce(à 18 ans H42%-F45%)</a:t>
            </a:r>
          </a:p>
          <a:p>
            <a:pPr eaLnBrk="1" hangingPunct="1"/>
            <a:r>
              <a:rPr lang="fr-FR" sz="2400" dirty="0">
                <a:latin typeface="Calibri" charset="0"/>
              </a:rPr>
              <a:t>Surmortalité galopante(3000 DC en 1950- 50000 en 2020</a:t>
            </a:r>
            <a:r>
              <a:rPr lang="fr-FR" sz="2400" dirty="0" smtClean="0">
                <a:latin typeface="Calibri" charset="0"/>
              </a:rPr>
              <a:t>)</a:t>
            </a:r>
          </a:p>
          <a:p>
            <a:pPr eaLnBrk="1" hangingPunct="1"/>
            <a:r>
              <a:rPr lang="fr-FR" sz="2400" dirty="0" smtClean="0">
                <a:latin typeface="Calibri" charset="0"/>
              </a:rPr>
              <a:t>La femme serait plus fragile au risque carcinogène du tabac par rapport à l’homme</a:t>
            </a:r>
            <a:endParaRPr lang="fr-FR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Tabac et sevrage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fr-FR" sz="2400" dirty="0"/>
              <a:t>Comment Agir ?</a:t>
            </a:r>
          </a:p>
          <a:p>
            <a:pPr lvl="1"/>
            <a:r>
              <a:rPr lang="fr-FR" sz="2400" dirty="0"/>
              <a:t>Minimum syndical</a:t>
            </a:r>
          </a:p>
          <a:p>
            <a:pPr lvl="1"/>
            <a:r>
              <a:rPr lang="fr-FR" sz="2400" dirty="0"/>
              <a:t>Méthode des 5 A</a:t>
            </a:r>
          </a:p>
          <a:p>
            <a:pPr lvl="1"/>
            <a:r>
              <a:rPr lang="fr-FR" sz="2400" dirty="0"/>
              <a:t>Les traitements</a:t>
            </a:r>
          </a:p>
        </p:txBody>
      </p:sp>
    </p:spTree>
    <p:extLst>
      <p:ext uri="{BB962C8B-B14F-4D97-AF65-F5344CB8AC3E}">
        <p14:creationId xmlns:p14="http://schemas.microsoft.com/office/powerpoint/2010/main" val="40538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Tabac et sevrage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fr-FR" sz="2400" dirty="0"/>
              <a:t>Le minimum syndical:</a:t>
            </a:r>
          </a:p>
          <a:p>
            <a:pPr lvl="1"/>
            <a:r>
              <a:rPr lang="fr-FR" sz="2400" dirty="0"/>
              <a:t>Interroger systématiquement sur le tabagisme</a:t>
            </a:r>
          </a:p>
          <a:p>
            <a:pPr lvl="1"/>
            <a:r>
              <a:rPr lang="fr-FR" sz="2400" dirty="0"/>
              <a:t>Demander si le patient a déjà envisagé </a:t>
            </a:r>
            <a:r>
              <a:rPr lang="fr-FR" sz="2400" dirty="0" smtClean="0"/>
              <a:t>d</a:t>
            </a:r>
            <a:r>
              <a:rPr lang="fr-FR" sz="2400" dirty="0" smtClean="0">
                <a:latin typeface="Arial"/>
              </a:rPr>
              <a:t>’</a:t>
            </a:r>
            <a:r>
              <a:rPr lang="fr-FR" sz="2400" dirty="0" smtClean="0"/>
              <a:t>arrêter</a:t>
            </a:r>
            <a:endParaRPr lang="fr-FR" sz="240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3972239"/>
            <a:ext cx="8348663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4000" b="1" dirty="0"/>
              <a:t>La </a:t>
            </a:r>
            <a:r>
              <a:rPr lang="fr-FR" sz="4000" b="1" u="sng" dirty="0"/>
              <a:t>REPETITION</a:t>
            </a:r>
            <a:r>
              <a:rPr lang="fr-FR" sz="4000" b="1" dirty="0"/>
              <a:t> du message est le meilleur outil de réussite du sevrage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1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Tabac et sevrage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fr-FR" sz="2400" dirty="0"/>
              <a:t>Méthode des 5 A:</a:t>
            </a:r>
          </a:p>
          <a:p>
            <a:pPr lvl="1"/>
            <a:r>
              <a:rPr lang="fr-FR" sz="2400" dirty="0" err="1"/>
              <a:t>Ask</a:t>
            </a:r>
            <a:r>
              <a:rPr lang="fr-FR" sz="2400" dirty="0"/>
              <a:t>: interroger sur la consommation de tabac</a:t>
            </a:r>
          </a:p>
          <a:p>
            <a:pPr lvl="1"/>
            <a:r>
              <a:rPr lang="fr-FR" sz="2400" dirty="0" err="1"/>
              <a:t>Advise</a:t>
            </a:r>
            <a:r>
              <a:rPr lang="fr-FR" sz="2400" dirty="0"/>
              <a:t>: conseiller </a:t>
            </a:r>
            <a:r>
              <a:rPr lang="fr-FR" sz="2400" dirty="0" smtClean="0"/>
              <a:t>l</a:t>
            </a:r>
            <a:r>
              <a:rPr lang="fr-FR" sz="2400" dirty="0" smtClean="0">
                <a:latin typeface="Arial"/>
              </a:rPr>
              <a:t>’</a:t>
            </a:r>
            <a:r>
              <a:rPr lang="fr-FR" sz="2400" dirty="0" smtClean="0"/>
              <a:t>arrêt </a:t>
            </a:r>
            <a:r>
              <a:rPr lang="fr-FR" sz="2400" dirty="0"/>
              <a:t>(oralement, affiches, tracts…)</a:t>
            </a:r>
          </a:p>
          <a:p>
            <a:pPr lvl="1"/>
            <a:r>
              <a:rPr lang="fr-FR" sz="2400" dirty="0" err="1"/>
              <a:t>Assess</a:t>
            </a:r>
            <a:r>
              <a:rPr lang="fr-FR" sz="2400" dirty="0"/>
              <a:t>: vérifier la volonté et la motivation</a:t>
            </a:r>
          </a:p>
          <a:p>
            <a:pPr lvl="1"/>
            <a:r>
              <a:rPr lang="fr-FR" sz="2400" dirty="0" err="1"/>
              <a:t>Assist</a:t>
            </a:r>
            <a:r>
              <a:rPr lang="fr-FR" sz="2400" dirty="0"/>
              <a:t>: aide à </a:t>
            </a:r>
            <a:r>
              <a:rPr lang="fr-FR" sz="2400" dirty="0" smtClean="0"/>
              <a:t>l</a:t>
            </a:r>
            <a:r>
              <a:rPr lang="fr-FR" sz="2400" dirty="0" smtClean="0">
                <a:latin typeface="Arial"/>
              </a:rPr>
              <a:t>’</a:t>
            </a:r>
            <a:r>
              <a:rPr lang="fr-FR" sz="2400" dirty="0" smtClean="0"/>
              <a:t>arrêt</a:t>
            </a:r>
            <a:endParaRPr lang="fr-FR" sz="2400" dirty="0"/>
          </a:p>
          <a:p>
            <a:pPr lvl="1"/>
            <a:r>
              <a:rPr lang="fr-FR" sz="2400" dirty="0"/>
              <a:t>Arrange: organiser le suivi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953250" y="5942013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/>
              <a:t>OMS - 1999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5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Tabac et sevrage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fr-FR" sz="2400" dirty="0"/>
              <a:t>Les traitements:</a:t>
            </a:r>
          </a:p>
          <a:p>
            <a:pPr lvl="1"/>
            <a:r>
              <a:rPr lang="fr-FR" sz="2400" dirty="0"/>
              <a:t>Soutien psychologique</a:t>
            </a:r>
          </a:p>
          <a:p>
            <a:pPr lvl="1"/>
            <a:r>
              <a:rPr lang="fr-FR" sz="2400" dirty="0"/>
              <a:t>Aides médicamenteuses</a:t>
            </a:r>
          </a:p>
          <a:p>
            <a:pPr lvl="2"/>
            <a:r>
              <a:rPr lang="fr-FR" sz="2400" dirty="0"/>
              <a:t>Substituts nicotiniques (patch, gommes, </a:t>
            </a:r>
            <a:r>
              <a:rPr lang="fr-FR" sz="2400" dirty="0" err="1"/>
              <a:t>inhaleurs</a:t>
            </a:r>
            <a:r>
              <a:rPr lang="fr-FR" sz="2400" dirty="0"/>
              <a:t>…)</a:t>
            </a:r>
          </a:p>
          <a:p>
            <a:pPr lvl="2"/>
            <a:r>
              <a:rPr lang="fr-FR" sz="2400" dirty="0"/>
              <a:t>Thérapies non nicotiniques </a:t>
            </a:r>
            <a:r>
              <a:rPr lang="fr-FR" sz="2400" dirty="0" smtClean="0"/>
              <a:t>(</a:t>
            </a:r>
            <a:r>
              <a:rPr lang="fr-FR" sz="2400" dirty="0" err="1" smtClean="0"/>
              <a:t>bupropion</a:t>
            </a:r>
            <a:r>
              <a:rPr lang="fr-FR" sz="2400" dirty="0"/>
              <a:t>, </a:t>
            </a:r>
            <a:r>
              <a:rPr lang="fr-FR" sz="2400" dirty="0" err="1" smtClean="0"/>
              <a:t>varénicline</a:t>
            </a:r>
            <a:r>
              <a:rPr lang="fr-FR" sz="2400" dirty="0" smtClean="0"/>
              <a:t>, </a:t>
            </a:r>
            <a:r>
              <a:rPr lang="fr-FR" sz="2400" dirty="0"/>
              <a:t>anxiolytiques, antidépresseurs…)</a:t>
            </a:r>
          </a:p>
          <a:p>
            <a:pPr lvl="1"/>
            <a:r>
              <a:rPr lang="fr-FR" sz="2400" dirty="0"/>
              <a:t>Thérapies cognitives et comportementales</a:t>
            </a:r>
          </a:p>
        </p:txBody>
      </p:sp>
    </p:spTree>
    <p:extLst>
      <p:ext uri="{BB962C8B-B14F-4D97-AF65-F5344CB8AC3E}">
        <p14:creationId xmlns:p14="http://schemas.microsoft.com/office/powerpoint/2010/main" val="4089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WordArt 3"/>
          <p:cNvSpPr>
            <a:spLocks noChangeArrowheads="1" noChangeShapeType="1" noTextEdit="1"/>
          </p:cNvSpPr>
          <p:nvPr/>
        </p:nvSpPr>
        <p:spPr bwMode="auto">
          <a:xfrm>
            <a:off x="2181225" y="3168650"/>
            <a:ext cx="47815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C'est quoi, une cigarette ?</a:t>
            </a:r>
          </a:p>
        </p:txBody>
      </p:sp>
      <p:sp>
        <p:nvSpPr>
          <p:cNvPr id="162820" name="WordArt 4"/>
          <p:cNvSpPr>
            <a:spLocks noChangeArrowheads="1" noChangeShapeType="1" noTextEdit="1"/>
          </p:cNvSpPr>
          <p:nvPr/>
        </p:nvSpPr>
        <p:spPr bwMode="auto">
          <a:xfrm>
            <a:off x="2286000" y="4343400"/>
            <a:ext cx="44577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C'est quoi une "légère"?</a:t>
            </a:r>
          </a:p>
        </p:txBody>
      </p:sp>
    </p:spTree>
    <p:extLst>
      <p:ext uri="{BB962C8B-B14F-4D97-AF65-F5344CB8AC3E}">
        <p14:creationId xmlns:p14="http://schemas.microsoft.com/office/powerpoint/2010/main" val="15273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Tabac</a:t>
            </a:r>
            <a:r>
              <a:rPr lang="en-US" dirty="0" smtClean="0"/>
              <a:t> et SEVRAGE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TRAITEMENT: LA SUBSTITUTION NICOTINIQUE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paquet</a:t>
            </a:r>
            <a:r>
              <a:rPr lang="en-US" dirty="0" smtClean="0"/>
              <a:t>/j = 21mg/24H MINIMUM</a:t>
            </a:r>
          </a:p>
          <a:p>
            <a:pPr lvl="1"/>
            <a:r>
              <a:rPr lang="en-US" dirty="0" smtClean="0"/>
              <a:t>Patch= diffusion </a:t>
            </a:r>
            <a:r>
              <a:rPr lang="en-US" dirty="0" err="1" smtClean="0"/>
              <a:t>constante</a:t>
            </a:r>
            <a:r>
              <a:rPr lang="en-US" dirty="0" smtClean="0"/>
              <a:t> de nicotine: </a:t>
            </a:r>
            <a:r>
              <a:rPr lang="en-US" dirty="0" err="1" smtClean="0"/>
              <a:t>n’empêche</a:t>
            </a:r>
            <a:r>
              <a:rPr lang="en-US" dirty="0" smtClean="0"/>
              <a:t> pas le craving</a:t>
            </a:r>
          </a:p>
          <a:p>
            <a:pPr lvl="1"/>
            <a:r>
              <a:rPr lang="en-US" dirty="0" err="1" smtClean="0"/>
              <a:t>Nécessité</a:t>
            </a:r>
            <a:r>
              <a:rPr lang="en-US" dirty="0" smtClean="0"/>
              <a:t> </a:t>
            </a:r>
            <a:r>
              <a:rPr lang="en-US" dirty="0" err="1" smtClean="0"/>
              <a:t>d’associer</a:t>
            </a:r>
            <a:r>
              <a:rPr lang="en-US" dirty="0" smtClean="0"/>
              <a:t> patch avec les SNI</a:t>
            </a:r>
          </a:p>
          <a:p>
            <a:pPr lvl="1"/>
            <a:r>
              <a:rPr lang="en-US" dirty="0" err="1" smtClean="0"/>
              <a:t>Interêt</a:t>
            </a:r>
            <a:r>
              <a:rPr lang="en-US" dirty="0" smtClean="0"/>
              <a:t> +++ spray sub-lingual de nicotine</a:t>
            </a:r>
          </a:p>
          <a:p>
            <a:pPr lvl="1"/>
            <a:r>
              <a:rPr lang="en-US" dirty="0" smtClean="0"/>
              <a:t>PAS DE DOSE MAXIMALE DE NICOTINE au début (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réévaluation</a:t>
            </a:r>
            <a:r>
              <a:rPr lang="en-US" dirty="0" smtClean="0"/>
              <a:t> </a:t>
            </a:r>
            <a:r>
              <a:rPr lang="en-US" dirty="0" err="1" smtClean="0"/>
              <a:t>fréquente</a:t>
            </a:r>
            <a:r>
              <a:rPr lang="en-US" dirty="0" smtClean="0"/>
              <a:t> de la dose avec le patient </a:t>
            </a:r>
            <a:r>
              <a:rPr lang="en-US" dirty="0" err="1" smtClean="0"/>
              <a:t>nécessaire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réduction</a:t>
            </a:r>
            <a:r>
              <a:rPr lang="en-US" dirty="0" smtClean="0"/>
              <a:t> de </a:t>
            </a:r>
            <a:r>
              <a:rPr lang="en-US" dirty="0" err="1" smtClean="0"/>
              <a:t>consommation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r>
              <a:rPr lang="en-US" dirty="0" smtClean="0"/>
              <a:t> par les SNI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attitude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long </a:t>
            </a:r>
            <a:r>
              <a:rPr lang="en-US" dirty="0" err="1" smtClean="0"/>
              <a:t>terme</a:t>
            </a:r>
            <a:endParaRPr lang="en-US" dirty="0" smtClean="0"/>
          </a:p>
          <a:p>
            <a:pPr lvl="1"/>
            <a:r>
              <a:rPr lang="en-US" dirty="0" smtClean="0"/>
              <a:t>Ne </a:t>
            </a:r>
            <a:r>
              <a:rPr lang="en-US" dirty="0" err="1" smtClean="0"/>
              <a:t>jamais</a:t>
            </a:r>
            <a:r>
              <a:rPr lang="en-US" dirty="0" smtClean="0"/>
              <a:t> </a:t>
            </a:r>
            <a:r>
              <a:rPr lang="en-US" dirty="0" err="1" smtClean="0"/>
              <a:t>perdre</a:t>
            </a:r>
            <a:r>
              <a:rPr lang="en-US" dirty="0" smtClean="0"/>
              <a:t> </a:t>
            </a:r>
            <a:r>
              <a:rPr lang="en-US" dirty="0" err="1" smtClean="0"/>
              <a:t>l’objectif</a:t>
            </a:r>
            <a:r>
              <a:rPr lang="en-US" dirty="0" smtClean="0"/>
              <a:t> de </a:t>
            </a:r>
            <a:r>
              <a:rPr lang="en-US" dirty="0" err="1" smtClean="0"/>
              <a:t>vue</a:t>
            </a:r>
            <a:r>
              <a:rPr lang="en-US" dirty="0" smtClean="0"/>
              <a:t>: </a:t>
            </a:r>
            <a:r>
              <a:rPr lang="en-US" dirty="0" err="1" smtClean="0"/>
              <a:t>traiter</a:t>
            </a:r>
            <a:r>
              <a:rPr lang="en-US" dirty="0" smtClean="0"/>
              <a:t> la </a:t>
            </a:r>
            <a:r>
              <a:rPr lang="en-US" dirty="0" err="1" smtClean="0"/>
              <a:t>Dépendance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Tabac</a:t>
            </a:r>
            <a:r>
              <a:rPr lang="en-US" dirty="0" smtClean="0"/>
              <a:t> et </a:t>
            </a:r>
            <a:r>
              <a:rPr lang="en-US" dirty="0" err="1" smtClean="0"/>
              <a:t>sevrage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TRAITEMENT: VARENICLINE</a:t>
            </a:r>
          </a:p>
          <a:p>
            <a:pPr lvl="1"/>
            <a:r>
              <a:rPr lang="en-US" dirty="0" err="1" smtClean="0"/>
              <a:t>Inhibiteur</a:t>
            </a:r>
            <a:r>
              <a:rPr lang="en-US" dirty="0" smtClean="0"/>
              <a:t> </a:t>
            </a:r>
            <a:r>
              <a:rPr lang="en-US" dirty="0" err="1" smtClean="0"/>
              <a:t>sélectif</a:t>
            </a:r>
            <a:r>
              <a:rPr lang="en-US" dirty="0" smtClean="0"/>
              <a:t> des </a:t>
            </a:r>
            <a:r>
              <a:rPr lang="en-US" dirty="0" err="1" smtClean="0"/>
              <a:t>récepteurs</a:t>
            </a:r>
            <a:r>
              <a:rPr lang="en-US" dirty="0" smtClean="0"/>
              <a:t> </a:t>
            </a:r>
            <a:r>
              <a:rPr lang="en-US" dirty="0" err="1" smtClean="0"/>
              <a:t>nicotiniques</a:t>
            </a:r>
            <a:endParaRPr lang="en-US" dirty="0" smtClean="0"/>
          </a:p>
          <a:p>
            <a:pPr lvl="1"/>
            <a:r>
              <a:rPr lang="en-US" dirty="0" err="1" smtClean="0"/>
              <a:t>Empêche</a:t>
            </a:r>
            <a:r>
              <a:rPr lang="en-US" dirty="0" smtClean="0"/>
              <a:t> la nicotine de se fixer au </a:t>
            </a:r>
            <a:r>
              <a:rPr lang="en-US" dirty="0" err="1" smtClean="0"/>
              <a:t>récepteur</a:t>
            </a:r>
            <a:r>
              <a:rPr lang="en-US" dirty="0" smtClean="0"/>
              <a:t> (ne pas </a:t>
            </a:r>
            <a:r>
              <a:rPr lang="en-US" dirty="0" err="1" smtClean="0"/>
              <a:t>associer</a:t>
            </a:r>
            <a:r>
              <a:rPr lang="en-US" dirty="0" smtClean="0"/>
              <a:t> aux SNI)</a:t>
            </a:r>
          </a:p>
          <a:p>
            <a:pPr lvl="1"/>
            <a:r>
              <a:rPr lang="en-US" dirty="0" err="1" smtClean="0"/>
              <a:t>Perte</a:t>
            </a:r>
            <a:r>
              <a:rPr lang="en-US" dirty="0" smtClean="0"/>
              <a:t> du “</a:t>
            </a:r>
            <a:r>
              <a:rPr lang="en-US" dirty="0" err="1" smtClean="0"/>
              <a:t>plaisir</a:t>
            </a:r>
            <a:r>
              <a:rPr lang="en-US" dirty="0" smtClean="0"/>
              <a:t>” de </a:t>
            </a:r>
            <a:r>
              <a:rPr lang="en-US" dirty="0" err="1" smtClean="0"/>
              <a:t>fumer</a:t>
            </a:r>
            <a:r>
              <a:rPr lang="en-US" dirty="0" smtClean="0"/>
              <a:t>, </a:t>
            </a:r>
            <a:r>
              <a:rPr lang="en-US" dirty="0" err="1" smtClean="0"/>
              <a:t>donc</a:t>
            </a:r>
            <a:r>
              <a:rPr lang="en-US" dirty="0" smtClean="0"/>
              <a:t> </a:t>
            </a:r>
            <a:r>
              <a:rPr lang="en-US" dirty="0" err="1" smtClean="0"/>
              <a:t>arrêt</a:t>
            </a:r>
            <a:r>
              <a:rPr lang="en-US" dirty="0" smtClean="0"/>
              <a:t> plus facile</a:t>
            </a:r>
          </a:p>
          <a:p>
            <a:pPr lvl="1"/>
            <a:r>
              <a:rPr lang="en-US" dirty="0" err="1" smtClean="0"/>
              <a:t>Effet</a:t>
            </a:r>
            <a:r>
              <a:rPr lang="en-US" dirty="0" smtClean="0"/>
              <a:t> 2aires: </a:t>
            </a:r>
            <a:r>
              <a:rPr lang="en-US" dirty="0" err="1" smtClean="0"/>
              <a:t>nausées</a:t>
            </a:r>
            <a:r>
              <a:rPr lang="en-US" dirty="0" smtClean="0"/>
              <a:t>, </a:t>
            </a:r>
            <a:r>
              <a:rPr lang="en-US" dirty="0" err="1" smtClean="0"/>
              <a:t>cauchemards</a:t>
            </a:r>
            <a:r>
              <a:rPr lang="en-US" dirty="0" smtClean="0"/>
              <a:t>, </a:t>
            </a:r>
            <a:r>
              <a:rPr lang="en-US" dirty="0" err="1" smtClean="0"/>
              <a:t>dépression</a:t>
            </a:r>
            <a:r>
              <a:rPr lang="en-US" dirty="0" smtClean="0"/>
              <a:t>(?)</a:t>
            </a:r>
          </a:p>
          <a:p>
            <a:r>
              <a:rPr lang="en-US" dirty="0" smtClean="0"/>
              <a:t>TRAITEMENT: ATD, AXL</a:t>
            </a:r>
          </a:p>
          <a:p>
            <a:pPr lvl="1"/>
            <a:r>
              <a:rPr lang="en-US" dirty="0" smtClean="0"/>
              <a:t>Ne font pas </a:t>
            </a:r>
            <a:r>
              <a:rPr lang="en-US" dirty="0" err="1" smtClean="0"/>
              <a:t>vraiment</a:t>
            </a:r>
            <a:r>
              <a:rPr lang="en-US" dirty="0" smtClean="0"/>
              <a:t> </a:t>
            </a:r>
            <a:r>
              <a:rPr lang="en-US" dirty="0" err="1" smtClean="0"/>
              <a:t>partie</a:t>
            </a:r>
            <a:r>
              <a:rPr lang="en-US" dirty="0" smtClean="0"/>
              <a:t> des guidelines</a:t>
            </a:r>
          </a:p>
          <a:p>
            <a:pPr lvl="1"/>
            <a:r>
              <a:rPr lang="en-US" dirty="0" smtClean="0"/>
              <a:t>Aide le patient </a:t>
            </a:r>
            <a:r>
              <a:rPr lang="en-US" dirty="0" err="1" smtClean="0"/>
              <a:t>à</a:t>
            </a:r>
            <a:r>
              <a:rPr lang="en-US" dirty="0" smtClean="0"/>
              <a:t> passer la “phase de </a:t>
            </a:r>
            <a:r>
              <a:rPr lang="en-US" dirty="0" err="1" smtClean="0"/>
              <a:t>sevrage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À</a:t>
            </a:r>
            <a:r>
              <a:rPr lang="en-US" dirty="0" smtClean="0"/>
              <a:t> adapter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patient</a:t>
            </a:r>
          </a:p>
          <a:p>
            <a:pPr lvl="1"/>
            <a:r>
              <a:rPr lang="en-US" dirty="0" err="1" smtClean="0"/>
              <a:t>Préférence</a:t>
            </a:r>
            <a:r>
              <a:rPr lang="en-US" dirty="0" smtClean="0"/>
              <a:t> pour </a:t>
            </a:r>
            <a:r>
              <a:rPr lang="en-US" dirty="0" err="1" smtClean="0"/>
              <a:t>inhibiteur</a:t>
            </a:r>
            <a:r>
              <a:rPr lang="en-US" dirty="0" smtClean="0"/>
              <a:t> de la recapture de la </a:t>
            </a:r>
            <a:r>
              <a:rPr lang="en-US" dirty="0" err="1" smtClean="0"/>
              <a:t>sérotonine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Tabac et sevrage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fr-FR" sz="2400" dirty="0"/>
              <a:t>Les </a:t>
            </a:r>
            <a:r>
              <a:rPr lang="fr-FR" sz="2400" dirty="0" smtClean="0"/>
              <a:t>autres </a:t>
            </a:r>
            <a:r>
              <a:rPr lang="fr-FR" sz="2400" dirty="0"/>
              <a:t>traitements (à valider scientifiquement)</a:t>
            </a:r>
          </a:p>
          <a:p>
            <a:pPr lvl="1"/>
            <a:r>
              <a:rPr lang="fr-FR" sz="2400" dirty="0"/>
              <a:t>Acupuncture</a:t>
            </a:r>
          </a:p>
          <a:p>
            <a:pPr lvl="1"/>
            <a:r>
              <a:rPr lang="fr-FR" sz="2400" dirty="0"/>
              <a:t>Hypnose</a:t>
            </a:r>
          </a:p>
          <a:p>
            <a:pPr lvl="1"/>
            <a:r>
              <a:rPr lang="fr-FR" sz="2400" dirty="0"/>
              <a:t>Auriculothérapie</a:t>
            </a:r>
          </a:p>
          <a:p>
            <a:pPr lvl="1"/>
            <a:r>
              <a:rPr lang="fr-FR" sz="2400" dirty="0"/>
              <a:t>Mésothérapie</a:t>
            </a:r>
          </a:p>
          <a:p>
            <a:pPr lvl="1"/>
            <a:r>
              <a:rPr lang="fr-FR" sz="2400" dirty="0" smtClean="0"/>
              <a:t>Homéopathie</a:t>
            </a:r>
          </a:p>
          <a:p>
            <a:pPr lvl="1"/>
            <a:r>
              <a:rPr lang="fr-FR" sz="2400" dirty="0" smtClean="0"/>
              <a:t>Cigarette électronique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713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fr-FR"/>
              <a:t>Tabac et sevrage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9988" y="1627392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fr-FR" sz="2800" dirty="0"/>
              <a:t>Les résultats:</a:t>
            </a:r>
          </a:p>
          <a:p>
            <a:pPr lvl="1"/>
            <a:r>
              <a:rPr lang="fr-FR" sz="2400" dirty="0"/>
              <a:t>90 % arrêtent seul mais 10% seulement restent abstinents à un an </a:t>
            </a:r>
          </a:p>
          <a:p>
            <a:pPr lvl="1"/>
            <a:r>
              <a:rPr lang="fr-FR" sz="2400" dirty="0"/>
              <a:t>25 % </a:t>
            </a:r>
            <a:r>
              <a:rPr lang="fr-FR" sz="2400" dirty="0" smtClean="0"/>
              <a:t>d</a:t>
            </a:r>
            <a:r>
              <a:rPr lang="fr-FR" sz="2400" dirty="0" smtClean="0">
                <a:latin typeface="Arial"/>
              </a:rPr>
              <a:t>’</a:t>
            </a:r>
            <a:r>
              <a:rPr lang="fr-FR" sz="2400" dirty="0" smtClean="0"/>
              <a:t>abstinents </a:t>
            </a:r>
            <a:r>
              <a:rPr lang="fr-FR" sz="2400" dirty="0"/>
              <a:t>à 1an avec les substituts nicotiniques</a:t>
            </a:r>
          </a:p>
          <a:p>
            <a:pPr lvl="1"/>
            <a:r>
              <a:rPr lang="fr-FR" sz="2400" dirty="0"/>
              <a:t>20% avec ZYBAN à un an</a:t>
            </a:r>
          </a:p>
          <a:p>
            <a:pPr lvl="1"/>
            <a:r>
              <a:rPr lang="fr-FR" sz="2400" dirty="0" err="1"/>
              <a:t>Champix</a:t>
            </a:r>
            <a:r>
              <a:rPr lang="fr-FR" sz="2400" dirty="0"/>
              <a:t>: 40% à 3 mois et </a:t>
            </a:r>
            <a:r>
              <a:rPr lang="fr-FR" sz="2400" dirty="0" smtClean="0"/>
              <a:t>23% </a:t>
            </a:r>
            <a:r>
              <a:rPr lang="fr-FR" sz="2400" dirty="0"/>
              <a:t>à 1an</a:t>
            </a:r>
          </a:p>
          <a:p>
            <a:pPr lvl="1"/>
            <a:r>
              <a:rPr lang="fr-FR" sz="2400" dirty="0" smtClean="0"/>
              <a:t>69% </a:t>
            </a:r>
            <a:r>
              <a:rPr lang="fr-FR" sz="2400" dirty="0"/>
              <a:t>à 1 an pour la consultation anti-</a:t>
            </a:r>
            <a:r>
              <a:rPr lang="fr-FR" sz="2400" dirty="0" smtClean="0"/>
              <a:t>tabac</a:t>
            </a:r>
            <a:endParaRPr lang="fr-FR" sz="2400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28511" y="5268119"/>
            <a:ext cx="7833595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200" b="1" dirty="0"/>
              <a:t>Le sevrage tabagique est un projet à long terme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00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Tabac et Médecin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2688" y="2627313"/>
            <a:ext cx="7772400" cy="2590800"/>
          </a:xfrm>
          <a:prstGeom prst="rect">
            <a:avLst/>
          </a:prstGeom>
        </p:spPr>
        <p:txBody>
          <a:bodyPr/>
          <a:lstStyle/>
          <a:p>
            <a:r>
              <a:rPr lang="fr-FR" sz="2400" dirty="0"/>
              <a:t>Que pouvez vous faire en pratique au quotidien?</a:t>
            </a:r>
          </a:p>
          <a:p>
            <a:r>
              <a:rPr lang="fr-FR" sz="2400" dirty="0"/>
              <a:t>Qui peut vous aider pour le sevrage de vos patients?</a:t>
            </a:r>
          </a:p>
        </p:txBody>
      </p:sp>
    </p:spTree>
    <p:extLst>
      <p:ext uri="{BB962C8B-B14F-4D97-AF65-F5344CB8AC3E}">
        <p14:creationId xmlns:p14="http://schemas.microsoft.com/office/powerpoint/2010/main" val="6608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Tabac et médecin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46275"/>
            <a:ext cx="7924800" cy="4606925"/>
          </a:xfrm>
          <a:prstGeom prst="rect">
            <a:avLst/>
          </a:prstGeom>
        </p:spPr>
        <p:txBody>
          <a:bodyPr/>
          <a:lstStyle/>
          <a:p>
            <a:r>
              <a:rPr lang="fr-FR" sz="2400" dirty="0"/>
              <a:t>Que pouvez vous faire au quotidien?</a:t>
            </a:r>
          </a:p>
          <a:p>
            <a:pPr lvl="1"/>
            <a:r>
              <a:rPr lang="fr-FR" sz="2400" dirty="0"/>
              <a:t>Minimum syndical (importance de la </a:t>
            </a:r>
            <a:r>
              <a:rPr lang="fr-FR" sz="2400" u="sng" dirty="0"/>
              <a:t>REPETITION</a:t>
            </a:r>
            <a:r>
              <a:rPr lang="fr-FR" sz="2400" dirty="0"/>
              <a:t> du message)</a:t>
            </a:r>
          </a:p>
          <a:p>
            <a:pPr lvl="1"/>
            <a:r>
              <a:rPr lang="fr-FR" sz="2400" dirty="0"/>
              <a:t>Mettre une affiche et des tracts en salle </a:t>
            </a:r>
            <a:r>
              <a:rPr lang="fr-FR" sz="2400" dirty="0" smtClean="0"/>
              <a:t>d</a:t>
            </a:r>
            <a:r>
              <a:rPr lang="fr-FR" sz="2400" dirty="0" smtClean="0">
                <a:latin typeface="Arial"/>
              </a:rPr>
              <a:t>’</a:t>
            </a:r>
            <a:r>
              <a:rPr lang="fr-FR" sz="2400" dirty="0" smtClean="0"/>
              <a:t>attente</a:t>
            </a:r>
            <a:endParaRPr lang="fr-FR" sz="2400" dirty="0"/>
          </a:p>
          <a:p>
            <a:pPr lvl="1"/>
            <a:r>
              <a:rPr lang="fr-FR" sz="2400" dirty="0"/>
              <a:t>Connaître le numéro de Tabac info service </a:t>
            </a:r>
            <a:r>
              <a:rPr lang="fr-FR" sz="2400" dirty="0" smtClean="0"/>
              <a:t>: 3989		(</a:t>
            </a:r>
            <a:r>
              <a:rPr lang="fr-FR" sz="2400" dirty="0"/>
              <a:t>0,15 €</a:t>
            </a:r>
            <a:r>
              <a:rPr lang="fr-FR" sz="2400" dirty="0" smtClean="0"/>
              <a:t>/appel)</a:t>
            </a:r>
            <a:endParaRPr lang="fr-FR" sz="2400" dirty="0"/>
          </a:p>
          <a:p>
            <a:pPr lvl="1"/>
            <a:r>
              <a:rPr lang="fr-FR" sz="2400" dirty="0"/>
              <a:t>Montrer </a:t>
            </a:r>
            <a:r>
              <a:rPr lang="fr-FR" sz="2400" dirty="0" smtClean="0"/>
              <a:t>l</a:t>
            </a:r>
            <a:r>
              <a:rPr lang="fr-FR" sz="2400" dirty="0" smtClean="0">
                <a:latin typeface="Arial"/>
              </a:rPr>
              <a:t>’</a:t>
            </a:r>
            <a:r>
              <a:rPr lang="fr-FR" sz="2400" dirty="0" smtClean="0"/>
              <a:t>exemple</a:t>
            </a:r>
            <a:endParaRPr lang="fr-FR" sz="2400" dirty="0"/>
          </a:p>
          <a:p>
            <a:pPr lvl="1"/>
            <a:r>
              <a:rPr lang="fr-FR" sz="2400" dirty="0"/>
              <a:t>Connaître les moyens de sevrage</a:t>
            </a:r>
          </a:p>
        </p:txBody>
      </p:sp>
    </p:spTree>
    <p:extLst>
      <p:ext uri="{BB962C8B-B14F-4D97-AF65-F5344CB8AC3E}">
        <p14:creationId xmlns:p14="http://schemas.microsoft.com/office/powerpoint/2010/main" val="31316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Tabac et médecin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/>
              <a:t>Qui peut vous aider ?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Tabac info service (tabac-info-</a:t>
            </a:r>
            <a:r>
              <a:rPr lang="fr-FR" sz="2400" dirty="0" err="1"/>
              <a:t>service.fr</a:t>
            </a:r>
            <a:r>
              <a:rPr lang="fr-FR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Internet: site de </a:t>
            </a:r>
            <a:r>
              <a:rPr lang="fr-FR" sz="2400" dirty="0" smtClean="0"/>
              <a:t>l</a:t>
            </a:r>
            <a:r>
              <a:rPr lang="fr-FR" sz="2400" dirty="0" smtClean="0">
                <a:latin typeface="Arial"/>
              </a:rPr>
              <a:t>’</a:t>
            </a:r>
            <a:r>
              <a:rPr lang="fr-FR" sz="2400" dirty="0" smtClean="0"/>
              <a:t>ANAES</a:t>
            </a:r>
            <a:r>
              <a:rPr lang="fr-FR" sz="2400" dirty="0"/>
              <a:t>, de la sécu, de </a:t>
            </a:r>
            <a:r>
              <a:rPr lang="fr-FR" sz="2400" dirty="0" smtClean="0"/>
              <a:t>l</a:t>
            </a:r>
            <a:r>
              <a:rPr lang="fr-FR" sz="2400" dirty="0" smtClean="0">
                <a:latin typeface="Arial"/>
              </a:rPr>
              <a:t>’</a:t>
            </a:r>
            <a:r>
              <a:rPr lang="fr-FR" sz="2400" dirty="0" smtClean="0"/>
              <a:t>INPES </a:t>
            </a:r>
            <a:r>
              <a:rPr lang="fr-FR" sz="2400" dirty="0"/>
              <a:t>(obtenir affiches, tracts gratuits, être au courant des campagnes publicitaires …</a:t>
            </a:r>
            <a:r>
              <a:rPr lang="fr-FR" sz="2400" dirty="0" smtClean="0"/>
              <a:t>)</a:t>
            </a:r>
            <a:endParaRPr lang="fr-FR" sz="2400" dirty="0"/>
          </a:p>
          <a:p>
            <a:pPr lvl="1">
              <a:lnSpc>
                <a:spcPct val="90000"/>
              </a:lnSpc>
            </a:pPr>
            <a:r>
              <a:rPr lang="fr-FR" sz="2400" dirty="0"/>
              <a:t>Consultation de </a:t>
            </a:r>
            <a:r>
              <a:rPr lang="fr-FR" sz="2400" dirty="0" err="1" smtClean="0"/>
              <a:t>Tabacologie</a:t>
            </a:r>
            <a:r>
              <a:rPr lang="fr-FR" sz="2400" dirty="0" smtClean="0"/>
              <a:t> (annuaire de l’OFT)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48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Cigarette </a:t>
            </a:r>
            <a:r>
              <a:rPr lang="en-US" dirty="0" err="1" smtClean="0"/>
              <a:t>électronique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le </a:t>
            </a:r>
            <a:r>
              <a:rPr lang="en-US" dirty="0" err="1" smtClean="0"/>
              <a:t>sevrage</a:t>
            </a:r>
            <a:r>
              <a:rPr lang="en-US" dirty="0" smtClean="0"/>
              <a:t> facile?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cigarette </a:t>
            </a:r>
            <a:r>
              <a:rPr lang="en-US" dirty="0" err="1" smtClean="0"/>
              <a:t>électronique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E-Cig: </a:t>
            </a:r>
            <a:r>
              <a:rPr lang="en-US" dirty="0" err="1" smtClean="0"/>
              <a:t>Anatomie</a:t>
            </a:r>
            <a:r>
              <a:rPr lang="en-US" dirty="0" smtClean="0"/>
              <a:t>, </a:t>
            </a:r>
            <a:r>
              <a:rPr lang="en-US" dirty="0" err="1" smtClean="0"/>
              <a:t>physiologie</a:t>
            </a:r>
            <a:r>
              <a:rPr lang="en-US" dirty="0" smtClean="0"/>
              <a:t>… cadre </a:t>
            </a:r>
            <a:r>
              <a:rPr lang="en-US" dirty="0" err="1" smtClean="0"/>
              <a:t>légal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E-cig: </a:t>
            </a:r>
            <a:r>
              <a:rPr lang="en-US" dirty="0" err="1" smtClean="0"/>
              <a:t>quels</a:t>
            </a:r>
            <a:r>
              <a:rPr lang="en-US" dirty="0" smtClean="0"/>
              <a:t> dangers?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E-cig: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E-cig: les </a:t>
            </a:r>
            <a:r>
              <a:rPr lang="en-US" dirty="0" err="1" smtClean="0"/>
              <a:t>dérives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E-cig: </a:t>
            </a: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conseils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E-cig: </a:t>
            </a:r>
            <a:r>
              <a:rPr lang="en-US" dirty="0" err="1" smtClean="0"/>
              <a:t>Anatomie</a:t>
            </a:r>
            <a:r>
              <a:rPr lang="en-US" dirty="0" smtClean="0"/>
              <a:t> et </a:t>
            </a:r>
            <a:r>
              <a:rPr lang="en-US" dirty="0" err="1" smtClean="0"/>
              <a:t>physiologie</a:t>
            </a:r>
            <a:endParaRPr lang="en-US" dirty="0"/>
          </a:p>
        </p:txBody>
      </p:sp>
      <p:pic>
        <p:nvPicPr>
          <p:cNvPr id="4" name="Content Placeholder 3" descr="e-cig anat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1" b="14891"/>
          <a:stretch/>
        </p:blipFill>
        <p:spPr/>
      </p:pic>
      <p:pic>
        <p:nvPicPr>
          <p:cNvPr id="3" name="Picture 2" descr="fum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26" y="1914251"/>
            <a:ext cx="6279764" cy="41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288" y="4652963"/>
            <a:ext cx="2836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>
                <a:solidFill>
                  <a:schemeClr val="accent2"/>
                </a:solidFill>
              </a:rPr>
              <a:t>En fait, dans le tabac:</a:t>
            </a:r>
            <a:endParaRPr lang="en-GB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36563" y="5084763"/>
            <a:ext cx="8275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i="1" dirty="0">
                <a:solidFill>
                  <a:srgbClr val="FFFFFF"/>
                </a:solidFill>
                <a:latin typeface="Arial Narrow" charset="0"/>
              </a:rPr>
              <a:t>15 </a:t>
            </a:r>
            <a:r>
              <a:rPr lang="en-GB" sz="2000" i="1" dirty="0" err="1">
                <a:solidFill>
                  <a:srgbClr val="FFFFFF"/>
                </a:solidFill>
                <a:latin typeface="Arial Narrow" charset="0"/>
              </a:rPr>
              <a:t>à</a:t>
            </a:r>
            <a:r>
              <a:rPr lang="en-GB" sz="2000" i="1" dirty="0">
                <a:solidFill>
                  <a:srgbClr val="FFFFFF"/>
                </a:solidFill>
                <a:latin typeface="Arial Narrow" charset="0"/>
              </a:rPr>
              <a:t> 23 mg de </a:t>
            </a:r>
            <a:r>
              <a:rPr lang="en-GB" sz="2000" b="1" i="1" dirty="0">
                <a:solidFill>
                  <a:srgbClr val="FFFFFF"/>
                </a:solidFill>
                <a:latin typeface="Arial Narrow" charset="0"/>
              </a:rPr>
              <a:t>nicotine</a:t>
            </a:r>
            <a:r>
              <a:rPr lang="en-GB" sz="2000" i="1" dirty="0">
                <a:solidFill>
                  <a:srgbClr val="FFFFFF"/>
                </a:solidFill>
                <a:latin typeface="Arial Narrow" charset="0"/>
              </a:rPr>
              <a:t> par </a:t>
            </a:r>
            <a:r>
              <a:rPr lang="en-GB" sz="2000" i="1" dirty="0" err="1">
                <a:solidFill>
                  <a:srgbClr val="FFFFFF"/>
                </a:solidFill>
                <a:latin typeface="Arial Narrow" charset="0"/>
              </a:rPr>
              <a:t>gramme</a:t>
            </a:r>
            <a:r>
              <a:rPr lang="en-GB" sz="2000" i="1" dirty="0">
                <a:solidFill>
                  <a:srgbClr val="FFFFFF"/>
                </a:solidFill>
                <a:latin typeface="Arial Narrow" charset="0"/>
              </a:rPr>
              <a:t>,  </a:t>
            </a:r>
            <a:r>
              <a:rPr lang="en-GB" b="1" i="1" dirty="0" err="1">
                <a:solidFill>
                  <a:srgbClr val="FFFFFF"/>
                </a:solidFill>
              </a:rPr>
              <a:t>soit</a:t>
            </a:r>
            <a:r>
              <a:rPr lang="en-GB" b="1" i="1" dirty="0">
                <a:solidFill>
                  <a:srgbClr val="FFFFFF"/>
                </a:solidFill>
              </a:rPr>
              <a:t> 8 </a:t>
            </a:r>
            <a:r>
              <a:rPr lang="en-GB" b="1" i="1" dirty="0" err="1">
                <a:solidFill>
                  <a:srgbClr val="FFFFFF"/>
                </a:solidFill>
              </a:rPr>
              <a:t>à</a:t>
            </a:r>
            <a:r>
              <a:rPr lang="en-GB" b="1" i="1" dirty="0">
                <a:solidFill>
                  <a:srgbClr val="FFFFFF"/>
                </a:solidFill>
              </a:rPr>
              <a:t> 20mg de nicotine par cigarette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462088" y="5634038"/>
            <a:ext cx="1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fr-FR">
              <a:latin typeface="Arial Narrow" charset="0"/>
            </a:endParaRPr>
          </a:p>
        </p:txBody>
      </p:sp>
      <p:sp>
        <p:nvSpPr>
          <p:cNvPr id="29746" name="WordArt 50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3419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Une cigarette</a:t>
            </a:r>
          </a:p>
        </p:txBody>
      </p:sp>
      <p:grpSp>
        <p:nvGrpSpPr>
          <p:cNvPr id="29747" name="Group 51"/>
          <p:cNvGrpSpPr>
            <a:grpSpLocks/>
          </p:cNvGrpSpPr>
          <p:nvPr/>
        </p:nvGrpSpPr>
        <p:grpSpPr bwMode="auto">
          <a:xfrm>
            <a:off x="5411788" y="1184275"/>
            <a:ext cx="1624012" cy="2032000"/>
            <a:chOff x="3456" y="1008"/>
            <a:chExt cx="1023" cy="1280"/>
          </a:xfrm>
        </p:grpSpPr>
        <p:sp>
          <p:nvSpPr>
            <p:cNvPr id="29748" name="Freeform 52"/>
            <p:cNvSpPr>
              <a:spLocks/>
            </p:cNvSpPr>
            <p:nvPr/>
          </p:nvSpPr>
          <p:spPr bwMode="auto">
            <a:xfrm>
              <a:off x="3512" y="1972"/>
              <a:ext cx="670" cy="316"/>
            </a:xfrm>
            <a:custGeom>
              <a:avLst/>
              <a:gdLst>
                <a:gd name="T0" fmla="*/ 0 w 670"/>
                <a:gd name="T1" fmla="*/ 0 h 316"/>
                <a:gd name="T2" fmla="*/ 534 w 670"/>
                <a:gd name="T3" fmla="*/ 0 h 316"/>
                <a:gd name="T4" fmla="*/ 534 w 670"/>
                <a:gd name="T5" fmla="*/ 316 h 316"/>
                <a:gd name="T6" fmla="*/ 0 w 670"/>
                <a:gd name="T7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0" h="316">
                  <a:moveTo>
                    <a:pt x="0" y="0"/>
                  </a:moveTo>
                  <a:cubicBezTo>
                    <a:pt x="89" y="0"/>
                    <a:pt x="268" y="1"/>
                    <a:pt x="534" y="0"/>
                  </a:cubicBezTo>
                  <a:cubicBezTo>
                    <a:pt x="622" y="22"/>
                    <a:pt x="670" y="258"/>
                    <a:pt x="534" y="316"/>
                  </a:cubicBezTo>
                  <a:cubicBezTo>
                    <a:pt x="267" y="316"/>
                    <a:pt x="0" y="316"/>
                    <a:pt x="0" y="316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Freeform 53"/>
            <p:cNvSpPr>
              <a:spLocks/>
            </p:cNvSpPr>
            <p:nvPr/>
          </p:nvSpPr>
          <p:spPr bwMode="auto">
            <a:xfrm>
              <a:off x="3456" y="1968"/>
              <a:ext cx="105" cy="319"/>
            </a:xfrm>
            <a:custGeom>
              <a:avLst/>
              <a:gdLst>
                <a:gd name="T0" fmla="*/ 54 w 105"/>
                <a:gd name="T1" fmla="*/ 0 h 319"/>
                <a:gd name="T2" fmla="*/ 48 w 105"/>
                <a:gd name="T3" fmla="*/ 0 h 319"/>
                <a:gd name="T4" fmla="*/ 42 w 105"/>
                <a:gd name="T5" fmla="*/ 4 h 319"/>
                <a:gd name="T6" fmla="*/ 36 w 105"/>
                <a:gd name="T7" fmla="*/ 8 h 319"/>
                <a:gd name="T8" fmla="*/ 32 w 105"/>
                <a:gd name="T9" fmla="*/ 14 h 319"/>
                <a:gd name="T10" fmla="*/ 23 w 105"/>
                <a:gd name="T11" fmla="*/ 27 h 319"/>
                <a:gd name="T12" fmla="*/ 15 w 105"/>
                <a:gd name="T13" fmla="*/ 46 h 319"/>
                <a:gd name="T14" fmla="*/ 9 w 105"/>
                <a:gd name="T15" fmla="*/ 71 h 319"/>
                <a:gd name="T16" fmla="*/ 4 w 105"/>
                <a:gd name="T17" fmla="*/ 98 h 319"/>
                <a:gd name="T18" fmla="*/ 0 w 105"/>
                <a:gd name="T19" fmla="*/ 127 h 319"/>
                <a:gd name="T20" fmla="*/ 0 w 105"/>
                <a:gd name="T21" fmla="*/ 159 h 319"/>
                <a:gd name="T22" fmla="*/ 0 w 105"/>
                <a:gd name="T23" fmla="*/ 192 h 319"/>
                <a:gd name="T24" fmla="*/ 4 w 105"/>
                <a:gd name="T25" fmla="*/ 221 h 319"/>
                <a:gd name="T26" fmla="*/ 9 w 105"/>
                <a:gd name="T27" fmla="*/ 250 h 319"/>
                <a:gd name="T28" fmla="*/ 15 w 105"/>
                <a:gd name="T29" fmla="*/ 273 h 319"/>
                <a:gd name="T30" fmla="*/ 23 w 105"/>
                <a:gd name="T31" fmla="*/ 292 h 319"/>
                <a:gd name="T32" fmla="*/ 32 w 105"/>
                <a:gd name="T33" fmla="*/ 307 h 319"/>
                <a:gd name="T34" fmla="*/ 36 w 105"/>
                <a:gd name="T35" fmla="*/ 313 h 319"/>
                <a:gd name="T36" fmla="*/ 42 w 105"/>
                <a:gd name="T37" fmla="*/ 317 h 319"/>
                <a:gd name="T38" fmla="*/ 48 w 105"/>
                <a:gd name="T39" fmla="*/ 319 h 319"/>
                <a:gd name="T40" fmla="*/ 54 w 105"/>
                <a:gd name="T41" fmla="*/ 319 h 319"/>
                <a:gd name="T42" fmla="*/ 57 w 105"/>
                <a:gd name="T43" fmla="*/ 319 h 319"/>
                <a:gd name="T44" fmla="*/ 63 w 105"/>
                <a:gd name="T45" fmla="*/ 317 h 319"/>
                <a:gd name="T46" fmla="*/ 69 w 105"/>
                <a:gd name="T47" fmla="*/ 313 h 319"/>
                <a:gd name="T48" fmla="*/ 73 w 105"/>
                <a:gd name="T49" fmla="*/ 307 h 319"/>
                <a:gd name="T50" fmla="*/ 82 w 105"/>
                <a:gd name="T51" fmla="*/ 292 h 319"/>
                <a:gd name="T52" fmla="*/ 90 w 105"/>
                <a:gd name="T53" fmla="*/ 273 h 319"/>
                <a:gd name="T54" fmla="*/ 98 w 105"/>
                <a:gd name="T55" fmla="*/ 250 h 319"/>
                <a:gd name="T56" fmla="*/ 102 w 105"/>
                <a:gd name="T57" fmla="*/ 221 h 319"/>
                <a:gd name="T58" fmla="*/ 105 w 105"/>
                <a:gd name="T59" fmla="*/ 192 h 319"/>
                <a:gd name="T60" fmla="*/ 105 w 105"/>
                <a:gd name="T61" fmla="*/ 159 h 319"/>
                <a:gd name="T62" fmla="*/ 105 w 105"/>
                <a:gd name="T63" fmla="*/ 127 h 319"/>
                <a:gd name="T64" fmla="*/ 102 w 105"/>
                <a:gd name="T65" fmla="*/ 98 h 319"/>
                <a:gd name="T66" fmla="*/ 98 w 105"/>
                <a:gd name="T67" fmla="*/ 71 h 319"/>
                <a:gd name="T68" fmla="*/ 90 w 105"/>
                <a:gd name="T69" fmla="*/ 46 h 319"/>
                <a:gd name="T70" fmla="*/ 82 w 105"/>
                <a:gd name="T71" fmla="*/ 27 h 319"/>
                <a:gd name="T72" fmla="*/ 73 w 105"/>
                <a:gd name="T73" fmla="*/ 14 h 319"/>
                <a:gd name="T74" fmla="*/ 69 w 105"/>
                <a:gd name="T75" fmla="*/ 8 h 319"/>
                <a:gd name="T76" fmla="*/ 63 w 105"/>
                <a:gd name="T77" fmla="*/ 4 h 319"/>
                <a:gd name="T78" fmla="*/ 57 w 105"/>
                <a:gd name="T79" fmla="*/ 0 h 319"/>
                <a:gd name="T80" fmla="*/ 54 w 105"/>
                <a:gd name="T8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" h="319">
                  <a:moveTo>
                    <a:pt x="54" y="0"/>
                  </a:moveTo>
                  <a:lnTo>
                    <a:pt x="48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32" y="14"/>
                  </a:lnTo>
                  <a:lnTo>
                    <a:pt x="23" y="27"/>
                  </a:lnTo>
                  <a:lnTo>
                    <a:pt x="15" y="46"/>
                  </a:lnTo>
                  <a:lnTo>
                    <a:pt x="9" y="71"/>
                  </a:lnTo>
                  <a:lnTo>
                    <a:pt x="4" y="98"/>
                  </a:lnTo>
                  <a:lnTo>
                    <a:pt x="0" y="127"/>
                  </a:lnTo>
                  <a:lnTo>
                    <a:pt x="0" y="159"/>
                  </a:lnTo>
                  <a:lnTo>
                    <a:pt x="0" y="192"/>
                  </a:lnTo>
                  <a:lnTo>
                    <a:pt x="4" y="221"/>
                  </a:lnTo>
                  <a:lnTo>
                    <a:pt x="9" y="250"/>
                  </a:lnTo>
                  <a:lnTo>
                    <a:pt x="15" y="273"/>
                  </a:lnTo>
                  <a:lnTo>
                    <a:pt x="23" y="292"/>
                  </a:lnTo>
                  <a:lnTo>
                    <a:pt x="32" y="307"/>
                  </a:lnTo>
                  <a:lnTo>
                    <a:pt x="36" y="313"/>
                  </a:lnTo>
                  <a:lnTo>
                    <a:pt x="42" y="317"/>
                  </a:lnTo>
                  <a:lnTo>
                    <a:pt x="48" y="319"/>
                  </a:lnTo>
                  <a:lnTo>
                    <a:pt x="54" y="319"/>
                  </a:lnTo>
                  <a:lnTo>
                    <a:pt x="57" y="319"/>
                  </a:lnTo>
                  <a:lnTo>
                    <a:pt x="63" y="317"/>
                  </a:lnTo>
                  <a:lnTo>
                    <a:pt x="69" y="313"/>
                  </a:lnTo>
                  <a:lnTo>
                    <a:pt x="73" y="307"/>
                  </a:lnTo>
                  <a:lnTo>
                    <a:pt x="82" y="292"/>
                  </a:lnTo>
                  <a:lnTo>
                    <a:pt x="90" y="273"/>
                  </a:lnTo>
                  <a:lnTo>
                    <a:pt x="98" y="250"/>
                  </a:lnTo>
                  <a:lnTo>
                    <a:pt x="102" y="221"/>
                  </a:lnTo>
                  <a:lnTo>
                    <a:pt x="105" y="192"/>
                  </a:lnTo>
                  <a:lnTo>
                    <a:pt x="105" y="159"/>
                  </a:lnTo>
                  <a:lnTo>
                    <a:pt x="105" y="127"/>
                  </a:lnTo>
                  <a:lnTo>
                    <a:pt x="102" y="98"/>
                  </a:lnTo>
                  <a:lnTo>
                    <a:pt x="98" y="71"/>
                  </a:lnTo>
                  <a:lnTo>
                    <a:pt x="90" y="46"/>
                  </a:lnTo>
                  <a:lnTo>
                    <a:pt x="82" y="27"/>
                  </a:lnTo>
                  <a:lnTo>
                    <a:pt x="73" y="14"/>
                  </a:lnTo>
                  <a:lnTo>
                    <a:pt x="69" y="8"/>
                  </a:lnTo>
                  <a:lnTo>
                    <a:pt x="63" y="4"/>
                  </a:lnTo>
                  <a:lnTo>
                    <a:pt x="57" y="0"/>
                  </a:lnTo>
                  <a:lnTo>
                    <a:pt x="54" y="0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4156" y="1008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FFF"/>
                  </a:solidFill>
                  <a:latin typeface="AvantGarde Bk BT" charset="0"/>
                </a:rPr>
                <a:t>Filtre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9751" name="Line 55"/>
            <p:cNvSpPr>
              <a:spLocks noChangeShapeType="1"/>
            </p:cNvSpPr>
            <p:nvPr/>
          </p:nvSpPr>
          <p:spPr bwMode="auto">
            <a:xfrm flipH="1">
              <a:off x="4080" y="1248"/>
              <a:ext cx="288" cy="7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52" name="Group 56"/>
          <p:cNvGrpSpPr>
            <a:grpSpLocks/>
          </p:cNvGrpSpPr>
          <p:nvPr/>
        </p:nvGrpSpPr>
        <p:grpSpPr bwMode="auto">
          <a:xfrm>
            <a:off x="1300163" y="1336675"/>
            <a:ext cx="4219575" cy="1876425"/>
            <a:chOff x="866" y="1104"/>
            <a:chExt cx="2658" cy="1182"/>
          </a:xfrm>
        </p:grpSpPr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866" y="1104"/>
              <a:ext cx="216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dirty="0">
                  <a:solidFill>
                    <a:srgbClr val="FFFFFF"/>
                  </a:solidFill>
                  <a:latin typeface="AvantGarde Bk BT" charset="0"/>
                </a:rPr>
                <a:t>0,5 </a:t>
              </a:r>
              <a:r>
                <a:rPr lang="en-GB" dirty="0" err="1">
                  <a:solidFill>
                    <a:srgbClr val="FFFFFF"/>
                  </a:solidFill>
                  <a:latin typeface="AvantGarde Bk BT" charset="0"/>
                </a:rPr>
                <a:t>à</a:t>
              </a:r>
              <a:r>
                <a:rPr lang="en-GB" dirty="0">
                  <a:solidFill>
                    <a:srgbClr val="FFFFFF"/>
                  </a:solidFill>
                  <a:latin typeface="AvantGarde Bk BT" charset="0"/>
                </a:rPr>
                <a:t> 1g de </a:t>
              </a:r>
              <a:r>
                <a:rPr lang="en-GB" dirty="0" err="1">
                  <a:solidFill>
                    <a:srgbClr val="FFFFFF"/>
                  </a:solidFill>
                  <a:latin typeface="AvantGarde Bk BT" charset="0"/>
                </a:rPr>
                <a:t>tabac</a:t>
              </a:r>
              <a:r>
                <a:rPr lang="en-GB" dirty="0">
                  <a:solidFill>
                    <a:srgbClr val="FFFFFF"/>
                  </a:solidFill>
                  <a:latin typeface="AvantGarde Bk BT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AvantGarde Bk BT" charset="0"/>
                </a:rPr>
                <a:t>dans</a:t>
              </a:r>
              <a:r>
                <a:rPr lang="en-GB" dirty="0">
                  <a:solidFill>
                    <a:srgbClr val="FFFFFF"/>
                  </a:solidFill>
                  <a:latin typeface="AvantGarde Bk BT" charset="0"/>
                </a:rPr>
                <a:t> du </a:t>
              </a:r>
              <a:r>
                <a:rPr lang="en-GB" dirty="0" err="1">
                  <a:solidFill>
                    <a:srgbClr val="FFFFFF"/>
                  </a:solidFill>
                  <a:latin typeface="AvantGarde Bk BT" charset="0"/>
                </a:rPr>
                <a:t>papier</a:t>
              </a:r>
              <a:r>
                <a:rPr lang="en-GB" dirty="0">
                  <a:solidFill>
                    <a:srgbClr val="FFFFFF"/>
                  </a:solidFill>
                  <a:latin typeface="AvantGarde Bk BT" charset="0"/>
                </a:rPr>
                <a:t>:</a:t>
              </a:r>
            </a:p>
          </p:txBody>
        </p:sp>
        <p:sp>
          <p:nvSpPr>
            <p:cNvPr id="29754" name="Freeform 58"/>
            <p:cNvSpPr>
              <a:spLocks/>
            </p:cNvSpPr>
            <p:nvPr/>
          </p:nvSpPr>
          <p:spPr bwMode="auto">
            <a:xfrm>
              <a:off x="1559" y="1973"/>
              <a:ext cx="1965" cy="307"/>
            </a:xfrm>
            <a:custGeom>
              <a:avLst/>
              <a:gdLst>
                <a:gd name="T0" fmla="*/ 0 w 1965"/>
                <a:gd name="T1" fmla="*/ 307 h 307"/>
                <a:gd name="T2" fmla="*/ 1869 w 1965"/>
                <a:gd name="T3" fmla="*/ 307 h 307"/>
                <a:gd name="T4" fmla="*/ 1869 w 1965"/>
                <a:gd name="T5" fmla="*/ 0 h 307"/>
                <a:gd name="T6" fmla="*/ 7 w 1965"/>
                <a:gd name="T7" fmla="*/ 0 h 307"/>
                <a:gd name="T8" fmla="*/ 0 w 1965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5" h="307">
                  <a:moveTo>
                    <a:pt x="0" y="307"/>
                  </a:moveTo>
                  <a:cubicBezTo>
                    <a:pt x="0" y="307"/>
                    <a:pt x="934" y="307"/>
                    <a:pt x="1869" y="307"/>
                  </a:cubicBezTo>
                  <a:cubicBezTo>
                    <a:pt x="1965" y="259"/>
                    <a:pt x="1945" y="39"/>
                    <a:pt x="1869" y="0"/>
                  </a:cubicBezTo>
                  <a:cubicBezTo>
                    <a:pt x="938" y="0"/>
                    <a:pt x="7" y="0"/>
                    <a:pt x="7" y="0"/>
                  </a:cubicBezTo>
                  <a:lnTo>
                    <a:pt x="0" y="307"/>
                  </a:lnTo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59" descr="Liège"/>
            <p:cNvSpPr>
              <a:spLocks/>
            </p:cNvSpPr>
            <p:nvPr/>
          </p:nvSpPr>
          <p:spPr bwMode="auto">
            <a:xfrm>
              <a:off x="1501" y="1973"/>
              <a:ext cx="140" cy="313"/>
            </a:xfrm>
            <a:custGeom>
              <a:avLst/>
              <a:gdLst>
                <a:gd name="T0" fmla="*/ 69 w 140"/>
                <a:gd name="T1" fmla="*/ 0 h 313"/>
                <a:gd name="T2" fmla="*/ 63 w 140"/>
                <a:gd name="T3" fmla="*/ 0 h 313"/>
                <a:gd name="T4" fmla="*/ 56 w 140"/>
                <a:gd name="T5" fmla="*/ 4 h 313"/>
                <a:gd name="T6" fmla="*/ 50 w 140"/>
                <a:gd name="T7" fmla="*/ 8 h 313"/>
                <a:gd name="T8" fmla="*/ 42 w 140"/>
                <a:gd name="T9" fmla="*/ 12 h 313"/>
                <a:gd name="T10" fmla="*/ 31 w 140"/>
                <a:gd name="T11" fmla="*/ 27 h 313"/>
                <a:gd name="T12" fmla="*/ 21 w 140"/>
                <a:gd name="T13" fmla="*/ 46 h 313"/>
                <a:gd name="T14" fmla="*/ 11 w 140"/>
                <a:gd name="T15" fmla="*/ 69 h 313"/>
                <a:gd name="T16" fmla="*/ 6 w 140"/>
                <a:gd name="T17" fmla="*/ 96 h 313"/>
                <a:gd name="T18" fmla="*/ 2 w 140"/>
                <a:gd name="T19" fmla="*/ 125 h 313"/>
                <a:gd name="T20" fmla="*/ 0 w 140"/>
                <a:gd name="T21" fmla="*/ 156 h 313"/>
                <a:gd name="T22" fmla="*/ 2 w 140"/>
                <a:gd name="T23" fmla="*/ 188 h 313"/>
                <a:gd name="T24" fmla="*/ 6 w 140"/>
                <a:gd name="T25" fmla="*/ 217 h 313"/>
                <a:gd name="T26" fmla="*/ 11 w 140"/>
                <a:gd name="T27" fmla="*/ 244 h 313"/>
                <a:gd name="T28" fmla="*/ 21 w 140"/>
                <a:gd name="T29" fmla="*/ 267 h 313"/>
                <a:gd name="T30" fmla="*/ 31 w 140"/>
                <a:gd name="T31" fmla="*/ 286 h 313"/>
                <a:gd name="T32" fmla="*/ 42 w 140"/>
                <a:gd name="T33" fmla="*/ 300 h 313"/>
                <a:gd name="T34" fmla="*/ 50 w 140"/>
                <a:gd name="T35" fmla="*/ 305 h 313"/>
                <a:gd name="T36" fmla="*/ 56 w 140"/>
                <a:gd name="T37" fmla="*/ 309 h 313"/>
                <a:gd name="T38" fmla="*/ 63 w 140"/>
                <a:gd name="T39" fmla="*/ 311 h 313"/>
                <a:gd name="T40" fmla="*/ 69 w 140"/>
                <a:gd name="T41" fmla="*/ 313 h 313"/>
                <a:gd name="T42" fmla="*/ 77 w 140"/>
                <a:gd name="T43" fmla="*/ 311 h 313"/>
                <a:gd name="T44" fmla="*/ 84 w 140"/>
                <a:gd name="T45" fmla="*/ 309 h 313"/>
                <a:gd name="T46" fmla="*/ 90 w 140"/>
                <a:gd name="T47" fmla="*/ 305 h 313"/>
                <a:gd name="T48" fmla="*/ 98 w 140"/>
                <a:gd name="T49" fmla="*/ 300 h 313"/>
                <a:gd name="T50" fmla="*/ 109 w 140"/>
                <a:gd name="T51" fmla="*/ 286 h 313"/>
                <a:gd name="T52" fmla="*/ 119 w 140"/>
                <a:gd name="T53" fmla="*/ 267 h 313"/>
                <a:gd name="T54" fmla="*/ 129 w 140"/>
                <a:gd name="T55" fmla="*/ 244 h 313"/>
                <a:gd name="T56" fmla="*/ 134 w 140"/>
                <a:gd name="T57" fmla="*/ 217 h 313"/>
                <a:gd name="T58" fmla="*/ 138 w 140"/>
                <a:gd name="T59" fmla="*/ 188 h 313"/>
                <a:gd name="T60" fmla="*/ 140 w 140"/>
                <a:gd name="T61" fmla="*/ 156 h 313"/>
                <a:gd name="T62" fmla="*/ 138 w 140"/>
                <a:gd name="T63" fmla="*/ 125 h 313"/>
                <a:gd name="T64" fmla="*/ 134 w 140"/>
                <a:gd name="T65" fmla="*/ 96 h 313"/>
                <a:gd name="T66" fmla="*/ 129 w 140"/>
                <a:gd name="T67" fmla="*/ 69 h 313"/>
                <a:gd name="T68" fmla="*/ 119 w 140"/>
                <a:gd name="T69" fmla="*/ 46 h 313"/>
                <a:gd name="T70" fmla="*/ 109 w 140"/>
                <a:gd name="T71" fmla="*/ 27 h 313"/>
                <a:gd name="T72" fmla="*/ 98 w 140"/>
                <a:gd name="T73" fmla="*/ 12 h 313"/>
                <a:gd name="T74" fmla="*/ 90 w 140"/>
                <a:gd name="T75" fmla="*/ 8 h 313"/>
                <a:gd name="T76" fmla="*/ 84 w 140"/>
                <a:gd name="T77" fmla="*/ 4 h 313"/>
                <a:gd name="T78" fmla="*/ 77 w 140"/>
                <a:gd name="T79" fmla="*/ 0 h 313"/>
                <a:gd name="T80" fmla="*/ 69 w 140"/>
                <a:gd name="T8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313">
                  <a:moveTo>
                    <a:pt x="69" y="0"/>
                  </a:moveTo>
                  <a:lnTo>
                    <a:pt x="63" y="0"/>
                  </a:lnTo>
                  <a:lnTo>
                    <a:pt x="56" y="4"/>
                  </a:lnTo>
                  <a:lnTo>
                    <a:pt x="50" y="8"/>
                  </a:lnTo>
                  <a:lnTo>
                    <a:pt x="42" y="12"/>
                  </a:lnTo>
                  <a:lnTo>
                    <a:pt x="31" y="27"/>
                  </a:lnTo>
                  <a:lnTo>
                    <a:pt x="21" y="46"/>
                  </a:lnTo>
                  <a:lnTo>
                    <a:pt x="11" y="69"/>
                  </a:lnTo>
                  <a:lnTo>
                    <a:pt x="6" y="96"/>
                  </a:lnTo>
                  <a:lnTo>
                    <a:pt x="2" y="125"/>
                  </a:lnTo>
                  <a:lnTo>
                    <a:pt x="0" y="156"/>
                  </a:lnTo>
                  <a:lnTo>
                    <a:pt x="2" y="188"/>
                  </a:lnTo>
                  <a:lnTo>
                    <a:pt x="6" y="217"/>
                  </a:lnTo>
                  <a:lnTo>
                    <a:pt x="11" y="244"/>
                  </a:lnTo>
                  <a:lnTo>
                    <a:pt x="21" y="267"/>
                  </a:lnTo>
                  <a:lnTo>
                    <a:pt x="31" y="286"/>
                  </a:lnTo>
                  <a:lnTo>
                    <a:pt x="42" y="300"/>
                  </a:lnTo>
                  <a:lnTo>
                    <a:pt x="50" y="305"/>
                  </a:lnTo>
                  <a:lnTo>
                    <a:pt x="56" y="309"/>
                  </a:lnTo>
                  <a:lnTo>
                    <a:pt x="63" y="311"/>
                  </a:lnTo>
                  <a:lnTo>
                    <a:pt x="69" y="313"/>
                  </a:lnTo>
                  <a:lnTo>
                    <a:pt x="77" y="311"/>
                  </a:lnTo>
                  <a:lnTo>
                    <a:pt x="84" y="309"/>
                  </a:lnTo>
                  <a:lnTo>
                    <a:pt x="90" y="305"/>
                  </a:lnTo>
                  <a:lnTo>
                    <a:pt x="98" y="300"/>
                  </a:lnTo>
                  <a:lnTo>
                    <a:pt x="109" y="286"/>
                  </a:lnTo>
                  <a:lnTo>
                    <a:pt x="119" y="267"/>
                  </a:lnTo>
                  <a:lnTo>
                    <a:pt x="129" y="244"/>
                  </a:lnTo>
                  <a:lnTo>
                    <a:pt x="134" y="217"/>
                  </a:lnTo>
                  <a:lnTo>
                    <a:pt x="138" y="188"/>
                  </a:lnTo>
                  <a:lnTo>
                    <a:pt x="140" y="156"/>
                  </a:lnTo>
                  <a:lnTo>
                    <a:pt x="138" y="125"/>
                  </a:lnTo>
                  <a:lnTo>
                    <a:pt x="134" y="96"/>
                  </a:lnTo>
                  <a:lnTo>
                    <a:pt x="129" y="69"/>
                  </a:lnTo>
                  <a:lnTo>
                    <a:pt x="119" y="46"/>
                  </a:lnTo>
                  <a:lnTo>
                    <a:pt x="109" y="27"/>
                  </a:lnTo>
                  <a:lnTo>
                    <a:pt x="98" y="12"/>
                  </a:lnTo>
                  <a:lnTo>
                    <a:pt x="90" y="8"/>
                  </a:lnTo>
                  <a:lnTo>
                    <a:pt x="84" y="4"/>
                  </a:lnTo>
                  <a:lnTo>
                    <a:pt x="77" y="0"/>
                  </a:lnTo>
                  <a:lnTo>
                    <a:pt x="6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60"/>
            <p:cNvSpPr>
              <a:spLocks noChangeShapeType="1"/>
            </p:cNvSpPr>
            <p:nvPr/>
          </p:nvSpPr>
          <p:spPr bwMode="auto">
            <a:xfrm>
              <a:off x="2304" y="134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69" name="Group 73"/>
          <p:cNvGrpSpPr>
            <a:grpSpLocks/>
          </p:cNvGrpSpPr>
          <p:nvPr/>
        </p:nvGrpSpPr>
        <p:grpSpPr bwMode="auto">
          <a:xfrm>
            <a:off x="4799013" y="2251075"/>
            <a:ext cx="4076700" cy="1482725"/>
            <a:chOff x="3070" y="1680"/>
            <a:chExt cx="2568" cy="934"/>
          </a:xfrm>
        </p:grpSpPr>
        <p:sp>
          <p:nvSpPr>
            <p:cNvPr id="29758" name="Freeform 62"/>
            <p:cNvSpPr>
              <a:spLocks/>
            </p:cNvSpPr>
            <p:nvPr/>
          </p:nvSpPr>
          <p:spPr bwMode="auto">
            <a:xfrm>
              <a:off x="3070" y="1680"/>
              <a:ext cx="1049" cy="336"/>
            </a:xfrm>
            <a:custGeom>
              <a:avLst/>
              <a:gdLst>
                <a:gd name="T0" fmla="*/ 202 w 1049"/>
                <a:gd name="T1" fmla="*/ 216 h 336"/>
                <a:gd name="T2" fmla="*/ 89 w 1049"/>
                <a:gd name="T3" fmla="*/ 0 h 336"/>
                <a:gd name="T4" fmla="*/ 764 w 1049"/>
                <a:gd name="T5" fmla="*/ 3 h 336"/>
                <a:gd name="T6" fmla="*/ 770 w 1049"/>
                <a:gd name="T7" fmla="*/ 3 h 336"/>
                <a:gd name="T8" fmla="*/ 857 w 1049"/>
                <a:gd name="T9" fmla="*/ 189 h 336"/>
                <a:gd name="T10" fmla="*/ 971 w 1049"/>
                <a:gd name="T11" fmla="*/ 291 h 336"/>
                <a:gd name="T12" fmla="*/ 425 w 1049"/>
                <a:gd name="T13" fmla="*/ 291 h 336"/>
                <a:gd name="T14" fmla="*/ 395 w 1049"/>
                <a:gd name="T15" fmla="*/ 336 h 336"/>
                <a:gd name="T16" fmla="*/ 358 w 1049"/>
                <a:gd name="T17" fmla="*/ 296 h 336"/>
                <a:gd name="T18" fmla="*/ 272 w 1049"/>
                <a:gd name="T19" fmla="*/ 290 h 336"/>
                <a:gd name="T20" fmla="*/ 202 w 1049"/>
                <a:gd name="T21" fmla="*/ 2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336">
                  <a:moveTo>
                    <a:pt x="202" y="216"/>
                  </a:moveTo>
                  <a:cubicBezTo>
                    <a:pt x="149" y="178"/>
                    <a:pt x="0" y="36"/>
                    <a:pt x="89" y="0"/>
                  </a:cubicBezTo>
                  <a:lnTo>
                    <a:pt x="764" y="3"/>
                  </a:lnTo>
                  <a:lnTo>
                    <a:pt x="770" y="3"/>
                  </a:lnTo>
                  <a:cubicBezTo>
                    <a:pt x="785" y="34"/>
                    <a:pt x="675" y="7"/>
                    <a:pt x="857" y="189"/>
                  </a:cubicBezTo>
                  <a:cubicBezTo>
                    <a:pt x="875" y="204"/>
                    <a:pt x="1049" y="272"/>
                    <a:pt x="971" y="291"/>
                  </a:cubicBezTo>
                  <a:lnTo>
                    <a:pt x="425" y="291"/>
                  </a:lnTo>
                  <a:lnTo>
                    <a:pt x="395" y="336"/>
                  </a:lnTo>
                  <a:lnTo>
                    <a:pt x="358" y="296"/>
                  </a:lnTo>
                  <a:cubicBezTo>
                    <a:pt x="338" y="288"/>
                    <a:pt x="298" y="303"/>
                    <a:pt x="272" y="290"/>
                  </a:cubicBezTo>
                  <a:cubicBezTo>
                    <a:pt x="332" y="260"/>
                    <a:pt x="210" y="230"/>
                    <a:pt x="202" y="216"/>
                  </a:cubicBez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68" name="Group 72"/>
            <p:cNvGrpSpPr>
              <a:grpSpLocks/>
            </p:cNvGrpSpPr>
            <p:nvPr/>
          </p:nvGrpSpPr>
          <p:grpSpPr bwMode="auto">
            <a:xfrm>
              <a:off x="3330" y="2120"/>
              <a:ext cx="2308" cy="494"/>
              <a:chOff x="3330" y="2120"/>
              <a:chExt cx="2308" cy="494"/>
            </a:xfrm>
          </p:grpSpPr>
          <p:grpSp>
            <p:nvGrpSpPr>
              <p:cNvPr id="29767" name="Group 71"/>
              <p:cNvGrpSpPr>
                <a:grpSpLocks/>
              </p:cNvGrpSpPr>
              <p:nvPr/>
            </p:nvGrpSpPr>
            <p:grpSpPr bwMode="auto">
              <a:xfrm>
                <a:off x="3854" y="2304"/>
                <a:ext cx="1784" cy="310"/>
                <a:chOff x="3854" y="2304"/>
                <a:chExt cx="1784" cy="310"/>
              </a:xfrm>
            </p:grpSpPr>
            <p:sp>
              <p:nvSpPr>
                <p:cNvPr id="29761" name="Rectangle 65"/>
                <p:cNvSpPr>
                  <a:spLocks noChangeArrowheads="1"/>
                </p:cNvSpPr>
                <p:nvPr/>
              </p:nvSpPr>
              <p:spPr bwMode="auto">
                <a:xfrm>
                  <a:off x="4132" y="2384"/>
                  <a:ext cx="150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>
                      <a:solidFill>
                        <a:srgbClr val="000000"/>
                      </a:solidFill>
                      <a:latin typeface="AvantGarde Bk BT" charset="0"/>
                    </a:rPr>
                    <a:t>Papier manchette</a:t>
                  </a:r>
                  <a:endParaRPr lang="en-GB"/>
                </a:p>
              </p:txBody>
            </p:sp>
            <p:sp>
              <p:nvSpPr>
                <p:cNvPr id="29762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3854" y="2304"/>
                  <a:ext cx="251" cy="2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63" name="Freeform 67"/>
              <p:cNvSpPr>
                <a:spLocks/>
              </p:cNvSpPr>
              <p:nvPr/>
            </p:nvSpPr>
            <p:spPr bwMode="auto">
              <a:xfrm>
                <a:off x="3330" y="2120"/>
                <a:ext cx="824" cy="170"/>
              </a:xfrm>
              <a:custGeom>
                <a:avLst/>
                <a:gdLst>
                  <a:gd name="T0" fmla="*/ 74 w 824"/>
                  <a:gd name="T1" fmla="*/ 2 h 170"/>
                  <a:gd name="T2" fmla="*/ 800 w 824"/>
                  <a:gd name="T3" fmla="*/ 0 h 170"/>
                  <a:gd name="T4" fmla="*/ 718 w 824"/>
                  <a:gd name="T5" fmla="*/ 170 h 170"/>
                  <a:gd name="T6" fmla="*/ 0 w 824"/>
                  <a:gd name="T7" fmla="*/ 168 h 170"/>
                  <a:gd name="T8" fmla="*/ 74 w 824"/>
                  <a:gd name="T9" fmla="*/ 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4" h="170">
                    <a:moveTo>
                      <a:pt x="74" y="2"/>
                    </a:moveTo>
                    <a:lnTo>
                      <a:pt x="800" y="0"/>
                    </a:lnTo>
                    <a:cubicBezTo>
                      <a:pt x="800" y="0"/>
                      <a:pt x="824" y="114"/>
                      <a:pt x="718" y="170"/>
                    </a:cubicBezTo>
                    <a:cubicBezTo>
                      <a:pt x="718" y="170"/>
                      <a:pt x="359" y="169"/>
                      <a:pt x="0" y="168"/>
                    </a:cubicBezTo>
                    <a:cubicBezTo>
                      <a:pt x="96" y="108"/>
                      <a:pt x="74" y="2"/>
                      <a:pt x="74" y="2"/>
                    </a:cubicBezTo>
                    <a:close/>
                  </a:path>
                </a:pathLst>
              </a:custGeom>
              <a:solidFill>
                <a:srgbClr val="FFFF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784225" y="6119464"/>
            <a:ext cx="757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i="1" dirty="0">
                <a:solidFill>
                  <a:schemeClr val="accent2"/>
                </a:solidFill>
              </a:rPr>
              <a:t>Jusqu'à 100 fois plus de nicotine que ce qui est marqué sur le paquet!!</a:t>
            </a:r>
          </a:p>
        </p:txBody>
      </p: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431800" y="3933825"/>
            <a:ext cx="8280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1" dirty="0">
                <a:solidFill>
                  <a:schemeClr val="accent2"/>
                </a:solidFill>
              </a:rPr>
              <a:t>Vous lisez sur le paquet :  Nicotine = 0,1mg   Goudrons = 8mg</a:t>
            </a:r>
          </a:p>
        </p:txBody>
      </p:sp>
    </p:spTree>
    <p:extLst>
      <p:ext uri="{BB962C8B-B14F-4D97-AF65-F5344CB8AC3E}">
        <p14:creationId xmlns:p14="http://schemas.microsoft.com/office/powerpoint/2010/main" val="30860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  <p:bldP spid="29764" grpId="0" autoUpdateAnimBg="0"/>
      <p:bldP spid="297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E-cig: cadre </a:t>
            </a:r>
            <a:r>
              <a:rPr lang="en-US" dirty="0" err="1" smtClean="0"/>
              <a:t>légal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E-cig: </a:t>
            </a:r>
            <a:r>
              <a:rPr lang="en-US" dirty="0" err="1" smtClean="0"/>
              <a:t>n’est</a:t>
            </a:r>
            <a:r>
              <a:rPr lang="en-US" dirty="0" smtClean="0"/>
              <a:t> pas un </a:t>
            </a:r>
            <a:r>
              <a:rPr lang="en-US" dirty="0" err="1" smtClean="0"/>
              <a:t>produit</a:t>
            </a:r>
            <a:r>
              <a:rPr lang="en-US" dirty="0" smtClean="0"/>
              <a:t> de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endParaRPr lang="en-US" dirty="0" smtClean="0"/>
          </a:p>
          <a:p>
            <a:r>
              <a:rPr lang="en-US" dirty="0" smtClean="0"/>
              <a:t>E-cig: </a:t>
            </a:r>
            <a:r>
              <a:rPr lang="en-US" dirty="0" err="1" smtClean="0"/>
              <a:t>n’est</a:t>
            </a:r>
            <a:r>
              <a:rPr lang="en-US" dirty="0" smtClean="0"/>
              <a:t> pas un </a:t>
            </a:r>
            <a:r>
              <a:rPr lang="en-US" dirty="0" err="1" smtClean="0"/>
              <a:t>substitut</a:t>
            </a:r>
            <a:r>
              <a:rPr lang="en-US" dirty="0" smtClean="0"/>
              <a:t> </a:t>
            </a:r>
            <a:r>
              <a:rPr lang="en-US" dirty="0" err="1" smtClean="0"/>
              <a:t>nicotinique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un </a:t>
            </a:r>
            <a:r>
              <a:rPr lang="en-US" dirty="0" err="1" smtClean="0"/>
              <a:t>médicament</a:t>
            </a:r>
            <a:r>
              <a:rPr lang="en-US" dirty="0" smtClean="0"/>
              <a:t>: pas de </a:t>
            </a:r>
            <a:r>
              <a:rPr lang="en-US" dirty="0" err="1" smtClean="0"/>
              <a:t>vente</a:t>
            </a:r>
            <a:r>
              <a:rPr lang="en-US" dirty="0" smtClean="0"/>
              <a:t> en </a:t>
            </a:r>
            <a:r>
              <a:rPr lang="en-US" dirty="0" err="1" smtClean="0"/>
              <a:t>pharmacie</a:t>
            </a:r>
            <a:endParaRPr lang="en-US" dirty="0" smtClean="0"/>
          </a:p>
          <a:p>
            <a:r>
              <a:rPr lang="en-US" dirty="0" err="1" smtClean="0"/>
              <a:t>Règlementation</a:t>
            </a:r>
            <a:r>
              <a:rPr lang="en-US" dirty="0" smtClean="0"/>
              <a:t> </a:t>
            </a:r>
            <a:r>
              <a:rPr lang="en-US" dirty="0" err="1" smtClean="0"/>
              <a:t>afnor</a:t>
            </a:r>
            <a:r>
              <a:rPr lang="en-US" dirty="0" smtClean="0"/>
              <a:t> ISO </a:t>
            </a:r>
            <a:r>
              <a:rPr lang="en-US" dirty="0" err="1" smtClean="0"/>
              <a:t>objets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et petit </a:t>
            </a:r>
            <a:r>
              <a:rPr lang="en-US" dirty="0" err="1" smtClean="0"/>
              <a:t>electroménager</a:t>
            </a:r>
            <a:endParaRPr lang="en-US" dirty="0" smtClean="0"/>
          </a:p>
          <a:p>
            <a:r>
              <a:rPr lang="en-US" dirty="0" err="1" smtClean="0"/>
              <a:t>Afnor</a:t>
            </a:r>
            <a:r>
              <a:rPr lang="en-US" dirty="0" smtClean="0"/>
              <a:t> ISO 8317 pour les e-</a:t>
            </a:r>
            <a:r>
              <a:rPr lang="en-US" dirty="0" err="1" smtClean="0"/>
              <a:t>liquides</a:t>
            </a:r>
            <a:r>
              <a:rPr lang="en-US" dirty="0"/>
              <a:t> </a:t>
            </a:r>
            <a:r>
              <a:rPr lang="en-US" dirty="0" smtClean="0"/>
              <a:t>(Nov 2013): </a:t>
            </a:r>
            <a:r>
              <a:rPr lang="en-US" dirty="0" err="1" smtClean="0"/>
              <a:t>alimentaire</a:t>
            </a:r>
            <a:r>
              <a:rPr lang="en-US" dirty="0" smtClean="0"/>
              <a:t>/colorants</a:t>
            </a:r>
          </a:p>
          <a:p>
            <a:r>
              <a:rPr lang="en-US" dirty="0" err="1" smtClean="0"/>
              <a:t>Vente</a:t>
            </a:r>
            <a:r>
              <a:rPr lang="en-US" dirty="0" smtClean="0"/>
              <a:t> </a:t>
            </a:r>
            <a:r>
              <a:rPr lang="en-US" dirty="0" err="1" smtClean="0"/>
              <a:t>interdite</a:t>
            </a:r>
            <a:r>
              <a:rPr lang="en-US" dirty="0" smtClean="0"/>
              <a:t> aux </a:t>
            </a:r>
            <a:r>
              <a:rPr lang="en-US" dirty="0" err="1" smtClean="0"/>
              <a:t>mineurs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E-cig: </a:t>
            </a:r>
            <a:r>
              <a:rPr lang="en-US" dirty="0" err="1" smtClean="0"/>
              <a:t>quels</a:t>
            </a:r>
            <a:r>
              <a:rPr lang="en-US" dirty="0" smtClean="0"/>
              <a:t>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Dispositif</a:t>
            </a:r>
            <a:r>
              <a:rPr lang="en-US" dirty="0" smtClean="0"/>
              <a:t> </a:t>
            </a:r>
            <a:r>
              <a:rPr lang="en-US" dirty="0" err="1"/>
              <a:t>é</a:t>
            </a:r>
            <a:r>
              <a:rPr lang="en-US" dirty="0" err="1" smtClean="0"/>
              <a:t>lectrique</a:t>
            </a:r>
            <a:r>
              <a:rPr lang="en-US" dirty="0" smtClean="0"/>
              <a:t> </a:t>
            </a:r>
            <a:r>
              <a:rPr lang="en-US" dirty="0" err="1" smtClean="0"/>
              <a:t>basse</a:t>
            </a:r>
            <a:r>
              <a:rPr lang="en-US" dirty="0" smtClean="0"/>
              <a:t> tension: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 de </a:t>
            </a:r>
            <a:r>
              <a:rPr lang="en-US" dirty="0" err="1" smtClean="0"/>
              <a:t>brulures</a:t>
            </a:r>
            <a:r>
              <a:rPr lang="en-US" dirty="0" smtClean="0"/>
              <a:t> </a:t>
            </a:r>
            <a:r>
              <a:rPr lang="en-US" dirty="0" err="1" smtClean="0"/>
              <a:t>rapportés</a:t>
            </a:r>
            <a:r>
              <a:rPr lang="en-US" dirty="0" smtClean="0"/>
              <a:t> (</a:t>
            </a:r>
            <a:r>
              <a:rPr lang="en-US" dirty="0" err="1" smtClean="0"/>
              <a:t>lèvres</a:t>
            </a:r>
            <a:r>
              <a:rPr lang="en-US" dirty="0" smtClean="0"/>
              <a:t>, visage…)</a:t>
            </a:r>
          </a:p>
          <a:p>
            <a:r>
              <a:rPr lang="en-US" dirty="0" smtClean="0"/>
              <a:t>E-</a:t>
            </a:r>
            <a:r>
              <a:rPr lang="en-US" dirty="0" err="1" smtClean="0"/>
              <a:t>liquides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Propylène</a:t>
            </a:r>
            <a:r>
              <a:rPr lang="en-US" dirty="0" smtClean="0"/>
              <a:t> glycol (+/- </a:t>
            </a:r>
            <a:r>
              <a:rPr lang="en-US" dirty="0" err="1" smtClean="0"/>
              <a:t>glycerine</a:t>
            </a:r>
            <a:r>
              <a:rPr lang="en-US" dirty="0" smtClean="0"/>
              <a:t> </a:t>
            </a:r>
            <a:r>
              <a:rPr lang="en-US" dirty="0" err="1" smtClean="0"/>
              <a:t>végétale</a:t>
            </a:r>
            <a:r>
              <a:rPr lang="en-US" dirty="0" smtClean="0"/>
              <a:t>): 75 </a:t>
            </a:r>
            <a:r>
              <a:rPr lang="en-US" dirty="0" err="1" smtClean="0"/>
              <a:t>à</a:t>
            </a:r>
            <a:r>
              <a:rPr lang="en-US" dirty="0" smtClean="0"/>
              <a:t> 95% du </a:t>
            </a:r>
            <a:r>
              <a:rPr lang="en-US" dirty="0" err="1" smtClean="0"/>
              <a:t>liquide</a:t>
            </a:r>
            <a:r>
              <a:rPr lang="en-US" dirty="0" smtClean="0"/>
              <a:t>: ANODIN</a:t>
            </a:r>
          </a:p>
          <a:p>
            <a:pPr lvl="1"/>
            <a:r>
              <a:rPr lang="en-US" dirty="0" smtClean="0"/>
              <a:t>ALCOOL (&lt;2%)</a:t>
            </a:r>
          </a:p>
          <a:p>
            <a:pPr lvl="1"/>
            <a:r>
              <a:rPr lang="en-US" dirty="0" smtClean="0"/>
              <a:t>Eau (&lt; 2%)</a:t>
            </a:r>
          </a:p>
          <a:p>
            <a:pPr lvl="1"/>
            <a:r>
              <a:rPr lang="en-US" dirty="0" smtClean="0"/>
              <a:t>Nicotine entre 0 et 19,6 mg/ml (1paquet/ml </a:t>
            </a:r>
            <a:r>
              <a:rPr lang="en-US" dirty="0" err="1" smtClean="0"/>
              <a:t>ou</a:t>
            </a:r>
            <a:r>
              <a:rPr lang="en-US" dirty="0" smtClean="0"/>
              <a:t> 1000 </a:t>
            </a:r>
            <a:r>
              <a:rPr lang="en-US" dirty="0" err="1" smtClean="0"/>
              <a:t>paquets</a:t>
            </a:r>
            <a:r>
              <a:rPr lang="en-US" dirty="0" smtClean="0"/>
              <a:t> au L): dose </a:t>
            </a:r>
            <a:r>
              <a:rPr lang="en-US" dirty="0" err="1" smtClean="0"/>
              <a:t>dangereuse</a:t>
            </a:r>
            <a:r>
              <a:rPr lang="en-US" dirty="0" smtClean="0"/>
              <a:t> </a:t>
            </a:r>
            <a:r>
              <a:rPr lang="en-US" dirty="0" err="1" smtClean="0"/>
              <a:t>potentielle</a:t>
            </a:r>
            <a:endParaRPr lang="en-US" dirty="0" smtClean="0"/>
          </a:p>
          <a:p>
            <a:pPr lvl="1"/>
            <a:r>
              <a:rPr lang="en-US" dirty="0" smtClean="0"/>
              <a:t>ISO 8317: pas de </a:t>
            </a:r>
            <a:r>
              <a:rPr lang="en-US" dirty="0" err="1" smtClean="0"/>
              <a:t>paraben</a:t>
            </a:r>
            <a:r>
              <a:rPr lang="en-US" dirty="0" smtClean="0"/>
              <a:t>, </a:t>
            </a:r>
            <a:r>
              <a:rPr lang="en-US" dirty="0" err="1" smtClean="0"/>
              <a:t>diacethylène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80% du </a:t>
            </a:r>
            <a:r>
              <a:rPr lang="en-US" dirty="0" err="1" smtClean="0"/>
              <a:t>marché</a:t>
            </a:r>
            <a:r>
              <a:rPr lang="en-US" dirty="0" smtClean="0"/>
              <a:t> </a:t>
            </a:r>
            <a:r>
              <a:rPr lang="en-US" dirty="0" err="1" smtClean="0"/>
              <a:t>vient</a:t>
            </a:r>
            <a:r>
              <a:rPr lang="en-US" dirty="0" smtClean="0"/>
              <a:t> du Net</a:t>
            </a:r>
          </a:p>
          <a:p>
            <a:r>
              <a:rPr lang="en-US" dirty="0" err="1" smtClean="0"/>
              <a:t>Qu’y</a:t>
            </a:r>
            <a:r>
              <a:rPr lang="en-US" dirty="0" smtClean="0"/>
              <a:t> a-t-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fumée</a:t>
            </a:r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E-cig: </a:t>
            </a:r>
            <a:r>
              <a:rPr lang="en-US" dirty="0" err="1" smtClean="0"/>
              <a:t>quels</a:t>
            </a:r>
            <a:r>
              <a:rPr lang="en-US" dirty="0" smtClean="0"/>
              <a:t> dangers</a:t>
            </a:r>
            <a:endParaRPr lang="en-US" dirty="0"/>
          </a:p>
        </p:txBody>
      </p:sp>
      <p:pic>
        <p:nvPicPr>
          <p:cNvPr id="5" name="Content Placeholder 4" descr="constituants-cigarette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8" b="237"/>
          <a:stretch/>
        </p:blipFill>
        <p:spPr>
          <a:xfrm>
            <a:off x="439011" y="274638"/>
            <a:ext cx="8229600" cy="6388186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1"/>
            <a:ext cx="8229600" cy="901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Pour </a:t>
            </a:r>
            <a:r>
              <a:rPr lang="en-US" dirty="0" err="1" smtClean="0"/>
              <a:t>l’instant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de </a:t>
            </a:r>
            <a:r>
              <a:rPr lang="en-US" dirty="0" err="1" smtClean="0"/>
              <a:t>sécurité</a:t>
            </a:r>
            <a:r>
              <a:rPr lang="en-US" dirty="0" smtClean="0"/>
              <a:t> </a:t>
            </a:r>
            <a:r>
              <a:rPr lang="en-US" dirty="0" err="1" smtClean="0"/>
              <a:t>reste</a:t>
            </a:r>
            <a:r>
              <a:rPr lang="en-US" dirty="0" smtClean="0"/>
              <a:t> bon…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E-cig: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un </a:t>
            </a:r>
            <a:r>
              <a:rPr lang="en-US" dirty="0" err="1" smtClean="0"/>
              <a:t>produit</a:t>
            </a:r>
            <a:r>
              <a:rPr lang="en-US" dirty="0" smtClean="0"/>
              <a:t> de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endParaRPr lang="en-US" dirty="0" smtClean="0"/>
          </a:p>
          <a:p>
            <a:r>
              <a:rPr lang="en-US" dirty="0" err="1" smtClean="0"/>
              <a:t>Mais</a:t>
            </a:r>
            <a:r>
              <a:rPr lang="en-US" dirty="0" smtClean="0"/>
              <a:t> beaucoup de patients </a:t>
            </a:r>
            <a:r>
              <a:rPr lang="en-US" dirty="0" err="1" smtClean="0"/>
              <a:t>réduisent</a:t>
            </a:r>
            <a:r>
              <a:rPr lang="en-US" dirty="0" smtClean="0"/>
              <a:t> et </a:t>
            </a:r>
            <a:r>
              <a:rPr lang="en-US" dirty="0" err="1" smtClean="0"/>
              <a:t>parfois</a:t>
            </a:r>
            <a:r>
              <a:rPr lang="en-US" dirty="0" smtClean="0"/>
              <a:t> </a:t>
            </a:r>
            <a:r>
              <a:rPr lang="en-US" dirty="0" err="1" smtClean="0"/>
              <a:t>arrêtent</a:t>
            </a:r>
            <a:r>
              <a:rPr lang="en-US" dirty="0" smtClean="0"/>
              <a:t> grace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elle</a:t>
            </a:r>
            <a:endParaRPr lang="en-US" dirty="0" smtClean="0"/>
          </a:p>
          <a:p>
            <a:r>
              <a:rPr lang="en-US" dirty="0" err="1" smtClean="0"/>
              <a:t>Vapoter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dangereux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fumer</a:t>
            </a:r>
            <a:r>
              <a:rPr lang="en-US" dirty="0" smtClean="0"/>
              <a:t>… </a:t>
            </a:r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forcément</a:t>
            </a:r>
            <a:r>
              <a:rPr lang="en-US" dirty="0" smtClean="0"/>
              <a:t> sans </a:t>
            </a:r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long </a:t>
            </a:r>
            <a:r>
              <a:rPr lang="en-US" dirty="0" err="1" smtClean="0"/>
              <a:t>terme</a:t>
            </a:r>
            <a:endParaRPr lang="en-US" dirty="0" smtClean="0"/>
          </a:p>
          <a:p>
            <a:r>
              <a:rPr lang="en-US" dirty="0" err="1" smtClean="0"/>
              <a:t>Vapoter</a:t>
            </a:r>
            <a:r>
              <a:rPr lang="en-US" dirty="0" smtClean="0"/>
              <a:t> pour </a:t>
            </a:r>
            <a:r>
              <a:rPr lang="en-US" dirty="0" err="1" smtClean="0"/>
              <a:t>s’arrêter</a:t>
            </a:r>
            <a:r>
              <a:rPr lang="en-US" dirty="0" smtClean="0"/>
              <a:t> de </a:t>
            </a:r>
            <a:r>
              <a:rPr lang="en-US" dirty="0" err="1" smtClean="0"/>
              <a:t>fumer</a:t>
            </a:r>
            <a:r>
              <a:rPr lang="en-US" dirty="0" smtClean="0"/>
              <a:t>: OK, </a:t>
            </a:r>
            <a:r>
              <a:rPr lang="en-US" dirty="0" err="1" smtClean="0"/>
              <a:t>mais</a:t>
            </a:r>
            <a:r>
              <a:rPr lang="en-US" dirty="0" smtClean="0"/>
              <a:t> comment </a:t>
            </a:r>
            <a:r>
              <a:rPr lang="en-US" dirty="0" err="1" smtClean="0"/>
              <a:t>s’arrêter</a:t>
            </a:r>
            <a:r>
              <a:rPr lang="en-US" dirty="0" smtClean="0"/>
              <a:t> de </a:t>
            </a:r>
            <a:r>
              <a:rPr lang="en-US" dirty="0" err="1" smtClean="0"/>
              <a:t>vapoter</a:t>
            </a:r>
            <a:r>
              <a:rPr lang="en-US" dirty="0" smtClean="0"/>
              <a:t>(</a:t>
            </a:r>
            <a:r>
              <a:rPr lang="en-US" dirty="0" err="1" smtClean="0"/>
              <a:t>conduite</a:t>
            </a:r>
            <a:r>
              <a:rPr lang="en-US" dirty="0" smtClean="0"/>
              <a:t> addictive de substitution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72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E-cig: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Effets</a:t>
            </a:r>
            <a:r>
              <a:rPr lang="en-US" dirty="0" smtClean="0"/>
              <a:t> du </a:t>
            </a:r>
            <a:r>
              <a:rPr lang="en-US" dirty="0" err="1" smtClean="0"/>
              <a:t>vapotage</a:t>
            </a:r>
            <a:r>
              <a:rPr lang="en-US" dirty="0" smtClean="0"/>
              <a:t> </a:t>
            </a:r>
            <a:r>
              <a:rPr lang="en-US" dirty="0" err="1" smtClean="0"/>
              <a:t>nicotinique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Maintient</a:t>
            </a:r>
            <a:r>
              <a:rPr lang="en-US" dirty="0" smtClean="0"/>
              <a:t> d’un contact </a:t>
            </a:r>
            <a:r>
              <a:rPr lang="en-US" dirty="0" err="1" smtClean="0"/>
              <a:t>nicotinique</a:t>
            </a:r>
            <a:r>
              <a:rPr lang="en-US" dirty="0" smtClean="0"/>
              <a:t> </a:t>
            </a:r>
            <a:r>
              <a:rPr lang="en-US" dirty="0" err="1" smtClean="0"/>
              <a:t>élevé</a:t>
            </a:r>
            <a:endParaRPr lang="en-US" dirty="0" smtClean="0"/>
          </a:p>
          <a:p>
            <a:pPr lvl="1"/>
            <a:r>
              <a:rPr lang="en-US" dirty="0" smtClean="0"/>
              <a:t>Le “hit”: </a:t>
            </a:r>
            <a:r>
              <a:rPr lang="en-US" dirty="0" err="1" smtClean="0"/>
              <a:t>arrivée</a:t>
            </a:r>
            <a:r>
              <a:rPr lang="en-US" dirty="0" smtClean="0"/>
              <a:t> </a:t>
            </a:r>
            <a:r>
              <a:rPr lang="en-US" dirty="0" err="1" smtClean="0"/>
              <a:t>brutale</a:t>
            </a:r>
            <a:r>
              <a:rPr lang="en-US" dirty="0" smtClean="0"/>
              <a:t> de la nicotine: </a:t>
            </a:r>
            <a:r>
              <a:rPr lang="en-US" dirty="0" err="1" smtClean="0"/>
              <a:t>effet</a:t>
            </a:r>
            <a:r>
              <a:rPr lang="en-US" dirty="0" smtClean="0"/>
              <a:t> flash qui </a:t>
            </a:r>
            <a:r>
              <a:rPr lang="en-US" dirty="0" err="1" smtClean="0"/>
              <a:t>maintient</a:t>
            </a:r>
            <a:r>
              <a:rPr lang="en-US" dirty="0" smtClean="0"/>
              <a:t> la </a:t>
            </a:r>
            <a:r>
              <a:rPr lang="en-US" dirty="0" err="1" smtClean="0"/>
              <a:t>dépendance</a:t>
            </a:r>
            <a:endParaRPr lang="en-US" dirty="0" smtClean="0"/>
          </a:p>
          <a:p>
            <a:pPr lvl="1"/>
            <a:r>
              <a:rPr lang="en-US" dirty="0" err="1" smtClean="0"/>
              <a:t>Maintient</a:t>
            </a:r>
            <a:r>
              <a:rPr lang="en-US" dirty="0" smtClean="0"/>
              <a:t> la </a:t>
            </a:r>
            <a:r>
              <a:rPr lang="en-US" dirty="0" err="1" smtClean="0"/>
              <a:t>gestuelle</a:t>
            </a:r>
            <a:r>
              <a:rPr lang="en-US" dirty="0" smtClean="0"/>
              <a:t>, le “lien” social et fait </a:t>
            </a:r>
            <a:r>
              <a:rPr lang="en-US" dirty="0" err="1" smtClean="0"/>
              <a:t>perdurer</a:t>
            </a:r>
            <a:r>
              <a:rPr lang="en-US" dirty="0" smtClean="0"/>
              <a:t> les </a:t>
            </a:r>
            <a:r>
              <a:rPr lang="en-US" dirty="0" err="1" smtClean="0"/>
              <a:t>comportements</a:t>
            </a:r>
            <a:r>
              <a:rPr lang="en-US" dirty="0" smtClean="0"/>
              <a:t> de </a:t>
            </a:r>
            <a:r>
              <a:rPr lang="en-US" dirty="0" err="1" smtClean="0"/>
              <a:t>fumeur</a:t>
            </a:r>
            <a:endParaRPr lang="en-US" dirty="0" smtClean="0"/>
          </a:p>
          <a:p>
            <a:r>
              <a:rPr lang="en-US" dirty="0" smtClean="0"/>
              <a:t>E-cig: </a:t>
            </a:r>
            <a:r>
              <a:rPr lang="en-US" dirty="0" err="1" smtClean="0"/>
              <a:t>efficacité</a:t>
            </a:r>
            <a:r>
              <a:rPr lang="en-US" dirty="0" smtClean="0"/>
              <a:t> </a:t>
            </a:r>
            <a:r>
              <a:rPr lang="en-US" dirty="0" err="1" smtClean="0"/>
              <a:t>statistiquement</a:t>
            </a:r>
            <a:r>
              <a:rPr lang="en-US" dirty="0" smtClean="0"/>
              <a:t> </a:t>
            </a:r>
            <a:r>
              <a:rPr lang="en-US" dirty="0" err="1" smtClean="0"/>
              <a:t>équivalente</a:t>
            </a:r>
            <a:r>
              <a:rPr lang="en-US" dirty="0" smtClean="0"/>
              <a:t> aux SNI (1)</a:t>
            </a:r>
          </a:p>
          <a:p>
            <a:r>
              <a:rPr lang="en-US" dirty="0" smtClean="0"/>
              <a:t>E-cig: </a:t>
            </a:r>
            <a:r>
              <a:rPr lang="en-US" dirty="0" err="1" smtClean="0"/>
              <a:t>efficacité</a:t>
            </a:r>
            <a:r>
              <a:rPr lang="en-US" dirty="0" smtClean="0"/>
              <a:t> </a:t>
            </a:r>
            <a:r>
              <a:rPr lang="en-US" dirty="0" err="1" smtClean="0"/>
              <a:t>inférieure</a:t>
            </a:r>
            <a:r>
              <a:rPr lang="en-US" dirty="0" smtClean="0"/>
              <a:t> aux SN et </a:t>
            </a:r>
            <a:r>
              <a:rPr lang="en-US" dirty="0" err="1" smtClean="0"/>
              <a:t>suivi</a:t>
            </a:r>
            <a:r>
              <a:rPr lang="en-US" dirty="0" smtClean="0"/>
              <a:t> (2)</a:t>
            </a:r>
          </a:p>
          <a:p>
            <a:r>
              <a:rPr lang="en-US" dirty="0" smtClean="0"/>
              <a:t>E-cig: </a:t>
            </a:r>
            <a:r>
              <a:rPr lang="en-US" dirty="0" err="1" smtClean="0"/>
              <a:t>efficacité</a:t>
            </a:r>
            <a:r>
              <a:rPr lang="en-US" dirty="0" smtClean="0"/>
              <a:t> </a:t>
            </a:r>
            <a:r>
              <a:rPr lang="en-US" dirty="0" err="1" smtClean="0"/>
              <a:t>inférieure</a:t>
            </a:r>
            <a:r>
              <a:rPr lang="en-US" dirty="0" smtClean="0"/>
              <a:t> aux SN et </a:t>
            </a:r>
            <a:r>
              <a:rPr lang="en-US" dirty="0" err="1" smtClean="0"/>
              <a:t>varénicline</a:t>
            </a:r>
            <a:r>
              <a:rPr lang="en-US" dirty="0" smtClean="0"/>
              <a:t> (3)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4667" y="5869603"/>
            <a:ext cx="3399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Gonzales et al; Breathe: Oct 2013 22; 124-128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134667" y="6146602"/>
            <a:ext cx="3399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</a:t>
            </a:r>
            <a:r>
              <a:rPr lang="en-US" sz="1200" dirty="0" err="1" smtClean="0"/>
              <a:t>Dautzenberg</a:t>
            </a:r>
            <a:r>
              <a:rPr lang="en-US" sz="1200" dirty="0" smtClean="0"/>
              <a:t> et al; RMR: Nov 2013 44; 322-323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34667" y="6423601"/>
            <a:ext cx="298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 Gonzales et al; JAMA: </a:t>
            </a:r>
            <a:r>
              <a:rPr lang="en-US" sz="1200" dirty="0" err="1" smtClean="0"/>
              <a:t>Fev</a:t>
            </a:r>
            <a:r>
              <a:rPr lang="en-US" sz="1200" dirty="0" smtClean="0"/>
              <a:t> 2014 55; 148-51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82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E-cig: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Nicotine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alcaloïde</a:t>
            </a:r>
            <a:r>
              <a:rPr lang="en-US" dirty="0" smtClean="0"/>
              <a:t> </a:t>
            </a:r>
            <a:r>
              <a:rPr lang="en-US" dirty="0" err="1" smtClean="0"/>
              <a:t>présent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feuilles</a:t>
            </a:r>
            <a:r>
              <a:rPr lang="en-US" dirty="0" smtClean="0"/>
              <a:t> de </a:t>
            </a:r>
            <a:r>
              <a:rPr lang="en-US" dirty="0" err="1" smtClean="0"/>
              <a:t>solénacés</a:t>
            </a:r>
            <a:r>
              <a:rPr lang="en-US" dirty="0" smtClean="0"/>
              <a:t>: </a:t>
            </a:r>
            <a:r>
              <a:rPr lang="en-US" dirty="0" err="1" smtClean="0"/>
              <a:t>appartient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r>
              <a:rPr lang="en-US" dirty="0" smtClean="0"/>
              <a:t> des drogues “</a:t>
            </a:r>
            <a:r>
              <a:rPr lang="en-US" dirty="0" err="1" smtClean="0"/>
              <a:t>dures</a:t>
            </a:r>
            <a:r>
              <a:rPr lang="en-US" dirty="0" smtClean="0"/>
              <a:t>” </a:t>
            </a:r>
            <a:r>
              <a:rPr lang="en-US" dirty="0" err="1" smtClean="0"/>
              <a:t>comme</a:t>
            </a:r>
            <a:r>
              <a:rPr lang="en-US" dirty="0" smtClean="0"/>
              <a:t> les </a:t>
            </a:r>
            <a:r>
              <a:rPr lang="en-US" dirty="0" err="1" smtClean="0"/>
              <a:t>opiacés</a:t>
            </a:r>
            <a:endParaRPr lang="en-US" dirty="0" smtClean="0"/>
          </a:p>
          <a:p>
            <a:r>
              <a:rPr lang="en-US" dirty="0"/>
              <a:t>Pas de “</a:t>
            </a:r>
            <a:r>
              <a:rPr lang="en-US" dirty="0" err="1"/>
              <a:t>paradis</a:t>
            </a:r>
            <a:r>
              <a:rPr lang="en-US" dirty="0"/>
              <a:t> </a:t>
            </a:r>
            <a:r>
              <a:rPr lang="en-US" dirty="0" err="1"/>
              <a:t>artificiel</a:t>
            </a:r>
            <a:r>
              <a:rPr lang="en-US" dirty="0"/>
              <a:t>” </a:t>
            </a:r>
            <a:r>
              <a:rPr lang="en-US" dirty="0" err="1"/>
              <a:t>mais</a:t>
            </a:r>
            <a:r>
              <a:rPr lang="en-US" dirty="0"/>
              <a:t> stimulation </a:t>
            </a:r>
            <a:r>
              <a:rPr lang="en-US" dirty="0" err="1"/>
              <a:t>sécrétion</a:t>
            </a:r>
            <a:r>
              <a:rPr lang="en-US" dirty="0"/>
              <a:t> de dopamine et </a:t>
            </a:r>
            <a:r>
              <a:rPr lang="en-US" dirty="0" err="1" smtClean="0"/>
              <a:t>sérotonine</a:t>
            </a:r>
            <a:endParaRPr lang="en-US" dirty="0" smtClean="0"/>
          </a:p>
          <a:p>
            <a:r>
              <a:rPr lang="en-US" dirty="0" err="1" smtClean="0"/>
              <a:t>Effets</a:t>
            </a:r>
            <a:r>
              <a:rPr lang="en-US" dirty="0" smtClean="0"/>
              <a:t> physiques et </a:t>
            </a:r>
            <a:r>
              <a:rPr lang="en-US" dirty="0" err="1" smtClean="0"/>
              <a:t>neuro-psychiques</a:t>
            </a:r>
            <a:r>
              <a:rPr lang="en-US" dirty="0" smtClean="0"/>
              <a:t> </a:t>
            </a:r>
            <a:r>
              <a:rPr lang="en-US" dirty="0" err="1" smtClean="0"/>
              <a:t>responsables</a:t>
            </a:r>
            <a:r>
              <a:rPr lang="en-US" dirty="0" smtClean="0"/>
              <a:t> d’un syndrome de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l’arrêt</a:t>
            </a:r>
            <a:endParaRPr lang="en-US" dirty="0" smtClean="0"/>
          </a:p>
          <a:p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tabac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démarche</a:t>
            </a:r>
            <a:r>
              <a:rPr lang="en-US" dirty="0" smtClean="0"/>
              <a:t> </a:t>
            </a:r>
            <a:r>
              <a:rPr lang="en-US" dirty="0" err="1" smtClean="0"/>
              <a:t>d’accompagnement</a:t>
            </a:r>
            <a:r>
              <a:rPr lang="en-US" dirty="0" smtClean="0"/>
              <a:t> </a:t>
            </a:r>
            <a:r>
              <a:rPr lang="en-US" dirty="0" err="1" smtClean="0"/>
              <a:t>actif</a:t>
            </a:r>
            <a:r>
              <a:rPr lang="en-US" dirty="0" smtClean="0"/>
              <a:t> global psycho-</a:t>
            </a:r>
            <a:r>
              <a:rPr lang="en-US" dirty="0" err="1" smtClean="0"/>
              <a:t>comportemental</a:t>
            </a:r>
            <a:r>
              <a:rPr lang="en-US" dirty="0" smtClean="0"/>
              <a:t>: </a:t>
            </a:r>
            <a:r>
              <a:rPr lang="en-US" dirty="0" err="1" smtClean="0"/>
              <a:t>traite</a:t>
            </a:r>
            <a:r>
              <a:rPr lang="en-US" dirty="0" smtClean="0"/>
              <a:t> </a:t>
            </a:r>
            <a:r>
              <a:rPr lang="en-US" dirty="0" err="1" smtClean="0"/>
              <a:t>dépendance</a:t>
            </a:r>
            <a:r>
              <a:rPr lang="en-US" dirty="0" smtClean="0"/>
              <a:t> sous </a:t>
            </a:r>
            <a:r>
              <a:rPr lang="en-US" dirty="0" err="1" smtClean="0"/>
              <a:t>tous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aspects</a:t>
            </a:r>
          </a:p>
          <a:p>
            <a:r>
              <a:rPr lang="en-US" dirty="0" smtClean="0"/>
              <a:t>Encourager et </a:t>
            </a:r>
            <a:r>
              <a:rPr lang="en-US" dirty="0" err="1" smtClean="0"/>
              <a:t>encadrer</a:t>
            </a:r>
            <a:r>
              <a:rPr lang="en-US" dirty="0" smtClean="0"/>
              <a:t> patient</a:t>
            </a:r>
          </a:p>
          <a:p>
            <a:r>
              <a:rPr lang="en-US" dirty="0" err="1" smtClean="0"/>
              <a:t>Préferer</a:t>
            </a:r>
            <a:r>
              <a:rPr lang="en-US" dirty="0" smtClean="0"/>
              <a:t> </a:t>
            </a:r>
            <a:r>
              <a:rPr lang="en-US" dirty="0" err="1" smtClean="0"/>
              <a:t>substituts</a:t>
            </a:r>
            <a:r>
              <a:rPr lang="en-US" dirty="0" smtClean="0"/>
              <a:t> </a:t>
            </a:r>
            <a:r>
              <a:rPr lang="en-US" dirty="0" err="1" smtClean="0"/>
              <a:t>nicotiniques</a:t>
            </a:r>
            <a:r>
              <a:rPr lang="en-US" dirty="0" smtClean="0"/>
              <a:t> (patch et </a:t>
            </a:r>
            <a:r>
              <a:rPr lang="en-US" dirty="0" err="1" smtClean="0"/>
              <a:t>immédiats</a:t>
            </a:r>
            <a:r>
              <a:rPr lang="en-US" dirty="0" smtClean="0"/>
              <a:t>)…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autoriser</a:t>
            </a:r>
            <a:r>
              <a:rPr lang="en-US" dirty="0" smtClean="0"/>
              <a:t> e-cig avec un r</a:t>
            </a:r>
            <a:r>
              <a:rPr lang="en-US" dirty="0"/>
              <a:t>o</a:t>
            </a:r>
            <a:r>
              <a:rPr lang="en-US" dirty="0" smtClean="0"/>
              <a:t>le </a:t>
            </a:r>
            <a:r>
              <a:rPr lang="en-US" dirty="0" err="1" smtClean="0"/>
              <a:t>d’appoint</a:t>
            </a:r>
            <a:r>
              <a:rPr lang="en-US" dirty="0" smtClean="0"/>
              <a:t> </a:t>
            </a:r>
            <a:r>
              <a:rPr lang="en-US" dirty="0" err="1" smtClean="0"/>
              <a:t>secondaire</a:t>
            </a:r>
            <a:endParaRPr lang="en-US" dirty="0" smtClean="0"/>
          </a:p>
          <a:p>
            <a:r>
              <a:rPr lang="en-US" dirty="0" smtClean="0"/>
              <a:t>Patient avec déjà e-cig: </a:t>
            </a:r>
            <a:r>
              <a:rPr lang="en-US" dirty="0" err="1" smtClean="0"/>
              <a:t>l’encourager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au bout de la </a:t>
            </a:r>
            <a:r>
              <a:rPr lang="en-US" dirty="0" err="1" smtClean="0"/>
              <a:t>démarche</a:t>
            </a:r>
            <a:r>
              <a:rPr lang="en-US" dirty="0" smtClean="0"/>
              <a:t> et </a:t>
            </a:r>
            <a:r>
              <a:rPr lang="en-US" dirty="0" err="1" smtClean="0"/>
              <a:t>d’arrêter</a:t>
            </a:r>
            <a:r>
              <a:rPr lang="en-US" dirty="0" smtClean="0"/>
              <a:t> </a:t>
            </a:r>
            <a:r>
              <a:rPr lang="en-US" dirty="0" err="1" smtClean="0"/>
              <a:t>toutes</a:t>
            </a:r>
            <a:r>
              <a:rPr lang="en-US" dirty="0" smtClean="0"/>
              <a:t> les </a:t>
            </a:r>
            <a:r>
              <a:rPr lang="en-US" dirty="0" err="1" smtClean="0"/>
              <a:t>béquilles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E-cig: </a:t>
            </a:r>
            <a:r>
              <a:rPr lang="en-US" dirty="0" err="1"/>
              <a:t>sevrage</a:t>
            </a:r>
            <a:r>
              <a:rPr lang="en-US" dirty="0"/>
              <a:t> </a:t>
            </a:r>
            <a:r>
              <a:rPr lang="en-US" dirty="0" err="1"/>
              <a:t>tabagique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études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en </a:t>
            </a:r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e-cig</a:t>
            </a:r>
          </a:p>
          <a:p>
            <a:pPr lvl="1"/>
            <a:r>
              <a:rPr lang="en-US" dirty="0" err="1" smtClean="0"/>
              <a:t>Evaluer</a:t>
            </a:r>
            <a:r>
              <a:rPr lang="en-US" dirty="0" smtClean="0"/>
              <a:t> la non </a:t>
            </a:r>
            <a:r>
              <a:rPr lang="en-US" dirty="0" err="1" smtClean="0"/>
              <a:t>dangerosité</a:t>
            </a:r>
            <a:endParaRPr lang="en-US" dirty="0" smtClean="0"/>
          </a:p>
          <a:p>
            <a:pPr lvl="1"/>
            <a:r>
              <a:rPr lang="en-US" dirty="0" err="1" smtClean="0"/>
              <a:t>Evaluer</a:t>
            </a:r>
            <a:r>
              <a:rPr lang="en-US" dirty="0" smtClean="0"/>
              <a:t> </a:t>
            </a:r>
            <a:r>
              <a:rPr lang="en-US" dirty="0" err="1" smtClean="0"/>
              <a:t>l’efficacité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cadre d’un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conduit</a:t>
            </a:r>
          </a:p>
          <a:p>
            <a:pPr lvl="1"/>
            <a:r>
              <a:rPr lang="en-US" dirty="0" err="1" smtClean="0"/>
              <a:t>Evaluer</a:t>
            </a:r>
            <a:r>
              <a:rPr lang="en-US" dirty="0" smtClean="0"/>
              <a:t> </a:t>
            </a:r>
            <a:r>
              <a:rPr lang="en-US" dirty="0" err="1" smtClean="0"/>
              <a:t>l’acceptation</a:t>
            </a:r>
            <a:r>
              <a:rPr lang="en-US" dirty="0" smtClean="0"/>
              <a:t> par les patients du </a:t>
            </a:r>
            <a:r>
              <a:rPr lang="en-US" dirty="0" err="1" smtClean="0"/>
              <a:t>système</a:t>
            </a:r>
            <a:endParaRPr lang="en-US" dirty="0" smtClean="0"/>
          </a:p>
          <a:p>
            <a:pPr lvl="1"/>
            <a:r>
              <a:rPr lang="en-US" dirty="0" smtClean="0"/>
              <a:t>Impact </a:t>
            </a:r>
            <a:r>
              <a:rPr lang="en-US" dirty="0" err="1" smtClean="0"/>
              <a:t>sur</a:t>
            </a:r>
            <a:r>
              <a:rPr lang="en-US" dirty="0" smtClean="0"/>
              <a:t> les populations </a:t>
            </a:r>
            <a:r>
              <a:rPr lang="en-US" dirty="0" err="1" smtClean="0"/>
              <a:t>adolescentes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Etudes </a:t>
            </a:r>
            <a:r>
              <a:rPr lang="en-US" dirty="0" err="1" smtClean="0"/>
              <a:t>financées</a:t>
            </a:r>
            <a:r>
              <a:rPr lang="en-US" dirty="0" smtClean="0"/>
              <a:t> par </a:t>
            </a:r>
            <a:r>
              <a:rPr lang="en-US" dirty="0" err="1" smtClean="0"/>
              <a:t>ministère</a:t>
            </a:r>
            <a:r>
              <a:rPr lang="en-US" dirty="0" smtClean="0"/>
              <a:t> de santé et OFT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www.ofta-asso.fr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E-cig: les </a:t>
            </a:r>
            <a:r>
              <a:rPr lang="en-US" dirty="0" err="1" smtClean="0"/>
              <a:t>dérives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e-cig </a:t>
            </a:r>
            <a:r>
              <a:rPr lang="en-US" dirty="0" err="1" smtClean="0"/>
              <a:t>est</a:t>
            </a:r>
            <a:r>
              <a:rPr lang="en-US" dirty="0" smtClean="0"/>
              <a:t> passé du </a:t>
            </a:r>
            <a:r>
              <a:rPr lang="en-US" dirty="0" err="1" smtClean="0"/>
              <a:t>statut</a:t>
            </a:r>
            <a:r>
              <a:rPr lang="en-US" dirty="0" smtClean="0"/>
              <a:t> </a:t>
            </a:r>
            <a:r>
              <a:rPr lang="en-US" dirty="0" err="1" smtClean="0"/>
              <a:t>d’aide</a:t>
            </a:r>
            <a:r>
              <a:rPr lang="en-US" dirty="0" smtClean="0"/>
              <a:t> au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 objet de </a:t>
            </a:r>
            <a:r>
              <a:rPr lang="en-US" dirty="0" err="1" smtClean="0"/>
              <a:t>consommation</a:t>
            </a:r>
            <a:r>
              <a:rPr lang="en-US" dirty="0" smtClean="0"/>
              <a:t> courante</a:t>
            </a:r>
          </a:p>
          <a:p>
            <a:pPr lvl="1"/>
            <a:r>
              <a:rPr lang="en-US" dirty="0" err="1" smtClean="0"/>
              <a:t>Permettant</a:t>
            </a:r>
            <a:r>
              <a:rPr lang="en-US" dirty="0" smtClean="0"/>
              <a:t> de </a:t>
            </a:r>
            <a:r>
              <a:rPr lang="en-US" dirty="0" err="1" smtClean="0"/>
              <a:t>vapoter</a:t>
            </a:r>
            <a:r>
              <a:rPr lang="en-US" dirty="0" smtClean="0"/>
              <a:t> </a:t>
            </a:r>
            <a:r>
              <a:rPr lang="en-US" dirty="0" err="1" smtClean="0"/>
              <a:t>nimporte</a:t>
            </a:r>
            <a:r>
              <a:rPr lang="en-US" dirty="0" smtClean="0"/>
              <a:t> </a:t>
            </a:r>
            <a:r>
              <a:rPr lang="en-US" dirty="0" err="1" smtClean="0"/>
              <a:t>où</a:t>
            </a:r>
            <a:endParaRPr lang="en-US" dirty="0" smtClean="0"/>
          </a:p>
          <a:p>
            <a:pPr lvl="1"/>
            <a:r>
              <a:rPr lang="en-US" dirty="0" err="1" smtClean="0"/>
              <a:t>Permettant</a:t>
            </a:r>
            <a:r>
              <a:rPr lang="en-US" dirty="0" smtClean="0"/>
              <a:t> de </a:t>
            </a:r>
            <a:r>
              <a:rPr lang="en-US" dirty="0" err="1" smtClean="0"/>
              <a:t>fumer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autorisé</a:t>
            </a:r>
            <a:r>
              <a:rPr lang="en-US" dirty="0" smtClean="0"/>
              <a:t> le </a:t>
            </a:r>
            <a:r>
              <a:rPr lang="en-US" dirty="0" err="1" smtClean="0"/>
              <a:t>reste</a:t>
            </a:r>
            <a:r>
              <a:rPr lang="en-US" dirty="0" smtClean="0"/>
              <a:t> du temps</a:t>
            </a:r>
          </a:p>
          <a:p>
            <a:pPr lvl="1"/>
            <a:r>
              <a:rPr lang="en-US" dirty="0" smtClean="0"/>
              <a:t>Objet de mode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enjeu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: 500000 </a:t>
            </a:r>
            <a:r>
              <a:rPr lang="en-US" dirty="0" err="1" smtClean="0"/>
              <a:t>utilisateurs</a:t>
            </a:r>
            <a:r>
              <a:rPr lang="en-US" dirty="0" smtClean="0"/>
              <a:t> en 2012 et au </a:t>
            </a:r>
            <a:r>
              <a:rPr lang="en-US" dirty="0" err="1" smtClean="0"/>
              <a:t>moins</a:t>
            </a:r>
            <a:r>
              <a:rPr lang="en-US" dirty="0" smtClean="0"/>
              <a:t> 1 million </a:t>
            </a:r>
            <a:r>
              <a:rPr lang="en-US" dirty="0" err="1" smtClean="0"/>
              <a:t>l’ont</a:t>
            </a:r>
            <a:r>
              <a:rPr lang="en-US" dirty="0" smtClean="0"/>
              <a:t> </a:t>
            </a:r>
            <a:r>
              <a:rPr lang="en-US" dirty="0" err="1" smtClean="0"/>
              <a:t>testé</a:t>
            </a:r>
            <a:r>
              <a:rPr lang="en-US" dirty="0" smtClean="0"/>
              <a:t>; </a:t>
            </a:r>
            <a:r>
              <a:rPr lang="en-US" dirty="0" err="1" smtClean="0"/>
              <a:t>marché</a:t>
            </a:r>
            <a:r>
              <a:rPr lang="en-US" dirty="0" smtClean="0"/>
              <a:t> en progression…</a:t>
            </a:r>
          </a:p>
          <a:p>
            <a:r>
              <a:rPr lang="en-US" dirty="0" smtClean="0"/>
              <a:t>…1,5 million pour 2013 </a:t>
            </a:r>
            <a:r>
              <a:rPr lang="en-US" dirty="0" err="1" smtClean="0"/>
              <a:t>soit</a:t>
            </a:r>
            <a:r>
              <a:rPr lang="en-US" dirty="0" smtClean="0"/>
              <a:t> 10% des </a:t>
            </a:r>
            <a:r>
              <a:rPr lang="en-US" dirty="0" err="1" smtClean="0"/>
              <a:t>fumeurs</a:t>
            </a:r>
            <a:r>
              <a:rPr lang="en-US" dirty="0" smtClean="0"/>
              <a:t> en </a:t>
            </a:r>
            <a:r>
              <a:rPr lang="en-US" dirty="0" err="1" smtClean="0"/>
              <a:t>france</a:t>
            </a:r>
            <a:endParaRPr lang="en-US" dirty="0"/>
          </a:p>
        </p:txBody>
      </p:sp>
      <p:pic>
        <p:nvPicPr>
          <p:cNvPr id="4" name="Picture 3" descr="ecig mo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7" y="509847"/>
            <a:ext cx="4622800" cy="2971800"/>
          </a:xfrm>
          <a:prstGeom prst="rect">
            <a:avLst/>
          </a:prstGeom>
        </p:spPr>
      </p:pic>
      <p:pic>
        <p:nvPicPr>
          <p:cNvPr id="5" name="Picture 4" descr="ecig m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1" y="1802467"/>
            <a:ext cx="3136189" cy="3136189"/>
          </a:xfrm>
          <a:prstGeom prst="rect">
            <a:avLst/>
          </a:prstGeom>
        </p:spPr>
      </p:pic>
      <p:pic>
        <p:nvPicPr>
          <p:cNvPr id="6" name="Picture 5" descr="ecig mode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55" y="4220309"/>
            <a:ext cx="3011575" cy="1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E-cig: les </a:t>
            </a:r>
            <a:r>
              <a:rPr lang="en-US" dirty="0" err="1" smtClean="0"/>
              <a:t>dérives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534400" cy="4114800"/>
          </a:xfrm>
        </p:spPr>
        <p:txBody>
          <a:bodyPr/>
          <a:lstStyle/>
          <a:p>
            <a:r>
              <a:rPr lang="en-US" dirty="0" err="1" smtClean="0"/>
              <a:t>Enjeu</a:t>
            </a:r>
            <a:r>
              <a:rPr lang="en-US" dirty="0" smtClean="0"/>
              <a:t> commercial se fait au </a:t>
            </a:r>
            <a:r>
              <a:rPr lang="en-US" dirty="0" err="1" smtClean="0"/>
              <a:t>détriment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lutte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commerçants</a:t>
            </a:r>
            <a:r>
              <a:rPr lang="en-US" dirty="0" smtClean="0"/>
              <a:t> de e-cig insistent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l’achat</a:t>
            </a:r>
            <a:r>
              <a:rPr lang="en-US" dirty="0" smtClean="0"/>
              <a:t> de dose </a:t>
            </a:r>
            <a:r>
              <a:rPr lang="en-US" dirty="0" err="1" smtClean="0"/>
              <a:t>élevées</a:t>
            </a:r>
            <a:r>
              <a:rPr lang="en-US" dirty="0" smtClean="0"/>
              <a:t> de nicotine</a:t>
            </a:r>
          </a:p>
          <a:p>
            <a:r>
              <a:rPr lang="en-US" dirty="0" err="1" smtClean="0"/>
              <a:t>Phénomène</a:t>
            </a:r>
            <a:r>
              <a:rPr lang="en-US" dirty="0" smtClean="0"/>
              <a:t> du cycle inverse: on </a:t>
            </a:r>
            <a:r>
              <a:rPr lang="en-US" dirty="0" err="1" smtClean="0"/>
              <a:t>vapote</a:t>
            </a:r>
            <a:r>
              <a:rPr lang="en-US" dirty="0" smtClean="0"/>
              <a:t> </a:t>
            </a:r>
            <a:r>
              <a:rPr lang="en-US" dirty="0" err="1" smtClean="0"/>
              <a:t>d’abord</a:t>
            </a:r>
            <a:r>
              <a:rPr lang="en-US" dirty="0" smtClean="0"/>
              <a:t> </a:t>
            </a:r>
            <a:r>
              <a:rPr lang="en-US" dirty="0" err="1" smtClean="0"/>
              <a:t>puis</a:t>
            </a:r>
            <a:r>
              <a:rPr lang="en-US" dirty="0" smtClean="0"/>
              <a:t> on fume: </a:t>
            </a:r>
            <a:r>
              <a:rPr lang="en-US" b="1" u="sng" dirty="0" err="1" smtClean="0"/>
              <a:t>interdire</a:t>
            </a:r>
            <a:r>
              <a:rPr lang="en-US" b="1" u="sng" dirty="0" smtClean="0"/>
              <a:t> e-cig aux </a:t>
            </a:r>
            <a:r>
              <a:rPr lang="en-US" b="1" u="sng" dirty="0" err="1" smtClean="0"/>
              <a:t>mineurs</a:t>
            </a:r>
            <a:endParaRPr lang="en-US" b="1" u="sng" dirty="0" smtClean="0"/>
          </a:p>
          <a:p>
            <a:r>
              <a:rPr lang="en-US" dirty="0" smtClean="0"/>
              <a:t>American tobacco company: 1er fabricant de e-cig </a:t>
            </a:r>
            <a:r>
              <a:rPr lang="en-US" dirty="0" err="1" smtClean="0"/>
              <a:t>mondial</a:t>
            </a:r>
            <a:endParaRPr lang="en-US" dirty="0" smtClean="0"/>
          </a:p>
          <a:p>
            <a:r>
              <a:rPr lang="en-US" dirty="0" err="1" smtClean="0"/>
              <a:t>Nouvelles</a:t>
            </a:r>
            <a:r>
              <a:rPr lang="en-US" dirty="0" smtClean="0"/>
              <a:t> options: e-pipe, </a:t>
            </a:r>
            <a:r>
              <a:rPr lang="en-US" dirty="0"/>
              <a:t>e-</a:t>
            </a:r>
            <a:r>
              <a:rPr lang="en-US" dirty="0" err="1" smtClean="0"/>
              <a:t>narguilet</a:t>
            </a:r>
            <a:r>
              <a:rPr lang="en-US" dirty="0" smtClean="0"/>
              <a:t> </a:t>
            </a:r>
            <a:r>
              <a:rPr lang="en-US" dirty="0" err="1" smtClean="0"/>
              <a:t>ete-cigare</a:t>
            </a:r>
            <a:endParaRPr lang="en-US" dirty="0" smtClean="0"/>
          </a:p>
        </p:txBody>
      </p:sp>
      <p:pic>
        <p:nvPicPr>
          <p:cNvPr id="4" name="Picture 3" descr="pipe electroniq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4" y="1600200"/>
            <a:ext cx="4049970" cy="3033568"/>
          </a:xfrm>
          <a:prstGeom prst="rect">
            <a:avLst/>
          </a:prstGeom>
        </p:spPr>
      </p:pic>
      <p:pic>
        <p:nvPicPr>
          <p:cNvPr id="5" name="Picture 4" descr="narguile elec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34" y="1600200"/>
            <a:ext cx="4185593" cy="3033568"/>
          </a:xfrm>
          <a:prstGeom prst="rect">
            <a:avLst/>
          </a:prstGeom>
        </p:spPr>
      </p:pic>
      <p:pic>
        <p:nvPicPr>
          <p:cNvPr id="6" name="Picture 5" descr="ecig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27"/>
            <a:ext cx="9144000" cy="64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8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E-cig: les </a:t>
            </a:r>
            <a:r>
              <a:rPr lang="en-US" dirty="0" err="1" smtClean="0"/>
              <a:t>dérives</a:t>
            </a:r>
            <a:endParaRPr lang="en-US" dirty="0"/>
          </a:p>
        </p:txBody>
      </p:sp>
      <p:pic>
        <p:nvPicPr>
          <p:cNvPr id="4" name="Content Placeholder 3" descr="marlboro Eric lawson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8" b="10018"/>
          <a:stretch/>
        </p:blipFill>
        <p:spPr>
          <a:xfrm>
            <a:off x="2124993" y="1641944"/>
            <a:ext cx="4789936" cy="4136679"/>
          </a:xfrm>
        </p:spPr>
      </p:pic>
      <p:sp>
        <p:nvSpPr>
          <p:cNvPr id="5" name="TextBox 4"/>
          <p:cNvSpPr txBox="1"/>
          <p:nvPr/>
        </p:nvSpPr>
        <p:spPr>
          <a:xfrm>
            <a:off x="2719787" y="6029011"/>
            <a:ext cx="297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Lawson: DCD 24/01/2014 </a:t>
            </a:r>
            <a:endParaRPr lang="en-US" dirty="0"/>
          </a:p>
        </p:txBody>
      </p:sp>
      <p:pic>
        <p:nvPicPr>
          <p:cNvPr id="6" name="Picture 5" descr="narguilé elec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72" y="1321251"/>
            <a:ext cx="5345600" cy="53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283239"/>
              </p:ext>
            </p:extLst>
          </p:nvPr>
        </p:nvGraphicFramePr>
        <p:xfrm>
          <a:off x="552794" y="275132"/>
          <a:ext cx="8033769" cy="55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Document" r:id="rId4" imgW="7813080" imgH="5409000" progId="Word.Document.8">
                  <p:embed/>
                </p:oleObj>
              </mc:Choice>
              <mc:Fallback>
                <p:oleObj name="Document" r:id="rId4" imgW="7813080" imgH="5409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94" y="275132"/>
                        <a:ext cx="8033769" cy="5561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6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E-cig: </a:t>
            </a: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conseils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Informer patient:</a:t>
            </a:r>
          </a:p>
          <a:p>
            <a:pPr lvl="1"/>
            <a:r>
              <a:rPr lang="en-US" dirty="0" err="1" smtClean="0"/>
              <a:t>Manque</a:t>
            </a:r>
            <a:r>
              <a:rPr lang="en-US" dirty="0" smtClean="0"/>
              <a:t> de </a:t>
            </a:r>
            <a:r>
              <a:rPr lang="en-US" dirty="0" err="1" smtClean="0"/>
              <a:t>recul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efficacité</a:t>
            </a:r>
            <a:r>
              <a:rPr lang="en-US" dirty="0" smtClean="0"/>
              <a:t>/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tabac</a:t>
            </a:r>
            <a:endParaRPr lang="en-US" dirty="0" smtClean="0"/>
          </a:p>
          <a:p>
            <a:pPr lvl="1"/>
            <a:r>
              <a:rPr lang="en-US" dirty="0" smtClean="0"/>
              <a:t>Non </a:t>
            </a:r>
            <a:r>
              <a:rPr lang="en-US" dirty="0" err="1" smtClean="0"/>
              <a:t>toxicité</a:t>
            </a:r>
            <a:r>
              <a:rPr lang="en-US" dirty="0" smtClean="0"/>
              <a:t>: </a:t>
            </a:r>
            <a:r>
              <a:rPr lang="en-US" dirty="0" err="1" smtClean="0"/>
              <a:t>norme</a:t>
            </a:r>
            <a:r>
              <a:rPr lang="en-US" dirty="0" smtClean="0"/>
              <a:t> </a:t>
            </a:r>
            <a:r>
              <a:rPr lang="en-US" dirty="0" err="1" smtClean="0"/>
              <a:t>iso</a:t>
            </a:r>
            <a:r>
              <a:rPr lang="en-US" dirty="0" smtClean="0"/>
              <a:t> 8317 pour e-</a:t>
            </a:r>
            <a:r>
              <a:rPr lang="en-US" dirty="0" err="1" smtClean="0"/>
              <a:t>liq</a:t>
            </a:r>
            <a:endParaRPr lang="en-US" dirty="0" smtClean="0"/>
          </a:p>
          <a:p>
            <a:pPr lvl="1"/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dirty="0" err="1" smtClean="0"/>
              <a:t>dépendance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e-cig</a:t>
            </a:r>
          </a:p>
          <a:p>
            <a:r>
              <a:rPr lang="en-US" dirty="0" smtClean="0"/>
              <a:t>Insister </a:t>
            </a:r>
            <a:r>
              <a:rPr lang="en-US" dirty="0" err="1" smtClean="0"/>
              <a:t>sur</a:t>
            </a:r>
            <a:r>
              <a:rPr lang="en-US" dirty="0" smtClean="0"/>
              <a:t> les </a:t>
            </a:r>
            <a:r>
              <a:rPr lang="en-US" dirty="0" err="1" smtClean="0"/>
              <a:t>bénéfices</a:t>
            </a:r>
            <a:r>
              <a:rPr lang="en-US" dirty="0" smtClean="0"/>
              <a:t> de </a:t>
            </a:r>
            <a:r>
              <a:rPr lang="en-US" dirty="0" err="1" smtClean="0"/>
              <a:t>l’arrêt</a:t>
            </a:r>
            <a:r>
              <a:rPr lang="en-US" dirty="0" smtClean="0"/>
              <a:t> du </a:t>
            </a:r>
            <a:r>
              <a:rPr lang="en-US" dirty="0" err="1" smtClean="0"/>
              <a:t>tabac</a:t>
            </a:r>
            <a:r>
              <a:rPr lang="en-US" dirty="0" smtClean="0"/>
              <a:t> et pas </a:t>
            </a:r>
            <a:r>
              <a:rPr lang="en-US" dirty="0" err="1" smtClean="0"/>
              <a:t>sur</a:t>
            </a:r>
            <a:r>
              <a:rPr lang="en-US" dirty="0" smtClean="0"/>
              <a:t> les </a:t>
            </a:r>
            <a:r>
              <a:rPr lang="en-US" dirty="0" err="1" smtClean="0"/>
              <a:t>moyens</a:t>
            </a:r>
            <a:r>
              <a:rPr lang="en-US" dirty="0" smtClean="0"/>
              <a:t> de </a:t>
            </a:r>
            <a:r>
              <a:rPr lang="en-US" dirty="0" err="1" smtClean="0"/>
              <a:t>l’atteindre</a:t>
            </a:r>
            <a:endParaRPr lang="en-US" dirty="0" smtClean="0"/>
          </a:p>
          <a:p>
            <a:r>
              <a:rPr lang="en-US" dirty="0" smtClean="0"/>
              <a:t>Proposer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démarche</a:t>
            </a:r>
            <a:r>
              <a:rPr lang="en-US" dirty="0" smtClean="0"/>
              <a:t> active de </a:t>
            </a:r>
            <a:r>
              <a:rPr lang="en-US" dirty="0" err="1" smtClean="0"/>
              <a:t>sevrage</a:t>
            </a:r>
            <a:r>
              <a:rPr lang="en-US" dirty="0" smtClean="0"/>
              <a:t> avec </a:t>
            </a:r>
            <a:r>
              <a:rPr lang="en-US" dirty="0" err="1" smtClean="0"/>
              <a:t>suivi</a:t>
            </a:r>
            <a:r>
              <a:rPr lang="en-US" dirty="0" smtClean="0"/>
              <a:t> et aide </a:t>
            </a:r>
            <a:r>
              <a:rPr lang="en-US" dirty="0" err="1" smtClean="0"/>
              <a:t>médicale</a:t>
            </a:r>
            <a:endParaRPr lang="en-US" dirty="0" smtClean="0"/>
          </a:p>
          <a:p>
            <a:r>
              <a:rPr lang="en-US" dirty="0" err="1" smtClean="0"/>
              <a:t>Associer</a:t>
            </a:r>
            <a:r>
              <a:rPr lang="en-US" dirty="0" smtClean="0"/>
              <a:t> cigarette </a:t>
            </a:r>
            <a:r>
              <a:rPr lang="en-US" dirty="0" err="1" smtClean="0"/>
              <a:t>électronique</a:t>
            </a:r>
            <a:r>
              <a:rPr lang="en-US" dirty="0" smtClean="0"/>
              <a:t> et SN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“bonne” idée (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préférer</a:t>
            </a:r>
            <a:r>
              <a:rPr lang="en-US" dirty="0" smtClean="0"/>
              <a:t> les </a:t>
            </a:r>
            <a:r>
              <a:rPr lang="en-US" dirty="0" err="1" smtClean="0"/>
              <a:t>substituts</a:t>
            </a:r>
            <a:r>
              <a:rPr lang="en-US" dirty="0" smtClean="0"/>
              <a:t> pour “</a:t>
            </a:r>
            <a:r>
              <a:rPr lang="en-US" dirty="0" err="1" smtClean="0"/>
              <a:t>garantir</a:t>
            </a:r>
            <a:r>
              <a:rPr lang="en-US" dirty="0" smtClean="0"/>
              <a:t>” le </a:t>
            </a:r>
            <a:r>
              <a:rPr lang="en-US" dirty="0" err="1" smtClean="0"/>
              <a:t>résultat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terme</a:t>
            </a:r>
            <a:r>
              <a:rPr lang="en-US" dirty="0" smtClean="0"/>
              <a:t> </a:t>
            </a:r>
            <a:r>
              <a:rPr lang="en-US" dirty="0" err="1" smtClean="0"/>
              <a:t>arréter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la e-cig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E-cig: nouveau “</a:t>
            </a:r>
            <a:r>
              <a:rPr lang="en-US" dirty="0" err="1" smtClean="0"/>
              <a:t>phénomène</a:t>
            </a:r>
            <a:r>
              <a:rPr lang="en-US" dirty="0" smtClean="0"/>
              <a:t> de mode”</a:t>
            </a:r>
          </a:p>
          <a:p>
            <a:r>
              <a:rPr lang="en-US" dirty="0" smtClean="0"/>
              <a:t>Corps </a:t>
            </a:r>
            <a:r>
              <a:rPr lang="en-US" dirty="0" err="1" smtClean="0"/>
              <a:t>médical</a:t>
            </a:r>
            <a:r>
              <a:rPr lang="en-US" dirty="0" smtClean="0"/>
              <a:t> </a:t>
            </a:r>
            <a:r>
              <a:rPr lang="en-US" dirty="0" err="1" smtClean="0"/>
              <a:t>dépassé</a:t>
            </a:r>
            <a:r>
              <a:rPr lang="en-US" dirty="0" smtClean="0"/>
              <a:t> par </a:t>
            </a:r>
            <a:r>
              <a:rPr lang="en-US" dirty="0" err="1" smtClean="0"/>
              <a:t>l’engouement</a:t>
            </a:r>
            <a:r>
              <a:rPr lang="en-US" dirty="0" smtClean="0"/>
              <a:t> et la </a:t>
            </a:r>
            <a:r>
              <a:rPr lang="en-US" dirty="0" err="1" smtClean="0"/>
              <a:t>publicité</a:t>
            </a:r>
            <a:r>
              <a:rPr lang="en-US" dirty="0" smtClean="0"/>
              <a:t> </a:t>
            </a:r>
            <a:r>
              <a:rPr lang="en-US" dirty="0" err="1" smtClean="0"/>
              <a:t>autour</a:t>
            </a:r>
            <a:r>
              <a:rPr lang="en-US" dirty="0" smtClean="0"/>
              <a:t> de </a:t>
            </a:r>
            <a:r>
              <a:rPr lang="en-US" dirty="0" err="1" smtClean="0"/>
              <a:t>cet</a:t>
            </a:r>
            <a:r>
              <a:rPr lang="en-US" dirty="0" smtClean="0"/>
              <a:t> </a:t>
            </a:r>
            <a:r>
              <a:rPr lang="en-US" dirty="0" err="1" smtClean="0"/>
              <a:t>appareil</a:t>
            </a:r>
            <a:r>
              <a:rPr lang="en-US" dirty="0" smtClean="0"/>
              <a:t> ELECTROMENAGER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bénéfices</a:t>
            </a:r>
            <a:r>
              <a:rPr lang="en-US" dirty="0" smtClean="0"/>
              <a:t> pour le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démontrer</a:t>
            </a:r>
            <a:endParaRPr lang="en-US" dirty="0" smtClean="0"/>
          </a:p>
          <a:p>
            <a:r>
              <a:rPr lang="en-US" dirty="0" err="1" smtClean="0"/>
              <a:t>L’inocuité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démontrer</a:t>
            </a:r>
            <a:endParaRPr lang="en-US" dirty="0" smtClean="0"/>
          </a:p>
          <a:p>
            <a:r>
              <a:rPr lang="en-US" dirty="0" smtClean="0"/>
              <a:t>Usage </a:t>
            </a:r>
            <a:r>
              <a:rPr lang="en-US" dirty="0" err="1" smtClean="0"/>
              <a:t>raisonnable</a:t>
            </a:r>
            <a:r>
              <a:rPr lang="en-US" dirty="0" smtClean="0"/>
              <a:t> et prudent de e-cigarette</a:t>
            </a:r>
          </a:p>
          <a:p>
            <a:r>
              <a:rPr lang="en-US" dirty="0" smtClean="0"/>
              <a:t>Pas </a:t>
            </a:r>
            <a:r>
              <a:rPr lang="en-US" dirty="0" err="1" smtClean="0"/>
              <a:t>d’interdiction</a:t>
            </a:r>
            <a:r>
              <a:rPr lang="en-US" dirty="0" smtClean="0"/>
              <a:t> </a:t>
            </a:r>
            <a:r>
              <a:rPr lang="en-US" dirty="0" err="1" smtClean="0"/>
              <a:t>sauf</a:t>
            </a:r>
            <a:r>
              <a:rPr lang="en-US" dirty="0" smtClean="0"/>
              <a:t> aux </a:t>
            </a:r>
            <a:r>
              <a:rPr lang="en-US" dirty="0" err="1" smtClean="0"/>
              <a:t>mineurs</a:t>
            </a:r>
            <a:r>
              <a:rPr lang="en-US" dirty="0" smtClean="0"/>
              <a:t> (et aux non </a:t>
            </a:r>
            <a:r>
              <a:rPr lang="en-US" dirty="0" err="1" smtClean="0"/>
              <a:t>fumeurs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Possibilité</a:t>
            </a:r>
            <a:r>
              <a:rPr lang="en-US" dirty="0" smtClean="0"/>
              <a:t> de </a:t>
            </a:r>
            <a:r>
              <a:rPr lang="en-US" dirty="0" err="1" smtClean="0"/>
              <a:t>l’intégrer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un </a:t>
            </a:r>
            <a:r>
              <a:rPr lang="en-US" dirty="0" err="1" smtClean="0"/>
              <a:t>processus</a:t>
            </a:r>
            <a:r>
              <a:rPr lang="en-US" dirty="0" smtClean="0"/>
              <a:t> de </a:t>
            </a:r>
            <a:r>
              <a:rPr lang="en-US" dirty="0" err="1" smtClean="0"/>
              <a:t>sevrage</a:t>
            </a:r>
            <a:r>
              <a:rPr lang="en-US" dirty="0" smtClean="0"/>
              <a:t> </a:t>
            </a:r>
            <a:r>
              <a:rPr lang="en-US" dirty="0" err="1" smtClean="0"/>
              <a:t>tabagique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le patient le </a:t>
            </a:r>
            <a:r>
              <a:rPr lang="en-US" dirty="0" err="1" smtClean="0"/>
              <a:t>demande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4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 JAMAIS PERDRE L’OBJECTIF DE VUE: ARRETER LE TABAC</a:t>
            </a:r>
          </a:p>
          <a:p>
            <a:r>
              <a:rPr lang="en-US" dirty="0" smtClean="0"/>
              <a:t>MEME SI CETTE DEMARCHE PEUT-ETRE LONGUE</a:t>
            </a:r>
          </a:p>
          <a:p>
            <a:r>
              <a:rPr lang="en-US" dirty="0" smtClean="0"/>
              <a:t>INTERROMPU PAR DES RECHUTES</a:t>
            </a:r>
          </a:p>
          <a:p>
            <a:r>
              <a:rPr lang="en-US" dirty="0" smtClean="0"/>
              <a:t>MAIS EST TOUJOURS POSSIBLE SI LE PATIENT LE DÉCIDE…</a:t>
            </a:r>
            <a:endParaRPr lang="en-US" dirty="0"/>
          </a:p>
        </p:txBody>
      </p:sp>
      <p:pic>
        <p:nvPicPr>
          <p:cNvPr id="4" name="Picture 3" descr="lucky luke tab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43" y="3325042"/>
            <a:ext cx="2820104" cy="3172617"/>
          </a:xfrm>
          <a:prstGeom prst="rect">
            <a:avLst/>
          </a:prstGeom>
        </p:spPr>
      </p:pic>
      <p:pic>
        <p:nvPicPr>
          <p:cNvPr id="5" name="Picture 4" descr="lucky luke brin d'herb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59" y="3325042"/>
            <a:ext cx="2735669" cy="3172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9556" y="5438938"/>
            <a:ext cx="75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bri" charset="0"/>
              </a:rPr>
              <a:t>Rappels sur la maladie tabagique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92175" y="1566863"/>
            <a:ext cx="7423150" cy="4362450"/>
          </a:xfrm>
          <a:prstGeom prst="rect">
            <a:avLst/>
          </a:prstGeom>
          <a:solidFill>
            <a:schemeClr val="bg1"/>
          </a:solidFill>
          <a:ln w="2540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 anchor="b"/>
          <a:lstStyle/>
          <a:p>
            <a:pPr algn="ctr"/>
            <a:r>
              <a:rPr kumimoji="1" lang="fr-FR" sz="14300" b="1" dirty="0">
                <a:cs typeface="Arial" charset="0"/>
              </a:rPr>
              <a:t>Fumer </a:t>
            </a:r>
            <a:endParaRPr kumimoji="1" lang="fr-FR" sz="14300" b="1" dirty="0" smtClean="0">
              <a:cs typeface="Arial" charset="0"/>
            </a:endParaRPr>
          </a:p>
          <a:p>
            <a:pPr algn="ctr"/>
            <a:r>
              <a:rPr kumimoji="1" lang="fr-FR" sz="14300" b="1" dirty="0" smtClean="0">
                <a:cs typeface="Arial" charset="0"/>
              </a:rPr>
              <a:t>tue</a:t>
            </a:r>
            <a:r>
              <a:rPr kumimoji="1" lang="fr-FR" sz="13000" b="1" dirty="0" smtClean="0">
                <a:cs typeface="Arial" charset="0"/>
              </a:rPr>
              <a:t> </a:t>
            </a:r>
            <a:endParaRPr kumimoji="1" lang="fr-FR" sz="13000" b="1" dirty="0">
              <a:cs typeface="Arial" charset="0"/>
            </a:endParaRPr>
          </a:p>
        </p:txBody>
      </p:sp>
      <p:sp>
        <p:nvSpPr>
          <p:cNvPr id="4099" name="ZoneTexte 4"/>
          <p:cNvSpPr txBox="1">
            <a:spLocks noChangeArrowheads="1"/>
          </p:cNvSpPr>
          <p:nvPr/>
        </p:nvSpPr>
        <p:spPr bwMode="auto">
          <a:xfrm>
            <a:off x="5553075" y="6253163"/>
            <a:ext cx="3113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/>
              <a:t>C</a:t>
            </a:r>
            <a:r>
              <a:rPr lang="ja-JP" altLang="fr-FR"/>
              <a:t>’</a:t>
            </a:r>
            <a:r>
              <a:rPr lang="fr-FR" altLang="ja-JP"/>
              <a:t>est écrit dessus…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0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8625" y="1557338"/>
            <a:ext cx="3714750" cy="338455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 ACC.DE LA ROUTE </a:t>
            </a:r>
          </a:p>
          <a:p>
            <a:pPr>
              <a:buFontTx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 ACC. DOMESTIQUES</a:t>
            </a:r>
          </a:p>
          <a:p>
            <a:pPr>
              <a:buFontTx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 SIDA</a:t>
            </a:r>
          </a:p>
          <a:p>
            <a:pPr>
              <a:buFontTx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 TUBERCULOSE </a:t>
            </a:r>
          </a:p>
          <a:p>
            <a:pPr>
              <a:buFontTx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 ASSASSINATS</a:t>
            </a:r>
          </a:p>
          <a:p>
            <a:pPr>
              <a:buFontTx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 FOUDRE</a:t>
            </a:r>
          </a:p>
          <a:p>
            <a:pPr>
              <a:buFontTx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 ALCOLISME</a:t>
            </a:r>
          </a:p>
          <a:p>
            <a:pPr>
              <a:buFontTx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 AUTRES ADDICTIONS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71938" y="1341438"/>
            <a:ext cx="4678362" cy="38877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8000" dirty="0">
                <a:solidFill>
                  <a:srgbClr val="000000"/>
                </a:solidFill>
              </a:rPr>
              <a:t>Tabac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39700"/>
            <a:ext cx="8785225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ea typeface="+mj-ea"/>
                <a:cs typeface="+mj-cs"/>
              </a:rPr>
              <a:t>Le tabac tue plus que la somme de la plupart des causes redoutées de décès!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5445125"/>
            <a:ext cx="891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</a:pPr>
            <a:r>
              <a:rPr lang="fr-FR" sz="3200"/>
              <a:t>Tabac 100 millions de morts au XX</a:t>
            </a:r>
            <a:r>
              <a:rPr lang="fr-FR" sz="3200" baseline="30000"/>
              <a:t>e</a:t>
            </a:r>
            <a:r>
              <a:rPr lang="fr-FR" sz="3200"/>
              <a:t> siècle 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</a:pPr>
            <a:r>
              <a:rPr lang="fr-FR" sz="3200"/>
              <a:t>1 milliard attendues au XXI</a:t>
            </a:r>
            <a:r>
              <a:rPr lang="fr-FR" sz="3200" baseline="30000"/>
              <a:t>e</a:t>
            </a:r>
            <a:r>
              <a:rPr lang="fr-FR" sz="3200"/>
              <a:t> siècle</a:t>
            </a:r>
          </a:p>
        </p:txBody>
      </p:sp>
    </p:spTree>
    <p:extLst>
      <p:ext uri="{BB962C8B-B14F-4D97-AF65-F5344CB8AC3E}">
        <p14:creationId xmlns:p14="http://schemas.microsoft.com/office/powerpoint/2010/main" val="34277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lum brigh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857250"/>
            <a:ext cx="73580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204787" y="182707"/>
            <a:ext cx="8785225" cy="674543"/>
          </a:xfrm>
        </p:spPr>
        <p:txBody>
          <a:bodyPr/>
          <a:lstStyle/>
          <a:p>
            <a:pPr eaLnBrk="1" hangingPunct="1"/>
            <a:r>
              <a:rPr lang="fr-FR" sz="2400" dirty="0">
                <a:latin typeface="Calibri" charset="0"/>
              </a:rPr>
              <a:t>90% des cancers du poumon sont liés à la même cause</a:t>
            </a: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3071813" y="6286500"/>
            <a:ext cx="29416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b="1">
                <a:solidFill>
                  <a:srgbClr val="000000"/>
                </a:solidFill>
              </a:rPr>
              <a:t> BMJ 1995;311:1719-1720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643438" y="4500563"/>
            <a:ext cx="1214437" cy="4286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572000" y="1214438"/>
            <a:ext cx="1428750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ZoneTexte 9"/>
          <p:cNvSpPr txBox="1">
            <a:spLocks noChangeArrowheads="1"/>
          </p:cNvSpPr>
          <p:nvPr/>
        </p:nvSpPr>
        <p:spPr bwMode="auto">
          <a:xfrm>
            <a:off x="2500313" y="857250"/>
            <a:ext cx="2097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>
                <a:solidFill>
                  <a:srgbClr val="FF0000"/>
                </a:solidFill>
              </a:rPr>
              <a:t>Le vecteur</a:t>
            </a: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2500313" y="4214813"/>
            <a:ext cx="218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>
                <a:solidFill>
                  <a:srgbClr val="FF0000"/>
                </a:solidFill>
              </a:rPr>
              <a:t>La maladie</a:t>
            </a:r>
          </a:p>
        </p:txBody>
      </p:sp>
    </p:spTree>
    <p:extLst>
      <p:ext uri="{BB962C8B-B14F-4D97-AF65-F5344CB8AC3E}">
        <p14:creationId xmlns:p14="http://schemas.microsoft.com/office/powerpoint/2010/main" val="12736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352425" y="341313"/>
            <a:ext cx="4348163" cy="3190875"/>
          </a:xfrm>
          <a:prstGeom prst="rect">
            <a:avLst/>
          </a:prstGeom>
          <a:solidFill>
            <a:schemeClr val="bg1"/>
          </a:solidFill>
          <a:ln w="2540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 anchor="b"/>
          <a:lstStyle/>
          <a:p>
            <a:pPr algn="ctr"/>
            <a:r>
              <a:rPr kumimoji="1" lang="fr-FR" sz="5400" b="1" dirty="0">
                <a:solidFill>
                  <a:srgbClr val="FFFFFF"/>
                </a:solidFill>
                <a:cs typeface="Arial" charset="0"/>
              </a:rPr>
              <a:t>Fumer détériore la santé</a:t>
            </a:r>
          </a:p>
          <a:p>
            <a:pPr algn="ctr"/>
            <a:endParaRPr kumimoji="1" lang="fr-FR" sz="24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875088"/>
            <a:ext cx="55197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17"/>
          <p:cNvGrpSpPr>
            <a:grpSpLocks/>
          </p:cNvGrpSpPr>
          <p:nvPr/>
        </p:nvGrpSpPr>
        <p:grpSpPr bwMode="auto">
          <a:xfrm>
            <a:off x="5311775" y="279400"/>
            <a:ext cx="1936750" cy="3214688"/>
            <a:chOff x="1934" y="954"/>
            <a:chExt cx="1844" cy="3120"/>
          </a:xfrm>
        </p:grpSpPr>
        <p:sp>
          <p:nvSpPr>
            <p:cNvPr id="18438" name="Freeform 2"/>
            <p:cNvSpPr>
              <a:spLocks/>
            </p:cNvSpPr>
            <p:nvPr/>
          </p:nvSpPr>
          <p:spPr bwMode="auto">
            <a:xfrm flipH="1">
              <a:off x="1934" y="954"/>
              <a:ext cx="1844" cy="3120"/>
            </a:xfrm>
            <a:custGeom>
              <a:avLst/>
              <a:gdLst>
                <a:gd name="T0" fmla="*/ 0 w 7134"/>
                <a:gd name="T1" fmla="*/ 0 h 10512"/>
                <a:gd name="T2" fmla="*/ 0 w 7134"/>
                <a:gd name="T3" fmla="*/ 0 h 10512"/>
                <a:gd name="T4" fmla="*/ 0 w 7134"/>
                <a:gd name="T5" fmla="*/ 0 h 10512"/>
                <a:gd name="T6" fmla="*/ 0 w 7134"/>
                <a:gd name="T7" fmla="*/ 0 h 10512"/>
                <a:gd name="T8" fmla="*/ 0 w 7134"/>
                <a:gd name="T9" fmla="*/ 0 h 10512"/>
                <a:gd name="T10" fmla="*/ 0 w 7134"/>
                <a:gd name="T11" fmla="*/ 0 h 10512"/>
                <a:gd name="T12" fmla="*/ 0 w 7134"/>
                <a:gd name="T13" fmla="*/ 0 h 10512"/>
                <a:gd name="T14" fmla="*/ 0 w 7134"/>
                <a:gd name="T15" fmla="*/ 0 h 10512"/>
                <a:gd name="T16" fmla="*/ 0 w 7134"/>
                <a:gd name="T17" fmla="*/ 0 h 10512"/>
                <a:gd name="T18" fmla="*/ 0 w 7134"/>
                <a:gd name="T19" fmla="*/ 0 h 10512"/>
                <a:gd name="T20" fmla="*/ 0 w 7134"/>
                <a:gd name="T21" fmla="*/ 0 h 10512"/>
                <a:gd name="T22" fmla="*/ 0 w 7134"/>
                <a:gd name="T23" fmla="*/ 0 h 10512"/>
                <a:gd name="T24" fmla="*/ 0 w 7134"/>
                <a:gd name="T25" fmla="*/ 0 h 10512"/>
                <a:gd name="T26" fmla="*/ 0 w 7134"/>
                <a:gd name="T27" fmla="*/ 0 h 10512"/>
                <a:gd name="T28" fmla="*/ 0 w 7134"/>
                <a:gd name="T29" fmla="*/ 0 h 10512"/>
                <a:gd name="T30" fmla="*/ 0 w 7134"/>
                <a:gd name="T31" fmla="*/ 0 h 10512"/>
                <a:gd name="T32" fmla="*/ 0 w 7134"/>
                <a:gd name="T33" fmla="*/ 0 h 10512"/>
                <a:gd name="T34" fmla="*/ 0 w 7134"/>
                <a:gd name="T35" fmla="*/ 0 h 10512"/>
                <a:gd name="T36" fmla="*/ 0 w 7134"/>
                <a:gd name="T37" fmla="*/ 0 h 10512"/>
                <a:gd name="T38" fmla="*/ 0 w 7134"/>
                <a:gd name="T39" fmla="*/ 0 h 10512"/>
                <a:gd name="T40" fmla="*/ 0 w 7134"/>
                <a:gd name="T41" fmla="*/ 0 h 10512"/>
                <a:gd name="T42" fmla="*/ 0 w 7134"/>
                <a:gd name="T43" fmla="*/ 0 h 10512"/>
                <a:gd name="T44" fmla="*/ 0 w 7134"/>
                <a:gd name="T45" fmla="*/ 0 h 10512"/>
                <a:gd name="T46" fmla="*/ 0 w 7134"/>
                <a:gd name="T47" fmla="*/ 0 h 10512"/>
                <a:gd name="T48" fmla="*/ 0 w 7134"/>
                <a:gd name="T49" fmla="*/ 0 h 10512"/>
                <a:gd name="T50" fmla="*/ 0 w 7134"/>
                <a:gd name="T51" fmla="*/ 0 h 10512"/>
                <a:gd name="T52" fmla="*/ 0 w 7134"/>
                <a:gd name="T53" fmla="*/ 0 h 10512"/>
                <a:gd name="T54" fmla="*/ 0 w 7134"/>
                <a:gd name="T55" fmla="*/ 0 h 10512"/>
                <a:gd name="T56" fmla="*/ 0 w 7134"/>
                <a:gd name="T57" fmla="*/ 0 h 10512"/>
                <a:gd name="T58" fmla="*/ 0 w 7134"/>
                <a:gd name="T59" fmla="*/ 0 h 10512"/>
                <a:gd name="T60" fmla="*/ 0 w 7134"/>
                <a:gd name="T61" fmla="*/ 0 h 10512"/>
                <a:gd name="T62" fmla="*/ 0 w 7134"/>
                <a:gd name="T63" fmla="*/ 0 h 10512"/>
                <a:gd name="T64" fmla="*/ 0 w 7134"/>
                <a:gd name="T65" fmla="*/ 0 h 10512"/>
                <a:gd name="T66" fmla="*/ 0 w 7134"/>
                <a:gd name="T67" fmla="*/ 0 h 10512"/>
                <a:gd name="T68" fmla="*/ 0 w 7134"/>
                <a:gd name="T69" fmla="*/ 0 h 10512"/>
                <a:gd name="T70" fmla="*/ 0 w 7134"/>
                <a:gd name="T71" fmla="*/ 0 h 10512"/>
                <a:gd name="T72" fmla="*/ 0 w 7134"/>
                <a:gd name="T73" fmla="*/ 0 h 10512"/>
                <a:gd name="T74" fmla="*/ 0 w 7134"/>
                <a:gd name="T75" fmla="*/ 0 h 10512"/>
                <a:gd name="T76" fmla="*/ 0 w 7134"/>
                <a:gd name="T77" fmla="*/ 0 h 10512"/>
                <a:gd name="T78" fmla="*/ 0 w 7134"/>
                <a:gd name="T79" fmla="*/ 0 h 10512"/>
                <a:gd name="T80" fmla="*/ 0 w 7134"/>
                <a:gd name="T81" fmla="*/ 0 h 10512"/>
                <a:gd name="T82" fmla="*/ 0 w 7134"/>
                <a:gd name="T83" fmla="*/ 0 h 10512"/>
                <a:gd name="T84" fmla="*/ 0 w 7134"/>
                <a:gd name="T85" fmla="*/ 0 h 10512"/>
                <a:gd name="T86" fmla="*/ 0 w 7134"/>
                <a:gd name="T87" fmla="*/ 0 h 10512"/>
                <a:gd name="T88" fmla="*/ 0 w 7134"/>
                <a:gd name="T89" fmla="*/ 0 h 10512"/>
                <a:gd name="T90" fmla="*/ 0 w 7134"/>
                <a:gd name="T91" fmla="*/ 0 h 10512"/>
                <a:gd name="T92" fmla="*/ 0 w 7134"/>
                <a:gd name="T93" fmla="*/ 0 h 10512"/>
                <a:gd name="T94" fmla="*/ 0 w 7134"/>
                <a:gd name="T95" fmla="*/ 0 h 10512"/>
                <a:gd name="T96" fmla="*/ 0 w 7134"/>
                <a:gd name="T97" fmla="*/ 0 h 10512"/>
                <a:gd name="T98" fmla="*/ 0 w 7134"/>
                <a:gd name="T99" fmla="*/ 0 h 10512"/>
                <a:gd name="T100" fmla="*/ 0 w 7134"/>
                <a:gd name="T101" fmla="*/ 0 h 10512"/>
                <a:gd name="T102" fmla="*/ 0 w 7134"/>
                <a:gd name="T103" fmla="*/ 0 h 10512"/>
                <a:gd name="T104" fmla="*/ 0 w 7134"/>
                <a:gd name="T105" fmla="*/ 0 h 10512"/>
                <a:gd name="T106" fmla="*/ 0 w 7134"/>
                <a:gd name="T107" fmla="*/ 0 h 10512"/>
                <a:gd name="T108" fmla="*/ 0 w 7134"/>
                <a:gd name="T109" fmla="*/ 0 h 10512"/>
                <a:gd name="T110" fmla="*/ 0 w 7134"/>
                <a:gd name="T111" fmla="*/ 0 h 10512"/>
                <a:gd name="T112" fmla="*/ 0 w 7134"/>
                <a:gd name="T113" fmla="*/ 0 h 105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34"/>
                <a:gd name="T172" fmla="*/ 0 h 10512"/>
                <a:gd name="T173" fmla="*/ 7134 w 7134"/>
                <a:gd name="T174" fmla="*/ 10512 h 105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34" h="10512">
                  <a:moveTo>
                    <a:pt x="1193" y="10499"/>
                  </a:moveTo>
                  <a:lnTo>
                    <a:pt x="1234" y="10183"/>
                  </a:lnTo>
                  <a:lnTo>
                    <a:pt x="1275" y="9977"/>
                  </a:lnTo>
                  <a:lnTo>
                    <a:pt x="1317" y="9716"/>
                  </a:lnTo>
                  <a:lnTo>
                    <a:pt x="1386" y="9470"/>
                  </a:lnTo>
                  <a:lnTo>
                    <a:pt x="1454" y="9222"/>
                  </a:lnTo>
                  <a:lnTo>
                    <a:pt x="1536" y="8961"/>
                  </a:lnTo>
                  <a:lnTo>
                    <a:pt x="1523" y="8865"/>
                  </a:lnTo>
                  <a:lnTo>
                    <a:pt x="1536" y="8743"/>
                  </a:lnTo>
                  <a:lnTo>
                    <a:pt x="1577" y="8563"/>
                  </a:lnTo>
                  <a:lnTo>
                    <a:pt x="1604" y="8276"/>
                  </a:lnTo>
                  <a:lnTo>
                    <a:pt x="1673" y="8029"/>
                  </a:lnTo>
                  <a:lnTo>
                    <a:pt x="1701" y="7864"/>
                  </a:lnTo>
                  <a:lnTo>
                    <a:pt x="1701" y="7644"/>
                  </a:lnTo>
                  <a:lnTo>
                    <a:pt x="1673" y="7342"/>
                  </a:lnTo>
                  <a:lnTo>
                    <a:pt x="1632" y="7081"/>
                  </a:lnTo>
                  <a:lnTo>
                    <a:pt x="1604" y="6711"/>
                  </a:lnTo>
                  <a:lnTo>
                    <a:pt x="1591" y="6354"/>
                  </a:lnTo>
                  <a:lnTo>
                    <a:pt x="1577" y="6080"/>
                  </a:lnTo>
                  <a:lnTo>
                    <a:pt x="1550" y="5832"/>
                  </a:lnTo>
                  <a:lnTo>
                    <a:pt x="1482" y="5984"/>
                  </a:lnTo>
                  <a:lnTo>
                    <a:pt x="1454" y="6080"/>
                  </a:lnTo>
                  <a:lnTo>
                    <a:pt x="1412" y="6176"/>
                  </a:lnTo>
                  <a:lnTo>
                    <a:pt x="1386" y="6300"/>
                  </a:lnTo>
                  <a:lnTo>
                    <a:pt x="1330" y="6465"/>
                  </a:lnTo>
                  <a:lnTo>
                    <a:pt x="0" y="6465"/>
                  </a:lnTo>
                  <a:lnTo>
                    <a:pt x="54" y="6245"/>
                  </a:lnTo>
                  <a:lnTo>
                    <a:pt x="150" y="6025"/>
                  </a:lnTo>
                  <a:lnTo>
                    <a:pt x="219" y="5888"/>
                  </a:lnTo>
                  <a:lnTo>
                    <a:pt x="259" y="5736"/>
                  </a:lnTo>
                  <a:lnTo>
                    <a:pt x="315" y="5668"/>
                  </a:lnTo>
                  <a:lnTo>
                    <a:pt x="342" y="5586"/>
                  </a:lnTo>
                  <a:lnTo>
                    <a:pt x="356" y="5490"/>
                  </a:lnTo>
                  <a:lnTo>
                    <a:pt x="383" y="5394"/>
                  </a:lnTo>
                  <a:lnTo>
                    <a:pt x="383" y="5325"/>
                  </a:lnTo>
                  <a:lnTo>
                    <a:pt x="356" y="5174"/>
                  </a:lnTo>
                  <a:lnTo>
                    <a:pt x="383" y="5051"/>
                  </a:lnTo>
                  <a:lnTo>
                    <a:pt x="411" y="4859"/>
                  </a:lnTo>
                  <a:lnTo>
                    <a:pt x="439" y="4763"/>
                  </a:lnTo>
                  <a:lnTo>
                    <a:pt x="466" y="4639"/>
                  </a:lnTo>
                  <a:lnTo>
                    <a:pt x="535" y="4489"/>
                  </a:lnTo>
                  <a:lnTo>
                    <a:pt x="659" y="4241"/>
                  </a:lnTo>
                  <a:lnTo>
                    <a:pt x="753" y="4076"/>
                  </a:lnTo>
                  <a:lnTo>
                    <a:pt x="823" y="3980"/>
                  </a:lnTo>
                  <a:lnTo>
                    <a:pt x="877" y="3884"/>
                  </a:lnTo>
                  <a:lnTo>
                    <a:pt x="973" y="3788"/>
                  </a:lnTo>
                  <a:lnTo>
                    <a:pt x="1097" y="3692"/>
                  </a:lnTo>
                  <a:lnTo>
                    <a:pt x="1193" y="3638"/>
                  </a:lnTo>
                  <a:lnTo>
                    <a:pt x="1290" y="3569"/>
                  </a:lnTo>
                  <a:lnTo>
                    <a:pt x="1358" y="3541"/>
                  </a:lnTo>
                  <a:lnTo>
                    <a:pt x="1482" y="3514"/>
                  </a:lnTo>
                  <a:lnTo>
                    <a:pt x="1701" y="3458"/>
                  </a:lnTo>
                  <a:lnTo>
                    <a:pt x="1948" y="3390"/>
                  </a:lnTo>
                  <a:lnTo>
                    <a:pt x="2209" y="3280"/>
                  </a:lnTo>
                  <a:lnTo>
                    <a:pt x="2400" y="3212"/>
                  </a:lnTo>
                  <a:lnTo>
                    <a:pt x="2620" y="3101"/>
                  </a:lnTo>
                  <a:lnTo>
                    <a:pt x="2744" y="3033"/>
                  </a:lnTo>
                  <a:lnTo>
                    <a:pt x="2840" y="2951"/>
                  </a:lnTo>
                  <a:lnTo>
                    <a:pt x="2881" y="2883"/>
                  </a:lnTo>
                  <a:lnTo>
                    <a:pt x="2908" y="2827"/>
                  </a:lnTo>
                  <a:lnTo>
                    <a:pt x="2936" y="2663"/>
                  </a:lnTo>
                  <a:lnTo>
                    <a:pt x="2936" y="2512"/>
                  </a:lnTo>
                  <a:lnTo>
                    <a:pt x="2894" y="2348"/>
                  </a:lnTo>
                  <a:lnTo>
                    <a:pt x="2868" y="2224"/>
                  </a:lnTo>
                  <a:lnTo>
                    <a:pt x="2771" y="2004"/>
                  </a:lnTo>
                  <a:lnTo>
                    <a:pt x="2675" y="1880"/>
                  </a:lnTo>
                  <a:lnTo>
                    <a:pt x="2565" y="1689"/>
                  </a:lnTo>
                  <a:lnTo>
                    <a:pt x="2470" y="1482"/>
                  </a:lnTo>
                  <a:lnTo>
                    <a:pt x="2428" y="1249"/>
                  </a:lnTo>
                  <a:lnTo>
                    <a:pt x="2414" y="1003"/>
                  </a:lnTo>
                  <a:lnTo>
                    <a:pt x="2442" y="755"/>
                  </a:lnTo>
                  <a:lnTo>
                    <a:pt x="2524" y="563"/>
                  </a:lnTo>
                  <a:lnTo>
                    <a:pt x="2620" y="398"/>
                  </a:lnTo>
                  <a:lnTo>
                    <a:pt x="2757" y="275"/>
                  </a:lnTo>
                  <a:lnTo>
                    <a:pt x="3018" y="111"/>
                  </a:lnTo>
                  <a:lnTo>
                    <a:pt x="3306" y="28"/>
                  </a:lnTo>
                  <a:lnTo>
                    <a:pt x="3567" y="0"/>
                  </a:lnTo>
                  <a:lnTo>
                    <a:pt x="3909" y="0"/>
                  </a:lnTo>
                  <a:lnTo>
                    <a:pt x="4157" y="28"/>
                  </a:lnTo>
                  <a:lnTo>
                    <a:pt x="4418" y="124"/>
                  </a:lnTo>
                  <a:lnTo>
                    <a:pt x="4692" y="275"/>
                  </a:lnTo>
                  <a:lnTo>
                    <a:pt x="4843" y="440"/>
                  </a:lnTo>
                  <a:lnTo>
                    <a:pt x="4953" y="659"/>
                  </a:lnTo>
                  <a:lnTo>
                    <a:pt x="5008" y="879"/>
                  </a:lnTo>
                  <a:lnTo>
                    <a:pt x="5034" y="975"/>
                  </a:lnTo>
                  <a:lnTo>
                    <a:pt x="5008" y="1030"/>
                  </a:lnTo>
                  <a:lnTo>
                    <a:pt x="4980" y="1099"/>
                  </a:lnTo>
                  <a:lnTo>
                    <a:pt x="5008" y="1195"/>
                  </a:lnTo>
                  <a:lnTo>
                    <a:pt x="5049" y="1277"/>
                  </a:lnTo>
                  <a:lnTo>
                    <a:pt x="5186" y="1482"/>
                  </a:lnTo>
                  <a:lnTo>
                    <a:pt x="5269" y="1565"/>
                  </a:lnTo>
                  <a:lnTo>
                    <a:pt x="5282" y="1634"/>
                  </a:lnTo>
                  <a:lnTo>
                    <a:pt x="5282" y="1661"/>
                  </a:lnTo>
                  <a:lnTo>
                    <a:pt x="5269" y="1702"/>
                  </a:lnTo>
                  <a:lnTo>
                    <a:pt x="5214" y="1715"/>
                  </a:lnTo>
                  <a:lnTo>
                    <a:pt x="5049" y="1757"/>
                  </a:lnTo>
                  <a:lnTo>
                    <a:pt x="5008" y="1784"/>
                  </a:lnTo>
                  <a:lnTo>
                    <a:pt x="5008" y="1854"/>
                  </a:lnTo>
                  <a:lnTo>
                    <a:pt x="5049" y="1895"/>
                  </a:lnTo>
                  <a:lnTo>
                    <a:pt x="5062" y="1908"/>
                  </a:lnTo>
                  <a:lnTo>
                    <a:pt x="5062" y="1949"/>
                  </a:lnTo>
                  <a:lnTo>
                    <a:pt x="5008" y="1976"/>
                  </a:lnTo>
                  <a:lnTo>
                    <a:pt x="4953" y="2004"/>
                  </a:lnTo>
                  <a:lnTo>
                    <a:pt x="5021" y="2018"/>
                  </a:lnTo>
                  <a:lnTo>
                    <a:pt x="5062" y="2045"/>
                  </a:lnTo>
                  <a:lnTo>
                    <a:pt x="5062" y="2072"/>
                  </a:lnTo>
                  <a:lnTo>
                    <a:pt x="5049" y="2113"/>
                  </a:lnTo>
                  <a:lnTo>
                    <a:pt x="4980" y="2128"/>
                  </a:lnTo>
                  <a:lnTo>
                    <a:pt x="4953" y="2169"/>
                  </a:lnTo>
                  <a:lnTo>
                    <a:pt x="4953" y="2196"/>
                  </a:lnTo>
                  <a:lnTo>
                    <a:pt x="5034" y="2265"/>
                  </a:lnTo>
                  <a:lnTo>
                    <a:pt x="5049" y="2320"/>
                  </a:lnTo>
                  <a:lnTo>
                    <a:pt x="5049" y="2389"/>
                  </a:lnTo>
                  <a:lnTo>
                    <a:pt x="5034" y="2470"/>
                  </a:lnTo>
                  <a:lnTo>
                    <a:pt x="4953" y="2526"/>
                  </a:lnTo>
                  <a:lnTo>
                    <a:pt x="4857" y="2566"/>
                  </a:lnTo>
                  <a:lnTo>
                    <a:pt x="4733" y="2566"/>
                  </a:lnTo>
                  <a:lnTo>
                    <a:pt x="4568" y="2581"/>
                  </a:lnTo>
                  <a:lnTo>
                    <a:pt x="4486" y="2581"/>
                  </a:lnTo>
                  <a:lnTo>
                    <a:pt x="4431" y="2594"/>
                  </a:lnTo>
                  <a:lnTo>
                    <a:pt x="4418" y="2635"/>
                  </a:lnTo>
                  <a:lnTo>
                    <a:pt x="4418" y="2690"/>
                  </a:lnTo>
                  <a:lnTo>
                    <a:pt x="4418" y="2855"/>
                  </a:lnTo>
                  <a:lnTo>
                    <a:pt x="4403" y="2951"/>
                  </a:lnTo>
                  <a:lnTo>
                    <a:pt x="4431" y="3033"/>
                  </a:lnTo>
                  <a:lnTo>
                    <a:pt x="4514" y="3101"/>
                  </a:lnTo>
                  <a:lnTo>
                    <a:pt x="4679" y="3197"/>
                  </a:lnTo>
                  <a:lnTo>
                    <a:pt x="4912" y="3321"/>
                  </a:lnTo>
                  <a:lnTo>
                    <a:pt x="5241" y="3445"/>
                  </a:lnTo>
                  <a:lnTo>
                    <a:pt x="5487" y="3541"/>
                  </a:lnTo>
                  <a:lnTo>
                    <a:pt x="5584" y="3569"/>
                  </a:lnTo>
                  <a:lnTo>
                    <a:pt x="5735" y="3623"/>
                  </a:lnTo>
                  <a:lnTo>
                    <a:pt x="5927" y="3692"/>
                  </a:lnTo>
                  <a:lnTo>
                    <a:pt x="6022" y="3760"/>
                  </a:lnTo>
                  <a:lnTo>
                    <a:pt x="6118" y="3830"/>
                  </a:lnTo>
                  <a:lnTo>
                    <a:pt x="6215" y="3884"/>
                  </a:lnTo>
                  <a:lnTo>
                    <a:pt x="6407" y="4104"/>
                  </a:lnTo>
                  <a:lnTo>
                    <a:pt x="6612" y="4419"/>
                  </a:lnTo>
                  <a:lnTo>
                    <a:pt x="6709" y="4598"/>
                  </a:lnTo>
                  <a:lnTo>
                    <a:pt x="6777" y="4735"/>
                  </a:lnTo>
                  <a:lnTo>
                    <a:pt x="6832" y="4886"/>
                  </a:lnTo>
                  <a:lnTo>
                    <a:pt x="6860" y="5133"/>
                  </a:lnTo>
                  <a:lnTo>
                    <a:pt x="6860" y="5353"/>
                  </a:lnTo>
                  <a:lnTo>
                    <a:pt x="6873" y="5545"/>
                  </a:lnTo>
                  <a:lnTo>
                    <a:pt x="6942" y="5736"/>
                  </a:lnTo>
                  <a:lnTo>
                    <a:pt x="6997" y="5956"/>
                  </a:lnTo>
                  <a:lnTo>
                    <a:pt x="7038" y="6204"/>
                  </a:lnTo>
                  <a:lnTo>
                    <a:pt x="7093" y="6369"/>
                  </a:lnTo>
                  <a:lnTo>
                    <a:pt x="7134" y="6465"/>
                  </a:lnTo>
                  <a:lnTo>
                    <a:pt x="5831" y="6465"/>
                  </a:lnTo>
                  <a:lnTo>
                    <a:pt x="5776" y="6245"/>
                  </a:lnTo>
                  <a:lnTo>
                    <a:pt x="5721" y="6121"/>
                  </a:lnTo>
                  <a:lnTo>
                    <a:pt x="5680" y="5984"/>
                  </a:lnTo>
                  <a:lnTo>
                    <a:pt x="5639" y="5888"/>
                  </a:lnTo>
                  <a:lnTo>
                    <a:pt x="5611" y="5710"/>
                  </a:lnTo>
                  <a:lnTo>
                    <a:pt x="5543" y="6121"/>
                  </a:lnTo>
                  <a:lnTo>
                    <a:pt x="5487" y="6465"/>
                  </a:lnTo>
                  <a:lnTo>
                    <a:pt x="5419" y="6766"/>
                  </a:lnTo>
                  <a:lnTo>
                    <a:pt x="5364" y="7205"/>
                  </a:lnTo>
                  <a:lnTo>
                    <a:pt x="5323" y="7494"/>
                  </a:lnTo>
                  <a:lnTo>
                    <a:pt x="5269" y="7836"/>
                  </a:lnTo>
                  <a:lnTo>
                    <a:pt x="5227" y="8152"/>
                  </a:lnTo>
                  <a:lnTo>
                    <a:pt x="5323" y="8441"/>
                  </a:lnTo>
                  <a:lnTo>
                    <a:pt x="5391" y="8715"/>
                  </a:lnTo>
                  <a:lnTo>
                    <a:pt x="5406" y="8935"/>
                  </a:lnTo>
                  <a:lnTo>
                    <a:pt x="5378" y="9100"/>
                  </a:lnTo>
                  <a:lnTo>
                    <a:pt x="5406" y="9237"/>
                  </a:lnTo>
                  <a:lnTo>
                    <a:pt x="5460" y="9498"/>
                  </a:lnTo>
                  <a:lnTo>
                    <a:pt x="5556" y="10005"/>
                  </a:lnTo>
                  <a:lnTo>
                    <a:pt x="5584" y="10347"/>
                  </a:lnTo>
                  <a:lnTo>
                    <a:pt x="5598" y="10512"/>
                  </a:lnTo>
                  <a:lnTo>
                    <a:pt x="1193" y="1049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3"/>
            <p:cNvSpPr>
              <a:spLocks/>
            </p:cNvSpPr>
            <p:nvPr/>
          </p:nvSpPr>
          <p:spPr bwMode="auto">
            <a:xfrm flipH="1">
              <a:off x="1934" y="954"/>
              <a:ext cx="1844" cy="3120"/>
            </a:xfrm>
            <a:custGeom>
              <a:avLst/>
              <a:gdLst>
                <a:gd name="T0" fmla="*/ 0 w 7134"/>
                <a:gd name="T1" fmla="*/ 0 h 10512"/>
                <a:gd name="T2" fmla="*/ 0 w 7134"/>
                <a:gd name="T3" fmla="*/ 0 h 10512"/>
                <a:gd name="T4" fmla="*/ 0 w 7134"/>
                <a:gd name="T5" fmla="*/ 0 h 10512"/>
                <a:gd name="T6" fmla="*/ 0 w 7134"/>
                <a:gd name="T7" fmla="*/ 0 h 10512"/>
                <a:gd name="T8" fmla="*/ 0 w 7134"/>
                <a:gd name="T9" fmla="*/ 0 h 10512"/>
                <a:gd name="T10" fmla="*/ 0 w 7134"/>
                <a:gd name="T11" fmla="*/ 0 h 10512"/>
                <a:gd name="T12" fmla="*/ 0 w 7134"/>
                <a:gd name="T13" fmla="*/ 0 h 10512"/>
                <a:gd name="T14" fmla="*/ 0 w 7134"/>
                <a:gd name="T15" fmla="*/ 0 h 10512"/>
                <a:gd name="T16" fmla="*/ 0 w 7134"/>
                <a:gd name="T17" fmla="*/ 0 h 10512"/>
                <a:gd name="T18" fmla="*/ 0 w 7134"/>
                <a:gd name="T19" fmla="*/ 0 h 10512"/>
                <a:gd name="T20" fmla="*/ 0 w 7134"/>
                <a:gd name="T21" fmla="*/ 0 h 10512"/>
                <a:gd name="T22" fmla="*/ 0 w 7134"/>
                <a:gd name="T23" fmla="*/ 0 h 10512"/>
                <a:gd name="T24" fmla="*/ 0 w 7134"/>
                <a:gd name="T25" fmla="*/ 0 h 10512"/>
                <a:gd name="T26" fmla="*/ 0 w 7134"/>
                <a:gd name="T27" fmla="*/ 0 h 10512"/>
                <a:gd name="T28" fmla="*/ 0 w 7134"/>
                <a:gd name="T29" fmla="*/ 0 h 10512"/>
                <a:gd name="T30" fmla="*/ 0 w 7134"/>
                <a:gd name="T31" fmla="*/ 0 h 10512"/>
                <a:gd name="T32" fmla="*/ 0 w 7134"/>
                <a:gd name="T33" fmla="*/ 0 h 10512"/>
                <a:gd name="T34" fmla="*/ 0 w 7134"/>
                <a:gd name="T35" fmla="*/ 0 h 10512"/>
                <a:gd name="T36" fmla="*/ 0 w 7134"/>
                <a:gd name="T37" fmla="*/ 0 h 10512"/>
                <a:gd name="T38" fmla="*/ 0 w 7134"/>
                <a:gd name="T39" fmla="*/ 0 h 10512"/>
                <a:gd name="T40" fmla="*/ 0 w 7134"/>
                <a:gd name="T41" fmla="*/ 0 h 10512"/>
                <a:gd name="T42" fmla="*/ 0 w 7134"/>
                <a:gd name="T43" fmla="*/ 0 h 10512"/>
                <a:gd name="T44" fmla="*/ 0 w 7134"/>
                <a:gd name="T45" fmla="*/ 0 h 10512"/>
                <a:gd name="T46" fmla="*/ 0 w 7134"/>
                <a:gd name="T47" fmla="*/ 0 h 10512"/>
                <a:gd name="T48" fmla="*/ 0 w 7134"/>
                <a:gd name="T49" fmla="*/ 0 h 10512"/>
                <a:gd name="T50" fmla="*/ 0 w 7134"/>
                <a:gd name="T51" fmla="*/ 0 h 10512"/>
                <a:gd name="T52" fmla="*/ 0 w 7134"/>
                <a:gd name="T53" fmla="*/ 0 h 10512"/>
                <a:gd name="T54" fmla="*/ 0 w 7134"/>
                <a:gd name="T55" fmla="*/ 0 h 10512"/>
                <a:gd name="T56" fmla="*/ 0 w 7134"/>
                <a:gd name="T57" fmla="*/ 0 h 10512"/>
                <a:gd name="T58" fmla="*/ 0 w 7134"/>
                <a:gd name="T59" fmla="*/ 0 h 10512"/>
                <a:gd name="T60" fmla="*/ 0 w 7134"/>
                <a:gd name="T61" fmla="*/ 0 h 10512"/>
                <a:gd name="T62" fmla="*/ 0 w 7134"/>
                <a:gd name="T63" fmla="*/ 0 h 10512"/>
                <a:gd name="T64" fmla="*/ 0 w 7134"/>
                <a:gd name="T65" fmla="*/ 0 h 10512"/>
                <a:gd name="T66" fmla="*/ 0 w 7134"/>
                <a:gd name="T67" fmla="*/ 0 h 10512"/>
                <a:gd name="T68" fmla="*/ 0 w 7134"/>
                <a:gd name="T69" fmla="*/ 0 h 10512"/>
                <a:gd name="T70" fmla="*/ 0 w 7134"/>
                <a:gd name="T71" fmla="*/ 0 h 10512"/>
                <a:gd name="T72" fmla="*/ 0 w 7134"/>
                <a:gd name="T73" fmla="*/ 0 h 10512"/>
                <a:gd name="T74" fmla="*/ 0 w 7134"/>
                <a:gd name="T75" fmla="*/ 0 h 10512"/>
                <a:gd name="T76" fmla="*/ 0 w 7134"/>
                <a:gd name="T77" fmla="*/ 0 h 10512"/>
                <a:gd name="T78" fmla="*/ 0 w 7134"/>
                <a:gd name="T79" fmla="*/ 0 h 10512"/>
                <a:gd name="T80" fmla="*/ 0 w 7134"/>
                <a:gd name="T81" fmla="*/ 0 h 10512"/>
                <a:gd name="T82" fmla="*/ 0 w 7134"/>
                <a:gd name="T83" fmla="*/ 0 h 10512"/>
                <a:gd name="T84" fmla="*/ 0 w 7134"/>
                <a:gd name="T85" fmla="*/ 0 h 10512"/>
                <a:gd name="T86" fmla="*/ 0 w 7134"/>
                <a:gd name="T87" fmla="*/ 0 h 10512"/>
                <a:gd name="T88" fmla="*/ 0 w 7134"/>
                <a:gd name="T89" fmla="*/ 0 h 10512"/>
                <a:gd name="T90" fmla="*/ 0 w 7134"/>
                <a:gd name="T91" fmla="*/ 0 h 10512"/>
                <a:gd name="T92" fmla="*/ 0 w 7134"/>
                <a:gd name="T93" fmla="*/ 0 h 10512"/>
                <a:gd name="T94" fmla="*/ 0 w 7134"/>
                <a:gd name="T95" fmla="*/ 0 h 10512"/>
                <a:gd name="T96" fmla="*/ 0 w 7134"/>
                <a:gd name="T97" fmla="*/ 0 h 10512"/>
                <a:gd name="T98" fmla="*/ 0 w 7134"/>
                <a:gd name="T99" fmla="*/ 0 h 10512"/>
                <a:gd name="T100" fmla="*/ 0 w 7134"/>
                <a:gd name="T101" fmla="*/ 0 h 10512"/>
                <a:gd name="T102" fmla="*/ 0 w 7134"/>
                <a:gd name="T103" fmla="*/ 0 h 10512"/>
                <a:gd name="T104" fmla="*/ 0 w 7134"/>
                <a:gd name="T105" fmla="*/ 0 h 10512"/>
                <a:gd name="T106" fmla="*/ 0 w 7134"/>
                <a:gd name="T107" fmla="*/ 0 h 10512"/>
                <a:gd name="T108" fmla="*/ 0 w 7134"/>
                <a:gd name="T109" fmla="*/ 0 h 10512"/>
                <a:gd name="T110" fmla="*/ 0 w 7134"/>
                <a:gd name="T111" fmla="*/ 0 h 10512"/>
                <a:gd name="T112" fmla="*/ 0 w 7134"/>
                <a:gd name="T113" fmla="*/ 0 h 105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34"/>
                <a:gd name="T172" fmla="*/ 0 h 10512"/>
                <a:gd name="T173" fmla="*/ 7134 w 7134"/>
                <a:gd name="T174" fmla="*/ 10512 h 105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34" h="10512">
                  <a:moveTo>
                    <a:pt x="1193" y="10499"/>
                  </a:moveTo>
                  <a:lnTo>
                    <a:pt x="1234" y="10183"/>
                  </a:lnTo>
                  <a:lnTo>
                    <a:pt x="1275" y="9977"/>
                  </a:lnTo>
                  <a:lnTo>
                    <a:pt x="1317" y="9716"/>
                  </a:lnTo>
                  <a:lnTo>
                    <a:pt x="1386" y="9470"/>
                  </a:lnTo>
                  <a:lnTo>
                    <a:pt x="1454" y="9222"/>
                  </a:lnTo>
                  <a:lnTo>
                    <a:pt x="1536" y="8961"/>
                  </a:lnTo>
                  <a:lnTo>
                    <a:pt x="1523" y="8865"/>
                  </a:lnTo>
                  <a:lnTo>
                    <a:pt x="1536" y="8743"/>
                  </a:lnTo>
                  <a:lnTo>
                    <a:pt x="1577" y="8563"/>
                  </a:lnTo>
                  <a:lnTo>
                    <a:pt x="1604" y="8276"/>
                  </a:lnTo>
                  <a:lnTo>
                    <a:pt x="1673" y="8029"/>
                  </a:lnTo>
                  <a:lnTo>
                    <a:pt x="1701" y="7864"/>
                  </a:lnTo>
                  <a:lnTo>
                    <a:pt x="1701" y="7644"/>
                  </a:lnTo>
                  <a:lnTo>
                    <a:pt x="1673" y="7342"/>
                  </a:lnTo>
                  <a:lnTo>
                    <a:pt x="1632" y="7081"/>
                  </a:lnTo>
                  <a:lnTo>
                    <a:pt x="1604" y="6711"/>
                  </a:lnTo>
                  <a:lnTo>
                    <a:pt x="1591" y="6354"/>
                  </a:lnTo>
                  <a:lnTo>
                    <a:pt x="1577" y="6080"/>
                  </a:lnTo>
                  <a:lnTo>
                    <a:pt x="1550" y="5832"/>
                  </a:lnTo>
                  <a:lnTo>
                    <a:pt x="1482" y="5984"/>
                  </a:lnTo>
                  <a:lnTo>
                    <a:pt x="1454" y="6080"/>
                  </a:lnTo>
                  <a:lnTo>
                    <a:pt x="1412" y="6176"/>
                  </a:lnTo>
                  <a:lnTo>
                    <a:pt x="1386" y="6300"/>
                  </a:lnTo>
                  <a:lnTo>
                    <a:pt x="1330" y="6465"/>
                  </a:lnTo>
                  <a:lnTo>
                    <a:pt x="0" y="6465"/>
                  </a:lnTo>
                  <a:lnTo>
                    <a:pt x="54" y="6245"/>
                  </a:lnTo>
                  <a:lnTo>
                    <a:pt x="150" y="6025"/>
                  </a:lnTo>
                  <a:lnTo>
                    <a:pt x="219" y="5888"/>
                  </a:lnTo>
                  <a:lnTo>
                    <a:pt x="259" y="5736"/>
                  </a:lnTo>
                  <a:lnTo>
                    <a:pt x="315" y="5668"/>
                  </a:lnTo>
                  <a:lnTo>
                    <a:pt x="342" y="5586"/>
                  </a:lnTo>
                  <a:lnTo>
                    <a:pt x="356" y="5490"/>
                  </a:lnTo>
                  <a:lnTo>
                    <a:pt x="383" y="5394"/>
                  </a:lnTo>
                  <a:lnTo>
                    <a:pt x="383" y="5325"/>
                  </a:lnTo>
                  <a:lnTo>
                    <a:pt x="356" y="5174"/>
                  </a:lnTo>
                  <a:lnTo>
                    <a:pt x="383" y="5051"/>
                  </a:lnTo>
                  <a:lnTo>
                    <a:pt x="411" y="4859"/>
                  </a:lnTo>
                  <a:lnTo>
                    <a:pt x="439" y="4763"/>
                  </a:lnTo>
                  <a:lnTo>
                    <a:pt x="466" y="4639"/>
                  </a:lnTo>
                  <a:lnTo>
                    <a:pt x="535" y="4489"/>
                  </a:lnTo>
                  <a:lnTo>
                    <a:pt x="659" y="4241"/>
                  </a:lnTo>
                  <a:lnTo>
                    <a:pt x="753" y="4076"/>
                  </a:lnTo>
                  <a:lnTo>
                    <a:pt x="823" y="3980"/>
                  </a:lnTo>
                  <a:lnTo>
                    <a:pt x="877" y="3884"/>
                  </a:lnTo>
                  <a:lnTo>
                    <a:pt x="973" y="3788"/>
                  </a:lnTo>
                  <a:lnTo>
                    <a:pt x="1097" y="3692"/>
                  </a:lnTo>
                  <a:lnTo>
                    <a:pt x="1193" y="3638"/>
                  </a:lnTo>
                  <a:lnTo>
                    <a:pt x="1290" y="3569"/>
                  </a:lnTo>
                  <a:lnTo>
                    <a:pt x="1358" y="3541"/>
                  </a:lnTo>
                  <a:lnTo>
                    <a:pt x="1482" y="3514"/>
                  </a:lnTo>
                  <a:lnTo>
                    <a:pt x="1701" y="3458"/>
                  </a:lnTo>
                  <a:lnTo>
                    <a:pt x="1948" y="3390"/>
                  </a:lnTo>
                  <a:lnTo>
                    <a:pt x="2209" y="3280"/>
                  </a:lnTo>
                  <a:lnTo>
                    <a:pt x="2400" y="3212"/>
                  </a:lnTo>
                  <a:lnTo>
                    <a:pt x="2620" y="3101"/>
                  </a:lnTo>
                  <a:lnTo>
                    <a:pt x="2744" y="3033"/>
                  </a:lnTo>
                  <a:lnTo>
                    <a:pt x="2840" y="2951"/>
                  </a:lnTo>
                  <a:lnTo>
                    <a:pt x="2881" y="2883"/>
                  </a:lnTo>
                  <a:lnTo>
                    <a:pt x="2908" y="2827"/>
                  </a:lnTo>
                  <a:lnTo>
                    <a:pt x="2936" y="2663"/>
                  </a:lnTo>
                  <a:lnTo>
                    <a:pt x="2936" y="2512"/>
                  </a:lnTo>
                  <a:lnTo>
                    <a:pt x="2894" y="2348"/>
                  </a:lnTo>
                  <a:lnTo>
                    <a:pt x="2868" y="2224"/>
                  </a:lnTo>
                  <a:lnTo>
                    <a:pt x="2771" y="2004"/>
                  </a:lnTo>
                  <a:lnTo>
                    <a:pt x="2675" y="1880"/>
                  </a:lnTo>
                  <a:lnTo>
                    <a:pt x="2565" y="1689"/>
                  </a:lnTo>
                  <a:lnTo>
                    <a:pt x="2470" y="1482"/>
                  </a:lnTo>
                  <a:lnTo>
                    <a:pt x="2428" y="1249"/>
                  </a:lnTo>
                  <a:lnTo>
                    <a:pt x="2414" y="1003"/>
                  </a:lnTo>
                  <a:lnTo>
                    <a:pt x="2442" y="755"/>
                  </a:lnTo>
                  <a:lnTo>
                    <a:pt x="2524" y="563"/>
                  </a:lnTo>
                  <a:lnTo>
                    <a:pt x="2620" y="398"/>
                  </a:lnTo>
                  <a:lnTo>
                    <a:pt x="2757" y="275"/>
                  </a:lnTo>
                  <a:lnTo>
                    <a:pt x="3018" y="111"/>
                  </a:lnTo>
                  <a:lnTo>
                    <a:pt x="3306" y="28"/>
                  </a:lnTo>
                  <a:lnTo>
                    <a:pt x="3567" y="0"/>
                  </a:lnTo>
                  <a:lnTo>
                    <a:pt x="3909" y="0"/>
                  </a:lnTo>
                  <a:lnTo>
                    <a:pt x="4157" y="28"/>
                  </a:lnTo>
                  <a:lnTo>
                    <a:pt x="4418" y="124"/>
                  </a:lnTo>
                  <a:lnTo>
                    <a:pt x="4692" y="275"/>
                  </a:lnTo>
                  <a:lnTo>
                    <a:pt x="4843" y="440"/>
                  </a:lnTo>
                  <a:lnTo>
                    <a:pt x="4953" y="659"/>
                  </a:lnTo>
                  <a:lnTo>
                    <a:pt x="5008" y="879"/>
                  </a:lnTo>
                  <a:lnTo>
                    <a:pt x="5034" y="975"/>
                  </a:lnTo>
                  <a:lnTo>
                    <a:pt x="5008" y="1030"/>
                  </a:lnTo>
                  <a:lnTo>
                    <a:pt x="4980" y="1099"/>
                  </a:lnTo>
                  <a:lnTo>
                    <a:pt x="5008" y="1195"/>
                  </a:lnTo>
                  <a:lnTo>
                    <a:pt x="5049" y="1277"/>
                  </a:lnTo>
                  <a:lnTo>
                    <a:pt x="5186" y="1482"/>
                  </a:lnTo>
                  <a:lnTo>
                    <a:pt x="5269" y="1565"/>
                  </a:lnTo>
                  <a:lnTo>
                    <a:pt x="5282" y="1634"/>
                  </a:lnTo>
                  <a:lnTo>
                    <a:pt x="5282" y="1661"/>
                  </a:lnTo>
                  <a:lnTo>
                    <a:pt x="5269" y="1702"/>
                  </a:lnTo>
                  <a:lnTo>
                    <a:pt x="5214" y="1715"/>
                  </a:lnTo>
                  <a:lnTo>
                    <a:pt x="5049" y="1757"/>
                  </a:lnTo>
                  <a:lnTo>
                    <a:pt x="5008" y="1784"/>
                  </a:lnTo>
                  <a:lnTo>
                    <a:pt x="5008" y="1854"/>
                  </a:lnTo>
                  <a:lnTo>
                    <a:pt x="5049" y="1895"/>
                  </a:lnTo>
                  <a:lnTo>
                    <a:pt x="5062" y="1908"/>
                  </a:lnTo>
                  <a:lnTo>
                    <a:pt x="5062" y="1949"/>
                  </a:lnTo>
                  <a:lnTo>
                    <a:pt x="5008" y="1976"/>
                  </a:lnTo>
                  <a:lnTo>
                    <a:pt x="4953" y="2004"/>
                  </a:lnTo>
                  <a:lnTo>
                    <a:pt x="5021" y="2018"/>
                  </a:lnTo>
                  <a:lnTo>
                    <a:pt x="5062" y="2045"/>
                  </a:lnTo>
                  <a:lnTo>
                    <a:pt x="5062" y="2072"/>
                  </a:lnTo>
                  <a:lnTo>
                    <a:pt x="5049" y="2113"/>
                  </a:lnTo>
                  <a:lnTo>
                    <a:pt x="4980" y="2128"/>
                  </a:lnTo>
                  <a:lnTo>
                    <a:pt x="4953" y="2169"/>
                  </a:lnTo>
                  <a:lnTo>
                    <a:pt x="4953" y="2196"/>
                  </a:lnTo>
                  <a:lnTo>
                    <a:pt x="5034" y="2265"/>
                  </a:lnTo>
                  <a:lnTo>
                    <a:pt x="5049" y="2320"/>
                  </a:lnTo>
                  <a:lnTo>
                    <a:pt x="5049" y="2389"/>
                  </a:lnTo>
                  <a:lnTo>
                    <a:pt x="5034" y="2470"/>
                  </a:lnTo>
                  <a:lnTo>
                    <a:pt x="4953" y="2526"/>
                  </a:lnTo>
                  <a:lnTo>
                    <a:pt x="4857" y="2566"/>
                  </a:lnTo>
                  <a:lnTo>
                    <a:pt x="4733" y="2566"/>
                  </a:lnTo>
                  <a:lnTo>
                    <a:pt x="4568" y="2581"/>
                  </a:lnTo>
                  <a:lnTo>
                    <a:pt x="4486" y="2581"/>
                  </a:lnTo>
                  <a:lnTo>
                    <a:pt x="4431" y="2594"/>
                  </a:lnTo>
                  <a:lnTo>
                    <a:pt x="4418" y="2635"/>
                  </a:lnTo>
                  <a:lnTo>
                    <a:pt x="4418" y="2690"/>
                  </a:lnTo>
                  <a:lnTo>
                    <a:pt x="4418" y="2855"/>
                  </a:lnTo>
                  <a:lnTo>
                    <a:pt x="4403" y="2951"/>
                  </a:lnTo>
                  <a:lnTo>
                    <a:pt x="4431" y="3033"/>
                  </a:lnTo>
                  <a:lnTo>
                    <a:pt x="4514" y="3101"/>
                  </a:lnTo>
                  <a:lnTo>
                    <a:pt x="4679" y="3197"/>
                  </a:lnTo>
                  <a:lnTo>
                    <a:pt x="4912" y="3321"/>
                  </a:lnTo>
                  <a:lnTo>
                    <a:pt x="5241" y="3445"/>
                  </a:lnTo>
                  <a:lnTo>
                    <a:pt x="5487" y="3541"/>
                  </a:lnTo>
                  <a:lnTo>
                    <a:pt x="5584" y="3569"/>
                  </a:lnTo>
                  <a:lnTo>
                    <a:pt x="5735" y="3623"/>
                  </a:lnTo>
                  <a:lnTo>
                    <a:pt x="5927" y="3692"/>
                  </a:lnTo>
                  <a:lnTo>
                    <a:pt x="6022" y="3760"/>
                  </a:lnTo>
                  <a:lnTo>
                    <a:pt x="6118" y="3830"/>
                  </a:lnTo>
                  <a:lnTo>
                    <a:pt x="6215" y="3884"/>
                  </a:lnTo>
                  <a:lnTo>
                    <a:pt x="6407" y="4104"/>
                  </a:lnTo>
                  <a:lnTo>
                    <a:pt x="6612" y="4419"/>
                  </a:lnTo>
                  <a:lnTo>
                    <a:pt x="6709" y="4598"/>
                  </a:lnTo>
                  <a:lnTo>
                    <a:pt x="6777" y="4735"/>
                  </a:lnTo>
                  <a:lnTo>
                    <a:pt x="6832" y="4886"/>
                  </a:lnTo>
                  <a:lnTo>
                    <a:pt x="6860" y="5133"/>
                  </a:lnTo>
                  <a:lnTo>
                    <a:pt x="6860" y="5353"/>
                  </a:lnTo>
                  <a:lnTo>
                    <a:pt x="6873" y="5545"/>
                  </a:lnTo>
                  <a:lnTo>
                    <a:pt x="6942" y="5736"/>
                  </a:lnTo>
                  <a:lnTo>
                    <a:pt x="6997" y="5956"/>
                  </a:lnTo>
                  <a:lnTo>
                    <a:pt x="7038" y="6204"/>
                  </a:lnTo>
                  <a:lnTo>
                    <a:pt x="7093" y="6369"/>
                  </a:lnTo>
                  <a:lnTo>
                    <a:pt x="7134" y="6465"/>
                  </a:lnTo>
                  <a:lnTo>
                    <a:pt x="5831" y="6465"/>
                  </a:lnTo>
                  <a:lnTo>
                    <a:pt x="5776" y="6245"/>
                  </a:lnTo>
                  <a:lnTo>
                    <a:pt x="5721" y="6121"/>
                  </a:lnTo>
                  <a:lnTo>
                    <a:pt x="5680" y="5984"/>
                  </a:lnTo>
                  <a:lnTo>
                    <a:pt x="5639" y="5888"/>
                  </a:lnTo>
                  <a:lnTo>
                    <a:pt x="5611" y="5710"/>
                  </a:lnTo>
                  <a:lnTo>
                    <a:pt x="5543" y="6121"/>
                  </a:lnTo>
                  <a:lnTo>
                    <a:pt x="5487" y="6465"/>
                  </a:lnTo>
                  <a:lnTo>
                    <a:pt x="5419" y="6766"/>
                  </a:lnTo>
                  <a:lnTo>
                    <a:pt x="5364" y="7205"/>
                  </a:lnTo>
                  <a:lnTo>
                    <a:pt x="5323" y="7494"/>
                  </a:lnTo>
                  <a:lnTo>
                    <a:pt x="5269" y="7836"/>
                  </a:lnTo>
                  <a:lnTo>
                    <a:pt x="5227" y="8152"/>
                  </a:lnTo>
                  <a:lnTo>
                    <a:pt x="5323" y="8441"/>
                  </a:lnTo>
                  <a:lnTo>
                    <a:pt x="5391" y="8715"/>
                  </a:lnTo>
                  <a:lnTo>
                    <a:pt x="5406" y="8935"/>
                  </a:lnTo>
                  <a:lnTo>
                    <a:pt x="5378" y="9100"/>
                  </a:lnTo>
                  <a:lnTo>
                    <a:pt x="5406" y="9237"/>
                  </a:lnTo>
                  <a:lnTo>
                    <a:pt x="5460" y="9498"/>
                  </a:lnTo>
                  <a:lnTo>
                    <a:pt x="5556" y="10005"/>
                  </a:lnTo>
                  <a:lnTo>
                    <a:pt x="5584" y="10347"/>
                  </a:lnTo>
                  <a:lnTo>
                    <a:pt x="5598" y="10512"/>
                  </a:lnTo>
                  <a:lnTo>
                    <a:pt x="1193" y="10499"/>
                  </a:lnTo>
                </a:path>
              </a:pathLst>
            </a:custGeom>
            <a:noFill/>
            <a:ln w="0">
              <a:solidFill>
                <a:srgbClr val="FFE0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4"/>
            <p:cNvSpPr>
              <a:spLocks/>
            </p:cNvSpPr>
            <p:nvPr/>
          </p:nvSpPr>
          <p:spPr bwMode="auto">
            <a:xfrm flipH="1">
              <a:off x="2270" y="2650"/>
              <a:ext cx="154" cy="1424"/>
            </a:xfrm>
            <a:custGeom>
              <a:avLst/>
              <a:gdLst>
                <a:gd name="T0" fmla="*/ 0 w 603"/>
                <a:gd name="T1" fmla="*/ 0 h 4802"/>
                <a:gd name="T2" fmla="*/ 0 w 603"/>
                <a:gd name="T3" fmla="*/ 0 h 4802"/>
                <a:gd name="T4" fmla="*/ 0 w 603"/>
                <a:gd name="T5" fmla="*/ 0 h 4802"/>
                <a:gd name="T6" fmla="*/ 0 w 603"/>
                <a:gd name="T7" fmla="*/ 0 h 4802"/>
                <a:gd name="T8" fmla="*/ 0 w 603"/>
                <a:gd name="T9" fmla="*/ 0 h 4802"/>
                <a:gd name="T10" fmla="*/ 0 w 603"/>
                <a:gd name="T11" fmla="*/ 0 h 4802"/>
                <a:gd name="T12" fmla="*/ 0 w 603"/>
                <a:gd name="T13" fmla="*/ 0 h 4802"/>
                <a:gd name="T14" fmla="*/ 0 w 603"/>
                <a:gd name="T15" fmla="*/ 0 h 4802"/>
                <a:gd name="T16" fmla="*/ 0 w 603"/>
                <a:gd name="T17" fmla="*/ 0 h 4802"/>
                <a:gd name="T18" fmla="*/ 0 w 603"/>
                <a:gd name="T19" fmla="*/ 0 h 4802"/>
                <a:gd name="T20" fmla="*/ 0 w 603"/>
                <a:gd name="T21" fmla="*/ 0 h 4802"/>
                <a:gd name="T22" fmla="*/ 0 w 603"/>
                <a:gd name="T23" fmla="*/ 0 h 4802"/>
                <a:gd name="T24" fmla="*/ 0 w 603"/>
                <a:gd name="T25" fmla="*/ 0 h 4802"/>
                <a:gd name="T26" fmla="*/ 0 w 603"/>
                <a:gd name="T27" fmla="*/ 0 h 4802"/>
                <a:gd name="T28" fmla="*/ 0 w 603"/>
                <a:gd name="T29" fmla="*/ 0 h 4802"/>
                <a:gd name="T30" fmla="*/ 0 w 603"/>
                <a:gd name="T31" fmla="*/ 0 h 4802"/>
                <a:gd name="T32" fmla="*/ 0 w 603"/>
                <a:gd name="T33" fmla="*/ 0 h 4802"/>
                <a:gd name="T34" fmla="*/ 0 w 603"/>
                <a:gd name="T35" fmla="*/ 0 h 4802"/>
                <a:gd name="T36" fmla="*/ 0 w 603"/>
                <a:gd name="T37" fmla="*/ 0 h 4802"/>
                <a:gd name="T38" fmla="*/ 0 w 603"/>
                <a:gd name="T39" fmla="*/ 0 h 4802"/>
                <a:gd name="T40" fmla="*/ 0 w 603"/>
                <a:gd name="T41" fmla="*/ 0 h 4802"/>
                <a:gd name="T42" fmla="*/ 0 w 603"/>
                <a:gd name="T43" fmla="*/ 0 h 48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3"/>
                <a:gd name="T67" fmla="*/ 0 h 4802"/>
                <a:gd name="T68" fmla="*/ 603 w 603"/>
                <a:gd name="T69" fmla="*/ 4802 h 48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3" h="4802">
                  <a:moveTo>
                    <a:pt x="603" y="755"/>
                  </a:moveTo>
                  <a:lnTo>
                    <a:pt x="535" y="535"/>
                  </a:lnTo>
                  <a:lnTo>
                    <a:pt x="480" y="411"/>
                  </a:lnTo>
                  <a:lnTo>
                    <a:pt x="439" y="287"/>
                  </a:lnTo>
                  <a:lnTo>
                    <a:pt x="411" y="191"/>
                  </a:lnTo>
                  <a:lnTo>
                    <a:pt x="370" y="0"/>
                  </a:lnTo>
                  <a:lnTo>
                    <a:pt x="302" y="411"/>
                  </a:lnTo>
                  <a:lnTo>
                    <a:pt x="246" y="755"/>
                  </a:lnTo>
                  <a:lnTo>
                    <a:pt x="192" y="1070"/>
                  </a:lnTo>
                  <a:lnTo>
                    <a:pt x="123" y="1508"/>
                  </a:lnTo>
                  <a:lnTo>
                    <a:pt x="96" y="1784"/>
                  </a:lnTo>
                  <a:lnTo>
                    <a:pt x="28" y="2126"/>
                  </a:lnTo>
                  <a:lnTo>
                    <a:pt x="0" y="2442"/>
                  </a:lnTo>
                  <a:lnTo>
                    <a:pt x="96" y="2731"/>
                  </a:lnTo>
                  <a:lnTo>
                    <a:pt x="150" y="3005"/>
                  </a:lnTo>
                  <a:lnTo>
                    <a:pt x="165" y="3225"/>
                  </a:lnTo>
                  <a:lnTo>
                    <a:pt x="137" y="3403"/>
                  </a:lnTo>
                  <a:lnTo>
                    <a:pt x="165" y="3540"/>
                  </a:lnTo>
                  <a:lnTo>
                    <a:pt x="219" y="3801"/>
                  </a:lnTo>
                  <a:lnTo>
                    <a:pt x="315" y="4295"/>
                  </a:lnTo>
                  <a:lnTo>
                    <a:pt x="343" y="4637"/>
                  </a:lnTo>
                  <a:lnTo>
                    <a:pt x="357" y="4802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5"/>
            <p:cNvSpPr>
              <a:spLocks/>
            </p:cNvSpPr>
            <p:nvPr/>
          </p:nvSpPr>
          <p:spPr bwMode="auto">
            <a:xfrm flipH="1">
              <a:off x="3338" y="2686"/>
              <a:ext cx="132" cy="1388"/>
            </a:xfrm>
            <a:custGeom>
              <a:avLst/>
              <a:gdLst>
                <a:gd name="T0" fmla="*/ 0 w 508"/>
                <a:gd name="T1" fmla="*/ 0 h 4680"/>
                <a:gd name="T2" fmla="*/ 0 w 508"/>
                <a:gd name="T3" fmla="*/ 0 h 4680"/>
                <a:gd name="T4" fmla="*/ 0 w 508"/>
                <a:gd name="T5" fmla="*/ 0 h 4680"/>
                <a:gd name="T6" fmla="*/ 0 w 508"/>
                <a:gd name="T7" fmla="*/ 0 h 4680"/>
                <a:gd name="T8" fmla="*/ 0 w 508"/>
                <a:gd name="T9" fmla="*/ 0 h 4680"/>
                <a:gd name="T10" fmla="*/ 0 w 508"/>
                <a:gd name="T11" fmla="*/ 0 h 4680"/>
                <a:gd name="T12" fmla="*/ 0 w 508"/>
                <a:gd name="T13" fmla="*/ 0 h 4680"/>
                <a:gd name="T14" fmla="*/ 0 w 508"/>
                <a:gd name="T15" fmla="*/ 0 h 4680"/>
                <a:gd name="T16" fmla="*/ 0 w 508"/>
                <a:gd name="T17" fmla="*/ 0 h 4680"/>
                <a:gd name="T18" fmla="*/ 0 w 508"/>
                <a:gd name="T19" fmla="*/ 0 h 4680"/>
                <a:gd name="T20" fmla="*/ 0 w 508"/>
                <a:gd name="T21" fmla="*/ 0 h 4680"/>
                <a:gd name="T22" fmla="*/ 0 w 508"/>
                <a:gd name="T23" fmla="*/ 0 h 4680"/>
                <a:gd name="T24" fmla="*/ 0 w 508"/>
                <a:gd name="T25" fmla="*/ 0 h 4680"/>
                <a:gd name="T26" fmla="*/ 0 w 508"/>
                <a:gd name="T27" fmla="*/ 0 h 4680"/>
                <a:gd name="T28" fmla="*/ 0 w 508"/>
                <a:gd name="T29" fmla="*/ 0 h 4680"/>
                <a:gd name="T30" fmla="*/ 0 w 508"/>
                <a:gd name="T31" fmla="*/ 0 h 4680"/>
                <a:gd name="T32" fmla="*/ 0 w 508"/>
                <a:gd name="T33" fmla="*/ 0 h 4680"/>
                <a:gd name="T34" fmla="*/ 0 w 508"/>
                <a:gd name="T35" fmla="*/ 0 h 4680"/>
                <a:gd name="T36" fmla="*/ 0 w 508"/>
                <a:gd name="T37" fmla="*/ 0 h 4680"/>
                <a:gd name="T38" fmla="*/ 0 w 508"/>
                <a:gd name="T39" fmla="*/ 0 h 4680"/>
                <a:gd name="T40" fmla="*/ 0 w 508"/>
                <a:gd name="T41" fmla="*/ 0 h 4680"/>
                <a:gd name="T42" fmla="*/ 0 w 508"/>
                <a:gd name="T43" fmla="*/ 0 h 4680"/>
                <a:gd name="T44" fmla="*/ 0 w 508"/>
                <a:gd name="T45" fmla="*/ 0 h 4680"/>
                <a:gd name="T46" fmla="*/ 0 w 508"/>
                <a:gd name="T47" fmla="*/ 0 h 4680"/>
                <a:gd name="T48" fmla="*/ 0 w 508"/>
                <a:gd name="T49" fmla="*/ 0 h 46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8"/>
                <a:gd name="T76" fmla="*/ 0 h 4680"/>
                <a:gd name="T77" fmla="*/ 508 w 508"/>
                <a:gd name="T78" fmla="*/ 4680 h 46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8" h="4680">
                  <a:moveTo>
                    <a:pt x="137" y="633"/>
                  </a:moveTo>
                  <a:lnTo>
                    <a:pt x="193" y="468"/>
                  </a:lnTo>
                  <a:lnTo>
                    <a:pt x="234" y="344"/>
                  </a:lnTo>
                  <a:lnTo>
                    <a:pt x="261" y="261"/>
                  </a:lnTo>
                  <a:lnTo>
                    <a:pt x="289" y="165"/>
                  </a:lnTo>
                  <a:lnTo>
                    <a:pt x="357" y="0"/>
                  </a:lnTo>
                  <a:lnTo>
                    <a:pt x="384" y="261"/>
                  </a:lnTo>
                  <a:lnTo>
                    <a:pt x="398" y="537"/>
                  </a:lnTo>
                  <a:lnTo>
                    <a:pt x="411" y="879"/>
                  </a:lnTo>
                  <a:lnTo>
                    <a:pt x="454" y="1264"/>
                  </a:lnTo>
                  <a:lnTo>
                    <a:pt x="480" y="1510"/>
                  </a:lnTo>
                  <a:lnTo>
                    <a:pt x="508" y="1826"/>
                  </a:lnTo>
                  <a:lnTo>
                    <a:pt x="508" y="2045"/>
                  </a:lnTo>
                  <a:lnTo>
                    <a:pt x="480" y="2197"/>
                  </a:lnTo>
                  <a:lnTo>
                    <a:pt x="411" y="2444"/>
                  </a:lnTo>
                  <a:lnTo>
                    <a:pt x="384" y="2731"/>
                  </a:lnTo>
                  <a:lnTo>
                    <a:pt x="343" y="2911"/>
                  </a:lnTo>
                  <a:lnTo>
                    <a:pt x="330" y="3048"/>
                  </a:lnTo>
                  <a:lnTo>
                    <a:pt x="343" y="3129"/>
                  </a:lnTo>
                  <a:lnTo>
                    <a:pt x="261" y="3390"/>
                  </a:lnTo>
                  <a:lnTo>
                    <a:pt x="193" y="3638"/>
                  </a:lnTo>
                  <a:lnTo>
                    <a:pt x="137" y="3884"/>
                  </a:lnTo>
                  <a:lnTo>
                    <a:pt x="97" y="4145"/>
                  </a:lnTo>
                  <a:lnTo>
                    <a:pt x="41" y="4365"/>
                  </a:lnTo>
                  <a:lnTo>
                    <a:pt x="0" y="468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6"/>
            <p:cNvSpPr>
              <a:spLocks/>
            </p:cNvSpPr>
            <p:nvPr/>
          </p:nvSpPr>
          <p:spPr bwMode="auto">
            <a:xfrm flipH="1">
              <a:off x="2434" y="1296"/>
              <a:ext cx="444" cy="238"/>
            </a:xfrm>
            <a:custGeom>
              <a:avLst/>
              <a:gdLst>
                <a:gd name="T0" fmla="*/ 0 w 1715"/>
                <a:gd name="T1" fmla="*/ 0 h 796"/>
                <a:gd name="T2" fmla="*/ 0 w 1715"/>
                <a:gd name="T3" fmla="*/ 0 h 796"/>
                <a:gd name="T4" fmla="*/ 0 w 1715"/>
                <a:gd name="T5" fmla="*/ 0 h 796"/>
                <a:gd name="T6" fmla="*/ 0 w 1715"/>
                <a:gd name="T7" fmla="*/ 0 h 796"/>
                <a:gd name="T8" fmla="*/ 0 w 1715"/>
                <a:gd name="T9" fmla="*/ 0 h 796"/>
                <a:gd name="T10" fmla="*/ 0 w 1715"/>
                <a:gd name="T11" fmla="*/ 0 h 796"/>
                <a:gd name="T12" fmla="*/ 0 w 1715"/>
                <a:gd name="T13" fmla="*/ 0 h 796"/>
                <a:gd name="T14" fmla="*/ 0 w 1715"/>
                <a:gd name="T15" fmla="*/ 0 h 796"/>
                <a:gd name="T16" fmla="*/ 0 w 1715"/>
                <a:gd name="T17" fmla="*/ 0 h 796"/>
                <a:gd name="T18" fmla="*/ 0 w 1715"/>
                <a:gd name="T19" fmla="*/ 0 h 796"/>
                <a:gd name="T20" fmla="*/ 0 w 1715"/>
                <a:gd name="T21" fmla="*/ 0 h 796"/>
                <a:gd name="T22" fmla="*/ 0 w 1715"/>
                <a:gd name="T23" fmla="*/ 0 h 796"/>
                <a:gd name="T24" fmla="*/ 0 w 1715"/>
                <a:gd name="T25" fmla="*/ 0 h 796"/>
                <a:gd name="T26" fmla="*/ 0 w 1715"/>
                <a:gd name="T27" fmla="*/ 0 h 796"/>
                <a:gd name="T28" fmla="*/ 0 w 1715"/>
                <a:gd name="T29" fmla="*/ 0 h 796"/>
                <a:gd name="T30" fmla="*/ 0 w 1715"/>
                <a:gd name="T31" fmla="*/ 0 h 796"/>
                <a:gd name="T32" fmla="*/ 0 w 1715"/>
                <a:gd name="T33" fmla="*/ 0 h 796"/>
                <a:gd name="T34" fmla="*/ 0 w 1715"/>
                <a:gd name="T35" fmla="*/ 0 h 796"/>
                <a:gd name="T36" fmla="*/ 0 w 1715"/>
                <a:gd name="T37" fmla="*/ 0 h 796"/>
                <a:gd name="T38" fmla="*/ 0 w 1715"/>
                <a:gd name="T39" fmla="*/ 0 h 796"/>
                <a:gd name="T40" fmla="*/ 0 w 1715"/>
                <a:gd name="T41" fmla="*/ 0 h 796"/>
                <a:gd name="T42" fmla="*/ 0 w 1715"/>
                <a:gd name="T43" fmla="*/ 0 h 796"/>
                <a:gd name="T44" fmla="*/ 0 w 1715"/>
                <a:gd name="T45" fmla="*/ 0 h 796"/>
                <a:gd name="T46" fmla="*/ 0 w 1715"/>
                <a:gd name="T47" fmla="*/ 0 h 796"/>
                <a:gd name="T48" fmla="*/ 0 w 1715"/>
                <a:gd name="T49" fmla="*/ 0 h 796"/>
                <a:gd name="T50" fmla="*/ 0 w 1715"/>
                <a:gd name="T51" fmla="*/ 0 h 796"/>
                <a:gd name="T52" fmla="*/ 0 w 1715"/>
                <a:gd name="T53" fmla="*/ 0 h 796"/>
                <a:gd name="T54" fmla="*/ 0 w 1715"/>
                <a:gd name="T55" fmla="*/ 0 h 796"/>
                <a:gd name="T56" fmla="*/ 0 w 1715"/>
                <a:gd name="T57" fmla="*/ 0 h 796"/>
                <a:gd name="T58" fmla="*/ 0 w 1715"/>
                <a:gd name="T59" fmla="*/ 0 h 796"/>
                <a:gd name="T60" fmla="*/ 0 w 1715"/>
                <a:gd name="T61" fmla="*/ 0 h 796"/>
                <a:gd name="T62" fmla="*/ 0 w 1715"/>
                <a:gd name="T63" fmla="*/ 0 h 796"/>
                <a:gd name="T64" fmla="*/ 0 w 1715"/>
                <a:gd name="T65" fmla="*/ 0 h 7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5"/>
                <a:gd name="T100" fmla="*/ 0 h 796"/>
                <a:gd name="T101" fmla="*/ 1715 w 1715"/>
                <a:gd name="T102" fmla="*/ 796 h 7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5" h="796">
                  <a:moveTo>
                    <a:pt x="275" y="701"/>
                  </a:moveTo>
                  <a:lnTo>
                    <a:pt x="425" y="577"/>
                  </a:lnTo>
                  <a:lnTo>
                    <a:pt x="577" y="508"/>
                  </a:lnTo>
                  <a:lnTo>
                    <a:pt x="797" y="453"/>
                  </a:lnTo>
                  <a:lnTo>
                    <a:pt x="1043" y="453"/>
                  </a:lnTo>
                  <a:lnTo>
                    <a:pt x="1180" y="466"/>
                  </a:lnTo>
                  <a:lnTo>
                    <a:pt x="1304" y="494"/>
                  </a:lnTo>
                  <a:lnTo>
                    <a:pt x="1469" y="549"/>
                  </a:lnTo>
                  <a:lnTo>
                    <a:pt x="1537" y="577"/>
                  </a:lnTo>
                  <a:lnTo>
                    <a:pt x="1578" y="604"/>
                  </a:lnTo>
                  <a:lnTo>
                    <a:pt x="1593" y="590"/>
                  </a:lnTo>
                  <a:lnTo>
                    <a:pt x="1689" y="577"/>
                  </a:lnTo>
                  <a:lnTo>
                    <a:pt x="1715" y="549"/>
                  </a:lnTo>
                  <a:lnTo>
                    <a:pt x="1715" y="508"/>
                  </a:lnTo>
                  <a:lnTo>
                    <a:pt x="1689" y="425"/>
                  </a:lnTo>
                  <a:lnTo>
                    <a:pt x="1620" y="288"/>
                  </a:lnTo>
                  <a:lnTo>
                    <a:pt x="1537" y="207"/>
                  </a:lnTo>
                  <a:lnTo>
                    <a:pt x="1400" y="110"/>
                  </a:lnTo>
                  <a:lnTo>
                    <a:pt x="1276" y="42"/>
                  </a:lnTo>
                  <a:lnTo>
                    <a:pt x="975" y="0"/>
                  </a:lnTo>
                  <a:lnTo>
                    <a:pt x="782" y="0"/>
                  </a:lnTo>
                  <a:lnTo>
                    <a:pt x="549" y="42"/>
                  </a:lnTo>
                  <a:lnTo>
                    <a:pt x="412" y="83"/>
                  </a:lnTo>
                  <a:lnTo>
                    <a:pt x="329" y="124"/>
                  </a:lnTo>
                  <a:lnTo>
                    <a:pt x="207" y="220"/>
                  </a:lnTo>
                  <a:lnTo>
                    <a:pt x="151" y="288"/>
                  </a:lnTo>
                  <a:lnTo>
                    <a:pt x="83" y="384"/>
                  </a:lnTo>
                  <a:lnTo>
                    <a:pt x="55" y="453"/>
                  </a:lnTo>
                  <a:lnTo>
                    <a:pt x="0" y="577"/>
                  </a:lnTo>
                  <a:lnTo>
                    <a:pt x="15" y="701"/>
                  </a:lnTo>
                  <a:lnTo>
                    <a:pt x="15" y="796"/>
                  </a:lnTo>
                  <a:lnTo>
                    <a:pt x="55" y="796"/>
                  </a:lnTo>
                  <a:lnTo>
                    <a:pt x="275" y="701"/>
                  </a:ln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7"/>
            <p:cNvSpPr>
              <a:spLocks/>
            </p:cNvSpPr>
            <p:nvPr/>
          </p:nvSpPr>
          <p:spPr bwMode="auto">
            <a:xfrm flipH="1">
              <a:off x="2434" y="1296"/>
              <a:ext cx="444" cy="238"/>
            </a:xfrm>
            <a:custGeom>
              <a:avLst/>
              <a:gdLst>
                <a:gd name="T0" fmla="*/ 0 w 1715"/>
                <a:gd name="T1" fmla="*/ 0 h 796"/>
                <a:gd name="T2" fmla="*/ 0 w 1715"/>
                <a:gd name="T3" fmla="*/ 0 h 796"/>
                <a:gd name="T4" fmla="*/ 0 w 1715"/>
                <a:gd name="T5" fmla="*/ 0 h 796"/>
                <a:gd name="T6" fmla="*/ 0 w 1715"/>
                <a:gd name="T7" fmla="*/ 0 h 796"/>
                <a:gd name="T8" fmla="*/ 0 w 1715"/>
                <a:gd name="T9" fmla="*/ 0 h 796"/>
                <a:gd name="T10" fmla="*/ 0 w 1715"/>
                <a:gd name="T11" fmla="*/ 0 h 796"/>
                <a:gd name="T12" fmla="*/ 0 w 1715"/>
                <a:gd name="T13" fmla="*/ 0 h 796"/>
                <a:gd name="T14" fmla="*/ 0 w 1715"/>
                <a:gd name="T15" fmla="*/ 0 h 796"/>
                <a:gd name="T16" fmla="*/ 0 w 1715"/>
                <a:gd name="T17" fmla="*/ 0 h 796"/>
                <a:gd name="T18" fmla="*/ 0 w 1715"/>
                <a:gd name="T19" fmla="*/ 0 h 796"/>
                <a:gd name="T20" fmla="*/ 0 w 1715"/>
                <a:gd name="T21" fmla="*/ 0 h 796"/>
                <a:gd name="T22" fmla="*/ 0 w 1715"/>
                <a:gd name="T23" fmla="*/ 0 h 796"/>
                <a:gd name="T24" fmla="*/ 0 w 1715"/>
                <a:gd name="T25" fmla="*/ 0 h 796"/>
                <a:gd name="T26" fmla="*/ 0 w 1715"/>
                <a:gd name="T27" fmla="*/ 0 h 796"/>
                <a:gd name="T28" fmla="*/ 0 w 1715"/>
                <a:gd name="T29" fmla="*/ 0 h 796"/>
                <a:gd name="T30" fmla="*/ 0 w 1715"/>
                <a:gd name="T31" fmla="*/ 0 h 796"/>
                <a:gd name="T32" fmla="*/ 0 w 1715"/>
                <a:gd name="T33" fmla="*/ 0 h 796"/>
                <a:gd name="T34" fmla="*/ 0 w 1715"/>
                <a:gd name="T35" fmla="*/ 0 h 796"/>
                <a:gd name="T36" fmla="*/ 0 w 1715"/>
                <a:gd name="T37" fmla="*/ 0 h 796"/>
                <a:gd name="T38" fmla="*/ 0 w 1715"/>
                <a:gd name="T39" fmla="*/ 0 h 796"/>
                <a:gd name="T40" fmla="*/ 0 w 1715"/>
                <a:gd name="T41" fmla="*/ 0 h 796"/>
                <a:gd name="T42" fmla="*/ 0 w 1715"/>
                <a:gd name="T43" fmla="*/ 0 h 796"/>
                <a:gd name="T44" fmla="*/ 0 w 1715"/>
                <a:gd name="T45" fmla="*/ 0 h 796"/>
                <a:gd name="T46" fmla="*/ 0 w 1715"/>
                <a:gd name="T47" fmla="*/ 0 h 796"/>
                <a:gd name="T48" fmla="*/ 0 w 1715"/>
                <a:gd name="T49" fmla="*/ 0 h 796"/>
                <a:gd name="T50" fmla="*/ 0 w 1715"/>
                <a:gd name="T51" fmla="*/ 0 h 796"/>
                <a:gd name="T52" fmla="*/ 0 w 1715"/>
                <a:gd name="T53" fmla="*/ 0 h 796"/>
                <a:gd name="T54" fmla="*/ 0 w 1715"/>
                <a:gd name="T55" fmla="*/ 0 h 796"/>
                <a:gd name="T56" fmla="*/ 0 w 1715"/>
                <a:gd name="T57" fmla="*/ 0 h 796"/>
                <a:gd name="T58" fmla="*/ 0 w 1715"/>
                <a:gd name="T59" fmla="*/ 0 h 796"/>
                <a:gd name="T60" fmla="*/ 0 w 1715"/>
                <a:gd name="T61" fmla="*/ 0 h 796"/>
                <a:gd name="T62" fmla="*/ 0 w 1715"/>
                <a:gd name="T63" fmla="*/ 0 h 796"/>
                <a:gd name="T64" fmla="*/ 0 w 1715"/>
                <a:gd name="T65" fmla="*/ 0 h 7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5"/>
                <a:gd name="T100" fmla="*/ 0 h 796"/>
                <a:gd name="T101" fmla="*/ 1715 w 1715"/>
                <a:gd name="T102" fmla="*/ 796 h 7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5" h="796">
                  <a:moveTo>
                    <a:pt x="275" y="701"/>
                  </a:moveTo>
                  <a:lnTo>
                    <a:pt x="425" y="577"/>
                  </a:lnTo>
                  <a:lnTo>
                    <a:pt x="577" y="508"/>
                  </a:lnTo>
                  <a:lnTo>
                    <a:pt x="797" y="453"/>
                  </a:lnTo>
                  <a:lnTo>
                    <a:pt x="1043" y="453"/>
                  </a:lnTo>
                  <a:lnTo>
                    <a:pt x="1180" y="466"/>
                  </a:lnTo>
                  <a:lnTo>
                    <a:pt x="1304" y="494"/>
                  </a:lnTo>
                  <a:lnTo>
                    <a:pt x="1469" y="549"/>
                  </a:lnTo>
                  <a:lnTo>
                    <a:pt x="1537" y="577"/>
                  </a:lnTo>
                  <a:lnTo>
                    <a:pt x="1578" y="604"/>
                  </a:lnTo>
                  <a:lnTo>
                    <a:pt x="1593" y="590"/>
                  </a:lnTo>
                  <a:lnTo>
                    <a:pt x="1689" y="577"/>
                  </a:lnTo>
                  <a:lnTo>
                    <a:pt x="1715" y="549"/>
                  </a:lnTo>
                  <a:lnTo>
                    <a:pt x="1715" y="508"/>
                  </a:lnTo>
                  <a:lnTo>
                    <a:pt x="1689" y="425"/>
                  </a:lnTo>
                  <a:lnTo>
                    <a:pt x="1620" y="288"/>
                  </a:lnTo>
                  <a:lnTo>
                    <a:pt x="1537" y="207"/>
                  </a:lnTo>
                  <a:lnTo>
                    <a:pt x="1400" y="110"/>
                  </a:lnTo>
                  <a:lnTo>
                    <a:pt x="1276" y="42"/>
                  </a:lnTo>
                  <a:lnTo>
                    <a:pt x="975" y="0"/>
                  </a:lnTo>
                  <a:lnTo>
                    <a:pt x="782" y="0"/>
                  </a:lnTo>
                  <a:lnTo>
                    <a:pt x="549" y="42"/>
                  </a:lnTo>
                  <a:lnTo>
                    <a:pt x="412" y="83"/>
                  </a:lnTo>
                  <a:lnTo>
                    <a:pt x="329" y="124"/>
                  </a:lnTo>
                  <a:lnTo>
                    <a:pt x="207" y="220"/>
                  </a:lnTo>
                  <a:lnTo>
                    <a:pt x="151" y="288"/>
                  </a:lnTo>
                  <a:lnTo>
                    <a:pt x="83" y="384"/>
                  </a:lnTo>
                  <a:lnTo>
                    <a:pt x="55" y="453"/>
                  </a:lnTo>
                  <a:lnTo>
                    <a:pt x="0" y="577"/>
                  </a:lnTo>
                  <a:lnTo>
                    <a:pt x="15" y="701"/>
                  </a:lnTo>
                  <a:lnTo>
                    <a:pt x="15" y="796"/>
                  </a:lnTo>
                  <a:lnTo>
                    <a:pt x="55" y="796"/>
                  </a:lnTo>
                  <a:lnTo>
                    <a:pt x="275" y="701"/>
                  </a:lnTo>
                </a:path>
              </a:pathLst>
            </a:custGeom>
            <a:noFill/>
            <a:ln w="0">
              <a:solidFill>
                <a:srgbClr val="FF9E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8"/>
            <p:cNvSpPr>
              <a:spLocks/>
            </p:cNvSpPr>
            <p:nvPr/>
          </p:nvSpPr>
          <p:spPr bwMode="auto">
            <a:xfrm flipH="1">
              <a:off x="2494" y="1438"/>
              <a:ext cx="400" cy="1296"/>
            </a:xfrm>
            <a:custGeom>
              <a:avLst/>
              <a:gdLst>
                <a:gd name="T0" fmla="*/ 0 w 1536"/>
                <a:gd name="T1" fmla="*/ 0 h 4363"/>
                <a:gd name="T2" fmla="*/ 0 w 1536"/>
                <a:gd name="T3" fmla="*/ 0 h 4363"/>
                <a:gd name="T4" fmla="*/ 0 w 1536"/>
                <a:gd name="T5" fmla="*/ 0 h 4363"/>
                <a:gd name="T6" fmla="*/ 0 w 1536"/>
                <a:gd name="T7" fmla="*/ 0 h 4363"/>
                <a:gd name="T8" fmla="*/ 0 w 1536"/>
                <a:gd name="T9" fmla="*/ 0 h 4363"/>
                <a:gd name="T10" fmla="*/ 0 w 1536"/>
                <a:gd name="T11" fmla="*/ 0 h 4363"/>
                <a:gd name="T12" fmla="*/ 0 w 1536"/>
                <a:gd name="T13" fmla="*/ 0 h 4363"/>
                <a:gd name="T14" fmla="*/ 0 w 1536"/>
                <a:gd name="T15" fmla="*/ 0 h 4363"/>
                <a:gd name="T16" fmla="*/ 0 w 1536"/>
                <a:gd name="T17" fmla="*/ 0 h 4363"/>
                <a:gd name="T18" fmla="*/ 0 w 1536"/>
                <a:gd name="T19" fmla="*/ 0 h 4363"/>
                <a:gd name="T20" fmla="*/ 0 w 1536"/>
                <a:gd name="T21" fmla="*/ 0 h 4363"/>
                <a:gd name="T22" fmla="*/ 0 w 1536"/>
                <a:gd name="T23" fmla="*/ 0 h 4363"/>
                <a:gd name="T24" fmla="*/ 0 w 1536"/>
                <a:gd name="T25" fmla="*/ 0 h 4363"/>
                <a:gd name="T26" fmla="*/ 0 w 1536"/>
                <a:gd name="T27" fmla="*/ 0 h 4363"/>
                <a:gd name="T28" fmla="*/ 0 w 1536"/>
                <a:gd name="T29" fmla="*/ 0 h 4363"/>
                <a:gd name="T30" fmla="*/ 0 w 1536"/>
                <a:gd name="T31" fmla="*/ 0 h 4363"/>
                <a:gd name="T32" fmla="*/ 0 w 1536"/>
                <a:gd name="T33" fmla="*/ 0 h 4363"/>
                <a:gd name="T34" fmla="*/ 0 w 1536"/>
                <a:gd name="T35" fmla="*/ 0 h 4363"/>
                <a:gd name="T36" fmla="*/ 0 w 1536"/>
                <a:gd name="T37" fmla="*/ 0 h 4363"/>
                <a:gd name="T38" fmla="*/ 0 w 1536"/>
                <a:gd name="T39" fmla="*/ 0 h 4363"/>
                <a:gd name="T40" fmla="*/ 0 w 1536"/>
                <a:gd name="T41" fmla="*/ 0 h 4363"/>
                <a:gd name="T42" fmla="*/ 0 w 1536"/>
                <a:gd name="T43" fmla="*/ 0 h 4363"/>
                <a:gd name="T44" fmla="*/ 0 w 1536"/>
                <a:gd name="T45" fmla="*/ 0 h 4363"/>
                <a:gd name="T46" fmla="*/ 0 w 1536"/>
                <a:gd name="T47" fmla="*/ 0 h 4363"/>
                <a:gd name="T48" fmla="*/ 0 w 1536"/>
                <a:gd name="T49" fmla="*/ 0 h 4363"/>
                <a:gd name="T50" fmla="*/ 0 w 1536"/>
                <a:gd name="T51" fmla="*/ 0 h 4363"/>
                <a:gd name="T52" fmla="*/ 0 w 1536"/>
                <a:gd name="T53" fmla="*/ 0 h 4363"/>
                <a:gd name="T54" fmla="*/ 0 w 1536"/>
                <a:gd name="T55" fmla="*/ 0 h 4363"/>
                <a:gd name="T56" fmla="*/ 0 w 1536"/>
                <a:gd name="T57" fmla="*/ 0 h 4363"/>
                <a:gd name="T58" fmla="*/ 0 w 1536"/>
                <a:gd name="T59" fmla="*/ 0 h 4363"/>
                <a:gd name="T60" fmla="*/ 0 w 1536"/>
                <a:gd name="T61" fmla="*/ 0 h 4363"/>
                <a:gd name="T62" fmla="*/ 0 w 1536"/>
                <a:gd name="T63" fmla="*/ 0 h 4363"/>
                <a:gd name="T64" fmla="*/ 0 w 1536"/>
                <a:gd name="T65" fmla="*/ 0 h 4363"/>
                <a:gd name="T66" fmla="*/ 0 w 1536"/>
                <a:gd name="T67" fmla="*/ 0 h 4363"/>
                <a:gd name="T68" fmla="*/ 0 w 1536"/>
                <a:gd name="T69" fmla="*/ 0 h 4363"/>
                <a:gd name="T70" fmla="*/ 0 w 1536"/>
                <a:gd name="T71" fmla="*/ 0 h 4363"/>
                <a:gd name="T72" fmla="*/ 0 w 1536"/>
                <a:gd name="T73" fmla="*/ 0 h 4363"/>
                <a:gd name="T74" fmla="*/ 0 w 1536"/>
                <a:gd name="T75" fmla="*/ 0 h 4363"/>
                <a:gd name="T76" fmla="*/ 0 w 1536"/>
                <a:gd name="T77" fmla="*/ 0 h 4363"/>
                <a:gd name="T78" fmla="*/ 0 w 1536"/>
                <a:gd name="T79" fmla="*/ 0 h 4363"/>
                <a:gd name="T80" fmla="*/ 0 w 1536"/>
                <a:gd name="T81" fmla="*/ 0 h 4363"/>
                <a:gd name="T82" fmla="*/ 0 w 1536"/>
                <a:gd name="T83" fmla="*/ 0 h 4363"/>
                <a:gd name="T84" fmla="*/ 0 w 1536"/>
                <a:gd name="T85" fmla="*/ 0 h 4363"/>
                <a:gd name="T86" fmla="*/ 0 w 1536"/>
                <a:gd name="T87" fmla="*/ 0 h 4363"/>
                <a:gd name="T88" fmla="*/ 0 w 1536"/>
                <a:gd name="T89" fmla="*/ 0 h 4363"/>
                <a:gd name="T90" fmla="*/ 0 w 1536"/>
                <a:gd name="T91" fmla="*/ 0 h 4363"/>
                <a:gd name="T92" fmla="*/ 0 w 1536"/>
                <a:gd name="T93" fmla="*/ 0 h 4363"/>
                <a:gd name="T94" fmla="*/ 0 w 1536"/>
                <a:gd name="T95" fmla="*/ 0 h 4363"/>
                <a:gd name="T96" fmla="*/ 0 w 1536"/>
                <a:gd name="T97" fmla="*/ 0 h 4363"/>
                <a:gd name="T98" fmla="*/ 0 w 1536"/>
                <a:gd name="T99" fmla="*/ 0 h 4363"/>
                <a:gd name="T100" fmla="*/ 0 w 1536"/>
                <a:gd name="T101" fmla="*/ 0 h 4363"/>
                <a:gd name="T102" fmla="*/ 0 w 1536"/>
                <a:gd name="T103" fmla="*/ 0 h 4363"/>
                <a:gd name="T104" fmla="*/ 0 w 1536"/>
                <a:gd name="T105" fmla="*/ 0 h 4363"/>
                <a:gd name="T106" fmla="*/ 0 w 1536"/>
                <a:gd name="T107" fmla="*/ 0 h 4363"/>
                <a:gd name="T108" fmla="*/ 0 w 1536"/>
                <a:gd name="T109" fmla="*/ 0 h 4363"/>
                <a:gd name="T110" fmla="*/ 0 w 1536"/>
                <a:gd name="T111" fmla="*/ 0 h 4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6"/>
                <a:gd name="T169" fmla="*/ 0 h 4363"/>
                <a:gd name="T170" fmla="*/ 1536 w 1536"/>
                <a:gd name="T171" fmla="*/ 4363 h 4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6" h="4363">
                  <a:moveTo>
                    <a:pt x="165" y="4267"/>
                  </a:moveTo>
                  <a:lnTo>
                    <a:pt x="150" y="4102"/>
                  </a:lnTo>
                  <a:lnTo>
                    <a:pt x="109" y="3856"/>
                  </a:lnTo>
                  <a:lnTo>
                    <a:pt x="82" y="3608"/>
                  </a:lnTo>
                  <a:lnTo>
                    <a:pt x="69" y="3349"/>
                  </a:lnTo>
                  <a:lnTo>
                    <a:pt x="54" y="3101"/>
                  </a:lnTo>
                  <a:lnTo>
                    <a:pt x="41" y="2855"/>
                  </a:lnTo>
                  <a:lnTo>
                    <a:pt x="41" y="2607"/>
                  </a:lnTo>
                  <a:lnTo>
                    <a:pt x="41" y="2346"/>
                  </a:lnTo>
                  <a:lnTo>
                    <a:pt x="54" y="2100"/>
                  </a:lnTo>
                  <a:lnTo>
                    <a:pt x="69" y="1852"/>
                  </a:lnTo>
                  <a:lnTo>
                    <a:pt x="82" y="1606"/>
                  </a:lnTo>
                  <a:lnTo>
                    <a:pt x="109" y="1345"/>
                  </a:lnTo>
                  <a:lnTo>
                    <a:pt x="109" y="1317"/>
                  </a:lnTo>
                  <a:lnTo>
                    <a:pt x="96" y="1029"/>
                  </a:lnTo>
                  <a:lnTo>
                    <a:pt x="69" y="851"/>
                  </a:lnTo>
                  <a:lnTo>
                    <a:pt x="69" y="755"/>
                  </a:lnTo>
                  <a:lnTo>
                    <a:pt x="41" y="631"/>
                  </a:lnTo>
                  <a:lnTo>
                    <a:pt x="13" y="535"/>
                  </a:lnTo>
                  <a:lnTo>
                    <a:pt x="0" y="315"/>
                  </a:lnTo>
                  <a:lnTo>
                    <a:pt x="13" y="164"/>
                  </a:lnTo>
                  <a:lnTo>
                    <a:pt x="69" y="68"/>
                  </a:lnTo>
                  <a:lnTo>
                    <a:pt x="109" y="27"/>
                  </a:lnTo>
                  <a:lnTo>
                    <a:pt x="219" y="0"/>
                  </a:lnTo>
                  <a:lnTo>
                    <a:pt x="315" y="27"/>
                  </a:lnTo>
                  <a:lnTo>
                    <a:pt x="357" y="55"/>
                  </a:lnTo>
                  <a:lnTo>
                    <a:pt x="370" y="81"/>
                  </a:lnTo>
                  <a:lnTo>
                    <a:pt x="383" y="150"/>
                  </a:lnTo>
                  <a:lnTo>
                    <a:pt x="370" y="205"/>
                  </a:lnTo>
                  <a:lnTo>
                    <a:pt x="357" y="220"/>
                  </a:lnTo>
                  <a:lnTo>
                    <a:pt x="287" y="342"/>
                  </a:lnTo>
                  <a:lnTo>
                    <a:pt x="261" y="438"/>
                  </a:lnTo>
                  <a:lnTo>
                    <a:pt x="261" y="466"/>
                  </a:lnTo>
                  <a:lnTo>
                    <a:pt x="261" y="479"/>
                  </a:lnTo>
                  <a:lnTo>
                    <a:pt x="287" y="466"/>
                  </a:lnTo>
                  <a:lnTo>
                    <a:pt x="357" y="370"/>
                  </a:lnTo>
                  <a:lnTo>
                    <a:pt x="425" y="288"/>
                  </a:lnTo>
                  <a:lnTo>
                    <a:pt x="522" y="220"/>
                  </a:lnTo>
                  <a:lnTo>
                    <a:pt x="576" y="178"/>
                  </a:lnTo>
                  <a:lnTo>
                    <a:pt x="699" y="123"/>
                  </a:lnTo>
                  <a:lnTo>
                    <a:pt x="864" y="96"/>
                  </a:lnTo>
                  <a:lnTo>
                    <a:pt x="988" y="96"/>
                  </a:lnTo>
                  <a:lnTo>
                    <a:pt x="1207" y="137"/>
                  </a:lnTo>
                  <a:lnTo>
                    <a:pt x="1330" y="192"/>
                  </a:lnTo>
                  <a:lnTo>
                    <a:pt x="1358" y="220"/>
                  </a:lnTo>
                  <a:lnTo>
                    <a:pt x="1413" y="261"/>
                  </a:lnTo>
                  <a:lnTo>
                    <a:pt x="1454" y="329"/>
                  </a:lnTo>
                  <a:lnTo>
                    <a:pt x="1467" y="261"/>
                  </a:lnTo>
                  <a:lnTo>
                    <a:pt x="1495" y="261"/>
                  </a:lnTo>
                  <a:lnTo>
                    <a:pt x="1495" y="288"/>
                  </a:lnTo>
                  <a:lnTo>
                    <a:pt x="1495" y="342"/>
                  </a:lnTo>
                  <a:lnTo>
                    <a:pt x="1536" y="370"/>
                  </a:lnTo>
                  <a:lnTo>
                    <a:pt x="1536" y="384"/>
                  </a:lnTo>
                  <a:lnTo>
                    <a:pt x="1495" y="398"/>
                  </a:lnTo>
                  <a:lnTo>
                    <a:pt x="1482" y="479"/>
                  </a:lnTo>
                  <a:lnTo>
                    <a:pt x="1440" y="479"/>
                  </a:lnTo>
                  <a:lnTo>
                    <a:pt x="1440" y="398"/>
                  </a:lnTo>
                  <a:lnTo>
                    <a:pt x="1386" y="438"/>
                  </a:lnTo>
                  <a:lnTo>
                    <a:pt x="1345" y="466"/>
                  </a:lnTo>
                  <a:lnTo>
                    <a:pt x="1303" y="479"/>
                  </a:lnTo>
                  <a:lnTo>
                    <a:pt x="1262" y="479"/>
                  </a:lnTo>
                  <a:lnTo>
                    <a:pt x="1275" y="438"/>
                  </a:lnTo>
                  <a:lnTo>
                    <a:pt x="1345" y="411"/>
                  </a:lnTo>
                  <a:lnTo>
                    <a:pt x="1371" y="370"/>
                  </a:lnTo>
                  <a:lnTo>
                    <a:pt x="1371" y="342"/>
                  </a:lnTo>
                  <a:lnTo>
                    <a:pt x="1358" y="315"/>
                  </a:lnTo>
                  <a:lnTo>
                    <a:pt x="1330" y="288"/>
                  </a:lnTo>
                  <a:lnTo>
                    <a:pt x="1234" y="246"/>
                  </a:lnTo>
                  <a:lnTo>
                    <a:pt x="1110" y="220"/>
                  </a:lnTo>
                  <a:lnTo>
                    <a:pt x="851" y="220"/>
                  </a:lnTo>
                  <a:lnTo>
                    <a:pt x="672" y="246"/>
                  </a:lnTo>
                  <a:lnTo>
                    <a:pt x="576" y="301"/>
                  </a:lnTo>
                  <a:lnTo>
                    <a:pt x="522" y="342"/>
                  </a:lnTo>
                  <a:lnTo>
                    <a:pt x="452" y="438"/>
                  </a:lnTo>
                  <a:lnTo>
                    <a:pt x="425" y="479"/>
                  </a:lnTo>
                  <a:lnTo>
                    <a:pt x="383" y="603"/>
                  </a:lnTo>
                  <a:lnTo>
                    <a:pt x="370" y="631"/>
                  </a:lnTo>
                  <a:lnTo>
                    <a:pt x="370" y="727"/>
                  </a:lnTo>
                  <a:lnTo>
                    <a:pt x="370" y="782"/>
                  </a:lnTo>
                  <a:lnTo>
                    <a:pt x="383" y="851"/>
                  </a:lnTo>
                  <a:lnTo>
                    <a:pt x="398" y="878"/>
                  </a:lnTo>
                  <a:lnTo>
                    <a:pt x="398" y="905"/>
                  </a:lnTo>
                  <a:lnTo>
                    <a:pt x="357" y="919"/>
                  </a:lnTo>
                  <a:lnTo>
                    <a:pt x="342" y="905"/>
                  </a:lnTo>
                  <a:lnTo>
                    <a:pt x="329" y="851"/>
                  </a:lnTo>
                  <a:lnTo>
                    <a:pt x="287" y="782"/>
                  </a:lnTo>
                  <a:lnTo>
                    <a:pt x="261" y="782"/>
                  </a:lnTo>
                  <a:lnTo>
                    <a:pt x="261" y="823"/>
                  </a:lnTo>
                  <a:lnTo>
                    <a:pt x="261" y="905"/>
                  </a:lnTo>
                  <a:lnTo>
                    <a:pt x="315" y="1043"/>
                  </a:lnTo>
                  <a:lnTo>
                    <a:pt x="342" y="1152"/>
                  </a:lnTo>
                  <a:lnTo>
                    <a:pt x="329" y="1180"/>
                  </a:lnTo>
                  <a:lnTo>
                    <a:pt x="261" y="1262"/>
                  </a:lnTo>
                  <a:lnTo>
                    <a:pt x="246" y="1330"/>
                  </a:lnTo>
                  <a:lnTo>
                    <a:pt x="233" y="1563"/>
                  </a:lnTo>
                  <a:lnTo>
                    <a:pt x="219" y="1839"/>
                  </a:lnTo>
                  <a:lnTo>
                    <a:pt x="219" y="2100"/>
                  </a:lnTo>
                  <a:lnTo>
                    <a:pt x="205" y="2374"/>
                  </a:lnTo>
                  <a:lnTo>
                    <a:pt x="219" y="2648"/>
                  </a:lnTo>
                  <a:lnTo>
                    <a:pt x="219" y="2923"/>
                  </a:lnTo>
                  <a:lnTo>
                    <a:pt x="246" y="3197"/>
                  </a:lnTo>
                  <a:lnTo>
                    <a:pt x="274" y="3623"/>
                  </a:lnTo>
                  <a:lnTo>
                    <a:pt x="329" y="3897"/>
                  </a:lnTo>
                  <a:lnTo>
                    <a:pt x="342" y="3965"/>
                  </a:lnTo>
                  <a:lnTo>
                    <a:pt x="370" y="4021"/>
                  </a:lnTo>
                  <a:lnTo>
                    <a:pt x="411" y="4089"/>
                  </a:lnTo>
                  <a:lnTo>
                    <a:pt x="452" y="4144"/>
                  </a:lnTo>
                  <a:lnTo>
                    <a:pt x="494" y="4213"/>
                  </a:lnTo>
                  <a:lnTo>
                    <a:pt x="535" y="4267"/>
                  </a:lnTo>
                  <a:lnTo>
                    <a:pt x="590" y="4309"/>
                  </a:lnTo>
                  <a:lnTo>
                    <a:pt x="644" y="4363"/>
                  </a:lnTo>
                  <a:lnTo>
                    <a:pt x="165" y="4267"/>
                  </a:lnTo>
                  <a:close/>
                </a:path>
              </a:pathLst>
            </a:custGeom>
            <a:solidFill>
              <a:srgbClr val="FF7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9"/>
            <p:cNvSpPr>
              <a:spLocks/>
            </p:cNvSpPr>
            <p:nvPr/>
          </p:nvSpPr>
          <p:spPr bwMode="auto">
            <a:xfrm flipH="1">
              <a:off x="2494" y="1438"/>
              <a:ext cx="400" cy="1296"/>
            </a:xfrm>
            <a:custGeom>
              <a:avLst/>
              <a:gdLst>
                <a:gd name="T0" fmla="*/ 0 w 1536"/>
                <a:gd name="T1" fmla="*/ 0 h 4363"/>
                <a:gd name="T2" fmla="*/ 0 w 1536"/>
                <a:gd name="T3" fmla="*/ 0 h 4363"/>
                <a:gd name="T4" fmla="*/ 0 w 1536"/>
                <a:gd name="T5" fmla="*/ 0 h 4363"/>
                <a:gd name="T6" fmla="*/ 0 w 1536"/>
                <a:gd name="T7" fmla="*/ 0 h 4363"/>
                <a:gd name="T8" fmla="*/ 0 w 1536"/>
                <a:gd name="T9" fmla="*/ 0 h 4363"/>
                <a:gd name="T10" fmla="*/ 0 w 1536"/>
                <a:gd name="T11" fmla="*/ 0 h 4363"/>
                <a:gd name="T12" fmla="*/ 0 w 1536"/>
                <a:gd name="T13" fmla="*/ 0 h 4363"/>
                <a:gd name="T14" fmla="*/ 0 w 1536"/>
                <a:gd name="T15" fmla="*/ 0 h 4363"/>
                <a:gd name="T16" fmla="*/ 0 w 1536"/>
                <a:gd name="T17" fmla="*/ 0 h 4363"/>
                <a:gd name="T18" fmla="*/ 0 w 1536"/>
                <a:gd name="T19" fmla="*/ 0 h 4363"/>
                <a:gd name="T20" fmla="*/ 0 w 1536"/>
                <a:gd name="T21" fmla="*/ 0 h 4363"/>
                <a:gd name="T22" fmla="*/ 0 w 1536"/>
                <a:gd name="T23" fmla="*/ 0 h 4363"/>
                <a:gd name="T24" fmla="*/ 0 w 1536"/>
                <a:gd name="T25" fmla="*/ 0 h 4363"/>
                <a:gd name="T26" fmla="*/ 0 w 1536"/>
                <a:gd name="T27" fmla="*/ 0 h 4363"/>
                <a:gd name="T28" fmla="*/ 0 w 1536"/>
                <a:gd name="T29" fmla="*/ 0 h 4363"/>
                <a:gd name="T30" fmla="*/ 0 w 1536"/>
                <a:gd name="T31" fmla="*/ 0 h 4363"/>
                <a:gd name="T32" fmla="*/ 0 w 1536"/>
                <a:gd name="T33" fmla="*/ 0 h 4363"/>
                <a:gd name="T34" fmla="*/ 0 w 1536"/>
                <a:gd name="T35" fmla="*/ 0 h 4363"/>
                <a:gd name="T36" fmla="*/ 0 w 1536"/>
                <a:gd name="T37" fmla="*/ 0 h 4363"/>
                <a:gd name="T38" fmla="*/ 0 w 1536"/>
                <a:gd name="T39" fmla="*/ 0 h 4363"/>
                <a:gd name="T40" fmla="*/ 0 w 1536"/>
                <a:gd name="T41" fmla="*/ 0 h 4363"/>
                <a:gd name="T42" fmla="*/ 0 w 1536"/>
                <a:gd name="T43" fmla="*/ 0 h 4363"/>
                <a:gd name="T44" fmla="*/ 0 w 1536"/>
                <a:gd name="T45" fmla="*/ 0 h 4363"/>
                <a:gd name="T46" fmla="*/ 0 w 1536"/>
                <a:gd name="T47" fmla="*/ 0 h 4363"/>
                <a:gd name="T48" fmla="*/ 0 w 1536"/>
                <a:gd name="T49" fmla="*/ 0 h 4363"/>
                <a:gd name="T50" fmla="*/ 0 w 1536"/>
                <a:gd name="T51" fmla="*/ 0 h 4363"/>
                <a:gd name="T52" fmla="*/ 0 w 1536"/>
                <a:gd name="T53" fmla="*/ 0 h 4363"/>
                <a:gd name="T54" fmla="*/ 0 w 1536"/>
                <a:gd name="T55" fmla="*/ 0 h 4363"/>
                <a:gd name="T56" fmla="*/ 0 w 1536"/>
                <a:gd name="T57" fmla="*/ 0 h 4363"/>
                <a:gd name="T58" fmla="*/ 0 w 1536"/>
                <a:gd name="T59" fmla="*/ 0 h 4363"/>
                <a:gd name="T60" fmla="*/ 0 w 1536"/>
                <a:gd name="T61" fmla="*/ 0 h 4363"/>
                <a:gd name="T62" fmla="*/ 0 w 1536"/>
                <a:gd name="T63" fmla="*/ 0 h 4363"/>
                <a:gd name="T64" fmla="*/ 0 w 1536"/>
                <a:gd name="T65" fmla="*/ 0 h 4363"/>
                <a:gd name="T66" fmla="*/ 0 w 1536"/>
                <a:gd name="T67" fmla="*/ 0 h 4363"/>
                <a:gd name="T68" fmla="*/ 0 w 1536"/>
                <a:gd name="T69" fmla="*/ 0 h 4363"/>
                <a:gd name="T70" fmla="*/ 0 w 1536"/>
                <a:gd name="T71" fmla="*/ 0 h 4363"/>
                <a:gd name="T72" fmla="*/ 0 w 1536"/>
                <a:gd name="T73" fmla="*/ 0 h 4363"/>
                <a:gd name="T74" fmla="*/ 0 w 1536"/>
                <a:gd name="T75" fmla="*/ 0 h 4363"/>
                <a:gd name="T76" fmla="*/ 0 w 1536"/>
                <a:gd name="T77" fmla="*/ 0 h 4363"/>
                <a:gd name="T78" fmla="*/ 0 w 1536"/>
                <a:gd name="T79" fmla="*/ 0 h 4363"/>
                <a:gd name="T80" fmla="*/ 0 w 1536"/>
                <a:gd name="T81" fmla="*/ 0 h 4363"/>
                <a:gd name="T82" fmla="*/ 0 w 1536"/>
                <a:gd name="T83" fmla="*/ 0 h 4363"/>
                <a:gd name="T84" fmla="*/ 0 w 1536"/>
                <a:gd name="T85" fmla="*/ 0 h 4363"/>
                <a:gd name="T86" fmla="*/ 0 w 1536"/>
                <a:gd name="T87" fmla="*/ 0 h 4363"/>
                <a:gd name="T88" fmla="*/ 0 w 1536"/>
                <a:gd name="T89" fmla="*/ 0 h 4363"/>
                <a:gd name="T90" fmla="*/ 0 w 1536"/>
                <a:gd name="T91" fmla="*/ 0 h 4363"/>
                <a:gd name="T92" fmla="*/ 0 w 1536"/>
                <a:gd name="T93" fmla="*/ 0 h 4363"/>
                <a:gd name="T94" fmla="*/ 0 w 1536"/>
                <a:gd name="T95" fmla="*/ 0 h 4363"/>
                <a:gd name="T96" fmla="*/ 0 w 1536"/>
                <a:gd name="T97" fmla="*/ 0 h 4363"/>
                <a:gd name="T98" fmla="*/ 0 w 1536"/>
                <a:gd name="T99" fmla="*/ 0 h 4363"/>
                <a:gd name="T100" fmla="*/ 0 w 1536"/>
                <a:gd name="T101" fmla="*/ 0 h 4363"/>
                <a:gd name="T102" fmla="*/ 0 w 1536"/>
                <a:gd name="T103" fmla="*/ 0 h 4363"/>
                <a:gd name="T104" fmla="*/ 0 w 1536"/>
                <a:gd name="T105" fmla="*/ 0 h 4363"/>
                <a:gd name="T106" fmla="*/ 0 w 1536"/>
                <a:gd name="T107" fmla="*/ 0 h 4363"/>
                <a:gd name="T108" fmla="*/ 0 w 1536"/>
                <a:gd name="T109" fmla="*/ 0 h 4363"/>
                <a:gd name="T110" fmla="*/ 0 w 1536"/>
                <a:gd name="T111" fmla="*/ 0 h 4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6"/>
                <a:gd name="T169" fmla="*/ 0 h 4363"/>
                <a:gd name="T170" fmla="*/ 1536 w 1536"/>
                <a:gd name="T171" fmla="*/ 4363 h 4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6" h="4363">
                  <a:moveTo>
                    <a:pt x="165" y="4267"/>
                  </a:moveTo>
                  <a:lnTo>
                    <a:pt x="150" y="4102"/>
                  </a:lnTo>
                  <a:lnTo>
                    <a:pt x="109" y="3856"/>
                  </a:lnTo>
                  <a:lnTo>
                    <a:pt x="82" y="3608"/>
                  </a:lnTo>
                  <a:lnTo>
                    <a:pt x="69" y="3349"/>
                  </a:lnTo>
                  <a:lnTo>
                    <a:pt x="54" y="3101"/>
                  </a:lnTo>
                  <a:lnTo>
                    <a:pt x="41" y="2855"/>
                  </a:lnTo>
                  <a:lnTo>
                    <a:pt x="41" y="2607"/>
                  </a:lnTo>
                  <a:lnTo>
                    <a:pt x="41" y="2346"/>
                  </a:lnTo>
                  <a:lnTo>
                    <a:pt x="54" y="2100"/>
                  </a:lnTo>
                  <a:lnTo>
                    <a:pt x="69" y="1852"/>
                  </a:lnTo>
                  <a:lnTo>
                    <a:pt x="82" y="1606"/>
                  </a:lnTo>
                  <a:lnTo>
                    <a:pt x="109" y="1345"/>
                  </a:lnTo>
                  <a:lnTo>
                    <a:pt x="109" y="1317"/>
                  </a:lnTo>
                  <a:lnTo>
                    <a:pt x="96" y="1029"/>
                  </a:lnTo>
                  <a:lnTo>
                    <a:pt x="69" y="851"/>
                  </a:lnTo>
                  <a:lnTo>
                    <a:pt x="69" y="755"/>
                  </a:lnTo>
                  <a:lnTo>
                    <a:pt x="41" y="631"/>
                  </a:lnTo>
                  <a:lnTo>
                    <a:pt x="13" y="535"/>
                  </a:lnTo>
                  <a:lnTo>
                    <a:pt x="0" y="315"/>
                  </a:lnTo>
                  <a:lnTo>
                    <a:pt x="13" y="164"/>
                  </a:lnTo>
                  <a:lnTo>
                    <a:pt x="69" y="68"/>
                  </a:lnTo>
                  <a:lnTo>
                    <a:pt x="109" y="27"/>
                  </a:lnTo>
                  <a:lnTo>
                    <a:pt x="219" y="0"/>
                  </a:lnTo>
                  <a:lnTo>
                    <a:pt x="315" y="27"/>
                  </a:lnTo>
                  <a:lnTo>
                    <a:pt x="357" y="55"/>
                  </a:lnTo>
                  <a:lnTo>
                    <a:pt x="370" y="81"/>
                  </a:lnTo>
                  <a:lnTo>
                    <a:pt x="383" y="150"/>
                  </a:lnTo>
                  <a:lnTo>
                    <a:pt x="370" y="205"/>
                  </a:lnTo>
                  <a:lnTo>
                    <a:pt x="357" y="220"/>
                  </a:lnTo>
                  <a:lnTo>
                    <a:pt x="287" y="342"/>
                  </a:lnTo>
                  <a:lnTo>
                    <a:pt x="261" y="438"/>
                  </a:lnTo>
                  <a:lnTo>
                    <a:pt x="261" y="466"/>
                  </a:lnTo>
                  <a:lnTo>
                    <a:pt x="261" y="479"/>
                  </a:lnTo>
                  <a:lnTo>
                    <a:pt x="287" y="466"/>
                  </a:lnTo>
                  <a:lnTo>
                    <a:pt x="357" y="370"/>
                  </a:lnTo>
                  <a:lnTo>
                    <a:pt x="425" y="288"/>
                  </a:lnTo>
                  <a:lnTo>
                    <a:pt x="522" y="220"/>
                  </a:lnTo>
                  <a:lnTo>
                    <a:pt x="576" y="178"/>
                  </a:lnTo>
                  <a:lnTo>
                    <a:pt x="699" y="123"/>
                  </a:lnTo>
                  <a:lnTo>
                    <a:pt x="864" y="96"/>
                  </a:lnTo>
                  <a:lnTo>
                    <a:pt x="988" y="96"/>
                  </a:lnTo>
                  <a:lnTo>
                    <a:pt x="1207" y="137"/>
                  </a:lnTo>
                  <a:lnTo>
                    <a:pt x="1330" y="192"/>
                  </a:lnTo>
                  <a:lnTo>
                    <a:pt x="1358" y="220"/>
                  </a:lnTo>
                  <a:lnTo>
                    <a:pt x="1413" y="261"/>
                  </a:lnTo>
                  <a:lnTo>
                    <a:pt x="1454" y="329"/>
                  </a:lnTo>
                  <a:lnTo>
                    <a:pt x="1467" y="261"/>
                  </a:lnTo>
                  <a:lnTo>
                    <a:pt x="1495" y="261"/>
                  </a:lnTo>
                  <a:lnTo>
                    <a:pt x="1495" y="288"/>
                  </a:lnTo>
                  <a:lnTo>
                    <a:pt x="1495" y="342"/>
                  </a:lnTo>
                  <a:lnTo>
                    <a:pt x="1536" y="370"/>
                  </a:lnTo>
                  <a:lnTo>
                    <a:pt x="1536" y="384"/>
                  </a:lnTo>
                  <a:lnTo>
                    <a:pt x="1495" y="398"/>
                  </a:lnTo>
                  <a:lnTo>
                    <a:pt x="1482" y="479"/>
                  </a:lnTo>
                  <a:lnTo>
                    <a:pt x="1440" y="479"/>
                  </a:lnTo>
                  <a:lnTo>
                    <a:pt x="1440" y="398"/>
                  </a:lnTo>
                  <a:lnTo>
                    <a:pt x="1386" y="438"/>
                  </a:lnTo>
                  <a:lnTo>
                    <a:pt x="1345" y="466"/>
                  </a:lnTo>
                  <a:lnTo>
                    <a:pt x="1303" y="479"/>
                  </a:lnTo>
                  <a:lnTo>
                    <a:pt x="1262" y="479"/>
                  </a:lnTo>
                  <a:lnTo>
                    <a:pt x="1275" y="438"/>
                  </a:lnTo>
                  <a:lnTo>
                    <a:pt x="1345" y="411"/>
                  </a:lnTo>
                  <a:lnTo>
                    <a:pt x="1371" y="370"/>
                  </a:lnTo>
                  <a:lnTo>
                    <a:pt x="1371" y="342"/>
                  </a:lnTo>
                  <a:lnTo>
                    <a:pt x="1358" y="315"/>
                  </a:lnTo>
                  <a:lnTo>
                    <a:pt x="1330" y="288"/>
                  </a:lnTo>
                  <a:lnTo>
                    <a:pt x="1234" y="246"/>
                  </a:lnTo>
                  <a:lnTo>
                    <a:pt x="1110" y="220"/>
                  </a:lnTo>
                  <a:lnTo>
                    <a:pt x="851" y="220"/>
                  </a:lnTo>
                  <a:lnTo>
                    <a:pt x="672" y="246"/>
                  </a:lnTo>
                  <a:lnTo>
                    <a:pt x="576" y="301"/>
                  </a:lnTo>
                  <a:lnTo>
                    <a:pt x="522" y="342"/>
                  </a:lnTo>
                  <a:lnTo>
                    <a:pt x="452" y="438"/>
                  </a:lnTo>
                  <a:lnTo>
                    <a:pt x="425" y="479"/>
                  </a:lnTo>
                  <a:lnTo>
                    <a:pt x="383" y="603"/>
                  </a:lnTo>
                  <a:lnTo>
                    <a:pt x="370" y="631"/>
                  </a:lnTo>
                  <a:lnTo>
                    <a:pt x="370" y="727"/>
                  </a:lnTo>
                  <a:lnTo>
                    <a:pt x="370" y="782"/>
                  </a:lnTo>
                  <a:lnTo>
                    <a:pt x="383" y="851"/>
                  </a:lnTo>
                  <a:lnTo>
                    <a:pt x="398" y="878"/>
                  </a:lnTo>
                  <a:lnTo>
                    <a:pt x="398" y="905"/>
                  </a:lnTo>
                  <a:lnTo>
                    <a:pt x="357" y="919"/>
                  </a:lnTo>
                  <a:lnTo>
                    <a:pt x="342" y="905"/>
                  </a:lnTo>
                  <a:lnTo>
                    <a:pt x="329" y="851"/>
                  </a:lnTo>
                  <a:lnTo>
                    <a:pt x="287" y="782"/>
                  </a:lnTo>
                  <a:lnTo>
                    <a:pt x="261" y="782"/>
                  </a:lnTo>
                  <a:lnTo>
                    <a:pt x="261" y="823"/>
                  </a:lnTo>
                  <a:lnTo>
                    <a:pt x="261" y="905"/>
                  </a:lnTo>
                  <a:lnTo>
                    <a:pt x="315" y="1043"/>
                  </a:lnTo>
                  <a:lnTo>
                    <a:pt x="342" y="1152"/>
                  </a:lnTo>
                  <a:lnTo>
                    <a:pt x="329" y="1180"/>
                  </a:lnTo>
                  <a:lnTo>
                    <a:pt x="261" y="1262"/>
                  </a:lnTo>
                  <a:lnTo>
                    <a:pt x="246" y="1330"/>
                  </a:lnTo>
                  <a:lnTo>
                    <a:pt x="233" y="1563"/>
                  </a:lnTo>
                  <a:lnTo>
                    <a:pt x="219" y="1839"/>
                  </a:lnTo>
                  <a:lnTo>
                    <a:pt x="219" y="2100"/>
                  </a:lnTo>
                  <a:lnTo>
                    <a:pt x="205" y="2374"/>
                  </a:lnTo>
                  <a:lnTo>
                    <a:pt x="219" y="2648"/>
                  </a:lnTo>
                  <a:lnTo>
                    <a:pt x="219" y="2923"/>
                  </a:lnTo>
                  <a:lnTo>
                    <a:pt x="246" y="3197"/>
                  </a:lnTo>
                  <a:lnTo>
                    <a:pt x="274" y="3623"/>
                  </a:lnTo>
                  <a:lnTo>
                    <a:pt x="329" y="3897"/>
                  </a:lnTo>
                  <a:lnTo>
                    <a:pt x="342" y="3965"/>
                  </a:lnTo>
                  <a:lnTo>
                    <a:pt x="370" y="4021"/>
                  </a:lnTo>
                  <a:lnTo>
                    <a:pt x="411" y="4089"/>
                  </a:lnTo>
                  <a:lnTo>
                    <a:pt x="452" y="4144"/>
                  </a:lnTo>
                  <a:lnTo>
                    <a:pt x="494" y="4213"/>
                  </a:lnTo>
                  <a:lnTo>
                    <a:pt x="535" y="4267"/>
                  </a:lnTo>
                  <a:lnTo>
                    <a:pt x="590" y="4309"/>
                  </a:lnTo>
                  <a:lnTo>
                    <a:pt x="644" y="4363"/>
                  </a:lnTo>
                  <a:lnTo>
                    <a:pt x="165" y="4267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1"/>
            <p:cNvSpPr>
              <a:spLocks/>
            </p:cNvSpPr>
            <p:nvPr/>
          </p:nvSpPr>
          <p:spPr bwMode="auto">
            <a:xfrm flipH="1">
              <a:off x="3072" y="3618"/>
              <a:ext cx="46" cy="136"/>
            </a:xfrm>
            <a:custGeom>
              <a:avLst/>
              <a:gdLst>
                <a:gd name="T0" fmla="*/ 0 w 178"/>
                <a:gd name="T1" fmla="*/ 0 h 453"/>
                <a:gd name="T2" fmla="*/ 0 w 178"/>
                <a:gd name="T3" fmla="*/ 0 h 453"/>
                <a:gd name="T4" fmla="*/ 0 w 178"/>
                <a:gd name="T5" fmla="*/ 0 h 453"/>
                <a:gd name="T6" fmla="*/ 0 w 178"/>
                <a:gd name="T7" fmla="*/ 0 h 453"/>
                <a:gd name="T8" fmla="*/ 0 w 178"/>
                <a:gd name="T9" fmla="*/ 0 h 453"/>
                <a:gd name="T10" fmla="*/ 0 w 178"/>
                <a:gd name="T11" fmla="*/ 0 h 453"/>
                <a:gd name="T12" fmla="*/ 0 w 178"/>
                <a:gd name="T13" fmla="*/ 0 h 453"/>
                <a:gd name="T14" fmla="*/ 0 w 178"/>
                <a:gd name="T15" fmla="*/ 0 h 453"/>
                <a:gd name="T16" fmla="*/ 0 w 178"/>
                <a:gd name="T17" fmla="*/ 0 h 453"/>
                <a:gd name="T18" fmla="*/ 0 w 178"/>
                <a:gd name="T19" fmla="*/ 0 h 453"/>
                <a:gd name="T20" fmla="*/ 0 w 178"/>
                <a:gd name="T21" fmla="*/ 0 h 453"/>
                <a:gd name="T22" fmla="*/ 0 w 178"/>
                <a:gd name="T23" fmla="*/ 0 h 453"/>
                <a:gd name="T24" fmla="*/ 0 w 178"/>
                <a:gd name="T25" fmla="*/ 0 h 453"/>
                <a:gd name="T26" fmla="*/ 0 w 178"/>
                <a:gd name="T27" fmla="*/ 0 h 453"/>
                <a:gd name="T28" fmla="*/ 0 w 178"/>
                <a:gd name="T29" fmla="*/ 0 h 453"/>
                <a:gd name="T30" fmla="*/ 0 w 178"/>
                <a:gd name="T31" fmla="*/ 0 h 4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8"/>
                <a:gd name="T49" fmla="*/ 0 h 453"/>
                <a:gd name="T50" fmla="*/ 178 w 178"/>
                <a:gd name="T51" fmla="*/ 453 h 4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8" h="453">
                  <a:moveTo>
                    <a:pt x="0" y="150"/>
                  </a:moveTo>
                  <a:lnTo>
                    <a:pt x="56" y="192"/>
                  </a:lnTo>
                  <a:lnTo>
                    <a:pt x="69" y="233"/>
                  </a:lnTo>
                  <a:lnTo>
                    <a:pt x="110" y="274"/>
                  </a:lnTo>
                  <a:lnTo>
                    <a:pt x="110" y="342"/>
                  </a:lnTo>
                  <a:lnTo>
                    <a:pt x="97" y="398"/>
                  </a:lnTo>
                  <a:lnTo>
                    <a:pt x="97" y="439"/>
                  </a:lnTo>
                  <a:lnTo>
                    <a:pt x="124" y="453"/>
                  </a:lnTo>
                  <a:lnTo>
                    <a:pt x="165" y="439"/>
                  </a:lnTo>
                  <a:lnTo>
                    <a:pt x="165" y="370"/>
                  </a:lnTo>
                  <a:lnTo>
                    <a:pt x="178" y="274"/>
                  </a:lnTo>
                  <a:lnTo>
                    <a:pt x="178" y="178"/>
                  </a:lnTo>
                  <a:lnTo>
                    <a:pt x="124" y="96"/>
                  </a:lnTo>
                  <a:lnTo>
                    <a:pt x="97" y="0"/>
                  </a:lnTo>
                  <a:lnTo>
                    <a:pt x="69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6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2"/>
            <p:cNvSpPr>
              <a:spLocks/>
            </p:cNvSpPr>
            <p:nvPr/>
          </p:nvSpPr>
          <p:spPr bwMode="auto">
            <a:xfrm flipH="1">
              <a:off x="3072" y="3618"/>
              <a:ext cx="46" cy="136"/>
            </a:xfrm>
            <a:custGeom>
              <a:avLst/>
              <a:gdLst>
                <a:gd name="T0" fmla="*/ 0 w 178"/>
                <a:gd name="T1" fmla="*/ 0 h 453"/>
                <a:gd name="T2" fmla="*/ 0 w 178"/>
                <a:gd name="T3" fmla="*/ 0 h 453"/>
                <a:gd name="T4" fmla="*/ 0 w 178"/>
                <a:gd name="T5" fmla="*/ 0 h 453"/>
                <a:gd name="T6" fmla="*/ 0 w 178"/>
                <a:gd name="T7" fmla="*/ 0 h 453"/>
                <a:gd name="T8" fmla="*/ 0 w 178"/>
                <a:gd name="T9" fmla="*/ 0 h 453"/>
                <a:gd name="T10" fmla="*/ 0 w 178"/>
                <a:gd name="T11" fmla="*/ 0 h 453"/>
                <a:gd name="T12" fmla="*/ 0 w 178"/>
                <a:gd name="T13" fmla="*/ 0 h 453"/>
                <a:gd name="T14" fmla="*/ 0 w 178"/>
                <a:gd name="T15" fmla="*/ 0 h 453"/>
                <a:gd name="T16" fmla="*/ 0 w 178"/>
                <a:gd name="T17" fmla="*/ 0 h 453"/>
                <a:gd name="T18" fmla="*/ 0 w 178"/>
                <a:gd name="T19" fmla="*/ 0 h 453"/>
                <a:gd name="T20" fmla="*/ 0 w 178"/>
                <a:gd name="T21" fmla="*/ 0 h 453"/>
                <a:gd name="T22" fmla="*/ 0 w 178"/>
                <a:gd name="T23" fmla="*/ 0 h 453"/>
                <a:gd name="T24" fmla="*/ 0 w 178"/>
                <a:gd name="T25" fmla="*/ 0 h 453"/>
                <a:gd name="T26" fmla="*/ 0 w 178"/>
                <a:gd name="T27" fmla="*/ 0 h 453"/>
                <a:gd name="T28" fmla="*/ 0 w 178"/>
                <a:gd name="T29" fmla="*/ 0 h 453"/>
                <a:gd name="T30" fmla="*/ 0 w 178"/>
                <a:gd name="T31" fmla="*/ 0 h 4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8"/>
                <a:gd name="T49" fmla="*/ 0 h 453"/>
                <a:gd name="T50" fmla="*/ 178 w 178"/>
                <a:gd name="T51" fmla="*/ 453 h 4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8" h="453">
                  <a:moveTo>
                    <a:pt x="0" y="150"/>
                  </a:moveTo>
                  <a:lnTo>
                    <a:pt x="56" y="192"/>
                  </a:lnTo>
                  <a:lnTo>
                    <a:pt x="69" y="233"/>
                  </a:lnTo>
                  <a:lnTo>
                    <a:pt x="110" y="274"/>
                  </a:lnTo>
                  <a:lnTo>
                    <a:pt x="110" y="342"/>
                  </a:lnTo>
                  <a:lnTo>
                    <a:pt x="97" y="398"/>
                  </a:lnTo>
                  <a:lnTo>
                    <a:pt x="97" y="439"/>
                  </a:lnTo>
                  <a:lnTo>
                    <a:pt x="124" y="453"/>
                  </a:lnTo>
                  <a:lnTo>
                    <a:pt x="165" y="439"/>
                  </a:lnTo>
                  <a:lnTo>
                    <a:pt x="165" y="370"/>
                  </a:lnTo>
                  <a:lnTo>
                    <a:pt x="178" y="274"/>
                  </a:lnTo>
                  <a:lnTo>
                    <a:pt x="178" y="178"/>
                  </a:lnTo>
                  <a:lnTo>
                    <a:pt x="124" y="96"/>
                  </a:lnTo>
                  <a:lnTo>
                    <a:pt x="97" y="0"/>
                  </a:lnTo>
                  <a:lnTo>
                    <a:pt x="69" y="0"/>
                  </a:lnTo>
                  <a:lnTo>
                    <a:pt x="0" y="15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3"/>
            <p:cNvSpPr>
              <a:spLocks/>
            </p:cNvSpPr>
            <p:nvPr/>
          </p:nvSpPr>
          <p:spPr bwMode="auto">
            <a:xfrm flipH="1">
              <a:off x="2842" y="3670"/>
              <a:ext cx="128" cy="380"/>
            </a:xfrm>
            <a:custGeom>
              <a:avLst/>
              <a:gdLst>
                <a:gd name="T0" fmla="*/ 0 w 494"/>
                <a:gd name="T1" fmla="*/ 0 h 1276"/>
                <a:gd name="T2" fmla="*/ 0 w 494"/>
                <a:gd name="T3" fmla="*/ 0 h 1276"/>
                <a:gd name="T4" fmla="*/ 0 w 494"/>
                <a:gd name="T5" fmla="*/ 0 h 1276"/>
                <a:gd name="T6" fmla="*/ 0 w 494"/>
                <a:gd name="T7" fmla="*/ 0 h 1276"/>
                <a:gd name="T8" fmla="*/ 0 w 494"/>
                <a:gd name="T9" fmla="*/ 0 h 1276"/>
                <a:gd name="T10" fmla="*/ 0 w 494"/>
                <a:gd name="T11" fmla="*/ 0 h 1276"/>
                <a:gd name="T12" fmla="*/ 0 w 494"/>
                <a:gd name="T13" fmla="*/ 0 h 1276"/>
                <a:gd name="T14" fmla="*/ 0 w 494"/>
                <a:gd name="T15" fmla="*/ 0 h 1276"/>
                <a:gd name="T16" fmla="*/ 0 w 494"/>
                <a:gd name="T17" fmla="*/ 0 h 1276"/>
                <a:gd name="T18" fmla="*/ 0 w 494"/>
                <a:gd name="T19" fmla="*/ 0 h 1276"/>
                <a:gd name="T20" fmla="*/ 0 w 494"/>
                <a:gd name="T21" fmla="*/ 0 h 1276"/>
                <a:gd name="T22" fmla="*/ 0 w 494"/>
                <a:gd name="T23" fmla="*/ 0 h 1276"/>
                <a:gd name="T24" fmla="*/ 0 w 494"/>
                <a:gd name="T25" fmla="*/ 0 h 1276"/>
                <a:gd name="T26" fmla="*/ 0 w 494"/>
                <a:gd name="T27" fmla="*/ 0 h 1276"/>
                <a:gd name="T28" fmla="*/ 0 w 494"/>
                <a:gd name="T29" fmla="*/ 0 h 1276"/>
                <a:gd name="T30" fmla="*/ 0 w 494"/>
                <a:gd name="T31" fmla="*/ 0 h 1276"/>
                <a:gd name="T32" fmla="*/ 0 w 494"/>
                <a:gd name="T33" fmla="*/ 0 h 1276"/>
                <a:gd name="T34" fmla="*/ 0 w 494"/>
                <a:gd name="T35" fmla="*/ 0 h 1276"/>
                <a:gd name="T36" fmla="*/ 0 w 494"/>
                <a:gd name="T37" fmla="*/ 0 h 1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4"/>
                <a:gd name="T58" fmla="*/ 0 h 1276"/>
                <a:gd name="T59" fmla="*/ 494 w 494"/>
                <a:gd name="T60" fmla="*/ 1276 h 12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4" h="1276">
                  <a:moveTo>
                    <a:pt x="27" y="96"/>
                  </a:moveTo>
                  <a:lnTo>
                    <a:pt x="0" y="453"/>
                  </a:lnTo>
                  <a:lnTo>
                    <a:pt x="41" y="658"/>
                  </a:lnTo>
                  <a:lnTo>
                    <a:pt x="54" y="782"/>
                  </a:lnTo>
                  <a:lnTo>
                    <a:pt x="82" y="947"/>
                  </a:lnTo>
                  <a:lnTo>
                    <a:pt x="82" y="1125"/>
                  </a:lnTo>
                  <a:lnTo>
                    <a:pt x="95" y="1235"/>
                  </a:lnTo>
                  <a:lnTo>
                    <a:pt x="137" y="1263"/>
                  </a:lnTo>
                  <a:lnTo>
                    <a:pt x="206" y="1276"/>
                  </a:lnTo>
                  <a:lnTo>
                    <a:pt x="274" y="1276"/>
                  </a:lnTo>
                  <a:lnTo>
                    <a:pt x="343" y="1249"/>
                  </a:lnTo>
                  <a:lnTo>
                    <a:pt x="371" y="1208"/>
                  </a:lnTo>
                  <a:lnTo>
                    <a:pt x="371" y="1029"/>
                  </a:lnTo>
                  <a:lnTo>
                    <a:pt x="398" y="823"/>
                  </a:lnTo>
                  <a:lnTo>
                    <a:pt x="425" y="727"/>
                  </a:lnTo>
                  <a:lnTo>
                    <a:pt x="467" y="466"/>
                  </a:lnTo>
                  <a:lnTo>
                    <a:pt x="467" y="137"/>
                  </a:lnTo>
                  <a:lnTo>
                    <a:pt x="494" y="0"/>
                  </a:lnTo>
                  <a:lnTo>
                    <a:pt x="27" y="96"/>
                  </a:lnTo>
                  <a:close/>
                </a:path>
              </a:pathLst>
            </a:custGeom>
            <a:solidFill>
              <a:srgbClr val="FF6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4"/>
            <p:cNvSpPr>
              <a:spLocks/>
            </p:cNvSpPr>
            <p:nvPr/>
          </p:nvSpPr>
          <p:spPr bwMode="auto">
            <a:xfrm flipH="1">
              <a:off x="2842" y="3670"/>
              <a:ext cx="128" cy="380"/>
            </a:xfrm>
            <a:custGeom>
              <a:avLst/>
              <a:gdLst>
                <a:gd name="T0" fmla="*/ 0 w 494"/>
                <a:gd name="T1" fmla="*/ 0 h 1276"/>
                <a:gd name="T2" fmla="*/ 0 w 494"/>
                <a:gd name="T3" fmla="*/ 0 h 1276"/>
                <a:gd name="T4" fmla="*/ 0 w 494"/>
                <a:gd name="T5" fmla="*/ 0 h 1276"/>
                <a:gd name="T6" fmla="*/ 0 w 494"/>
                <a:gd name="T7" fmla="*/ 0 h 1276"/>
                <a:gd name="T8" fmla="*/ 0 w 494"/>
                <a:gd name="T9" fmla="*/ 0 h 1276"/>
                <a:gd name="T10" fmla="*/ 0 w 494"/>
                <a:gd name="T11" fmla="*/ 0 h 1276"/>
                <a:gd name="T12" fmla="*/ 0 w 494"/>
                <a:gd name="T13" fmla="*/ 0 h 1276"/>
                <a:gd name="T14" fmla="*/ 0 w 494"/>
                <a:gd name="T15" fmla="*/ 0 h 1276"/>
                <a:gd name="T16" fmla="*/ 0 w 494"/>
                <a:gd name="T17" fmla="*/ 0 h 1276"/>
                <a:gd name="T18" fmla="*/ 0 w 494"/>
                <a:gd name="T19" fmla="*/ 0 h 1276"/>
                <a:gd name="T20" fmla="*/ 0 w 494"/>
                <a:gd name="T21" fmla="*/ 0 h 1276"/>
                <a:gd name="T22" fmla="*/ 0 w 494"/>
                <a:gd name="T23" fmla="*/ 0 h 1276"/>
                <a:gd name="T24" fmla="*/ 0 w 494"/>
                <a:gd name="T25" fmla="*/ 0 h 1276"/>
                <a:gd name="T26" fmla="*/ 0 w 494"/>
                <a:gd name="T27" fmla="*/ 0 h 1276"/>
                <a:gd name="T28" fmla="*/ 0 w 494"/>
                <a:gd name="T29" fmla="*/ 0 h 1276"/>
                <a:gd name="T30" fmla="*/ 0 w 494"/>
                <a:gd name="T31" fmla="*/ 0 h 1276"/>
                <a:gd name="T32" fmla="*/ 0 w 494"/>
                <a:gd name="T33" fmla="*/ 0 h 1276"/>
                <a:gd name="T34" fmla="*/ 0 w 494"/>
                <a:gd name="T35" fmla="*/ 0 h 1276"/>
                <a:gd name="T36" fmla="*/ 0 w 494"/>
                <a:gd name="T37" fmla="*/ 0 h 1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4"/>
                <a:gd name="T58" fmla="*/ 0 h 1276"/>
                <a:gd name="T59" fmla="*/ 494 w 494"/>
                <a:gd name="T60" fmla="*/ 1276 h 12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4" h="1276">
                  <a:moveTo>
                    <a:pt x="27" y="96"/>
                  </a:moveTo>
                  <a:lnTo>
                    <a:pt x="0" y="453"/>
                  </a:lnTo>
                  <a:lnTo>
                    <a:pt x="41" y="658"/>
                  </a:lnTo>
                  <a:lnTo>
                    <a:pt x="54" y="782"/>
                  </a:lnTo>
                  <a:lnTo>
                    <a:pt x="82" y="947"/>
                  </a:lnTo>
                  <a:lnTo>
                    <a:pt x="82" y="1125"/>
                  </a:lnTo>
                  <a:lnTo>
                    <a:pt x="95" y="1235"/>
                  </a:lnTo>
                  <a:lnTo>
                    <a:pt x="137" y="1263"/>
                  </a:lnTo>
                  <a:lnTo>
                    <a:pt x="206" y="1276"/>
                  </a:lnTo>
                  <a:lnTo>
                    <a:pt x="274" y="1276"/>
                  </a:lnTo>
                  <a:lnTo>
                    <a:pt x="343" y="1249"/>
                  </a:lnTo>
                  <a:lnTo>
                    <a:pt x="371" y="1208"/>
                  </a:lnTo>
                  <a:lnTo>
                    <a:pt x="371" y="1029"/>
                  </a:lnTo>
                  <a:lnTo>
                    <a:pt x="398" y="823"/>
                  </a:lnTo>
                  <a:lnTo>
                    <a:pt x="425" y="727"/>
                  </a:lnTo>
                  <a:lnTo>
                    <a:pt x="467" y="466"/>
                  </a:lnTo>
                  <a:lnTo>
                    <a:pt x="467" y="137"/>
                  </a:lnTo>
                  <a:lnTo>
                    <a:pt x="494" y="0"/>
                  </a:lnTo>
                  <a:lnTo>
                    <a:pt x="27" y="96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5"/>
            <p:cNvSpPr>
              <a:spLocks/>
            </p:cNvSpPr>
            <p:nvPr/>
          </p:nvSpPr>
          <p:spPr bwMode="auto">
            <a:xfrm flipH="1">
              <a:off x="2498" y="3124"/>
              <a:ext cx="460" cy="770"/>
            </a:xfrm>
            <a:custGeom>
              <a:avLst/>
              <a:gdLst>
                <a:gd name="T0" fmla="*/ 0 w 1771"/>
                <a:gd name="T1" fmla="*/ 0 h 2594"/>
                <a:gd name="T2" fmla="*/ 0 w 1771"/>
                <a:gd name="T3" fmla="*/ 0 h 2594"/>
                <a:gd name="T4" fmla="*/ 0 w 1771"/>
                <a:gd name="T5" fmla="*/ 0 h 2594"/>
                <a:gd name="T6" fmla="*/ 0 w 1771"/>
                <a:gd name="T7" fmla="*/ 0 h 2594"/>
                <a:gd name="T8" fmla="*/ 0 w 1771"/>
                <a:gd name="T9" fmla="*/ 0 h 2594"/>
                <a:gd name="T10" fmla="*/ 0 w 1771"/>
                <a:gd name="T11" fmla="*/ 0 h 2594"/>
                <a:gd name="T12" fmla="*/ 0 w 1771"/>
                <a:gd name="T13" fmla="*/ 0 h 2594"/>
                <a:gd name="T14" fmla="*/ 0 w 1771"/>
                <a:gd name="T15" fmla="*/ 0 h 2594"/>
                <a:gd name="T16" fmla="*/ 0 w 1771"/>
                <a:gd name="T17" fmla="*/ 0 h 2594"/>
                <a:gd name="T18" fmla="*/ 0 w 1771"/>
                <a:gd name="T19" fmla="*/ 0 h 2594"/>
                <a:gd name="T20" fmla="*/ 0 w 1771"/>
                <a:gd name="T21" fmla="*/ 0 h 2594"/>
                <a:gd name="T22" fmla="*/ 0 w 1771"/>
                <a:gd name="T23" fmla="*/ 0 h 2594"/>
                <a:gd name="T24" fmla="*/ 0 w 1771"/>
                <a:gd name="T25" fmla="*/ 0 h 2594"/>
                <a:gd name="T26" fmla="*/ 0 w 1771"/>
                <a:gd name="T27" fmla="*/ 0 h 2594"/>
                <a:gd name="T28" fmla="*/ 0 w 1771"/>
                <a:gd name="T29" fmla="*/ 0 h 2594"/>
                <a:gd name="T30" fmla="*/ 0 w 1771"/>
                <a:gd name="T31" fmla="*/ 0 h 2594"/>
                <a:gd name="T32" fmla="*/ 0 w 1771"/>
                <a:gd name="T33" fmla="*/ 0 h 2594"/>
                <a:gd name="T34" fmla="*/ 0 w 1771"/>
                <a:gd name="T35" fmla="*/ 0 h 2594"/>
                <a:gd name="T36" fmla="*/ 0 w 1771"/>
                <a:gd name="T37" fmla="*/ 0 h 2594"/>
                <a:gd name="T38" fmla="*/ 0 w 1771"/>
                <a:gd name="T39" fmla="*/ 0 h 2594"/>
                <a:gd name="T40" fmla="*/ 0 w 1771"/>
                <a:gd name="T41" fmla="*/ 0 h 2594"/>
                <a:gd name="T42" fmla="*/ 0 w 1771"/>
                <a:gd name="T43" fmla="*/ 0 h 2594"/>
                <a:gd name="T44" fmla="*/ 0 w 1771"/>
                <a:gd name="T45" fmla="*/ 0 h 2594"/>
                <a:gd name="T46" fmla="*/ 0 w 1771"/>
                <a:gd name="T47" fmla="*/ 0 h 2594"/>
                <a:gd name="T48" fmla="*/ 0 w 1771"/>
                <a:gd name="T49" fmla="*/ 0 h 2594"/>
                <a:gd name="T50" fmla="*/ 0 w 1771"/>
                <a:gd name="T51" fmla="*/ 0 h 2594"/>
                <a:gd name="T52" fmla="*/ 0 w 1771"/>
                <a:gd name="T53" fmla="*/ 0 h 2594"/>
                <a:gd name="T54" fmla="*/ 0 w 1771"/>
                <a:gd name="T55" fmla="*/ 0 h 2594"/>
                <a:gd name="T56" fmla="*/ 0 w 1771"/>
                <a:gd name="T57" fmla="*/ 0 h 2594"/>
                <a:gd name="T58" fmla="*/ 0 w 1771"/>
                <a:gd name="T59" fmla="*/ 0 h 2594"/>
                <a:gd name="T60" fmla="*/ 0 w 1771"/>
                <a:gd name="T61" fmla="*/ 0 h 2594"/>
                <a:gd name="T62" fmla="*/ 0 w 1771"/>
                <a:gd name="T63" fmla="*/ 0 h 2594"/>
                <a:gd name="T64" fmla="*/ 0 w 1771"/>
                <a:gd name="T65" fmla="*/ 0 h 2594"/>
                <a:gd name="T66" fmla="*/ 0 w 1771"/>
                <a:gd name="T67" fmla="*/ 0 h 2594"/>
                <a:gd name="T68" fmla="*/ 0 w 1771"/>
                <a:gd name="T69" fmla="*/ 0 h 2594"/>
                <a:gd name="T70" fmla="*/ 0 w 1771"/>
                <a:gd name="T71" fmla="*/ 0 h 2594"/>
                <a:gd name="T72" fmla="*/ 0 w 1771"/>
                <a:gd name="T73" fmla="*/ 0 h 2594"/>
                <a:gd name="T74" fmla="*/ 0 w 1771"/>
                <a:gd name="T75" fmla="*/ 0 h 2594"/>
                <a:gd name="T76" fmla="*/ 0 w 1771"/>
                <a:gd name="T77" fmla="*/ 0 h 2594"/>
                <a:gd name="T78" fmla="*/ 0 w 1771"/>
                <a:gd name="T79" fmla="*/ 0 h 2594"/>
                <a:gd name="T80" fmla="*/ 0 w 1771"/>
                <a:gd name="T81" fmla="*/ 0 h 2594"/>
                <a:gd name="T82" fmla="*/ 0 w 1771"/>
                <a:gd name="T83" fmla="*/ 0 h 2594"/>
                <a:gd name="T84" fmla="*/ 0 w 1771"/>
                <a:gd name="T85" fmla="*/ 0 h 2594"/>
                <a:gd name="T86" fmla="*/ 0 w 1771"/>
                <a:gd name="T87" fmla="*/ 0 h 2594"/>
                <a:gd name="T88" fmla="*/ 0 w 1771"/>
                <a:gd name="T89" fmla="*/ 0 h 2594"/>
                <a:gd name="T90" fmla="*/ 0 w 1771"/>
                <a:gd name="T91" fmla="*/ 0 h 2594"/>
                <a:gd name="T92" fmla="*/ 0 w 1771"/>
                <a:gd name="T93" fmla="*/ 0 h 2594"/>
                <a:gd name="T94" fmla="*/ 0 w 1771"/>
                <a:gd name="T95" fmla="*/ 0 h 2594"/>
                <a:gd name="T96" fmla="*/ 0 w 1771"/>
                <a:gd name="T97" fmla="*/ 0 h 2594"/>
                <a:gd name="T98" fmla="*/ 0 w 1771"/>
                <a:gd name="T99" fmla="*/ 0 h 2594"/>
                <a:gd name="T100" fmla="*/ 0 w 1771"/>
                <a:gd name="T101" fmla="*/ 0 h 2594"/>
                <a:gd name="T102" fmla="*/ 0 w 1771"/>
                <a:gd name="T103" fmla="*/ 0 h 2594"/>
                <a:gd name="T104" fmla="*/ 0 w 1771"/>
                <a:gd name="T105" fmla="*/ 0 h 2594"/>
                <a:gd name="T106" fmla="*/ 0 w 1771"/>
                <a:gd name="T107" fmla="*/ 0 h 2594"/>
                <a:gd name="T108" fmla="*/ 0 w 1771"/>
                <a:gd name="T109" fmla="*/ 0 h 2594"/>
                <a:gd name="T110" fmla="*/ 0 w 1771"/>
                <a:gd name="T111" fmla="*/ 0 h 2594"/>
                <a:gd name="T112" fmla="*/ 0 w 1771"/>
                <a:gd name="T113" fmla="*/ 0 h 2594"/>
                <a:gd name="T114" fmla="*/ 0 w 1771"/>
                <a:gd name="T115" fmla="*/ 0 h 2594"/>
                <a:gd name="T116" fmla="*/ 0 w 1771"/>
                <a:gd name="T117" fmla="*/ 0 h 2594"/>
                <a:gd name="T118" fmla="*/ 0 w 1771"/>
                <a:gd name="T119" fmla="*/ 0 h 25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1"/>
                <a:gd name="T181" fmla="*/ 0 h 2594"/>
                <a:gd name="T182" fmla="*/ 1771 w 1771"/>
                <a:gd name="T183" fmla="*/ 2594 h 25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1" h="2594">
                  <a:moveTo>
                    <a:pt x="0" y="1880"/>
                  </a:moveTo>
                  <a:lnTo>
                    <a:pt x="41" y="1976"/>
                  </a:lnTo>
                  <a:lnTo>
                    <a:pt x="56" y="2059"/>
                  </a:lnTo>
                  <a:lnTo>
                    <a:pt x="124" y="2127"/>
                  </a:lnTo>
                  <a:lnTo>
                    <a:pt x="165" y="2196"/>
                  </a:lnTo>
                  <a:lnTo>
                    <a:pt x="165" y="2251"/>
                  </a:lnTo>
                  <a:lnTo>
                    <a:pt x="180" y="2333"/>
                  </a:lnTo>
                  <a:lnTo>
                    <a:pt x="220" y="2388"/>
                  </a:lnTo>
                  <a:lnTo>
                    <a:pt x="261" y="2416"/>
                  </a:lnTo>
                  <a:lnTo>
                    <a:pt x="289" y="2470"/>
                  </a:lnTo>
                  <a:lnTo>
                    <a:pt x="317" y="2484"/>
                  </a:lnTo>
                  <a:lnTo>
                    <a:pt x="357" y="2512"/>
                  </a:lnTo>
                  <a:lnTo>
                    <a:pt x="426" y="2538"/>
                  </a:lnTo>
                  <a:lnTo>
                    <a:pt x="494" y="2538"/>
                  </a:lnTo>
                  <a:lnTo>
                    <a:pt x="522" y="2538"/>
                  </a:lnTo>
                  <a:lnTo>
                    <a:pt x="605" y="2580"/>
                  </a:lnTo>
                  <a:lnTo>
                    <a:pt x="631" y="2594"/>
                  </a:lnTo>
                  <a:lnTo>
                    <a:pt x="770" y="2594"/>
                  </a:lnTo>
                  <a:lnTo>
                    <a:pt x="838" y="2566"/>
                  </a:lnTo>
                  <a:lnTo>
                    <a:pt x="879" y="2512"/>
                  </a:lnTo>
                  <a:lnTo>
                    <a:pt x="892" y="2470"/>
                  </a:lnTo>
                  <a:lnTo>
                    <a:pt x="947" y="2443"/>
                  </a:lnTo>
                  <a:lnTo>
                    <a:pt x="1016" y="2388"/>
                  </a:lnTo>
                  <a:lnTo>
                    <a:pt x="1099" y="2305"/>
                  </a:lnTo>
                  <a:lnTo>
                    <a:pt x="1112" y="2279"/>
                  </a:lnTo>
                  <a:lnTo>
                    <a:pt x="1153" y="2251"/>
                  </a:lnTo>
                  <a:lnTo>
                    <a:pt x="1181" y="2183"/>
                  </a:lnTo>
                  <a:lnTo>
                    <a:pt x="1249" y="2114"/>
                  </a:lnTo>
                  <a:lnTo>
                    <a:pt x="1290" y="2031"/>
                  </a:lnTo>
                  <a:lnTo>
                    <a:pt x="1358" y="2003"/>
                  </a:lnTo>
                  <a:lnTo>
                    <a:pt x="1386" y="1963"/>
                  </a:lnTo>
                  <a:lnTo>
                    <a:pt x="1441" y="1907"/>
                  </a:lnTo>
                  <a:lnTo>
                    <a:pt x="1455" y="1839"/>
                  </a:lnTo>
                  <a:lnTo>
                    <a:pt x="1455" y="1811"/>
                  </a:lnTo>
                  <a:lnTo>
                    <a:pt x="1538" y="1743"/>
                  </a:lnTo>
                  <a:lnTo>
                    <a:pt x="1578" y="1661"/>
                  </a:lnTo>
                  <a:lnTo>
                    <a:pt x="1593" y="1578"/>
                  </a:lnTo>
                  <a:lnTo>
                    <a:pt x="1578" y="1537"/>
                  </a:lnTo>
                  <a:lnTo>
                    <a:pt x="1619" y="1441"/>
                  </a:lnTo>
                  <a:lnTo>
                    <a:pt x="1606" y="1304"/>
                  </a:lnTo>
                  <a:lnTo>
                    <a:pt x="1578" y="1221"/>
                  </a:lnTo>
                  <a:lnTo>
                    <a:pt x="1606" y="1152"/>
                  </a:lnTo>
                  <a:lnTo>
                    <a:pt x="1578" y="1002"/>
                  </a:lnTo>
                  <a:lnTo>
                    <a:pt x="1647" y="837"/>
                  </a:lnTo>
                  <a:lnTo>
                    <a:pt x="1675" y="617"/>
                  </a:lnTo>
                  <a:lnTo>
                    <a:pt x="1688" y="536"/>
                  </a:lnTo>
                  <a:lnTo>
                    <a:pt x="1743" y="467"/>
                  </a:lnTo>
                  <a:lnTo>
                    <a:pt x="1758" y="397"/>
                  </a:lnTo>
                  <a:lnTo>
                    <a:pt x="1771" y="233"/>
                  </a:lnTo>
                  <a:lnTo>
                    <a:pt x="1743" y="55"/>
                  </a:lnTo>
                  <a:lnTo>
                    <a:pt x="1647" y="0"/>
                  </a:lnTo>
                  <a:lnTo>
                    <a:pt x="1455" y="27"/>
                  </a:lnTo>
                  <a:lnTo>
                    <a:pt x="879" y="206"/>
                  </a:lnTo>
                  <a:lnTo>
                    <a:pt x="535" y="260"/>
                  </a:lnTo>
                  <a:lnTo>
                    <a:pt x="440" y="590"/>
                  </a:lnTo>
                  <a:lnTo>
                    <a:pt x="357" y="810"/>
                  </a:lnTo>
                  <a:lnTo>
                    <a:pt x="137" y="1126"/>
                  </a:lnTo>
                  <a:lnTo>
                    <a:pt x="41" y="1620"/>
                  </a:lnTo>
                  <a:lnTo>
                    <a:pt x="69" y="1715"/>
                  </a:lnTo>
                  <a:lnTo>
                    <a:pt x="0" y="1880"/>
                  </a:lnTo>
                  <a:close/>
                </a:path>
              </a:pathLst>
            </a:custGeom>
            <a:solidFill>
              <a:srgbClr val="FF7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6"/>
            <p:cNvSpPr>
              <a:spLocks/>
            </p:cNvSpPr>
            <p:nvPr/>
          </p:nvSpPr>
          <p:spPr bwMode="auto">
            <a:xfrm flipH="1">
              <a:off x="2498" y="3124"/>
              <a:ext cx="460" cy="770"/>
            </a:xfrm>
            <a:custGeom>
              <a:avLst/>
              <a:gdLst>
                <a:gd name="T0" fmla="*/ 0 w 1771"/>
                <a:gd name="T1" fmla="*/ 0 h 2594"/>
                <a:gd name="T2" fmla="*/ 0 w 1771"/>
                <a:gd name="T3" fmla="*/ 0 h 2594"/>
                <a:gd name="T4" fmla="*/ 0 w 1771"/>
                <a:gd name="T5" fmla="*/ 0 h 2594"/>
                <a:gd name="T6" fmla="*/ 0 w 1771"/>
                <a:gd name="T7" fmla="*/ 0 h 2594"/>
                <a:gd name="T8" fmla="*/ 0 w 1771"/>
                <a:gd name="T9" fmla="*/ 0 h 2594"/>
                <a:gd name="T10" fmla="*/ 0 w 1771"/>
                <a:gd name="T11" fmla="*/ 0 h 2594"/>
                <a:gd name="T12" fmla="*/ 0 w 1771"/>
                <a:gd name="T13" fmla="*/ 0 h 2594"/>
                <a:gd name="T14" fmla="*/ 0 w 1771"/>
                <a:gd name="T15" fmla="*/ 0 h 2594"/>
                <a:gd name="T16" fmla="*/ 0 w 1771"/>
                <a:gd name="T17" fmla="*/ 0 h 2594"/>
                <a:gd name="T18" fmla="*/ 0 w 1771"/>
                <a:gd name="T19" fmla="*/ 0 h 2594"/>
                <a:gd name="T20" fmla="*/ 0 w 1771"/>
                <a:gd name="T21" fmla="*/ 0 h 2594"/>
                <a:gd name="T22" fmla="*/ 0 w 1771"/>
                <a:gd name="T23" fmla="*/ 0 h 2594"/>
                <a:gd name="T24" fmla="*/ 0 w 1771"/>
                <a:gd name="T25" fmla="*/ 0 h 2594"/>
                <a:gd name="T26" fmla="*/ 0 w 1771"/>
                <a:gd name="T27" fmla="*/ 0 h 2594"/>
                <a:gd name="T28" fmla="*/ 0 w 1771"/>
                <a:gd name="T29" fmla="*/ 0 h 2594"/>
                <a:gd name="T30" fmla="*/ 0 w 1771"/>
                <a:gd name="T31" fmla="*/ 0 h 2594"/>
                <a:gd name="T32" fmla="*/ 0 w 1771"/>
                <a:gd name="T33" fmla="*/ 0 h 2594"/>
                <a:gd name="T34" fmla="*/ 0 w 1771"/>
                <a:gd name="T35" fmla="*/ 0 h 2594"/>
                <a:gd name="T36" fmla="*/ 0 w 1771"/>
                <a:gd name="T37" fmla="*/ 0 h 2594"/>
                <a:gd name="T38" fmla="*/ 0 w 1771"/>
                <a:gd name="T39" fmla="*/ 0 h 2594"/>
                <a:gd name="T40" fmla="*/ 0 w 1771"/>
                <a:gd name="T41" fmla="*/ 0 h 2594"/>
                <a:gd name="T42" fmla="*/ 0 w 1771"/>
                <a:gd name="T43" fmla="*/ 0 h 2594"/>
                <a:gd name="T44" fmla="*/ 0 w 1771"/>
                <a:gd name="T45" fmla="*/ 0 h 2594"/>
                <a:gd name="T46" fmla="*/ 0 w 1771"/>
                <a:gd name="T47" fmla="*/ 0 h 2594"/>
                <a:gd name="T48" fmla="*/ 0 w 1771"/>
                <a:gd name="T49" fmla="*/ 0 h 2594"/>
                <a:gd name="T50" fmla="*/ 0 w 1771"/>
                <a:gd name="T51" fmla="*/ 0 h 2594"/>
                <a:gd name="T52" fmla="*/ 0 w 1771"/>
                <a:gd name="T53" fmla="*/ 0 h 2594"/>
                <a:gd name="T54" fmla="*/ 0 w 1771"/>
                <a:gd name="T55" fmla="*/ 0 h 2594"/>
                <a:gd name="T56" fmla="*/ 0 w 1771"/>
                <a:gd name="T57" fmla="*/ 0 h 2594"/>
                <a:gd name="T58" fmla="*/ 0 w 1771"/>
                <a:gd name="T59" fmla="*/ 0 h 2594"/>
                <a:gd name="T60" fmla="*/ 0 w 1771"/>
                <a:gd name="T61" fmla="*/ 0 h 2594"/>
                <a:gd name="T62" fmla="*/ 0 w 1771"/>
                <a:gd name="T63" fmla="*/ 0 h 2594"/>
                <a:gd name="T64" fmla="*/ 0 w 1771"/>
                <a:gd name="T65" fmla="*/ 0 h 2594"/>
                <a:gd name="T66" fmla="*/ 0 w 1771"/>
                <a:gd name="T67" fmla="*/ 0 h 2594"/>
                <a:gd name="T68" fmla="*/ 0 w 1771"/>
                <a:gd name="T69" fmla="*/ 0 h 2594"/>
                <a:gd name="T70" fmla="*/ 0 w 1771"/>
                <a:gd name="T71" fmla="*/ 0 h 2594"/>
                <a:gd name="T72" fmla="*/ 0 w 1771"/>
                <a:gd name="T73" fmla="*/ 0 h 2594"/>
                <a:gd name="T74" fmla="*/ 0 w 1771"/>
                <a:gd name="T75" fmla="*/ 0 h 2594"/>
                <a:gd name="T76" fmla="*/ 0 w 1771"/>
                <a:gd name="T77" fmla="*/ 0 h 2594"/>
                <a:gd name="T78" fmla="*/ 0 w 1771"/>
                <a:gd name="T79" fmla="*/ 0 h 2594"/>
                <a:gd name="T80" fmla="*/ 0 w 1771"/>
                <a:gd name="T81" fmla="*/ 0 h 2594"/>
                <a:gd name="T82" fmla="*/ 0 w 1771"/>
                <a:gd name="T83" fmla="*/ 0 h 2594"/>
                <a:gd name="T84" fmla="*/ 0 w 1771"/>
                <a:gd name="T85" fmla="*/ 0 h 2594"/>
                <a:gd name="T86" fmla="*/ 0 w 1771"/>
                <a:gd name="T87" fmla="*/ 0 h 2594"/>
                <a:gd name="T88" fmla="*/ 0 w 1771"/>
                <a:gd name="T89" fmla="*/ 0 h 2594"/>
                <a:gd name="T90" fmla="*/ 0 w 1771"/>
                <a:gd name="T91" fmla="*/ 0 h 2594"/>
                <a:gd name="T92" fmla="*/ 0 w 1771"/>
                <a:gd name="T93" fmla="*/ 0 h 2594"/>
                <a:gd name="T94" fmla="*/ 0 w 1771"/>
                <a:gd name="T95" fmla="*/ 0 h 2594"/>
                <a:gd name="T96" fmla="*/ 0 w 1771"/>
                <a:gd name="T97" fmla="*/ 0 h 2594"/>
                <a:gd name="T98" fmla="*/ 0 w 1771"/>
                <a:gd name="T99" fmla="*/ 0 h 2594"/>
                <a:gd name="T100" fmla="*/ 0 w 1771"/>
                <a:gd name="T101" fmla="*/ 0 h 2594"/>
                <a:gd name="T102" fmla="*/ 0 w 1771"/>
                <a:gd name="T103" fmla="*/ 0 h 2594"/>
                <a:gd name="T104" fmla="*/ 0 w 1771"/>
                <a:gd name="T105" fmla="*/ 0 h 2594"/>
                <a:gd name="T106" fmla="*/ 0 w 1771"/>
                <a:gd name="T107" fmla="*/ 0 h 2594"/>
                <a:gd name="T108" fmla="*/ 0 w 1771"/>
                <a:gd name="T109" fmla="*/ 0 h 2594"/>
                <a:gd name="T110" fmla="*/ 0 w 1771"/>
                <a:gd name="T111" fmla="*/ 0 h 2594"/>
                <a:gd name="T112" fmla="*/ 0 w 1771"/>
                <a:gd name="T113" fmla="*/ 0 h 2594"/>
                <a:gd name="T114" fmla="*/ 0 w 1771"/>
                <a:gd name="T115" fmla="*/ 0 h 2594"/>
                <a:gd name="T116" fmla="*/ 0 w 1771"/>
                <a:gd name="T117" fmla="*/ 0 h 2594"/>
                <a:gd name="T118" fmla="*/ 0 w 1771"/>
                <a:gd name="T119" fmla="*/ 0 h 25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1"/>
                <a:gd name="T181" fmla="*/ 0 h 2594"/>
                <a:gd name="T182" fmla="*/ 1771 w 1771"/>
                <a:gd name="T183" fmla="*/ 2594 h 25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1" h="2594">
                  <a:moveTo>
                    <a:pt x="0" y="1880"/>
                  </a:moveTo>
                  <a:lnTo>
                    <a:pt x="41" y="1976"/>
                  </a:lnTo>
                  <a:lnTo>
                    <a:pt x="56" y="2059"/>
                  </a:lnTo>
                  <a:lnTo>
                    <a:pt x="124" y="2127"/>
                  </a:lnTo>
                  <a:lnTo>
                    <a:pt x="165" y="2196"/>
                  </a:lnTo>
                  <a:lnTo>
                    <a:pt x="165" y="2251"/>
                  </a:lnTo>
                  <a:lnTo>
                    <a:pt x="180" y="2333"/>
                  </a:lnTo>
                  <a:lnTo>
                    <a:pt x="220" y="2388"/>
                  </a:lnTo>
                  <a:lnTo>
                    <a:pt x="261" y="2416"/>
                  </a:lnTo>
                  <a:lnTo>
                    <a:pt x="289" y="2470"/>
                  </a:lnTo>
                  <a:lnTo>
                    <a:pt x="317" y="2484"/>
                  </a:lnTo>
                  <a:lnTo>
                    <a:pt x="357" y="2512"/>
                  </a:lnTo>
                  <a:lnTo>
                    <a:pt x="426" y="2538"/>
                  </a:lnTo>
                  <a:lnTo>
                    <a:pt x="494" y="2538"/>
                  </a:lnTo>
                  <a:lnTo>
                    <a:pt x="522" y="2538"/>
                  </a:lnTo>
                  <a:lnTo>
                    <a:pt x="605" y="2580"/>
                  </a:lnTo>
                  <a:lnTo>
                    <a:pt x="631" y="2594"/>
                  </a:lnTo>
                  <a:lnTo>
                    <a:pt x="770" y="2594"/>
                  </a:lnTo>
                  <a:lnTo>
                    <a:pt x="838" y="2566"/>
                  </a:lnTo>
                  <a:lnTo>
                    <a:pt x="879" y="2512"/>
                  </a:lnTo>
                  <a:lnTo>
                    <a:pt x="892" y="2470"/>
                  </a:lnTo>
                  <a:lnTo>
                    <a:pt x="947" y="2443"/>
                  </a:lnTo>
                  <a:lnTo>
                    <a:pt x="1016" y="2388"/>
                  </a:lnTo>
                  <a:lnTo>
                    <a:pt x="1099" y="2305"/>
                  </a:lnTo>
                  <a:lnTo>
                    <a:pt x="1112" y="2279"/>
                  </a:lnTo>
                  <a:lnTo>
                    <a:pt x="1153" y="2251"/>
                  </a:lnTo>
                  <a:lnTo>
                    <a:pt x="1181" y="2183"/>
                  </a:lnTo>
                  <a:lnTo>
                    <a:pt x="1249" y="2114"/>
                  </a:lnTo>
                  <a:lnTo>
                    <a:pt x="1290" y="2031"/>
                  </a:lnTo>
                  <a:lnTo>
                    <a:pt x="1358" y="2003"/>
                  </a:lnTo>
                  <a:lnTo>
                    <a:pt x="1386" y="1963"/>
                  </a:lnTo>
                  <a:lnTo>
                    <a:pt x="1441" y="1907"/>
                  </a:lnTo>
                  <a:lnTo>
                    <a:pt x="1455" y="1839"/>
                  </a:lnTo>
                  <a:lnTo>
                    <a:pt x="1455" y="1811"/>
                  </a:lnTo>
                  <a:lnTo>
                    <a:pt x="1538" y="1743"/>
                  </a:lnTo>
                  <a:lnTo>
                    <a:pt x="1578" y="1661"/>
                  </a:lnTo>
                  <a:lnTo>
                    <a:pt x="1593" y="1578"/>
                  </a:lnTo>
                  <a:lnTo>
                    <a:pt x="1578" y="1537"/>
                  </a:lnTo>
                  <a:lnTo>
                    <a:pt x="1619" y="1441"/>
                  </a:lnTo>
                  <a:lnTo>
                    <a:pt x="1606" y="1304"/>
                  </a:lnTo>
                  <a:lnTo>
                    <a:pt x="1578" y="1221"/>
                  </a:lnTo>
                  <a:lnTo>
                    <a:pt x="1606" y="1152"/>
                  </a:lnTo>
                  <a:lnTo>
                    <a:pt x="1578" y="1002"/>
                  </a:lnTo>
                  <a:lnTo>
                    <a:pt x="1647" y="837"/>
                  </a:lnTo>
                  <a:lnTo>
                    <a:pt x="1675" y="617"/>
                  </a:lnTo>
                  <a:lnTo>
                    <a:pt x="1688" y="536"/>
                  </a:lnTo>
                  <a:lnTo>
                    <a:pt x="1743" y="467"/>
                  </a:lnTo>
                  <a:lnTo>
                    <a:pt x="1758" y="397"/>
                  </a:lnTo>
                  <a:lnTo>
                    <a:pt x="1771" y="233"/>
                  </a:lnTo>
                  <a:lnTo>
                    <a:pt x="1743" y="55"/>
                  </a:lnTo>
                  <a:lnTo>
                    <a:pt x="1647" y="0"/>
                  </a:lnTo>
                  <a:lnTo>
                    <a:pt x="1455" y="27"/>
                  </a:lnTo>
                  <a:lnTo>
                    <a:pt x="879" y="206"/>
                  </a:lnTo>
                  <a:lnTo>
                    <a:pt x="535" y="260"/>
                  </a:lnTo>
                  <a:lnTo>
                    <a:pt x="440" y="590"/>
                  </a:lnTo>
                  <a:lnTo>
                    <a:pt x="357" y="810"/>
                  </a:lnTo>
                  <a:lnTo>
                    <a:pt x="137" y="1126"/>
                  </a:lnTo>
                  <a:lnTo>
                    <a:pt x="41" y="1620"/>
                  </a:lnTo>
                  <a:lnTo>
                    <a:pt x="69" y="1715"/>
                  </a:lnTo>
                  <a:lnTo>
                    <a:pt x="0" y="188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17"/>
            <p:cNvSpPr>
              <a:spLocks/>
            </p:cNvSpPr>
            <p:nvPr/>
          </p:nvSpPr>
          <p:spPr bwMode="auto">
            <a:xfrm flipH="1">
              <a:off x="2586" y="3256"/>
              <a:ext cx="276" cy="476"/>
            </a:xfrm>
            <a:custGeom>
              <a:avLst/>
              <a:gdLst>
                <a:gd name="T0" fmla="*/ 0 w 1071"/>
                <a:gd name="T1" fmla="*/ 0 h 1604"/>
                <a:gd name="T2" fmla="*/ 0 w 1071"/>
                <a:gd name="T3" fmla="*/ 0 h 1604"/>
                <a:gd name="T4" fmla="*/ 0 w 1071"/>
                <a:gd name="T5" fmla="*/ 0 h 1604"/>
                <a:gd name="T6" fmla="*/ 0 w 1071"/>
                <a:gd name="T7" fmla="*/ 0 h 1604"/>
                <a:gd name="T8" fmla="*/ 0 w 1071"/>
                <a:gd name="T9" fmla="*/ 0 h 1604"/>
                <a:gd name="T10" fmla="*/ 0 w 1071"/>
                <a:gd name="T11" fmla="*/ 0 h 1604"/>
                <a:gd name="T12" fmla="*/ 0 w 1071"/>
                <a:gd name="T13" fmla="*/ 0 h 1604"/>
                <a:gd name="T14" fmla="*/ 0 w 1071"/>
                <a:gd name="T15" fmla="*/ 0 h 1604"/>
                <a:gd name="T16" fmla="*/ 0 w 1071"/>
                <a:gd name="T17" fmla="*/ 0 h 1604"/>
                <a:gd name="T18" fmla="*/ 0 w 1071"/>
                <a:gd name="T19" fmla="*/ 0 h 1604"/>
                <a:gd name="T20" fmla="*/ 0 w 1071"/>
                <a:gd name="T21" fmla="*/ 0 h 1604"/>
                <a:gd name="T22" fmla="*/ 0 w 1071"/>
                <a:gd name="T23" fmla="*/ 0 h 1604"/>
                <a:gd name="T24" fmla="*/ 0 w 1071"/>
                <a:gd name="T25" fmla="*/ 0 h 1604"/>
                <a:gd name="T26" fmla="*/ 0 w 1071"/>
                <a:gd name="T27" fmla="*/ 0 h 1604"/>
                <a:gd name="T28" fmla="*/ 0 w 1071"/>
                <a:gd name="T29" fmla="*/ 0 h 1604"/>
                <a:gd name="T30" fmla="*/ 0 w 1071"/>
                <a:gd name="T31" fmla="*/ 0 h 1604"/>
                <a:gd name="T32" fmla="*/ 0 w 1071"/>
                <a:gd name="T33" fmla="*/ 0 h 1604"/>
                <a:gd name="T34" fmla="*/ 0 w 1071"/>
                <a:gd name="T35" fmla="*/ 0 h 1604"/>
                <a:gd name="T36" fmla="*/ 0 w 1071"/>
                <a:gd name="T37" fmla="*/ 0 h 1604"/>
                <a:gd name="T38" fmla="*/ 0 w 1071"/>
                <a:gd name="T39" fmla="*/ 0 h 1604"/>
                <a:gd name="T40" fmla="*/ 0 w 1071"/>
                <a:gd name="T41" fmla="*/ 0 h 1604"/>
                <a:gd name="T42" fmla="*/ 0 w 1071"/>
                <a:gd name="T43" fmla="*/ 0 h 1604"/>
                <a:gd name="T44" fmla="*/ 0 w 1071"/>
                <a:gd name="T45" fmla="*/ 0 h 1604"/>
                <a:gd name="T46" fmla="*/ 0 w 1071"/>
                <a:gd name="T47" fmla="*/ 0 h 1604"/>
                <a:gd name="T48" fmla="*/ 0 w 1071"/>
                <a:gd name="T49" fmla="*/ 0 h 1604"/>
                <a:gd name="T50" fmla="*/ 0 w 1071"/>
                <a:gd name="T51" fmla="*/ 0 h 1604"/>
                <a:gd name="T52" fmla="*/ 0 w 1071"/>
                <a:gd name="T53" fmla="*/ 0 h 1604"/>
                <a:gd name="T54" fmla="*/ 0 w 1071"/>
                <a:gd name="T55" fmla="*/ 0 h 1604"/>
                <a:gd name="T56" fmla="*/ 0 w 1071"/>
                <a:gd name="T57" fmla="*/ 0 h 1604"/>
                <a:gd name="T58" fmla="*/ 0 w 1071"/>
                <a:gd name="T59" fmla="*/ 0 h 1604"/>
                <a:gd name="T60" fmla="*/ 0 w 1071"/>
                <a:gd name="T61" fmla="*/ 0 h 1604"/>
                <a:gd name="T62" fmla="*/ 0 w 1071"/>
                <a:gd name="T63" fmla="*/ 0 h 1604"/>
                <a:gd name="T64" fmla="*/ 0 w 1071"/>
                <a:gd name="T65" fmla="*/ 0 h 1604"/>
                <a:gd name="T66" fmla="*/ 0 w 1071"/>
                <a:gd name="T67" fmla="*/ 0 h 1604"/>
                <a:gd name="T68" fmla="*/ 0 w 1071"/>
                <a:gd name="T69" fmla="*/ 0 h 1604"/>
                <a:gd name="T70" fmla="*/ 0 w 1071"/>
                <a:gd name="T71" fmla="*/ 0 h 1604"/>
                <a:gd name="T72" fmla="*/ 0 w 1071"/>
                <a:gd name="T73" fmla="*/ 0 h 1604"/>
                <a:gd name="T74" fmla="*/ 0 w 1071"/>
                <a:gd name="T75" fmla="*/ 0 h 1604"/>
                <a:gd name="T76" fmla="*/ 0 w 1071"/>
                <a:gd name="T77" fmla="*/ 0 h 1604"/>
                <a:gd name="T78" fmla="*/ 0 w 1071"/>
                <a:gd name="T79" fmla="*/ 0 h 1604"/>
                <a:gd name="T80" fmla="*/ 0 w 1071"/>
                <a:gd name="T81" fmla="*/ 0 h 1604"/>
                <a:gd name="T82" fmla="*/ 0 w 1071"/>
                <a:gd name="T83" fmla="*/ 0 h 1604"/>
                <a:gd name="T84" fmla="*/ 0 w 1071"/>
                <a:gd name="T85" fmla="*/ 0 h 1604"/>
                <a:gd name="T86" fmla="*/ 0 w 1071"/>
                <a:gd name="T87" fmla="*/ 0 h 1604"/>
                <a:gd name="T88" fmla="*/ 0 w 1071"/>
                <a:gd name="T89" fmla="*/ 0 h 1604"/>
                <a:gd name="T90" fmla="*/ 0 w 1071"/>
                <a:gd name="T91" fmla="*/ 0 h 1604"/>
                <a:gd name="T92" fmla="*/ 0 w 1071"/>
                <a:gd name="T93" fmla="*/ 0 h 1604"/>
                <a:gd name="T94" fmla="*/ 0 w 1071"/>
                <a:gd name="T95" fmla="*/ 0 h 1604"/>
                <a:gd name="T96" fmla="*/ 0 w 1071"/>
                <a:gd name="T97" fmla="*/ 0 h 1604"/>
                <a:gd name="T98" fmla="*/ 0 w 1071"/>
                <a:gd name="T99" fmla="*/ 0 h 16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1"/>
                <a:gd name="T151" fmla="*/ 0 h 1604"/>
                <a:gd name="T152" fmla="*/ 1071 w 1071"/>
                <a:gd name="T153" fmla="*/ 1604 h 16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1" h="1604">
                  <a:moveTo>
                    <a:pt x="851" y="54"/>
                  </a:moveTo>
                  <a:lnTo>
                    <a:pt x="975" y="109"/>
                  </a:lnTo>
                  <a:lnTo>
                    <a:pt x="1057" y="205"/>
                  </a:lnTo>
                  <a:lnTo>
                    <a:pt x="1071" y="383"/>
                  </a:lnTo>
                  <a:lnTo>
                    <a:pt x="1029" y="521"/>
                  </a:lnTo>
                  <a:lnTo>
                    <a:pt x="975" y="658"/>
                  </a:lnTo>
                  <a:lnTo>
                    <a:pt x="879" y="781"/>
                  </a:lnTo>
                  <a:lnTo>
                    <a:pt x="879" y="836"/>
                  </a:lnTo>
                  <a:lnTo>
                    <a:pt x="892" y="891"/>
                  </a:lnTo>
                  <a:lnTo>
                    <a:pt x="892" y="932"/>
                  </a:lnTo>
                  <a:lnTo>
                    <a:pt x="879" y="1028"/>
                  </a:lnTo>
                  <a:lnTo>
                    <a:pt x="851" y="1110"/>
                  </a:lnTo>
                  <a:lnTo>
                    <a:pt x="810" y="1180"/>
                  </a:lnTo>
                  <a:lnTo>
                    <a:pt x="755" y="1249"/>
                  </a:lnTo>
                  <a:lnTo>
                    <a:pt x="672" y="1289"/>
                  </a:lnTo>
                  <a:lnTo>
                    <a:pt x="590" y="1289"/>
                  </a:lnTo>
                  <a:lnTo>
                    <a:pt x="535" y="1249"/>
                  </a:lnTo>
                  <a:lnTo>
                    <a:pt x="535" y="1275"/>
                  </a:lnTo>
                  <a:lnTo>
                    <a:pt x="507" y="1345"/>
                  </a:lnTo>
                  <a:lnTo>
                    <a:pt x="467" y="1399"/>
                  </a:lnTo>
                  <a:lnTo>
                    <a:pt x="439" y="1440"/>
                  </a:lnTo>
                  <a:lnTo>
                    <a:pt x="439" y="1467"/>
                  </a:lnTo>
                  <a:lnTo>
                    <a:pt x="413" y="1536"/>
                  </a:lnTo>
                  <a:lnTo>
                    <a:pt x="330" y="1591"/>
                  </a:lnTo>
                  <a:lnTo>
                    <a:pt x="248" y="1604"/>
                  </a:lnTo>
                  <a:lnTo>
                    <a:pt x="178" y="1591"/>
                  </a:lnTo>
                  <a:lnTo>
                    <a:pt x="110" y="1536"/>
                  </a:lnTo>
                  <a:lnTo>
                    <a:pt x="28" y="1440"/>
                  </a:lnTo>
                  <a:lnTo>
                    <a:pt x="0" y="1345"/>
                  </a:lnTo>
                  <a:lnTo>
                    <a:pt x="0" y="1249"/>
                  </a:lnTo>
                  <a:lnTo>
                    <a:pt x="14" y="1152"/>
                  </a:lnTo>
                  <a:lnTo>
                    <a:pt x="56" y="1056"/>
                  </a:lnTo>
                  <a:lnTo>
                    <a:pt x="124" y="1028"/>
                  </a:lnTo>
                  <a:lnTo>
                    <a:pt x="152" y="960"/>
                  </a:lnTo>
                  <a:lnTo>
                    <a:pt x="220" y="932"/>
                  </a:lnTo>
                  <a:lnTo>
                    <a:pt x="274" y="905"/>
                  </a:lnTo>
                  <a:lnTo>
                    <a:pt x="343" y="905"/>
                  </a:lnTo>
                  <a:lnTo>
                    <a:pt x="343" y="836"/>
                  </a:lnTo>
                  <a:lnTo>
                    <a:pt x="248" y="781"/>
                  </a:lnTo>
                  <a:lnTo>
                    <a:pt x="178" y="712"/>
                  </a:lnTo>
                  <a:lnTo>
                    <a:pt x="152" y="562"/>
                  </a:lnTo>
                  <a:lnTo>
                    <a:pt x="178" y="397"/>
                  </a:lnTo>
                  <a:lnTo>
                    <a:pt x="220" y="301"/>
                  </a:lnTo>
                  <a:lnTo>
                    <a:pt x="316" y="192"/>
                  </a:lnTo>
                  <a:lnTo>
                    <a:pt x="343" y="150"/>
                  </a:lnTo>
                  <a:lnTo>
                    <a:pt x="413" y="81"/>
                  </a:lnTo>
                  <a:lnTo>
                    <a:pt x="467" y="27"/>
                  </a:lnTo>
                  <a:lnTo>
                    <a:pt x="563" y="0"/>
                  </a:lnTo>
                  <a:lnTo>
                    <a:pt x="851" y="54"/>
                  </a:lnTo>
                  <a:close/>
                </a:path>
              </a:pathLst>
            </a:custGeom>
            <a:solidFill>
              <a:srgbClr val="FF7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18"/>
            <p:cNvSpPr>
              <a:spLocks/>
            </p:cNvSpPr>
            <p:nvPr/>
          </p:nvSpPr>
          <p:spPr bwMode="auto">
            <a:xfrm flipH="1">
              <a:off x="2586" y="3256"/>
              <a:ext cx="276" cy="476"/>
            </a:xfrm>
            <a:custGeom>
              <a:avLst/>
              <a:gdLst>
                <a:gd name="T0" fmla="*/ 0 w 1071"/>
                <a:gd name="T1" fmla="*/ 0 h 1604"/>
                <a:gd name="T2" fmla="*/ 0 w 1071"/>
                <a:gd name="T3" fmla="*/ 0 h 1604"/>
                <a:gd name="T4" fmla="*/ 0 w 1071"/>
                <a:gd name="T5" fmla="*/ 0 h 1604"/>
                <a:gd name="T6" fmla="*/ 0 w 1071"/>
                <a:gd name="T7" fmla="*/ 0 h 1604"/>
                <a:gd name="T8" fmla="*/ 0 w 1071"/>
                <a:gd name="T9" fmla="*/ 0 h 1604"/>
                <a:gd name="T10" fmla="*/ 0 w 1071"/>
                <a:gd name="T11" fmla="*/ 0 h 1604"/>
                <a:gd name="T12" fmla="*/ 0 w 1071"/>
                <a:gd name="T13" fmla="*/ 0 h 1604"/>
                <a:gd name="T14" fmla="*/ 0 w 1071"/>
                <a:gd name="T15" fmla="*/ 0 h 1604"/>
                <a:gd name="T16" fmla="*/ 0 w 1071"/>
                <a:gd name="T17" fmla="*/ 0 h 1604"/>
                <a:gd name="T18" fmla="*/ 0 w 1071"/>
                <a:gd name="T19" fmla="*/ 0 h 1604"/>
                <a:gd name="T20" fmla="*/ 0 w 1071"/>
                <a:gd name="T21" fmla="*/ 0 h 1604"/>
                <a:gd name="T22" fmla="*/ 0 w 1071"/>
                <a:gd name="T23" fmla="*/ 0 h 1604"/>
                <a:gd name="T24" fmla="*/ 0 w 1071"/>
                <a:gd name="T25" fmla="*/ 0 h 1604"/>
                <a:gd name="T26" fmla="*/ 0 w 1071"/>
                <a:gd name="T27" fmla="*/ 0 h 1604"/>
                <a:gd name="T28" fmla="*/ 0 w 1071"/>
                <a:gd name="T29" fmla="*/ 0 h 1604"/>
                <a:gd name="T30" fmla="*/ 0 w 1071"/>
                <a:gd name="T31" fmla="*/ 0 h 1604"/>
                <a:gd name="T32" fmla="*/ 0 w 1071"/>
                <a:gd name="T33" fmla="*/ 0 h 1604"/>
                <a:gd name="T34" fmla="*/ 0 w 1071"/>
                <a:gd name="T35" fmla="*/ 0 h 1604"/>
                <a:gd name="T36" fmla="*/ 0 w 1071"/>
                <a:gd name="T37" fmla="*/ 0 h 1604"/>
                <a:gd name="T38" fmla="*/ 0 w 1071"/>
                <a:gd name="T39" fmla="*/ 0 h 1604"/>
                <a:gd name="T40" fmla="*/ 0 w 1071"/>
                <a:gd name="T41" fmla="*/ 0 h 1604"/>
                <a:gd name="T42" fmla="*/ 0 w 1071"/>
                <a:gd name="T43" fmla="*/ 0 h 1604"/>
                <a:gd name="T44" fmla="*/ 0 w 1071"/>
                <a:gd name="T45" fmla="*/ 0 h 1604"/>
                <a:gd name="T46" fmla="*/ 0 w 1071"/>
                <a:gd name="T47" fmla="*/ 0 h 1604"/>
                <a:gd name="T48" fmla="*/ 0 w 1071"/>
                <a:gd name="T49" fmla="*/ 0 h 1604"/>
                <a:gd name="T50" fmla="*/ 0 w 1071"/>
                <a:gd name="T51" fmla="*/ 0 h 1604"/>
                <a:gd name="T52" fmla="*/ 0 w 1071"/>
                <a:gd name="T53" fmla="*/ 0 h 1604"/>
                <a:gd name="T54" fmla="*/ 0 w 1071"/>
                <a:gd name="T55" fmla="*/ 0 h 1604"/>
                <a:gd name="T56" fmla="*/ 0 w 1071"/>
                <a:gd name="T57" fmla="*/ 0 h 1604"/>
                <a:gd name="T58" fmla="*/ 0 w 1071"/>
                <a:gd name="T59" fmla="*/ 0 h 1604"/>
                <a:gd name="T60" fmla="*/ 0 w 1071"/>
                <a:gd name="T61" fmla="*/ 0 h 1604"/>
                <a:gd name="T62" fmla="*/ 0 w 1071"/>
                <a:gd name="T63" fmla="*/ 0 h 1604"/>
                <a:gd name="T64" fmla="*/ 0 w 1071"/>
                <a:gd name="T65" fmla="*/ 0 h 1604"/>
                <a:gd name="T66" fmla="*/ 0 w 1071"/>
                <a:gd name="T67" fmla="*/ 0 h 1604"/>
                <a:gd name="T68" fmla="*/ 0 w 1071"/>
                <a:gd name="T69" fmla="*/ 0 h 1604"/>
                <a:gd name="T70" fmla="*/ 0 w 1071"/>
                <a:gd name="T71" fmla="*/ 0 h 1604"/>
                <a:gd name="T72" fmla="*/ 0 w 1071"/>
                <a:gd name="T73" fmla="*/ 0 h 1604"/>
                <a:gd name="T74" fmla="*/ 0 w 1071"/>
                <a:gd name="T75" fmla="*/ 0 h 1604"/>
                <a:gd name="T76" fmla="*/ 0 w 1071"/>
                <a:gd name="T77" fmla="*/ 0 h 1604"/>
                <a:gd name="T78" fmla="*/ 0 w 1071"/>
                <a:gd name="T79" fmla="*/ 0 h 1604"/>
                <a:gd name="T80" fmla="*/ 0 w 1071"/>
                <a:gd name="T81" fmla="*/ 0 h 1604"/>
                <a:gd name="T82" fmla="*/ 0 w 1071"/>
                <a:gd name="T83" fmla="*/ 0 h 1604"/>
                <a:gd name="T84" fmla="*/ 0 w 1071"/>
                <a:gd name="T85" fmla="*/ 0 h 1604"/>
                <a:gd name="T86" fmla="*/ 0 w 1071"/>
                <a:gd name="T87" fmla="*/ 0 h 1604"/>
                <a:gd name="T88" fmla="*/ 0 w 1071"/>
                <a:gd name="T89" fmla="*/ 0 h 1604"/>
                <a:gd name="T90" fmla="*/ 0 w 1071"/>
                <a:gd name="T91" fmla="*/ 0 h 1604"/>
                <a:gd name="T92" fmla="*/ 0 w 1071"/>
                <a:gd name="T93" fmla="*/ 0 h 1604"/>
                <a:gd name="T94" fmla="*/ 0 w 1071"/>
                <a:gd name="T95" fmla="*/ 0 h 1604"/>
                <a:gd name="T96" fmla="*/ 0 w 1071"/>
                <a:gd name="T97" fmla="*/ 0 h 1604"/>
                <a:gd name="T98" fmla="*/ 0 w 1071"/>
                <a:gd name="T99" fmla="*/ 0 h 16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1"/>
                <a:gd name="T151" fmla="*/ 0 h 1604"/>
                <a:gd name="T152" fmla="*/ 1071 w 1071"/>
                <a:gd name="T153" fmla="*/ 1604 h 16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1" h="1604">
                  <a:moveTo>
                    <a:pt x="851" y="54"/>
                  </a:moveTo>
                  <a:lnTo>
                    <a:pt x="975" y="109"/>
                  </a:lnTo>
                  <a:lnTo>
                    <a:pt x="1057" y="205"/>
                  </a:lnTo>
                  <a:lnTo>
                    <a:pt x="1071" y="383"/>
                  </a:lnTo>
                  <a:lnTo>
                    <a:pt x="1029" y="521"/>
                  </a:lnTo>
                  <a:lnTo>
                    <a:pt x="975" y="658"/>
                  </a:lnTo>
                  <a:lnTo>
                    <a:pt x="879" y="781"/>
                  </a:lnTo>
                  <a:lnTo>
                    <a:pt x="879" y="836"/>
                  </a:lnTo>
                  <a:lnTo>
                    <a:pt x="892" y="891"/>
                  </a:lnTo>
                  <a:lnTo>
                    <a:pt x="892" y="932"/>
                  </a:lnTo>
                  <a:lnTo>
                    <a:pt x="879" y="1028"/>
                  </a:lnTo>
                  <a:lnTo>
                    <a:pt x="851" y="1110"/>
                  </a:lnTo>
                  <a:lnTo>
                    <a:pt x="810" y="1180"/>
                  </a:lnTo>
                  <a:lnTo>
                    <a:pt x="755" y="1249"/>
                  </a:lnTo>
                  <a:lnTo>
                    <a:pt x="672" y="1289"/>
                  </a:lnTo>
                  <a:lnTo>
                    <a:pt x="590" y="1289"/>
                  </a:lnTo>
                  <a:lnTo>
                    <a:pt x="535" y="1249"/>
                  </a:lnTo>
                  <a:lnTo>
                    <a:pt x="535" y="1275"/>
                  </a:lnTo>
                  <a:lnTo>
                    <a:pt x="507" y="1345"/>
                  </a:lnTo>
                  <a:lnTo>
                    <a:pt x="467" y="1399"/>
                  </a:lnTo>
                  <a:lnTo>
                    <a:pt x="439" y="1440"/>
                  </a:lnTo>
                  <a:lnTo>
                    <a:pt x="439" y="1467"/>
                  </a:lnTo>
                  <a:lnTo>
                    <a:pt x="413" y="1536"/>
                  </a:lnTo>
                  <a:lnTo>
                    <a:pt x="330" y="1591"/>
                  </a:lnTo>
                  <a:lnTo>
                    <a:pt x="248" y="1604"/>
                  </a:lnTo>
                  <a:lnTo>
                    <a:pt x="178" y="1591"/>
                  </a:lnTo>
                  <a:lnTo>
                    <a:pt x="110" y="1536"/>
                  </a:lnTo>
                  <a:lnTo>
                    <a:pt x="28" y="1440"/>
                  </a:lnTo>
                  <a:lnTo>
                    <a:pt x="0" y="1345"/>
                  </a:lnTo>
                  <a:lnTo>
                    <a:pt x="0" y="1249"/>
                  </a:lnTo>
                  <a:lnTo>
                    <a:pt x="14" y="1152"/>
                  </a:lnTo>
                  <a:lnTo>
                    <a:pt x="56" y="1056"/>
                  </a:lnTo>
                  <a:lnTo>
                    <a:pt x="124" y="1028"/>
                  </a:lnTo>
                  <a:lnTo>
                    <a:pt x="152" y="960"/>
                  </a:lnTo>
                  <a:lnTo>
                    <a:pt x="220" y="932"/>
                  </a:lnTo>
                  <a:lnTo>
                    <a:pt x="274" y="905"/>
                  </a:lnTo>
                  <a:lnTo>
                    <a:pt x="343" y="905"/>
                  </a:lnTo>
                  <a:lnTo>
                    <a:pt x="343" y="836"/>
                  </a:lnTo>
                  <a:lnTo>
                    <a:pt x="248" y="781"/>
                  </a:lnTo>
                  <a:lnTo>
                    <a:pt x="178" y="712"/>
                  </a:lnTo>
                  <a:lnTo>
                    <a:pt x="152" y="562"/>
                  </a:lnTo>
                  <a:lnTo>
                    <a:pt x="178" y="397"/>
                  </a:lnTo>
                  <a:lnTo>
                    <a:pt x="220" y="301"/>
                  </a:lnTo>
                  <a:lnTo>
                    <a:pt x="316" y="192"/>
                  </a:lnTo>
                  <a:lnTo>
                    <a:pt x="343" y="150"/>
                  </a:lnTo>
                  <a:lnTo>
                    <a:pt x="413" y="81"/>
                  </a:lnTo>
                  <a:lnTo>
                    <a:pt x="467" y="27"/>
                  </a:lnTo>
                  <a:lnTo>
                    <a:pt x="563" y="0"/>
                  </a:lnTo>
                  <a:lnTo>
                    <a:pt x="851" y="54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19"/>
            <p:cNvSpPr>
              <a:spLocks/>
            </p:cNvSpPr>
            <p:nvPr/>
          </p:nvSpPr>
          <p:spPr bwMode="auto">
            <a:xfrm flipH="1">
              <a:off x="2774" y="3264"/>
              <a:ext cx="376" cy="502"/>
            </a:xfrm>
            <a:custGeom>
              <a:avLst/>
              <a:gdLst>
                <a:gd name="T0" fmla="*/ 0 w 1454"/>
                <a:gd name="T1" fmla="*/ 0 h 1688"/>
                <a:gd name="T2" fmla="*/ 0 w 1454"/>
                <a:gd name="T3" fmla="*/ 0 h 1688"/>
                <a:gd name="T4" fmla="*/ 0 w 1454"/>
                <a:gd name="T5" fmla="*/ 0 h 1688"/>
                <a:gd name="T6" fmla="*/ 0 w 1454"/>
                <a:gd name="T7" fmla="*/ 0 h 1688"/>
                <a:gd name="T8" fmla="*/ 0 w 1454"/>
                <a:gd name="T9" fmla="*/ 0 h 1688"/>
                <a:gd name="T10" fmla="*/ 0 w 1454"/>
                <a:gd name="T11" fmla="*/ 0 h 1688"/>
                <a:gd name="T12" fmla="*/ 0 w 1454"/>
                <a:gd name="T13" fmla="*/ 0 h 1688"/>
                <a:gd name="T14" fmla="*/ 0 w 1454"/>
                <a:gd name="T15" fmla="*/ 0 h 1688"/>
                <a:gd name="T16" fmla="*/ 0 w 1454"/>
                <a:gd name="T17" fmla="*/ 0 h 1688"/>
                <a:gd name="T18" fmla="*/ 0 w 1454"/>
                <a:gd name="T19" fmla="*/ 0 h 1688"/>
                <a:gd name="T20" fmla="*/ 0 w 1454"/>
                <a:gd name="T21" fmla="*/ 0 h 1688"/>
                <a:gd name="T22" fmla="*/ 0 w 1454"/>
                <a:gd name="T23" fmla="*/ 0 h 1688"/>
                <a:gd name="T24" fmla="*/ 0 w 1454"/>
                <a:gd name="T25" fmla="*/ 0 h 1688"/>
                <a:gd name="T26" fmla="*/ 0 w 1454"/>
                <a:gd name="T27" fmla="*/ 0 h 1688"/>
                <a:gd name="T28" fmla="*/ 0 w 1454"/>
                <a:gd name="T29" fmla="*/ 0 h 1688"/>
                <a:gd name="T30" fmla="*/ 0 w 1454"/>
                <a:gd name="T31" fmla="*/ 0 h 1688"/>
                <a:gd name="T32" fmla="*/ 0 w 1454"/>
                <a:gd name="T33" fmla="*/ 0 h 1688"/>
                <a:gd name="T34" fmla="*/ 0 w 1454"/>
                <a:gd name="T35" fmla="*/ 0 h 1688"/>
                <a:gd name="T36" fmla="*/ 0 w 1454"/>
                <a:gd name="T37" fmla="*/ 0 h 1688"/>
                <a:gd name="T38" fmla="*/ 0 w 1454"/>
                <a:gd name="T39" fmla="*/ 0 h 1688"/>
                <a:gd name="T40" fmla="*/ 0 w 1454"/>
                <a:gd name="T41" fmla="*/ 0 h 1688"/>
                <a:gd name="T42" fmla="*/ 0 w 1454"/>
                <a:gd name="T43" fmla="*/ 0 h 1688"/>
                <a:gd name="T44" fmla="*/ 0 w 1454"/>
                <a:gd name="T45" fmla="*/ 0 h 1688"/>
                <a:gd name="T46" fmla="*/ 0 w 1454"/>
                <a:gd name="T47" fmla="*/ 0 h 1688"/>
                <a:gd name="T48" fmla="*/ 0 w 1454"/>
                <a:gd name="T49" fmla="*/ 0 h 1688"/>
                <a:gd name="T50" fmla="*/ 0 w 1454"/>
                <a:gd name="T51" fmla="*/ 0 h 1688"/>
                <a:gd name="T52" fmla="*/ 0 w 1454"/>
                <a:gd name="T53" fmla="*/ 0 h 1688"/>
                <a:gd name="T54" fmla="*/ 0 w 1454"/>
                <a:gd name="T55" fmla="*/ 0 h 1688"/>
                <a:gd name="T56" fmla="*/ 0 w 1454"/>
                <a:gd name="T57" fmla="*/ 0 h 1688"/>
                <a:gd name="T58" fmla="*/ 0 w 1454"/>
                <a:gd name="T59" fmla="*/ 0 h 1688"/>
                <a:gd name="T60" fmla="*/ 0 w 1454"/>
                <a:gd name="T61" fmla="*/ 0 h 1688"/>
                <a:gd name="T62" fmla="*/ 0 w 1454"/>
                <a:gd name="T63" fmla="*/ 0 h 1688"/>
                <a:gd name="T64" fmla="*/ 0 w 1454"/>
                <a:gd name="T65" fmla="*/ 0 h 16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4"/>
                <a:gd name="T100" fmla="*/ 0 h 1688"/>
                <a:gd name="T101" fmla="*/ 1454 w 1454"/>
                <a:gd name="T102" fmla="*/ 1688 h 16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4" h="1688">
                  <a:moveTo>
                    <a:pt x="164" y="1290"/>
                  </a:moveTo>
                  <a:lnTo>
                    <a:pt x="233" y="1344"/>
                  </a:lnTo>
                  <a:lnTo>
                    <a:pt x="275" y="1372"/>
                  </a:lnTo>
                  <a:lnTo>
                    <a:pt x="288" y="1427"/>
                  </a:lnTo>
                  <a:lnTo>
                    <a:pt x="343" y="1468"/>
                  </a:lnTo>
                  <a:lnTo>
                    <a:pt x="412" y="1468"/>
                  </a:lnTo>
                  <a:lnTo>
                    <a:pt x="425" y="1496"/>
                  </a:lnTo>
                  <a:lnTo>
                    <a:pt x="440" y="1551"/>
                  </a:lnTo>
                  <a:lnTo>
                    <a:pt x="521" y="1647"/>
                  </a:lnTo>
                  <a:lnTo>
                    <a:pt x="604" y="1688"/>
                  </a:lnTo>
                  <a:lnTo>
                    <a:pt x="700" y="1688"/>
                  </a:lnTo>
                  <a:lnTo>
                    <a:pt x="769" y="1647"/>
                  </a:lnTo>
                  <a:lnTo>
                    <a:pt x="795" y="1592"/>
                  </a:lnTo>
                  <a:lnTo>
                    <a:pt x="795" y="1509"/>
                  </a:lnTo>
                  <a:lnTo>
                    <a:pt x="795" y="1440"/>
                  </a:lnTo>
                  <a:lnTo>
                    <a:pt x="851" y="1455"/>
                  </a:lnTo>
                  <a:lnTo>
                    <a:pt x="919" y="1440"/>
                  </a:lnTo>
                  <a:lnTo>
                    <a:pt x="934" y="1496"/>
                  </a:lnTo>
                  <a:lnTo>
                    <a:pt x="960" y="1564"/>
                  </a:lnTo>
                  <a:lnTo>
                    <a:pt x="1015" y="1633"/>
                  </a:lnTo>
                  <a:lnTo>
                    <a:pt x="1111" y="1660"/>
                  </a:lnTo>
                  <a:lnTo>
                    <a:pt x="1207" y="1660"/>
                  </a:lnTo>
                  <a:lnTo>
                    <a:pt x="1263" y="1647"/>
                  </a:lnTo>
                  <a:lnTo>
                    <a:pt x="1331" y="1592"/>
                  </a:lnTo>
                  <a:lnTo>
                    <a:pt x="1359" y="1564"/>
                  </a:lnTo>
                  <a:lnTo>
                    <a:pt x="1372" y="1536"/>
                  </a:lnTo>
                  <a:lnTo>
                    <a:pt x="1413" y="1455"/>
                  </a:lnTo>
                  <a:lnTo>
                    <a:pt x="1413" y="1372"/>
                  </a:lnTo>
                  <a:lnTo>
                    <a:pt x="1385" y="1222"/>
                  </a:lnTo>
                  <a:lnTo>
                    <a:pt x="1359" y="1125"/>
                  </a:lnTo>
                  <a:lnTo>
                    <a:pt x="1289" y="1070"/>
                  </a:lnTo>
                  <a:lnTo>
                    <a:pt x="1207" y="988"/>
                  </a:lnTo>
                  <a:lnTo>
                    <a:pt x="1263" y="933"/>
                  </a:lnTo>
                  <a:lnTo>
                    <a:pt x="1331" y="878"/>
                  </a:lnTo>
                  <a:lnTo>
                    <a:pt x="1372" y="781"/>
                  </a:lnTo>
                  <a:lnTo>
                    <a:pt x="1385" y="713"/>
                  </a:lnTo>
                  <a:lnTo>
                    <a:pt x="1427" y="659"/>
                  </a:lnTo>
                  <a:lnTo>
                    <a:pt x="1454" y="521"/>
                  </a:lnTo>
                  <a:lnTo>
                    <a:pt x="1427" y="439"/>
                  </a:lnTo>
                  <a:lnTo>
                    <a:pt x="1359" y="343"/>
                  </a:lnTo>
                  <a:lnTo>
                    <a:pt x="1331" y="247"/>
                  </a:lnTo>
                  <a:lnTo>
                    <a:pt x="1263" y="191"/>
                  </a:lnTo>
                  <a:lnTo>
                    <a:pt x="1194" y="150"/>
                  </a:lnTo>
                  <a:lnTo>
                    <a:pt x="1111" y="150"/>
                  </a:lnTo>
                  <a:lnTo>
                    <a:pt x="974" y="191"/>
                  </a:lnTo>
                  <a:lnTo>
                    <a:pt x="919" y="219"/>
                  </a:lnTo>
                  <a:lnTo>
                    <a:pt x="878" y="260"/>
                  </a:lnTo>
                  <a:lnTo>
                    <a:pt x="823" y="206"/>
                  </a:lnTo>
                  <a:lnTo>
                    <a:pt x="769" y="165"/>
                  </a:lnTo>
                  <a:lnTo>
                    <a:pt x="673" y="165"/>
                  </a:lnTo>
                  <a:lnTo>
                    <a:pt x="590" y="178"/>
                  </a:lnTo>
                  <a:lnTo>
                    <a:pt x="577" y="191"/>
                  </a:lnTo>
                  <a:lnTo>
                    <a:pt x="536" y="110"/>
                  </a:lnTo>
                  <a:lnTo>
                    <a:pt x="440" y="27"/>
                  </a:lnTo>
                  <a:lnTo>
                    <a:pt x="371" y="0"/>
                  </a:lnTo>
                  <a:lnTo>
                    <a:pt x="247" y="0"/>
                  </a:lnTo>
                  <a:lnTo>
                    <a:pt x="123" y="41"/>
                  </a:lnTo>
                  <a:lnTo>
                    <a:pt x="55" y="95"/>
                  </a:lnTo>
                  <a:lnTo>
                    <a:pt x="0" y="302"/>
                  </a:lnTo>
                  <a:lnTo>
                    <a:pt x="0" y="659"/>
                  </a:lnTo>
                  <a:lnTo>
                    <a:pt x="0" y="905"/>
                  </a:lnTo>
                  <a:lnTo>
                    <a:pt x="0" y="1029"/>
                  </a:lnTo>
                  <a:lnTo>
                    <a:pt x="27" y="1153"/>
                  </a:lnTo>
                  <a:lnTo>
                    <a:pt x="68" y="1248"/>
                  </a:lnTo>
                  <a:lnTo>
                    <a:pt x="123" y="1290"/>
                  </a:lnTo>
                  <a:lnTo>
                    <a:pt x="164" y="1290"/>
                  </a:ln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20"/>
            <p:cNvSpPr>
              <a:spLocks/>
            </p:cNvSpPr>
            <p:nvPr/>
          </p:nvSpPr>
          <p:spPr bwMode="auto">
            <a:xfrm flipH="1">
              <a:off x="2774" y="3264"/>
              <a:ext cx="376" cy="502"/>
            </a:xfrm>
            <a:custGeom>
              <a:avLst/>
              <a:gdLst>
                <a:gd name="T0" fmla="*/ 0 w 1454"/>
                <a:gd name="T1" fmla="*/ 0 h 1688"/>
                <a:gd name="T2" fmla="*/ 0 w 1454"/>
                <a:gd name="T3" fmla="*/ 0 h 1688"/>
                <a:gd name="T4" fmla="*/ 0 w 1454"/>
                <a:gd name="T5" fmla="*/ 0 h 1688"/>
                <a:gd name="T6" fmla="*/ 0 w 1454"/>
                <a:gd name="T7" fmla="*/ 0 h 1688"/>
                <a:gd name="T8" fmla="*/ 0 w 1454"/>
                <a:gd name="T9" fmla="*/ 0 h 1688"/>
                <a:gd name="T10" fmla="*/ 0 w 1454"/>
                <a:gd name="T11" fmla="*/ 0 h 1688"/>
                <a:gd name="T12" fmla="*/ 0 w 1454"/>
                <a:gd name="T13" fmla="*/ 0 h 1688"/>
                <a:gd name="T14" fmla="*/ 0 w 1454"/>
                <a:gd name="T15" fmla="*/ 0 h 1688"/>
                <a:gd name="T16" fmla="*/ 0 w 1454"/>
                <a:gd name="T17" fmla="*/ 0 h 1688"/>
                <a:gd name="T18" fmla="*/ 0 w 1454"/>
                <a:gd name="T19" fmla="*/ 0 h 1688"/>
                <a:gd name="T20" fmla="*/ 0 w 1454"/>
                <a:gd name="T21" fmla="*/ 0 h 1688"/>
                <a:gd name="T22" fmla="*/ 0 w 1454"/>
                <a:gd name="T23" fmla="*/ 0 h 1688"/>
                <a:gd name="T24" fmla="*/ 0 w 1454"/>
                <a:gd name="T25" fmla="*/ 0 h 1688"/>
                <a:gd name="T26" fmla="*/ 0 w 1454"/>
                <a:gd name="T27" fmla="*/ 0 h 1688"/>
                <a:gd name="T28" fmla="*/ 0 w 1454"/>
                <a:gd name="T29" fmla="*/ 0 h 1688"/>
                <a:gd name="T30" fmla="*/ 0 w 1454"/>
                <a:gd name="T31" fmla="*/ 0 h 1688"/>
                <a:gd name="T32" fmla="*/ 0 w 1454"/>
                <a:gd name="T33" fmla="*/ 0 h 1688"/>
                <a:gd name="T34" fmla="*/ 0 w 1454"/>
                <a:gd name="T35" fmla="*/ 0 h 1688"/>
                <a:gd name="T36" fmla="*/ 0 w 1454"/>
                <a:gd name="T37" fmla="*/ 0 h 1688"/>
                <a:gd name="T38" fmla="*/ 0 w 1454"/>
                <a:gd name="T39" fmla="*/ 0 h 1688"/>
                <a:gd name="T40" fmla="*/ 0 w 1454"/>
                <a:gd name="T41" fmla="*/ 0 h 1688"/>
                <a:gd name="T42" fmla="*/ 0 w 1454"/>
                <a:gd name="T43" fmla="*/ 0 h 1688"/>
                <a:gd name="T44" fmla="*/ 0 w 1454"/>
                <a:gd name="T45" fmla="*/ 0 h 1688"/>
                <a:gd name="T46" fmla="*/ 0 w 1454"/>
                <a:gd name="T47" fmla="*/ 0 h 1688"/>
                <a:gd name="T48" fmla="*/ 0 w 1454"/>
                <a:gd name="T49" fmla="*/ 0 h 1688"/>
                <a:gd name="T50" fmla="*/ 0 w 1454"/>
                <a:gd name="T51" fmla="*/ 0 h 1688"/>
                <a:gd name="T52" fmla="*/ 0 w 1454"/>
                <a:gd name="T53" fmla="*/ 0 h 1688"/>
                <a:gd name="T54" fmla="*/ 0 w 1454"/>
                <a:gd name="T55" fmla="*/ 0 h 1688"/>
                <a:gd name="T56" fmla="*/ 0 w 1454"/>
                <a:gd name="T57" fmla="*/ 0 h 1688"/>
                <a:gd name="T58" fmla="*/ 0 w 1454"/>
                <a:gd name="T59" fmla="*/ 0 h 1688"/>
                <a:gd name="T60" fmla="*/ 0 w 1454"/>
                <a:gd name="T61" fmla="*/ 0 h 1688"/>
                <a:gd name="T62" fmla="*/ 0 w 1454"/>
                <a:gd name="T63" fmla="*/ 0 h 1688"/>
                <a:gd name="T64" fmla="*/ 0 w 1454"/>
                <a:gd name="T65" fmla="*/ 0 h 16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4"/>
                <a:gd name="T100" fmla="*/ 0 h 1688"/>
                <a:gd name="T101" fmla="*/ 1454 w 1454"/>
                <a:gd name="T102" fmla="*/ 1688 h 16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4" h="1688">
                  <a:moveTo>
                    <a:pt x="164" y="1290"/>
                  </a:moveTo>
                  <a:lnTo>
                    <a:pt x="233" y="1344"/>
                  </a:lnTo>
                  <a:lnTo>
                    <a:pt x="275" y="1372"/>
                  </a:lnTo>
                  <a:lnTo>
                    <a:pt x="288" y="1427"/>
                  </a:lnTo>
                  <a:lnTo>
                    <a:pt x="343" y="1468"/>
                  </a:lnTo>
                  <a:lnTo>
                    <a:pt x="412" y="1468"/>
                  </a:lnTo>
                  <a:lnTo>
                    <a:pt x="425" y="1496"/>
                  </a:lnTo>
                  <a:lnTo>
                    <a:pt x="440" y="1551"/>
                  </a:lnTo>
                  <a:lnTo>
                    <a:pt x="521" y="1647"/>
                  </a:lnTo>
                  <a:lnTo>
                    <a:pt x="604" y="1688"/>
                  </a:lnTo>
                  <a:lnTo>
                    <a:pt x="700" y="1688"/>
                  </a:lnTo>
                  <a:lnTo>
                    <a:pt x="769" y="1647"/>
                  </a:lnTo>
                  <a:lnTo>
                    <a:pt x="795" y="1592"/>
                  </a:lnTo>
                  <a:lnTo>
                    <a:pt x="795" y="1509"/>
                  </a:lnTo>
                  <a:lnTo>
                    <a:pt x="795" y="1440"/>
                  </a:lnTo>
                  <a:lnTo>
                    <a:pt x="851" y="1455"/>
                  </a:lnTo>
                  <a:lnTo>
                    <a:pt x="919" y="1440"/>
                  </a:lnTo>
                  <a:lnTo>
                    <a:pt x="934" y="1496"/>
                  </a:lnTo>
                  <a:lnTo>
                    <a:pt x="960" y="1564"/>
                  </a:lnTo>
                  <a:lnTo>
                    <a:pt x="1015" y="1633"/>
                  </a:lnTo>
                  <a:lnTo>
                    <a:pt x="1111" y="1660"/>
                  </a:lnTo>
                  <a:lnTo>
                    <a:pt x="1207" y="1660"/>
                  </a:lnTo>
                  <a:lnTo>
                    <a:pt x="1263" y="1647"/>
                  </a:lnTo>
                  <a:lnTo>
                    <a:pt x="1331" y="1592"/>
                  </a:lnTo>
                  <a:lnTo>
                    <a:pt x="1359" y="1564"/>
                  </a:lnTo>
                  <a:lnTo>
                    <a:pt x="1372" y="1536"/>
                  </a:lnTo>
                  <a:lnTo>
                    <a:pt x="1413" y="1455"/>
                  </a:lnTo>
                  <a:lnTo>
                    <a:pt x="1413" y="1372"/>
                  </a:lnTo>
                  <a:lnTo>
                    <a:pt x="1385" y="1222"/>
                  </a:lnTo>
                  <a:lnTo>
                    <a:pt x="1359" y="1125"/>
                  </a:lnTo>
                  <a:lnTo>
                    <a:pt x="1289" y="1070"/>
                  </a:lnTo>
                  <a:lnTo>
                    <a:pt x="1207" y="988"/>
                  </a:lnTo>
                  <a:lnTo>
                    <a:pt x="1263" y="933"/>
                  </a:lnTo>
                  <a:lnTo>
                    <a:pt x="1331" y="878"/>
                  </a:lnTo>
                  <a:lnTo>
                    <a:pt x="1372" y="781"/>
                  </a:lnTo>
                  <a:lnTo>
                    <a:pt x="1385" y="713"/>
                  </a:lnTo>
                  <a:lnTo>
                    <a:pt x="1427" y="659"/>
                  </a:lnTo>
                  <a:lnTo>
                    <a:pt x="1454" y="521"/>
                  </a:lnTo>
                  <a:lnTo>
                    <a:pt x="1427" y="439"/>
                  </a:lnTo>
                  <a:lnTo>
                    <a:pt x="1359" y="343"/>
                  </a:lnTo>
                  <a:lnTo>
                    <a:pt x="1331" y="247"/>
                  </a:lnTo>
                  <a:lnTo>
                    <a:pt x="1263" y="191"/>
                  </a:lnTo>
                  <a:lnTo>
                    <a:pt x="1194" y="150"/>
                  </a:lnTo>
                  <a:lnTo>
                    <a:pt x="1111" y="150"/>
                  </a:lnTo>
                  <a:lnTo>
                    <a:pt x="974" y="191"/>
                  </a:lnTo>
                  <a:lnTo>
                    <a:pt x="919" y="219"/>
                  </a:lnTo>
                  <a:lnTo>
                    <a:pt x="878" y="260"/>
                  </a:lnTo>
                  <a:lnTo>
                    <a:pt x="823" y="206"/>
                  </a:lnTo>
                  <a:lnTo>
                    <a:pt x="769" y="165"/>
                  </a:lnTo>
                  <a:lnTo>
                    <a:pt x="673" y="165"/>
                  </a:lnTo>
                  <a:lnTo>
                    <a:pt x="590" y="178"/>
                  </a:lnTo>
                  <a:lnTo>
                    <a:pt x="577" y="191"/>
                  </a:lnTo>
                  <a:lnTo>
                    <a:pt x="536" y="110"/>
                  </a:lnTo>
                  <a:lnTo>
                    <a:pt x="440" y="27"/>
                  </a:lnTo>
                  <a:lnTo>
                    <a:pt x="371" y="0"/>
                  </a:lnTo>
                  <a:lnTo>
                    <a:pt x="247" y="0"/>
                  </a:lnTo>
                  <a:lnTo>
                    <a:pt x="123" y="41"/>
                  </a:lnTo>
                  <a:lnTo>
                    <a:pt x="55" y="95"/>
                  </a:lnTo>
                  <a:lnTo>
                    <a:pt x="0" y="302"/>
                  </a:lnTo>
                  <a:lnTo>
                    <a:pt x="0" y="659"/>
                  </a:lnTo>
                  <a:lnTo>
                    <a:pt x="0" y="905"/>
                  </a:lnTo>
                  <a:lnTo>
                    <a:pt x="0" y="1029"/>
                  </a:lnTo>
                  <a:lnTo>
                    <a:pt x="27" y="1153"/>
                  </a:lnTo>
                  <a:lnTo>
                    <a:pt x="68" y="1248"/>
                  </a:lnTo>
                  <a:lnTo>
                    <a:pt x="123" y="1290"/>
                  </a:lnTo>
                  <a:lnTo>
                    <a:pt x="164" y="129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21"/>
            <p:cNvSpPr>
              <a:spLocks/>
            </p:cNvSpPr>
            <p:nvPr/>
          </p:nvSpPr>
          <p:spPr bwMode="auto">
            <a:xfrm flipH="1">
              <a:off x="2856" y="3532"/>
              <a:ext cx="206" cy="138"/>
            </a:xfrm>
            <a:custGeom>
              <a:avLst/>
              <a:gdLst>
                <a:gd name="T0" fmla="*/ 0 w 796"/>
                <a:gd name="T1" fmla="*/ 0 h 467"/>
                <a:gd name="T2" fmla="*/ 0 w 796"/>
                <a:gd name="T3" fmla="*/ 0 h 467"/>
                <a:gd name="T4" fmla="*/ 0 w 796"/>
                <a:gd name="T5" fmla="*/ 0 h 467"/>
                <a:gd name="T6" fmla="*/ 0 w 796"/>
                <a:gd name="T7" fmla="*/ 0 h 467"/>
                <a:gd name="T8" fmla="*/ 0 w 796"/>
                <a:gd name="T9" fmla="*/ 0 h 467"/>
                <a:gd name="T10" fmla="*/ 0 w 796"/>
                <a:gd name="T11" fmla="*/ 0 h 467"/>
                <a:gd name="T12" fmla="*/ 0 w 796"/>
                <a:gd name="T13" fmla="*/ 0 h 467"/>
                <a:gd name="T14" fmla="*/ 0 w 796"/>
                <a:gd name="T15" fmla="*/ 0 h 467"/>
                <a:gd name="T16" fmla="*/ 0 w 796"/>
                <a:gd name="T17" fmla="*/ 0 h 467"/>
                <a:gd name="T18" fmla="*/ 0 w 796"/>
                <a:gd name="T19" fmla="*/ 0 h 467"/>
                <a:gd name="T20" fmla="*/ 0 w 796"/>
                <a:gd name="T21" fmla="*/ 0 h 467"/>
                <a:gd name="T22" fmla="*/ 0 w 796"/>
                <a:gd name="T23" fmla="*/ 0 h 467"/>
                <a:gd name="T24" fmla="*/ 0 w 796"/>
                <a:gd name="T25" fmla="*/ 0 h 467"/>
                <a:gd name="T26" fmla="*/ 0 w 796"/>
                <a:gd name="T27" fmla="*/ 0 h 467"/>
                <a:gd name="T28" fmla="*/ 0 w 796"/>
                <a:gd name="T29" fmla="*/ 0 h 467"/>
                <a:gd name="T30" fmla="*/ 0 w 796"/>
                <a:gd name="T31" fmla="*/ 0 h 467"/>
                <a:gd name="T32" fmla="*/ 0 w 796"/>
                <a:gd name="T33" fmla="*/ 0 h 467"/>
                <a:gd name="T34" fmla="*/ 0 w 796"/>
                <a:gd name="T35" fmla="*/ 0 h 467"/>
                <a:gd name="T36" fmla="*/ 0 w 796"/>
                <a:gd name="T37" fmla="*/ 0 h 467"/>
                <a:gd name="T38" fmla="*/ 0 w 796"/>
                <a:gd name="T39" fmla="*/ 0 h 467"/>
                <a:gd name="T40" fmla="*/ 0 w 796"/>
                <a:gd name="T41" fmla="*/ 0 h 467"/>
                <a:gd name="T42" fmla="*/ 0 w 796"/>
                <a:gd name="T43" fmla="*/ 0 h 467"/>
                <a:gd name="T44" fmla="*/ 0 w 796"/>
                <a:gd name="T45" fmla="*/ 0 h 467"/>
                <a:gd name="T46" fmla="*/ 0 w 796"/>
                <a:gd name="T47" fmla="*/ 0 h 467"/>
                <a:gd name="T48" fmla="*/ 0 w 796"/>
                <a:gd name="T49" fmla="*/ 0 h 467"/>
                <a:gd name="T50" fmla="*/ 0 w 796"/>
                <a:gd name="T51" fmla="*/ 0 h 467"/>
                <a:gd name="T52" fmla="*/ 0 w 796"/>
                <a:gd name="T53" fmla="*/ 0 h 467"/>
                <a:gd name="T54" fmla="*/ 0 w 796"/>
                <a:gd name="T55" fmla="*/ 0 h 467"/>
                <a:gd name="T56" fmla="*/ 0 w 796"/>
                <a:gd name="T57" fmla="*/ 0 h 4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96"/>
                <a:gd name="T88" fmla="*/ 0 h 467"/>
                <a:gd name="T89" fmla="*/ 796 w 796"/>
                <a:gd name="T90" fmla="*/ 467 h 4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96" h="467">
                  <a:moveTo>
                    <a:pt x="82" y="83"/>
                  </a:moveTo>
                  <a:lnTo>
                    <a:pt x="137" y="152"/>
                  </a:lnTo>
                  <a:lnTo>
                    <a:pt x="234" y="165"/>
                  </a:lnTo>
                  <a:lnTo>
                    <a:pt x="343" y="178"/>
                  </a:lnTo>
                  <a:lnTo>
                    <a:pt x="411" y="165"/>
                  </a:lnTo>
                  <a:lnTo>
                    <a:pt x="480" y="165"/>
                  </a:lnTo>
                  <a:lnTo>
                    <a:pt x="576" y="193"/>
                  </a:lnTo>
                  <a:lnTo>
                    <a:pt x="645" y="220"/>
                  </a:lnTo>
                  <a:lnTo>
                    <a:pt x="728" y="317"/>
                  </a:lnTo>
                  <a:lnTo>
                    <a:pt x="796" y="385"/>
                  </a:lnTo>
                  <a:lnTo>
                    <a:pt x="768" y="357"/>
                  </a:lnTo>
                  <a:lnTo>
                    <a:pt x="659" y="317"/>
                  </a:lnTo>
                  <a:lnTo>
                    <a:pt x="535" y="274"/>
                  </a:lnTo>
                  <a:lnTo>
                    <a:pt x="439" y="274"/>
                  </a:lnTo>
                  <a:lnTo>
                    <a:pt x="343" y="317"/>
                  </a:lnTo>
                  <a:lnTo>
                    <a:pt x="302" y="357"/>
                  </a:lnTo>
                  <a:lnTo>
                    <a:pt x="261" y="413"/>
                  </a:lnTo>
                  <a:lnTo>
                    <a:pt x="261" y="467"/>
                  </a:lnTo>
                  <a:lnTo>
                    <a:pt x="219" y="439"/>
                  </a:lnTo>
                  <a:lnTo>
                    <a:pt x="219" y="385"/>
                  </a:lnTo>
                  <a:lnTo>
                    <a:pt x="193" y="343"/>
                  </a:lnTo>
                  <a:lnTo>
                    <a:pt x="151" y="330"/>
                  </a:lnTo>
                  <a:lnTo>
                    <a:pt x="97" y="317"/>
                  </a:lnTo>
                  <a:lnTo>
                    <a:pt x="97" y="289"/>
                  </a:lnTo>
                  <a:lnTo>
                    <a:pt x="82" y="261"/>
                  </a:lnTo>
                  <a:lnTo>
                    <a:pt x="69" y="178"/>
                  </a:lnTo>
                  <a:lnTo>
                    <a:pt x="41" y="96"/>
                  </a:lnTo>
                  <a:lnTo>
                    <a:pt x="0" y="0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FF7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2"/>
            <p:cNvSpPr>
              <a:spLocks/>
            </p:cNvSpPr>
            <p:nvPr/>
          </p:nvSpPr>
          <p:spPr bwMode="auto">
            <a:xfrm flipH="1">
              <a:off x="2856" y="3532"/>
              <a:ext cx="206" cy="138"/>
            </a:xfrm>
            <a:custGeom>
              <a:avLst/>
              <a:gdLst>
                <a:gd name="T0" fmla="*/ 0 w 796"/>
                <a:gd name="T1" fmla="*/ 0 h 467"/>
                <a:gd name="T2" fmla="*/ 0 w 796"/>
                <a:gd name="T3" fmla="*/ 0 h 467"/>
                <a:gd name="T4" fmla="*/ 0 w 796"/>
                <a:gd name="T5" fmla="*/ 0 h 467"/>
                <a:gd name="T6" fmla="*/ 0 w 796"/>
                <a:gd name="T7" fmla="*/ 0 h 467"/>
                <a:gd name="T8" fmla="*/ 0 w 796"/>
                <a:gd name="T9" fmla="*/ 0 h 467"/>
                <a:gd name="T10" fmla="*/ 0 w 796"/>
                <a:gd name="T11" fmla="*/ 0 h 467"/>
                <a:gd name="T12" fmla="*/ 0 w 796"/>
                <a:gd name="T13" fmla="*/ 0 h 467"/>
                <a:gd name="T14" fmla="*/ 0 w 796"/>
                <a:gd name="T15" fmla="*/ 0 h 467"/>
                <a:gd name="T16" fmla="*/ 0 w 796"/>
                <a:gd name="T17" fmla="*/ 0 h 467"/>
                <a:gd name="T18" fmla="*/ 0 w 796"/>
                <a:gd name="T19" fmla="*/ 0 h 467"/>
                <a:gd name="T20" fmla="*/ 0 w 796"/>
                <a:gd name="T21" fmla="*/ 0 h 467"/>
                <a:gd name="T22" fmla="*/ 0 w 796"/>
                <a:gd name="T23" fmla="*/ 0 h 467"/>
                <a:gd name="T24" fmla="*/ 0 w 796"/>
                <a:gd name="T25" fmla="*/ 0 h 467"/>
                <a:gd name="T26" fmla="*/ 0 w 796"/>
                <a:gd name="T27" fmla="*/ 0 h 467"/>
                <a:gd name="T28" fmla="*/ 0 w 796"/>
                <a:gd name="T29" fmla="*/ 0 h 467"/>
                <a:gd name="T30" fmla="*/ 0 w 796"/>
                <a:gd name="T31" fmla="*/ 0 h 467"/>
                <a:gd name="T32" fmla="*/ 0 w 796"/>
                <a:gd name="T33" fmla="*/ 0 h 467"/>
                <a:gd name="T34" fmla="*/ 0 w 796"/>
                <a:gd name="T35" fmla="*/ 0 h 467"/>
                <a:gd name="T36" fmla="*/ 0 w 796"/>
                <a:gd name="T37" fmla="*/ 0 h 467"/>
                <a:gd name="T38" fmla="*/ 0 w 796"/>
                <a:gd name="T39" fmla="*/ 0 h 467"/>
                <a:gd name="T40" fmla="*/ 0 w 796"/>
                <a:gd name="T41" fmla="*/ 0 h 467"/>
                <a:gd name="T42" fmla="*/ 0 w 796"/>
                <a:gd name="T43" fmla="*/ 0 h 467"/>
                <a:gd name="T44" fmla="*/ 0 w 796"/>
                <a:gd name="T45" fmla="*/ 0 h 467"/>
                <a:gd name="T46" fmla="*/ 0 w 796"/>
                <a:gd name="T47" fmla="*/ 0 h 467"/>
                <a:gd name="T48" fmla="*/ 0 w 796"/>
                <a:gd name="T49" fmla="*/ 0 h 467"/>
                <a:gd name="T50" fmla="*/ 0 w 796"/>
                <a:gd name="T51" fmla="*/ 0 h 467"/>
                <a:gd name="T52" fmla="*/ 0 w 796"/>
                <a:gd name="T53" fmla="*/ 0 h 467"/>
                <a:gd name="T54" fmla="*/ 0 w 796"/>
                <a:gd name="T55" fmla="*/ 0 h 467"/>
                <a:gd name="T56" fmla="*/ 0 w 796"/>
                <a:gd name="T57" fmla="*/ 0 h 4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96"/>
                <a:gd name="T88" fmla="*/ 0 h 467"/>
                <a:gd name="T89" fmla="*/ 796 w 796"/>
                <a:gd name="T90" fmla="*/ 467 h 4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96" h="467">
                  <a:moveTo>
                    <a:pt x="82" y="83"/>
                  </a:moveTo>
                  <a:lnTo>
                    <a:pt x="137" y="152"/>
                  </a:lnTo>
                  <a:lnTo>
                    <a:pt x="234" y="165"/>
                  </a:lnTo>
                  <a:lnTo>
                    <a:pt x="343" y="178"/>
                  </a:lnTo>
                  <a:lnTo>
                    <a:pt x="411" y="165"/>
                  </a:lnTo>
                  <a:lnTo>
                    <a:pt x="480" y="165"/>
                  </a:lnTo>
                  <a:lnTo>
                    <a:pt x="576" y="193"/>
                  </a:lnTo>
                  <a:lnTo>
                    <a:pt x="645" y="220"/>
                  </a:lnTo>
                  <a:lnTo>
                    <a:pt x="728" y="317"/>
                  </a:lnTo>
                  <a:lnTo>
                    <a:pt x="796" y="385"/>
                  </a:lnTo>
                  <a:lnTo>
                    <a:pt x="768" y="357"/>
                  </a:lnTo>
                  <a:lnTo>
                    <a:pt x="659" y="317"/>
                  </a:lnTo>
                  <a:lnTo>
                    <a:pt x="535" y="274"/>
                  </a:lnTo>
                  <a:lnTo>
                    <a:pt x="439" y="274"/>
                  </a:lnTo>
                  <a:lnTo>
                    <a:pt x="343" y="317"/>
                  </a:lnTo>
                  <a:lnTo>
                    <a:pt x="302" y="357"/>
                  </a:lnTo>
                  <a:lnTo>
                    <a:pt x="261" y="413"/>
                  </a:lnTo>
                  <a:lnTo>
                    <a:pt x="261" y="467"/>
                  </a:lnTo>
                  <a:lnTo>
                    <a:pt x="219" y="439"/>
                  </a:lnTo>
                  <a:lnTo>
                    <a:pt x="219" y="385"/>
                  </a:lnTo>
                  <a:lnTo>
                    <a:pt x="193" y="343"/>
                  </a:lnTo>
                  <a:lnTo>
                    <a:pt x="151" y="330"/>
                  </a:lnTo>
                  <a:lnTo>
                    <a:pt x="97" y="317"/>
                  </a:lnTo>
                  <a:lnTo>
                    <a:pt x="97" y="289"/>
                  </a:lnTo>
                  <a:lnTo>
                    <a:pt x="82" y="261"/>
                  </a:lnTo>
                  <a:lnTo>
                    <a:pt x="69" y="178"/>
                  </a:lnTo>
                  <a:lnTo>
                    <a:pt x="41" y="96"/>
                  </a:lnTo>
                  <a:lnTo>
                    <a:pt x="0" y="0"/>
                  </a:lnTo>
                  <a:lnTo>
                    <a:pt x="82" y="83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3"/>
            <p:cNvSpPr>
              <a:spLocks/>
            </p:cNvSpPr>
            <p:nvPr/>
          </p:nvSpPr>
          <p:spPr bwMode="auto">
            <a:xfrm flipH="1">
              <a:off x="3072" y="3150"/>
              <a:ext cx="230" cy="574"/>
            </a:xfrm>
            <a:custGeom>
              <a:avLst/>
              <a:gdLst>
                <a:gd name="T0" fmla="*/ 0 w 877"/>
                <a:gd name="T1" fmla="*/ 0 h 1935"/>
                <a:gd name="T2" fmla="*/ 0 w 877"/>
                <a:gd name="T3" fmla="*/ 0 h 1935"/>
                <a:gd name="T4" fmla="*/ 0 w 877"/>
                <a:gd name="T5" fmla="*/ 0 h 1935"/>
                <a:gd name="T6" fmla="*/ 0 w 877"/>
                <a:gd name="T7" fmla="*/ 0 h 1935"/>
                <a:gd name="T8" fmla="*/ 0 w 877"/>
                <a:gd name="T9" fmla="*/ 0 h 1935"/>
                <a:gd name="T10" fmla="*/ 0 w 877"/>
                <a:gd name="T11" fmla="*/ 0 h 1935"/>
                <a:gd name="T12" fmla="*/ 0 w 877"/>
                <a:gd name="T13" fmla="*/ 0 h 1935"/>
                <a:gd name="T14" fmla="*/ 0 w 877"/>
                <a:gd name="T15" fmla="*/ 0 h 1935"/>
                <a:gd name="T16" fmla="*/ 0 w 877"/>
                <a:gd name="T17" fmla="*/ 0 h 1935"/>
                <a:gd name="T18" fmla="*/ 0 w 877"/>
                <a:gd name="T19" fmla="*/ 0 h 1935"/>
                <a:gd name="T20" fmla="*/ 0 w 877"/>
                <a:gd name="T21" fmla="*/ 0 h 1935"/>
                <a:gd name="T22" fmla="*/ 0 w 877"/>
                <a:gd name="T23" fmla="*/ 0 h 1935"/>
                <a:gd name="T24" fmla="*/ 0 w 877"/>
                <a:gd name="T25" fmla="*/ 0 h 1935"/>
                <a:gd name="T26" fmla="*/ 0 w 877"/>
                <a:gd name="T27" fmla="*/ 0 h 1935"/>
                <a:gd name="T28" fmla="*/ 0 w 877"/>
                <a:gd name="T29" fmla="*/ 0 h 1935"/>
                <a:gd name="T30" fmla="*/ 0 w 877"/>
                <a:gd name="T31" fmla="*/ 0 h 1935"/>
                <a:gd name="T32" fmla="*/ 0 w 877"/>
                <a:gd name="T33" fmla="*/ 0 h 1935"/>
                <a:gd name="T34" fmla="*/ 0 w 877"/>
                <a:gd name="T35" fmla="*/ 0 h 1935"/>
                <a:gd name="T36" fmla="*/ 0 w 877"/>
                <a:gd name="T37" fmla="*/ 0 h 1935"/>
                <a:gd name="T38" fmla="*/ 0 w 877"/>
                <a:gd name="T39" fmla="*/ 0 h 1935"/>
                <a:gd name="T40" fmla="*/ 0 w 877"/>
                <a:gd name="T41" fmla="*/ 0 h 1935"/>
                <a:gd name="T42" fmla="*/ 0 w 877"/>
                <a:gd name="T43" fmla="*/ 0 h 1935"/>
                <a:gd name="T44" fmla="*/ 0 w 877"/>
                <a:gd name="T45" fmla="*/ 0 h 1935"/>
                <a:gd name="T46" fmla="*/ 0 w 877"/>
                <a:gd name="T47" fmla="*/ 0 h 1935"/>
                <a:gd name="T48" fmla="*/ 0 w 877"/>
                <a:gd name="T49" fmla="*/ 0 h 1935"/>
                <a:gd name="T50" fmla="*/ 0 w 877"/>
                <a:gd name="T51" fmla="*/ 0 h 1935"/>
                <a:gd name="T52" fmla="*/ 0 w 877"/>
                <a:gd name="T53" fmla="*/ 0 h 1935"/>
                <a:gd name="T54" fmla="*/ 0 w 877"/>
                <a:gd name="T55" fmla="*/ 0 h 1935"/>
                <a:gd name="T56" fmla="*/ 0 w 877"/>
                <a:gd name="T57" fmla="*/ 0 h 1935"/>
                <a:gd name="T58" fmla="*/ 0 w 877"/>
                <a:gd name="T59" fmla="*/ 0 h 1935"/>
                <a:gd name="T60" fmla="*/ 0 w 877"/>
                <a:gd name="T61" fmla="*/ 0 h 1935"/>
                <a:gd name="T62" fmla="*/ 0 w 877"/>
                <a:gd name="T63" fmla="*/ 0 h 1935"/>
                <a:gd name="T64" fmla="*/ 0 w 877"/>
                <a:gd name="T65" fmla="*/ 0 h 1935"/>
                <a:gd name="T66" fmla="*/ 0 w 877"/>
                <a:gd name="T67" fmla="*/ 0 h 1935"/>
                <a:gd name="T68" fmla="*/ 0 w 877"/>
                <a:gd name="T69" fmla="*/ 0 h 19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7"/>
                <a:gd name="T106" fmla="*/ 0 h 1935"/>
                <a:gd name="T107" fmla="*/ 877 w 877"/>
                <a:gd name="T108" fmla="*/ 1935 h 19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7" h="1935">
                  <a:moveTo>
                    <a:pt x="672" y="384"/>
                  </a:moveTo>
                  <a:lnTo>
                    <a:pt x="672" y="479"/>
                  </a:lnTo>
                  <a:lnTo>
                    <a:pt x="659" y="562"/>
                  </a:lnTo>
                  <a:lnTo>
                    <a:pt x="603" y="603"/>
                  </a:lnTo>
                  <a:lnTo>
                    <a:pt x="576" y="631"/>
                  </a:lnTo>
                  <a:lnTo>
                    <a:pt x="618" y="658"/>
                  </a:lnTo>
                  <a:lnTo>
                    <a:pt x="644" y="699"/>
                  </a:lnTo>
                  <a:lnTo>
                    <a:pt x="644" y="740"/>
                  </a:lnTo>
                  <a:lnTo>
                    <a:pt x="644" y="782"/>
                  </a:lnTo>
                  <a:lnTo>
                    <a:pt x="618" y="823"/>
                  </a:lnTo>
                  <a:lnTo>
                    <a:pt x="644" y="851"/>
                  </a:lnTo>
                  <a:lnTo>
                    <a:pt x="672" y="891"/>
                  </a:lnTo>
                  <a:lnTo>
                    <a:pt x="672" y="947"/>
                  </a:lnTo>
                  <a:lnTo>
                    <a:pt x="672" y="1015"/>
                  </a:lnTo>
                  <a:lnTo>
                    <a:pt x="659" y="1043"/>
                  </a:lnTo>
                  <a:lnTo>
                    <a:pt x="686" y="1069"/>
                  </a:lnTo>
                  <a:lnTo>
                    <a:pt x="727" y="1111"/>
                  </a:lnTo>
                  <a:lnTo>
                    <a:pt x="755" y="1138"/>
                  </a:lnTo>
                  <a:lnTo>
                    <a:pt x="768" y="1165"/>
                  </a:lnTo>
                  <a:lnTo>
                    <a:pt x="796" y="1234"/>
                  </a:lnTo>
                  <a:lnTo>
                    <a:pt x="782" y="1317"/>
                  </a:lnTo>
                  <a:lnTo>
                    <a:pt x="768" y="1358"/>
                  </a:lnTo>
                  <a:lnTo>
                    <a:pt x="768" y="1413"/>
                  </a:lnTo>
                  <a:lnTo>
                    <a:pt x="823" y="1441"/>
                  </a:lnTo>
                  <a:lnTo>
                    <a:pt x="851" y="1467"/>
                  </a:lnTo>
                  <a:lnTo>
                    <a:pt x="864" y="1509"/>
                  </a:lnTo>
                  <a:lnTo>
                    <a:pt x="877" y="1606"/>
                  </a:lnTo>
                  <a:lnTo>
                    <a:pt x="864" y="1687"/>
                  </a:lnTo>
                  <a:lnTo>
                    <a:pt x="796" y="1728"/>
                  </a:lnTo>
                  <a:lnTo>
                    <a:pt x="796" y="1756"/>
                  </a:lnTo>
                  <a:lnTo>
                    <a:pt x="768" y="1824"/>
                  </a:lnTo>
                  <a:lnTo>
                    <a:pt x="768" y="1852"/>
                  </a:lnTo>
                  <a:lnTo>
                    <a:pt x="699" y="1920"/>
                  </a:lnTo>
                  <a:lnTo>
                    <a:pt x="644" y="1935"/>
                  </a:lnTo>
                  <a:lnTo>
                    <a:pt x="603" y="1935"/>
                  </a:lnTo>
                  <a:lnTo>
                    <a:pt x="479" y="1866"/>
                  </a:lnTo>
                  <a:lnTo>
                    <a:pt x="383" y="1852"/>
                  </a:lnTo>
                  <a:lnTo>
                    <a:pt x="329" y="1839"/>
                  </a:lnTo>
                  <a:lnTo>
                    <a:pt x="288" y="1811"/>
                  </a:lnTo>
                  <a:lnTo>
                    <a:pt x="205" y="1728"/>
                  </a:lnTo>
                  <a:lnTo>
                    <a:pt x="150" y="1660"/>
                  </a:lnTo>
                  <a:lnTo>
                    <a:pt x="109" y="1578"/>
                  </a:lnTo>
                  <a:lnTo>
                    <a:pt x="109" y="1509"/>
                  </a:lnTo>
                  <a:lnTo>
                    <a:pt x="137" y="1454"/>
                  </a:lnTo>
                  <a:lnTo>
                    <a:pt x="96" y="1441"/>
                  </a:lnTo>
                  <a:lnTo>
                    <a:pt x="54" y="1413"/>
                  </a:lnTo>
                  <a:lnTo>
                    <a:pt x="13" y="1372"/>
                  </a:lnTo>
                  <a:lnTo>
                    <a:pt x="0" y="1317"/>
                  </a:lnTo>
                  <a:lnTo>
                    <a:pt x="0" y="1276"/>
                  </a:lnTo>
                  <a:lnTo>
                    <a:pt x="13" y="1234"/>
                  </a:lnTo>
                  <a:lnTo>
                    <a:pt x="68" y="1138"/>
                  </a:lnTo>
                  <a:lnTo>
                    <a:pt x="68" y="1097"/>
                  </a:lnTo>
                  <a:lnTo>
                    <a:pt x="41" y="1069"/>
                  </a:lnTo>
                  <a:lnTo>
                    <a:pt x="13" y="1015"/>
                  </a:lnTo>
                  <a:lnTo>
                    <a:pt x="41" y="878"/>
                  </a:lnTo>
                  <a:lnTo>
                    <a:pt x="13" y="851"/>
                  </a:lnTo>
                  <a:lnTo>
                    <a:pt x="0" y="808"/>
                  </a:lnTo>
                  <a:lnTo>
                    <a:pt x="0" y="754"/>
                  </a:lnTo>
                  <a:lnTo>
                    <a:pt x="28" y="699"/>
                  </a:lnTo>
                  <a:lnTo>
                    <a:pt x="82" y="631"/>
                  </a:lnTo>
                  <a:lnTo>
                    <a:pt x="41" y="507"/>
                  </a:lnTo>
                  <a:lnTo>
                    <a:pt x="54" y="411"/>
                  </a:lnTo>
                  <a:lnTo>
                    <a:pt x="96" y="357"/>
                  </a:lnTo>
                  <a:lnTo>
                    <a:pt x="165" y="164"/>
                  </a:lnTo>
                  <a:lnTo>
                    <a:pt x="205" y="68"/>
                  </a:lnTo>
                  <a:lnTo>
                    <a:pt x="288" y="0"/>
                  </a:lnTo>
                  <a:lnTo>
                    <a:pt x="603" y="0"/>
                  </a:lnTo>
                  <a:lnTo>
                    <a:pt x="644" y="68"/>
                  </a:lnTo>
                  <a:lnTo>
                    <a:pt x="672" y="137"/>
                  </a:lnTo>
                  <a:lnTo>
                    <a:pt x="672" y="384"/>
                  </a:ln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24"/>
            <p:cNvSpPr>
              <a:spLocks/>
            </p:cNvSpPr>
            <p:nvPr/>
          </p:nvSpPr>
          <p:spPr bwMode="auto">
            <a:xfrm flipH="1">
              <a:off x="3072" y="3150"/>
              <a:ext cx="230" cy="574"/>
            </a:xfrm>
            <a:custGeom>
              <a:avLst/>
              <a:gdLst>
                <a:gd name="T0" fmla="*/ 0 w 877"/>
                <a:gd name="T1" fmla="*/ 0 h 1935"/>
                <a:gd name="T2" fmla="*/ 0 w 877"/>
                <a:gd name="T3" fmla="*/ 0 h 1935"/>
                <a:gd name="T4" fmla="*/ 0 w 877"/>
                <a:gd name="T5" fmla="*/ 0 h 1935"/>
                <a:gd name="T6" fmla="*/ 0 w 877"/>
                <a:gd name="T7" fmla="*/ 0 h 1935"/>
                <a:gd name="T8" fmla="*/ 0 w 877"/>
                <a:gd name="T9" fmla="*/ 0 h 1935"/>
                <a:gd name="T10" fmla="*/ 0 w 877"/>
                <a:gd name="T11" fmla="*/ 0 h 1935"/>
                <a:gd name="T12" fmla="*/ 0 w 877"/>
                <a:gd name="T13" fmla="*/ 0 h 1935"/>
                <a:gd name="T14" fmla="*/ 0 w 877"/>
                <a:gd name="T15" fmla="*/ 0 h 1935"/>
                <a:gd name="T16" fmla="*/ 0 w 877"/>
                <a:gd name="T17" fmla="*/ 0 h 1935"/>
                <a:gd name="T18" fmla="*/ 0 w 877"/>
                <a:gd name="T19" fmla="*/ 0 h 1935"/>
                <a:gd name="T20" fmla="*/ 0 w 877"/>
                <a:gd name="T21" fmla="*/ 0 h 1935"/>
                <a:gd name="T22" fmla="*/ 0 w 877"/>
                <a:gd name="T23" fmla="*/ 0 h 1935"/>
                <a:gd name="T24" fmla="*/ 0 w 877"/>
                <a:gd name="T25" fmla="*/ 0 h 1935"/>
                <a:gd name="T26" fmla="*/ 0 w 877"/>
                <a:gd name="T27" fmla="*/ 0 h 1935"/>
                <a:gd name="T28" fmla="*/ 0 w 877"/>
                <a:gd name="T29" fmla="*/ 0 h 1935"/>
                <a:gd name="T30" fmla="*/ 0 w 877"/>
                <a:gd name="T31" fmla="*/ 0 h 1935"/>
                <a:gd name="T32" fmla="*/ 0 w 877"/>
                <a:gd name="T33" fmla="*/ 0 h 1935"/>
                <a:gd name="T34" fmla="*/ 0 w 877"/>
                <a:gd name="T35" fmla="*/ 0 h 1935"/>
                <a:gd name="T36" fmla="*/ 0 w 877"/>
                <a:gd name="T37" fmla="*/ 0 h 1935"/>
                <a:gd name="T38" fmla="*/ 0 w 877"/>
                <a:gd name="T39" fmla="*/ 0 h 1935"/>
                <a:gd name="T40" fmla="*/ 0 w 877"/>
                <a:gd name="T41" fmla="*/ 0 h 1935"/>
                <a:gd name="T42" fmla="*/ 0 w 877"/>
                <a:gd name="T43" fmla="*/ 0 h 1935"/>
                <a:gd name="T44" fmla="*/ 0 w 877"/>
                <a:gd name="T45" fmla="*/ 0 h 1935"/>
                <a:gd name="T46" fmla="*/ 0 w 877"/>
                <a:gd name="T47" fmla="*/ 0 h 1935"/>
                <a:gd name="T48" fmla="*/ 0 w 877"/>
                <a:gd name="T49" fmla="*/ 0 h 1935"/>
                <a:gd name="T50" fmla="*/ 0 w 877"/>
                <a:gd name="T51" fmla="*/ 0 h 1935"/>
                <a:gd name="T52" fmla="*/ 0 w 877"/>
                <a:gd name="T53" fmla="*/ 0 h 1935"/>
                <a:gd name="T54" fmla="*/ 0 w 877"/>
                <a:gd name="T55" fmla="*/ 0 h 1935"/>
                <a:gd name="T56" fmla="*/ 0 w 877"/>
                <a:gd name="T57" fmla="*/ 0 h 1935"/>
                <a:gd name="T58" fmla="*/ 0 w 877"/>
                <a:gd name="T59" fmla="*/ 0 h 1935"/>
                <a:gd name="T60" fmla="*/ 0 w 877"/>
                <a:gd name="T61" fmla="*/ 0 h 1935"/>
                <a:gd name="T62" fmla="*/ 0 w 877"/>
                <a:gd name="T63" fmla="*/ 0 h 1935"/>
                <a:gd name="T64" fmla="*/ 0 w 877"/>
                <a:gd name="T65" fmla="*/ 0 h 1935"/>
                <a:gd name="T66" fmla="*/ 0 w 877"/>
                <a:gd name="T67" fmla="*/ 0 h 1935"/>
                <a:gd name="T68" fmla="*/ 0 w 877"/>
                <a:gd name="T69" fmla="*/ 0 h 19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7"/>
                <a:gd name="T106" fmla="*/ 0 h 1935"/>
                <a:gd name="T107" fmla="*/ 877 w 877"/>
                <a:gd name="T108" fmla="*/ 1935 h 19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7" h="1935">
                  <a:moveTo>
                    <a:pt x="672" y="384"/>
                  </a:moveTo>
                  <a:lnTo>
                    <a:pt x="672" y="479"/>
                  </a:lnTo>
                  <a:lnTo>
                    <a:pt x="659" y="562"/>
                  </a:lnTo>
                  <a:lnTo>
                    <a:pt x="603" y="603"/>
                  </a:lnTo>
                  <a:lnTo>
                    <a:pt x="576" y="631"/>
                  </a:lnTo>
                  <a:lnTo>
                    <a:pt x="618" y="658"/>
                  </a:lnTo>
                  <a:lnTo>
                    <a:pt x="644" y="699"/>
                  </a:lnTo>
                  <a:lnTo>
                    <a:pt x="644" y="740"/>
                  </a:lnTo>
                  <a:lnTo>
                    <a:pt x="644" y="782"/>
                  </a:lnTo>
                  <a:lnTo>
                    <a:pt x="618" y="823"/>
                  </a:lnTo>
                  <a:lnTo>
                    <a:pt x="644" y="851"/>
                  </a:lnTo>
                  <a:lnTo>
                    <a:pt x="672" y="891"/>
                  </a:lnTo>
                  <a:lnTo>
                    <a:pt x="672" y="947"/>
                  </a:lnTo>
                  <a:lnTo>
                    <a:pt x="672" y="1015"/>
                  </a:lnTo>
                  <a:lnTo>
                    <a:pt x="659" y="1043"/>
                  </a:lnTo>
                  <a:lnTo>
                    <a:pt x="686" y="1069"/>
                  </a:lnTo>
                  <a:lnTo>
                    <a:pt x="727" y="1111"/>
                  </a:lnTo>
                  <a:lnTo>
                    <a:pt x="755" y="1138"/>
                  </a:lnTo>
                  <a:lnTo>
                    <a:pt x="768" y="1165"/>
                  </a:lnTo>
                  <a:lnTo>
                    <a:pt x="796" y="1234"/>
                  </a:lnTo>
                  <a:lnTo>
                    <a:pt x="782" y="1317"/>
                  </a:lnTo>
                  <a:lnTo>
                    <a:pt x="768" y="1358"/>
                  </a:lnTo>
                  <a:lnTo>
                    <a:pt x="768" y="1413"/>
                  </a:lnTo>
                  <a:lnTo>
                    <a:pt x="823" y="1441"/>
                  </a:lnTo>
                  <a:lnTo>
                    <a:pt x="851" y="1467"/>
                  </a:lnTo>
                  <a:lnTo>
                    <a:pt x="864" y="1509"/>
                  </a:lnTo>
                  <a:lnTo>
                    <a:pt x="877" y="1606"/>
                  </a:lnTo>
                  <a:lnTo>
                    <a:pt x="864" y="1687"/>
                  </a:lnTo>
                  <a:lnTo>
                    <a:pt x="796" y="1728"/>
                  </a:lnTo>
                  <a:lnTo>
                    <a:pt x="796" y="1756"/>
                  </a:lnTo>
                  <a:lnTo>
                    <a:pt x="768" y="1824"/>
                  </a:lnTo>
                  <a:lnTo>
                    <a:pt x="768" y="1852"/>
                  </a:lnTo>
                  <a:lnTo>
                    <a:pt x="699" y="1920"/>
                  </a:lnTo>
                  <a:lnTo>
                    <a:pt x="644" y="1935"/>
                  </a:lnTo>
                  <a:lnTo>
                    <a:pt x="603" y="1935"/>
                  </a:lnTo>
                  <a:lnTo>
                    <a:pt x="479" y="1866"/>
                  </a:lnTo>
                  <a:lnTo>
                    <a:pt x="383" y="1852"/>
                  </a:lnTo>
                  <a:lnTo>
                    <a:pt x="329" y="1839"/>
                  </a:lnTo>
                  <a:lnTo>
                    <a:pt x="288" y="1811"/>
                  </a:lnTo>
                  <a:lnTo>
                    <a:pt x="205" y="1728"/>
                  </a:lnTo>
                  <a:lnTo>
                    <a:pt x="150" y="1660"/>
                  </a:lnTo>
                  <a:lnTo>
                    <a:pt x="109" y="1578"/>
                  </a:lnTo>
                  <a:lnTo>
                    <a:pt x="109" y="1509"/>
                  </a:lnTo>
                  <a:lnTo>
                    <a:pt x="137" y="1454"/>
                  </a:lnTo>
                  <a:lnTo>
                    <a:pt x="96" y="1441"/>
                  </a:lnTo>
                  <a:lnTo>
                    <a:pt x="54" y="1413"/>
                  </a:lnTo>
                  <a:lnTo>
                    <a:pt x="13" y="1372"/>
                  </a:lnTo>
                  <a:lnTo>
                    <a:pt x="0" y="1317"/>
                  </a:lnTo>
                  <a:lnTo>
                    <a:pt x="0" y="1276"/>
                  </a:lnTo>
                  <a:lnTo>
                    <a:pt x="13" y="1234"/>
                  </a:lnTo>
                  <a:lnTo>
                    <a:pt x="68" y="1138"/>
                  </a:lnTo>
                  <a:lnTo>
                    <a:pt x="68" y="1097"/>
                  </a:lnTo>
                  <a:lnTo>
                    <a:pt x="41" y="1069"/>
                  </a:lnTo>
                  <a:lnTo>
                    <a:pt x="13" y="1015"/>
                  </a:lnTo>
                  <a:lnTo>
                    <a:pt x="41" y="878"/>
                  </a:lnTo>
                  <a:lnTo>
                    <a:pt x="13" y="851"/>
                  </a:lnTo>
                  <a:lnTo>
                    <a:pt x="0" y="808"/>
                  </a:lnTo>
                  <a:lnTo>
                    <a:pt x="0" y="754"/>
                  </a:lnTo>
                  <a:lnTo>
                    <a:pt x="28" y="699"/>
                  </a:lnTo>
                  <a:lnTo>
                    <a:pt x="82" y="631"/>
                  </a:lnTo>
                  <a:lnTo>
                    <a:pt x="41" y="507"/>
                  </a:lnTo>
                  <a:lnTo>
                    <a:pt x="54" y="411"/>
                  </a:lnTo>
                  <a:lnTo>
                    <a:pt x="96" y="357"/>
                  </a:lnTo>
                  <a:lnTo>
                    <a:pt x="165" y="164"/>
                  </a:lnTo>
                  <a:lnTo>
                    <a:pt x="205" y="68"/>
                  </a:lnTo>
                  <a:lnTo>
                    <a:pt x="288" y="0"/>
                  </a:lnTo>
                  <a:lnTo>
                    <a:pt x="603" y="0"/>
                  </a:lnTo>
                  <a:lnTo>
                    <a:pt x="644" y="68"/>
                  </a:lnTo>
                  <a:lnTo>
                    <a:pt x="672" y="137"/>
                  </a:lnTo>
                  <a:lnTo>
                    <a:pt x="672" y="384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25"/>
            <p:cNvSpPr>
              <a:spLocks/>
            </p:cNvSpPr>
            <p:nvPr/>
          </p:nvSpPr>
          <p:spPr bwMode="auto">
            <a:xfrm flipH="1">
              <a:off x="2800" y="3046"/>
              <a:ext cx="310" cy="188"/>
            </a:xfrm>
            <a:custGeom>
              <a:avLst/>
              <a:gdLst>
                <a:gd name="T0" fmla="*/ 0 w 1195"/>
                <a:gd name="T1" fmla="*/ 0 h 632"/>
                <a:gd name="T2" fmla="*/ 0 w 1195"/>
                <a:gd name="T3" fmla="*/ 0 h 632"/>
                <a:gd name="T4" fmla="*/ 0 w 1195"/>
                <a:gd name="T5" fmla="*/ 0 h 632"/>
                <a:gd name="T6" fmla="*/ 0 w 1195"/>
                <a:gd name="T7" fmla="*/ 0 h 632"/>
                <a:gd name="T8" fmla="*/ 0 w 1195"/>
                <a:gd name="T9" fmla="*/ 0 h 632"/>
                <a:gd name="T10" fmla="*/ 0 w 1195"/>
                <a:gd name="T11" fmla="*/ 0 h 632"/>
                <a:gd name="T12" fmla="*/ 0 w 1195"/>
                <a:gd name="T13" fmla="*/ 0 h 632"/>
                <a:gd name="T14" fmla="*/ 0 w 1195"/>
                <a:gd name="T15" fmla="*/ 0 h 632"/>
                <a:gd name="T16" fmla="*/ 0 w 1195"/>
                <a:gd name="T17" fmla="*/ 0 h 632"/>
                <a:gd name="T18" fmla="*/ 0 w 1195"/>
                <a:gd name="T19" fmla="*/ 0 h 632"/>
                <a:gd name="T20" fmla="*/ 0 w 1195"/>
                <a:gd name="T21" fmla="*/ 0 h 632"/>
                <a:gd name="T22" fmla="*/ 0 w 1195"/>
                <a:gd name="T23" fmla="*/ 0 h 632"/>
                <a:gd name="T24" fmla="*/ 0 w 1195"/>
                <a:gd name="T25" fmla="*/ 0 h 632"/>
                <a:gd name="T26" fmla="*/ 0 w 1195"/>
                <a:gd name="T27" fmla="*/ 0 h 6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5"/>
                <a:gd name="T43" fmla="*/ 0 h 632"/>
                <a:gd name="T44" fmla="*/ 1195 w 1195"/>
                <a:gd name="T45" fmla="*/ 632 h 6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5" h="632">
                  <a:moveTo>
                    <a:pt x="0" y="412"/>
                  </a:moveTo>
                  <a:lnTo>
                    <a:pt x="83" y="192"/>
                  </a:lnTo>
                  <a:lnTo>
                    <a:pt x="220" y="69"/>
                  </a:lnTo>
                  <a:lnTo>
                    <a:pt x="467" y="0"/>
                  </a:lnTo>
                  <a:lnTo>
                    <a:pt x="687" y="42"/>
                  </a:lnTo>
                  <a:lnTo>
                    <a:pt x="947" y="164"/>
                  </a:lnTo>
                  <a:lnTo>
                    <a:pt x="1099" y="220"/>
                  </a:lnTo>
                  <a:lnTo>
                    <a:pt x="1167" y="261"/>
                  </a:lnTo>
                  <a:lnTo>
                    <a:pt x="1195" y="440"/>
                  </a:lnTo>
                  <a:lnTo>
                    <a:pt x="1099" y="564"/>
                  </a:lnTo>
                  <a:lnTo>
                    <a:pt x="947" y="632"/>
                  </a:lnTo>
                  <a:lnTo>
                    <a:pt x="563" y="604"/>
                  </a:lnTo>
                  <a:lnTo>
                    <a:pt x="179" y="440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845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6"/>
            <p:cNvSpPr>
              <a:spLocks/>
            </p:cNvSpPr>
            <p:nvPr/>
          </p:nvSpPr>
          <p:spPr bwMode="auto">
            <a:xfrm flipH="1">
              <a:off x="2800" y="3046"/>
              <a:ext cx="310" cy="188"/>
            </a:xfrm>
            <a:custGeom>
              <a:avLst/>
              <a:gdLst>
                <a:gd name="T0" fmla="*/ 0 w 1195"/>
                <a:gd name="T1" fmla="*/ 0 h 632"/>
                <a:gd name="T2" fmla="*/ 0 w 1195"/>
                <a:gd name="T3" fmla="*/ 0 h 632"/>
                <a:gd name="T4" fmla="*/ 0 w 1195"/>
                <a:gd name="T5" fmla="*/ 0 h 632"/>
                <a:gd name="T6" fmla="*/ 0 w 1195"/>
                <a:gd name="T7" fmla="*/ 0 h 632"/>
                <a:gd name="T8" fmla="*/ 0 w 1195"/>
                <a:gd name="T9" fmla="*/ 0 h 632"/>
                <a:gd name="T10" fmla="*/ 0 w 1195"/>
                <a:gd name="T11" fmla="*/ 0 h 632"/>
                <a:gd name="T12" fmla="*/ 0 w 1195"/>
                <a:gd name="T13" fmla="*/ 0 h 632"/>
                <a:gd name="T14" fmla="*/ 0 w 1195"/>
                <a:gd name="T15" fmla="*/ 0 h 632"/>
                <a:gd name="T16" fmla="*/ 0 w 1195"/>
                <a:gd name="T17" fmla="*/ 0 h 632"/>
                <a:gd name="T18" fmla="*/ 0 w 1195"/>
                <a:gd name="T19" fmla="*/ 0 h 632"/>
                <a:gd name="T20" fmla="*/ 0 w 1195"/>
                <a:gd name="T21" fmla="*/ 0 h 632"/>
                <a:gd name="T22" fmla="*/ 0 w 1195"/>
                <a:gd name="T23" fmla="*/ 0 h 632"/>
                <a:gd name="T24" fmla="*/ 0 w 1195"/>
                <a:gd name="T25" fmla="*/ 0 h 632"/>
                <a:gd name="T26" fmla="*/ 0 w 1195"/>
                <a:gd name="T27" fmla="*/ 0 h 6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5"/>
                <a:gd name="T43" fmla="*/ 0 h 632"/>
                <a:gd name="T44" fmla="*/ 1195 w 1195"/>
                <a:gd name="T45" fmla="*/ 632 h 6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5" h="632">
                  <a:moveTo>
                    <a:pt x="0" y="412"/>
                  </a:moveTo>
                  <a:lnTo>
                    <a:pt x="83" y="192"/>
                  </a:lnTo>
                  <a:lnTo>
                    <a:pt x="220" y="69"/>
                  </a:lnTo>
                  <a:lnTo>
                    <a:pt x="467" y="0"/>
                  </a:lnTo>
                  <a:lnTo>
                    <a:pt x="687" y="42"/>
                  </a:lnTo>
                  <a:lnTo>
                    <a:pt x="947" y="164"/>
                  </a:lnTo>
                  <a:lnTo>
                    <a:pt x="1099" y="220"/>
                  </a:lnTo>
                  <a:lnTo>
                    <a:pt x="1167" y="261"/>
                  </a:lnTo>
                  <a:lnTo>
                    <a:pt x="1195" y="440"/>
                  </a:lnTo>
                  <a:lnTo>
                    <a:pt x="1099" y="564"/>
                  </a:lnTo>
                  <a:lnTo>
                    <a:pt x="947" y="632"/>
                  </a:lnTo>
                  <a:lnTo>
                    <a:pt x="563" y="604"/>
                  </a:lnTo>
                  <a:lnTo>
                    <a:pt x="179" y="440"/>
                  </a:lnTo>
                  <a:lnTo>
                    <a:pt x="0" y="412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27"/>
            <p:cNvSpPr>
              <a:spLocks/>
            </p:cNvSpPr>
            <p:nvPr/>
          </p:nvSpPr>
          <p:spPr bwMode="auto">
            <a:xfrm flipH="1">
              <a:off x="2658" y="2982"/>
              <a:ext cx="444" cy="282"/>
            </a:xfrm>
            <a:custGeom>
              <a:avLst/>
              <a:gdLst>
                <a:gd name="T0" fmla="*/ 0 w 1715"/>
                <a:gd name="T1" fmla="*/ 0 h 947"/>
                <a:gd name="T2" fmla="*/ 0 w 1715"/>
                <a:gd name="T3" fmla="*/ 0 h 947"/>
                <a:gd name="T4" fmla="*/ 0 w 1715"/>
                <a:gd name="T5" fmla="*/ 0 h 947"/>
                <a:gd name="T6" fmla="*/ 0 w 1715"/>
                <a:gd name="T7" fmla="*/ 0 h 947"/>
                <a:gd name="T8" fmla="*/ 0 w 1715"/>
                <a:gd name="T9" fmla="*/ 0 h 947"/>
                <a:gd name="T10" fmla="*/ 0 w 1715"/>
                <a:gd name="T11" fmla="*/ 0 h 947"/>
                <a:gd name="T12" fmla="*/ 0 w 1715"/>
                <a:gd name="T13" fmla="*/ 0 h 947"/>
                <a:gd name="T14" fmla="*/ 0 w 1715"/>
                <a:gd name="T15" fmla="*/ 0 h 947"/>
                <a:gd name="T16" fmla="*/ 0 w 1715"/>
                <a:gd name="T17" fmla="*/ 0 h 947"/>
                <a:gd name="T18" fmla="*/ 0 w 1715"/>
                <a:gd name="T19" fmla="*/ 0 h 947"/>
                <a:gd name="T20" fmla="*/ 0 w 1715"/>
                <a:gd name="T21" fmla="*/ 0 h 947"/>
                <a:gd name="T22" fmla="*/ 0 w 1715"/>
                <a:gd name="T23" fmla="*/ 0 h 947"/>
                <a:gd name="T24" fmla="*/ 0 w 1715"/>
                <a:gd name="T25" fmla="*/ 0 h 947"/>
                <a:gd name="T26" fmla="*/ 0 w 1715"/>
                <a:gd name="T27" fmla="*/ 0 h 947"/>
                <a:gd name="T28" fmla="*/ 0 w 1715"/>
                <a:gd name="T29" fmla="*/ 0 h 947"/>
                <a:gd name="T30" fmla="*/ 0 w 1715"/>
                <a:gd name="T31" fmla="*/ 0 h 947"/>
                <a:gd name="T32" fmla="*/ 0 w 1715"/>
                <a:gd name="T33" fmla="*/ 0 h 947"/>
                <a:gd name="T34" fmla="*/ 0 w 1715"/>
                <a:gd name="T35" fmla="*/ 0 h 947"/>
                <a:gd name="T36" fmla="*/ 0 w 1715"/>
                <a:gd name="T37" fmla="*/ 0 h 947"/>
                <a:gd name="T38" fmla="*/ 0 w 1715"/>
                <a:gd name="T39" fmla="*/ 0 h 947"/>
                <a:gd name="T40" fmla="*/ 0 w 1715"/>
                <a:gd name="T41" fmla="*/ 0 h 947"/>
                <a:gd name="T42" fmla="*/ 0 w 1715"/>
                <a:gd name="T43" fmla="*/ 0 h 947"/>
                <a:gd name="T44" fmla="*/ 0 w 1715"/>
                <a:gd name="T45" fmla="*/ 0 h 947"/>
                <a:gd name="T46" fmla="*/ 0 w 1715"/>
                <a:gd name="T47" fmla="*/ 0 h 947"/>
                <a:gd name="T48" fmla="*/ 0 w 1715"/>
                <a:gd name="T49" fmla="*/ 0 h 947"/>
                <a:gd name="T50" fmla="*/ 0 w 1715"/>
                <a:gd name="T51" fmla="*/ 0 h 947"/>
                <a:gd name="T52" fmla="*/ 0 w 1715"/>
                <a:gd name="T53" fmla="*/ 0 h 947"/>
                <a:gd name="T54" fmla="*/ 0 w 1715"/>
                <a:gd name="T55" fmla="*/ 0 h 947"/>
                <a:gd name="T56" fmla="*/ 0 w 1715"/>
                <a:gd name="T57" fmla="*/ 0 h 947"/>
                <a:gd name="T58" fmla="*/ 0 w 1715"/>
                <a:gd name="T59" fmla="*/ 0 h 947"/>
                <a:gd name="T60" fmla="*/ 0 w 1715"/>
                <a:gd name="T61" fmla="*/ 0 h 947"/>
                <a:gd name="T62" fmla="*/ 0 w 1715"/>
                <a:gd name="T63" fmla="*/ 0 h 947"/>
                <a:gd name="T64" fmla="*/ 0 w 1715"/>
                <a:gd name="T65" fmla="*/ 0 h 947"/>
                <a:gd name="T66" fmla="*/ 0 w 1715"/>
                <a:gd name="T67" fmla="*/ 0 h 947"/>
                <a:gd name="T68" fmla="*/ 0 w 1715"/>
                <a:gd name="T69" fmla="*/ 0 h 947"/>
                <a:gd name="T70" fmla="*/ 0 w 1715"/>
                <a:gd name="T71" fmla="*/ 0 h 947"/>
                <a:gd name="T72" fmla="*/ 0 w 1715"/>
                <a:gd name="T73" fmla="*/ 0 h 947"/>
                <a:gd name="T74" fmla="*/ 0 w 1715"/>
                <a:gd name="T75" fmla="*/ 0 h 947"/>
                <a:gd name="T76" fmla="*/ 0 w 1715"/>
                <a:gd name="T77" fmla="*/ 0 h 9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15"/>
                <a:gd name="T118" fmla="*/ 0 h 947"/>
                <a:gd name="T119" fmla="*/ 1715 w 1715"/>
                <a:gd name="T120" fmla="*/ 947 h 9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15" h="947">
                  <a:moveTo>
                    <a:pt x="851" y="659"/>
                  </a:moveTo>
                  <a:lnTo>
                    <a:pt x="919" y="603"/>
                  </a:lnTo>
                  <a:lnTo>
                    <a:pt x="1002" y="507"/>
                  </a:lnTo>
                  <a:lnTo>
                    <a:pt x="1056" y="453"/>
                  </a:lnTo>
                  <a:lnTo>
                    <a:pt x="1139" y="343"/>
                  </a:lnTo>
                  <a:lnTo>
                    <a:pt x="1235" y="329"/>
                  </a:lnTo>
                  <a:lnTo>
                    <a:pt x="1413" y="357"/>
                  </a:lnTo>
                  <a:lnTo>
                    <a:pt x="1509" y="383"/>
                  </a:lnTo>
                  <a:lnTo>
                    <a:pt x="1606" y="439"/>
                  </a:lnTo>
                  <a:lnTo>
                    <a:pt x="1702" y="563"/>
                  </a:lnTo>
                  <a:lnTo>
                    <a:pt x="1715" y="631"/>
                  </a:lnTo>
                  <a:lnTo>
                    <a:pt x="1702" y="783"/>
                  </a:lnTo>
                  <a:lnTo>
                    <a:pt x="1509" y="947"/>
                  </a:lnTo>
                  <a:lnTo>
                    <a:pt x="1386" y="947"/>
                  </a:lnTo>
                  <a:lnTo>
                    <a:pt x="1386" y="823"/>
                  </a:lnTo>
                  <a:lnTo>
                    <a:pt x="1413" y="727"/>
                  </a:lnTo>
                  <a:lnTo>
                    <a:pt x="1372" y="659"/>
                  </a:lnTo>
                  <a:lnTo>
                    <a:pt x="1332" y="631"/>
                  </a:lnTo>
                  <a:lnTo>
                    <a:pt x="1276" y="618"/>
                  </a:lnTo>
                  <a:lnTo>
                    <a:pt x="1235" y="631"/>
                  </a:lnTo>
                  <a:lnTo>
                    <a:pt x="1180" y="700"/>
                  </a:lnTo>
                  <a:lnTo>
                    <a:pt x="1139" y="783"/>
                  </a:lnTo>
                  <a:lnTo>
                    <a:pt x="1071" y="851"/>
                  </a:lnTo>
                  <a:lnTo>
                    <a:pt x="919" y="877"/>
                  </a:lnTo>
                  <a:lnTo>
                    <a:pt x="782" y="823"/>
                  </a:lnTo>
                  <a:lnTo>
                    <a:pt x="0" y="535"/>
                  </a:lnTo>
                  <a:lnTo>
                    <a:pt x="28" y="383"/>
                  </a:lnTo>
                  <a:lnTo>
                    <a:pt x="83" y="219"/>
                  </a:lnTo>
                  <a:lnTo>
                    <a:pt x="151" y="137"/>
                  </a:lnTo>
                  <a:lnTo>
                    <a:pt x="248" y="41"/>
                  </a:lnTo>
                  <a:lnTo>
                    <a:pt x="385" y="0"/>
                  </a:lnTo>
                  <a:lnTo>
                    <a:pt x="535" y="96"/>
                  </a:lnTo>
                  <a:lnTo>
                    <a:pt x="466" y="288"/>
                  </a:lnTo>
                  <a:lnTo>
                    <a:pt x="412" y="343"/>
                  </a:lnTo>
                  <a:lnTo>
                    <a:pt x="344" y="480"/>
                  </a:lnTo>
                  <a:lnTo>
                    <a:pt x="316" y="563"/>
                  </a:lnTo>
                  <a:lnTo>
                    <a:pt x="851" y="659"/>
                  </a:lnTo>
                  <a:close/>
                </a:path>
              </a:pathLst>
            </a:custGeom>
            <a:solidFill>
              <a:srgbClr val="FF7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28"/>
            <p:cNvSpPr>
              <a:spLocks/>
            </p:cNvSpPr>
            <p:nvPr/>
          </p:nvSpPr>
          <p:spPr bwMode="auto">
            <a:xfrm flipH="1">
              <a:off x="2658" y="2982"/>
              <a:ext cx="444" cy="282"/>
            </a:xfrm>
            <a:custGeom>
              <a:avLst/>
              <a:gdLst>
                <a:gd name="T0" fmla="*/ 0 w 1715"/>
                <a:gd name="T1" fmla="*/ 0 h 947"/>
                <a:gd name="T2" fmla="*/ 0 w 1715"/>
                <a:gd name="T3" fmla="*/ 0 h 947"/>
                <a:gd name="T4" fmla="*/ 0 w 1715"/>
                <a:gd name="T5" fmla="*/ 0 h 947"/>
                <a:gd name="T6" fmla="*/ 0 w 1715"/>
                <a:gd name="T7" fmla="*/ 0 h 947"/>
                <a:gd name="T8" fmla="*/ 0 w 1715"/>
                <a:gd name="T9" fmla="*/ 0 h 947"/>
                <a:gd name="T10" fmla="*/ 0 w 1715"/>
                <a:gd name="T11" fmla="*/ 0 h 947"/>
                <a:gd name="T12" fmla="*/ 0 w 1715"/>
                <a:gd name="T13" fmla="*/ 0 h 947"/>
                <a:gd name="T14" fmla="*/ 0 w 1715"/>
                <a:gd name="T15" fmla="*/ 0 h 947"/>
                <a:gd name="T16" fmla="*/ 0 w 1715"/>
                <a:gd name="T17" fmla="*/ 0 h 947"/>
                <a:gd name="T18" fmla="*/ 0 w 1715"/>
                <a:gd name="T19" fmla="*/ 0 h 947"/>
                <a:gd name="T20" fmla="*/ 0 w 1715"/>
                <a:gd name="T21" fmla="*/ 0 h 947"/>
                <a:gd name="T22" fmla="*/ 0 w 1715"/>
                <a:gd name="T23" fmla="*/ 0 h 947"/>
                <a:gd name="T24" fmla="*/ 0 w 1715"/>
                <a:gd name="T25" fmla="*/ 0 h 947"/>
                <a:gd name="T26" fmla="*/ 0 w 1715"/>
                <a:gd name="T27" fmla="*/ 0 h 947"/>
                <a:gd name="T28" fmla="*/ 0 w 1715"/>
                <a:gd name="T29" fmla="*/ 0 h 947"/>
                <a:gd name="T30" fmla="*/ 0 w 1715"/>
                <a:gd name="T31" fmla="*/ 0 h 947"/>
                <a:gd name="T32" fmla="*/ 0 w 1715"/>
                <a:gd name="T33" fmla="*/ 0 h 947"/>
                <a:gd name="T34" fmla="*/ 0 w 1715"/>
                <a:gd name="T35" fmla="*/ 0 h 947"/>
                <a:gd name="T36" fmla="*/ 0 w 1715"/>
                <a:gd name="T37" fmla="*/ 0 h 947"/>
                <a:gd name="T38" fmla="*/ 0 w 1715"/>
                <a:gd name="T39" fmla="*/ 0 h 947"/>
                <a:gd name="T40" fmla="*/ 0 w 1715"/>
                <a:gd name="T41" fmla="*/ 0 h 947"/>
                <a:gd name="T42" fmla="*/ 0 w 1715"/>
                <a:gd name="T43" fmla="*/ 0 h 947"/>
                <a:gd name="T44" fmla="*/ 0 w 1715"/>
                <a:gd name="T45" fmla="*/ 0 h 947"/>
                <a:gd name="T46" fmla="*/ 0 w 1715"/>
                <a:gd name="T47" fmla="*/ 0 h 947"/>
                <a:gd name="T48" fmla="*/ 0 w 1715"/>
                <a:gd name="T49" fmla="*/ 0 h 947"/>
                <a:gd name="T50" fmla="*/ 0 w 1715"/>
                <a:gd name="T51" fmla="*/ 0 h 947"/>
                <a:gd name="T52" fmla="*/ 0 w 1715"/>
                <a:gd name="T53" fmla="*/ 0 h 947"/>
                <a:gd name="T54" fmla="*/ 0 w 1715"/>
                <a:gd name="T55" fmla="*/ 0 h 947"/>
                <a:gd name="T56" fmla="*/ 0 w 1715"/>
                <a:gd name="T57" fmla="*/ 0 h 947"/>
                <a:gd name="T58" fmla="*/ 0 w 1715"/>
                <a:gd name="T59" fmla="*/ 0 h 947"/>
                <a:gd name="T60" fmla="*/ 0 w 1715"/>
                <a:gd name="T61" fmla="*/ 0 h 947"/>
                <a:gd name="T62" fmla="*/ 0 w 1715"/>
                <a:gd name="T63" fmla="*/ 0 h 947"/>
                <a:gd name="T64" fmla="*/ 0 w 1715"/>
                <a:gd name="T65" fmla="*/ 0 h 947"/>
                <a:gd name="T66" fmla="*/ 0 w 1715"/>
                <a:gd name="T67" fmla="*/ 0 h 947"/>
                <a:gd name="T68" fmla="*/ 0 w 1715"/>
                <a:gd name="T69" fmla="*/ 0 h 947"/>
                <a:gd name="T70" fmla="*/ 0 w 1715"/>
                <a:gd name="T71" fmla="*/ 0 h 947"/>
                <a:gd name="T72" fmla="*/ 0 w 1715"/>
                <a:gd name="T73" fmla="*/ 0 h 947"/>
                <a:gd name="T74" fmla="*/ 0 w 1715"/>
                <a:gd name="T75" fmla="*/ 0 h 947"/>
                <a:gd name="T76" fmla="*/ 0 w 1715"/>
                <a:gd name="T77" fmla="*/ 0 h 9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15"/>
                <a:gd name="T118" fmla="*/ 0 h 947"/>
                <a:gd name="T119" fmla="*/ 1715 w 1715"/>
                <a:gd name="T120" fmla="*/ 947 h 9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15" h="947">
                  <a:moveTo>
                    <a:pt x="851" y="659"/>
                  </a:moveTo>
                  <a:lnTo>
                    <a:pt x="919" y="603"/>
                  </a:lnTo>
                  <a:lnTo>
                    <a:pt x="1002" y="507"/>
                  </a:lnTo>
                  <a:lnTo>
                    <a:pt x="1056" y="453"/>
                  </a:lnTo>
                  <a:lnTo>
                    <a:pt x="1139" y="343"/>
                  </a:lnTo>
                  <a:lnTo>
                    <a:pt x="1235" y="329"/>
                  </a:lnTo>
                  <a:lnTo>
                    <a:pt x="1413" y="357"/>
                  </a:lnTo>
                  <a:lnTo>
                    <a:pt x="1509" y="383"/>
                  </a:lnTo>
                  <a:lnTo>
                    <a:pt x="1606" y="439"/>
                  </a:lnTo>
                  <a:lnTo>
                    <a:pt x="1702" y="563"/>
                  </a:lnTo>
                  <a:lnTo>
                    <a:pt x="1715" y="631"/>
                  </a:lnTo>
                  <a:lnTo>
                    <a:pt x="1702" y="783"/>
                  </a:lnTo>
                  <a:lnTo>
                    <a:pt x="1509" y="947"/>
                  </a:lnTo>
                  <a:lnTo>
                    <a:pt x="1386" y="947"/>
                  </a:lnTo>
                  <a:lnTo>
                    <a:pt x="1386" y="823"/>
                  </a:lnTo>
                  <a:lnTo>
                    <a:pt x="1413" y="727"/>
                  </a:lnTo>
                  <a:lnTo>
                    <a:pt x="1372" y="659"/>
                  </a:lnTo>
                  <a:lnTo>
                    <a:pt x="1332" y="631"/>
                  </a:lnTo>
                  <a:lnTo>
                    <a:pt x="1276" y="618"/>
                  </a:lnTo>
                  <a:lnTo>
                    <a:pt x="1235" y="631"/>
                  </a:lnTo>
                  <a:lnTo>
                    <a:pt x="1180" y="700"/>
                  </a:lnTo>
                  <a:lnTo>
                    <a:pt x="1139" y="783"/>
                  </a:lnTo>
                  <a:lnTo>
                    <a:pt x="1071" y="851"/>
                  </a:lnTo>
                  <a:lnTo>
                    <a:pt x="919" y="877"/>
                  </a:lnTo>
                  <a:lnTo>
                    <a:pt x="782" y="823"/>
                  </a:lnTo>
                  <a:lnTo>
                    <a:pt x="0" y="535"/>
                  </a:lnTo>
                  <a:lnTo>
                    <a:pt x="28" y="383"/>
                  </a:lnTo>
                  <a:lnTo>
                    <a:pt x="83" y="219"/>
                  </a:lnTo>
                  <a:lnTo>
                    <a:pt x="151" y="137"/>
                  </a:lnTo>
                  <a:lnTo>
                    <a:pt x="248" y="41"/>
                  </a:lnTo>
                  <a:lnTo>
                    <a:pt x="385" y="0"/>
                  </a:lnTo>
                  <a:lnTo>
                    <a:pt x="535" y="96"/>
                  </a:lnTo>
                  <a:lnTo>
                    <a:pt x="466" y="288"/>
                  </a:lnTo>
                  <a:lnTo>
                    <a:pt x="412" y="343"/>
                  </a:lnTo>
                  <a:lnTo>
                    <a:pt x="344" y="480"/>
                  </a:lnTo>
                  <a:lnTo>
                    <a:pt x="316" y="563"/>
                  </a:lnTo>
                  <a:lnTo>
                    <a:pt x="851" y="659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29"/>
            <p:cNvSpPr>
              <a:spLocks/>
            </p:cNvSpPr>
            <p:nvPr/>
          </p:nvSpPr>
          <p:spPr bwMode="auto">
            <a:xfrm flipH="1">
              <a:off x="2448" y="2982"/>
              <a:ext cx="734" cy="366"/>
            </a:xfrm>
            <a:custGeom>
              <a:avLst/>
              <a:gdLst>
                <a:gd name="T0" fmla="*/ 0 w 2840"/>
                <a:gd name="T1" fmla="*/ 0 h 1234"/>
                <a:gd name="T2" fmla="*/ 0 w 2840"/>
                <a:gd name="T3" fmla="*/ 0 h 1234"/>
                <a:gd name="T4" fmla="*/ 0 w 2840"/>
                <a:gd name="T5" fmla="*/ 0 h 1234"/>
                <a:gd name="T6" fmla="*/ 0 w 2840"/>
                <a:gd name="T7" fmla="*/ 0 h 1234"/>
                <a:gd name="T8" fmla="*/ 0 w 2840"/>
                <a:gd name="T9" fmla="*/ 0 h 1234"/>
                <a:gd name="T10" fmla="*/ 0 w 2840"/>
                <a:gd name="T11" fmla="*/ 0 h 1234"/>
                <a:gd name="T12" fmla="*/ 0 w 2840"/>
                <a:gd name="T13" fmla="*/ 0 h 1234"/>
                <a:gd name="T14" fmla="*/ 0 w 2840"/>
                <a:gd name="T15" fmla="*/ 0 h 1234"/>
                <a:gd name="T16" fmla="*/ 0 w 2840"/>
                <a:gd name="T17" fmla="*/ 0 h 1234"/>
                <a:gd name="T18" fmla="*/ 0 w 2840"/>
                <a:gd name="T19" fmla="*/ 0 h 1234"/>
                <a:gd name="T20" fmla="*/ 0 w 2840"/>
                <a:gd name="T21" fmla="*/ 0 h 1234"/>
                <a:gd name="T22" fmla="*/ 0 w 2840"/>
                <a:gd name="T23" fmla="*/ 0 h 1234"/>
                <a:gd name="T24" fmla="*/ 0 w 2840"/>
                <a:gd name="T25" fmla="*/ 0 h 1234"/>
                <a:gd name="T26" fmla="*/ 0 w 2840"/>
                <a:gd name="T27" fmla="*/ 0 h 1234"/>
                <a:gd name="T28" fmla="*/ 0 w 2840"/>
                <a:gd name="T29" fmla="*/ 0 h 1234"/>
                <a:gd name="T30" fmla="*/ 0 w 2840"/>
                <a:gd name="T31" fmla="*/ 0 h 1234"/>
                <a:gd name="T32" fmla="*/ 0 w 2840"/>
                <a:gd name="T33" fmla="*/ 0 h 1234"/>
                <a:gd name="T34" fmla="*/ 0 w 2840"/>
                <a:gd name="T35" fmla="*/ 0 h 1234"/>
                <a:gd name="T36" fmla="*/ 0 w 2840"/>
                <a:gd name="T37" fmla="*/ 0 h 1234"/>
                <a:gd name="T38" fmla="*/ 0 w 2840"/>
                <a:gd name="T39" fmla="*/ 0 h 1234"/>
                <a:gd name="T40" fmla="*/ 0 w 2840"/>
                <a:gd name="T41" fmla="*/ 0 h 1234"/>
                <a:gd name="T42" fmla="*/ 0 w 2840"/>
                <a:gd name="T43" fmla="*/ 0 h 1234"/>
                <a:gd name="T44" fmla="*/ 0 w 2840"/>
                <a:gd name="T45" fmla="*/ 0 h 1234"/>
                <a:gd name="T46" fmla="*/ 0 w 2840"/>
                <a:gd name="T47" fmla="*/ 0 h 1234"/>
                <a:gd name="T48" fmla="*/ 0 w 2840"/>
                <a:gd name="T49" fmla="*/ 0 h 1234"/>
                <a:gd name="T50" fmla="*/ 0 w 2840"/>
                <a:gd name="T51" fmla="*/ 0 h 1234"/>
                <a:gd name="T52" fmla="*/ 0 w 2840"/>
                <a:gd name="T53" fmla="*/ 0 h 1234"/>
                <a:gd name="T54" fmla="*/ 0 w 2840"/>
                <a:gd name="T55" fmla="*/ 0 h 1234"/>
                <a:gd name="T56" fmla="*/ 0 w 2840"/>
                <a:gd name="T57" fmla="*/ 0 h 1234"/>
                <a:gd name="T58" fmla="*/ 0 w 2840"/>
                <a:gd name="T59" fmla="*/ 0 h 1234"/>
                <a:gd name="T60" fmla="*/ 0 w 2840"/>
                <a:gd name="T61" fmla="*/ 0 h 1234"/>
                <a:gd name="T62" fmla="*/ 0 w 2840"/>
                <a:gd name="T63" fmla="*/ 0 h 1234"/>
                <a:gd name="T64" fmla="*/ 0 w 2840"/>
                <a:gd name="T65" fmla="*/ 0 h 1234"/>
                <a:gd name="T66" fmla="*/ 0 w 2840"/>
                <a:gd name="T67" fmla="*/ 0 h 1234"/>
                <a:gd name="T68" fmla="*/ 0 w 2840"/>
                <a:gd name="T69" fmla="*/ 0 h 1234"/>
                <a:gd name="T70" fmla="*/ 0 w 2840"/>
                <a:gd name="T71" fmla="*/ 0 h 1234"/>
                <a:gd name="T72" fmla="*/ 0 w 2840"/>
                <a:gd name="T73" fmla="*/ 0 h 1234"/>
                <a:gd name="T74" fmla="*/ 0 w 2840"/>
                <a:gd name="T75" fmla="*/ 0 h 1234"/>
                <a:gd name="T76" fmla="*/ 0 w 2840"/>
                <a:gd name="T77" fmla="*/ 0 h 1234"/>
                <a:gd name="T78" fmla="*/ 0 w 2840"/>
                <a:gd name="T79" fmla="*/ 0 h 1234"/>
                <a:gd name="T80" fmla="*/ 0 w 2840"/>
                <a:gd name="T81" fmla="*/ 0 h 1234"/>
                <a:gd name="T82" fmla="*/ 0 w 2840"/>
                <a:gd name="T83" fmla="*/ 0 h 1234"/>
                <a:gd name="T84" fmla="*/ 0 w 2840"/>
                <a:gd name="T85" fmla="*/ 0 h 12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0"/>
                <a:gd name="T130" fmla="*/ 0 h 1234"/>
                <a:gd name="T131" fmla="*/ 2840 w 2840"/>
                <a:gd name="T132" fmla="*/ 1234 h 12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0" h="1234">
                  <a:moveTo>
                    <a:pt x="0" y="659"/>
                  </a:moveTo>
                  <a:lnTo>
                    <a:pt x="0" y="700"/>
                  </a:lnTo>
                  <a:lnTo>
                    <a:pt x="0" y="755"/>
                  </a:lnTo>
                  <a:lnTo>
                    <a:pt x="26" y="837"/>
                  </a:lnTo>
                  <a:lnTo>
                    <a:pt x="109" y="877"/>
                  </a:lnTo>
                  <a:lnTo>
                    <a:pt x="150" y="877"/>
                  </a:lnTo>
                  <a:lnTo>
                    <a:pt x="191" y="974"/>
                  </a:lnTo>
                  <a:lnTo>
                    <a:pt x="233" y="1016"/>
                  </a:lnTo>
                  <a:lnTo>
                    <a:pt x="315" y="1042"/>
                  </a:lnTo>
                  <a:lnTo>
                    <a:pt x="411" y="1042"/>
                  </a:lnTo>
                  <a:lnTo>
                    <a:pt x="439" y="1070"/>
                  </a:lnTo>
                  <a:lnTo>
                    <a:pt x="507" y="1125"/>
                  </a:lnTo>
                  <a:lnTo>
                    <a:pt x="603" y="1138"/>
                  </a:lnTo>
                  <a:lnTo>
                    <a:pt x="685" y="1112"/>
                  </a:lnTo>
                  <a:lnTo>
                    <a:pt x="713" y="1153"/>
                  </a:lnTo>
                  <a:lnTo>
                    <a:pt x="796" y="1180"/>
                  </a:lnTo>
                  <a:lnTo>
                    <a:pt x="892" y="1180"/>
                  </a:lnTo>
                  <a:lnTo>
                    <a:pt x="933" y="1166"/>
                  </a:lnTo>
                  <a:lnTo>
                    <a:pt x="1029" y="1207"/>
                  </a:lnTo>
                  <a:lnTo>
                    <a:pt x="1179" y="1207"/>
                  </a:lnTo>
                  <a:lnTo>
                    <a:pt x="1262" y="1180"/>
                  </a:lnTo>
                  <a:lnTo>
                    <a:pt x="1317" y="1194"/>
                  </a:lnTo>
                  <a:lnTo>
                    <a:pt x="1399" y="1207"/>
                  </a:lnTo>
                  <a:lnTo>
                    <a:pt x="1495" y="1194"/>
                  </a:lnTo>
                  <a:lnTo>
                    <a:pt x="1550" y="1138"/>
                  </a:lnTo>
                  <a:lnTo>
                    <a:pt x="1591" y="1194"/>
                  </a:lnTo>
                  <a:lnTo>
                    <a:pt x="1673" y="1234"/>
                  </a:lnTo>
                  <a:lnTo>
                    <a:pt x="1769" y="1221"/>
                  </a:lnTo>
                  <a:lnTo>
                    <a:pt x="1852" y="1166"/>
                  </a:lnTo>
                  <a:lnTo>
                    <a:pt x="1893" y="1194"/>
                  </a:lnTo>
                  <a:lnTo>
                    <a:pt x="1976" y="1207"/>
                  </a:lnTo>
                  <a:lnTo>
                    <a:pt x="2071" y="1180"/>
                  </a:lnTo>
                  <a:lnTo>
                    <a:pt x="2141" y="1125"/>
                  </a:lnTo>
                  <a:lnTo>
                    <a:pt x="2181" y="1070"/>
                  </a:lnTo>
                  <a:lnTo>
                    <a:pt x="2209" y="1016"/>
                  </a:lnTo>
                  <a:lnTo>
                    <a:pt x="2291" y="1042"/>
                  </a:lnTo>
                  <a:lnTo>
                    <a:pt x="2359" y="1042"/>
                  </a:lnTo>
                  <a:lnTo>
                    <a:pt x="2428" y="988"/>
                  </a:lnTo>
                  <a:lnTo>
                    <a:pt x="2483" y="877"/>
                  </a:lnTo>
                  <a:lnTo>
                    <a:pt x="2579" y="783"/>
                  </a:lnTo>
                  <a:lnTo>
                    <a:pt x="2620" y="727"/>
                  </a:lnTo>
                  <a:lnTo>
                    <a:pt x="2648" y="659"/>
                  </a:lnTo>
                  <a:lnTo>
                    <a:pt x="2689" y="631"/>
                  </a:lnTo>
                  <a:lnTo>
                    <a:pt x="2744" y="548"/>
                  </a:lnTo>
                  <a:lnTo>
                    <a:pt x="2757" y="411"/>
                  </a:lnTo>
                  <a:lnTo>
                    <a:pt x="2799" y="343"/>
                  </a:lnTo>
                  <a:lnTo>
                    <a:pt x="2840" y="246"/>
                  </a:lnTo>
                  <a:lnTo>
                    <a:pt x="2840" y="165"/>
                  </a:lnTo>
                  <a:lnTo>
                    <a:pt x="2826" y="109"/>
                  </a:lnTo>
                  <a:lnTo>
                    <a:pt x="2799" y="68"/>
                  </a:lnTo>
                  <a:lnTo>
                    <a:pt x="2757" y="41"/>
                  </a:lnTo>
                  <a:lnTo>
                    <a:pt x="2716" y="0"/>
                  </a:lnTo>
                  <a:lnTo>
                    <a:pt x="2675" y="0"/>
                  </a:lnTo>
                  <a:lnTo>
                    <a:pt x="2661" y="0"/>
                  </a:lnTo>
                  <a:lnTo>
                    <a:pt x="2592" y="96"/>
                  </a:lnTo>
                  <a:lnTo>
                    <a:pt x="2496" y="192"/>
                  </a:lnTo>
                  <a:lnTo>
                    <a:pt x="2428" y="261"/>
                  </a:lnTo>
                  <a:lnTo>
                    <a:pt x="2305" y="343"/>
                  </a:lnTo>
                  <a:lnTo>
                    <a:pt x="2181" y="411"/>
                  </a:lnTo>
                  <a:lnTo>
                    <a:pt x="2181" y="453"/>
                  </a:lnTo>
                  <a:lnTo>
                    <a:pt x="2126" y="466"/>
                  </a:lnTo>
                  <a:lnTo>
                    <a:pt x="2113" y="522"/>
                  </a:lnTo>
                  <a:lnTo>
                    <a:pt x="2030" y="563"/>
                  </a:lnTo>
                  <a:lnTo>
                    <a:pt x="1989" y="603"/>
                  </a:lnTo>
                  <a:lnTo>
                    <a:pt x="1948" y="644"/>
                  </a:lnTo>
                  <a:lnTo>
                    <a:pt x="1865" y="644"/>
                  </a:lnTo>
                  <a:lnTo>
                    <a:pt x="1784" y="644"/>
                  </a:lnTo>
                  <a:lnTo>
                    <a:pt x="1715" y="659"/>
                  </a:lnTo>
                  <a:lnTo>
                    <a:pt x="1647" y="686"/>
                  </a:lnTo>
                  <a:lnTo>
                    <a:pt x="1482" y="672"/>
                  </a:lnTo>
                  <a:lnTo>
                    <a:pt x="1344" y="700"/>
                  </a:lnTo>
                  <a:lnTo>
                    <a:pt x="1290" y="700"/>
                  </a:lnTo>
                  <a:lnTo>
                    <a:pt x="1207" y="644"/>
                  </a:lnTo>
                  <a:lnTo>
                    <a:pt x="1083" y="644"/>
                  </a:lnTo>
                  <a:lnTo>
                    <a:pt x="946" y="659"/>
                  </a:lnTo>
                  <a:lnTo>
                    <a:pt x="892" y="672"/>
                  </a:lnTo>
                  <a:lnTo>
                    <a:pt x="850" y="659"/>
                  </a:lnTo>
                  <a:lnTo>
                    <a:pt x="754" y="603"/>
                  </a:lnTo>
                  <a:lnTo>
                    <a:pt x="659" y="576"/>
                  </a:lnTo>
                  <a:lnTo>
                    <a:pt x="535" y="563"/>
                  </a:lnTo>
                  <a:lnTo>
                    <a:pt x="439" y="480"/>
                  </a:lnTo>
                  <a:lnTo>
                    <a:pt x="411" y="466"/>
                  </a:lnTo>
                  <a:lnTo>
                    <a:pt x="411" y="439"/>
                  </a:lnTo>
                  <a:lnTo>
                    <a:pt x="370" y="411"/>
                  </a:lnTo>
                  <a:lnTo>
                    <a:pt x="315" y="383"/>
                  </a:lnTo>
                  <a:lnTo>
                    <a:pt x="0" y="659"/>
                  </a:ln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30"/>
            <p:cNvSpPr>
              <a:spLocks/>
            </p:cNvSpPr>
            <p:nvPr/>
          </p:nvSpPr>
          <p:spPr bwMode="auto">
            <a:xfrm flipH="1">
              <a:off x="2448" y="2982"/>
              <a:ext cx="734" cy="366"/>
            </a:xfrm>
            <a:custGeom>
              <a:avLst/>
              <a:gdLst>
                <a:gd name="T0" fmla="*/ 0 w 2840"/>
                <a:gd name="T1" fmla="*/ 0 h 1234"/>
                <a:gd name="T2" fmla="*/ 0 w 2840"/>
                <a:gd name="T3" fmla="*/ 0 h 1234"/>
                <a:gd name="T4" fmla="*/ 0 w 2840"/>
                <a:gd name="T5" fmla="*/ 0 h 1234"/>
                <a:gd name="T6" fmla="*/ 0 w 2840"/>
                <a:gd name="T7" fmla="*/ 0 h 1234"/>
                <a:gd name="T8" fmla="*/ 0 w 2840"/>
                <a:gd name="T9" fmla="*/ 0 h 1234"/>
                <a:gd name="T10" fmla="*/ 0 w 2840"/>
                <a:gd name="T11" fmla="*/ 0 h 1234"/>
                <a:gd name="T12" fmla="*/ 0 w 2840"/>
                <a:gd name="T13" fmla="*/ 0 h 1234"/>
                <a:gd name="T14" fmla="*/ 0 w 2840"/>
                <a:gd name="T15" fmla="*/ 0 h 1234"/>
                <a:gd name="T16" fmla="*/ 0 w 2840"/>
                <a:gd name="T17" fmla="*/ 0 h 1234"/>
                <a:gd name="T18" fmla="*/ 0 w 2840"/>
                <a:gd name="T19" fmla="*/ 0 h 1234"/>
                <a:gd name="T20" fmla="*/ 0 w 2840"/>
                <a:gd name="T21" fmla="*/ 0 h 1234"/>
                <a:gd name="T22" fmla="*/ 0 w 2840"/>
                <a:gd name="T23" fmla="*/ 0 h 1234"/>
                <a:gd name="T24" fmla="*/ 0 w 2840"/>
                <a:gd name="T25" fmla="*/ 0 h 1234"/>
                <a:gd name="T26" fmla="*/ 0 w 2840"/>
                <a:gd name="T27" fmla="*/ 0 h 1234"/>
                <a:gd name="T28" fmla="*/ 0 w 2840"/>
                <a:gd name="T29" fmla="*/ 0 h 1234"/>
                <a:gd name="T30" fmla="*/ 0 w 2840"/>
                <a:gd name="T31" fmla="*/ 0 h 1234"/>
                <a:gd name="T32" fmla="*/ 0 w 2840"/>
                <a:gd name="T33" fmla="*/ 0 h 1234"/>
                <a:gd name="T34" fmla="*/ 0 w 2840"/>
                <a:gd name="T35" fmla="*/ 0 h 1234"/>
                <a:gd name="T36" fmla="*/ 0 w 2840"/>
                <a:gd name="T37" fmla="*/ 0 h 1234"/>
                <a:gd name="T38" fmla="*/ 0 w 2840"/>
                <a:gd name="T39" fmla="*/ 0 h 1234"/>
                <a:gd name="T40" fmla="*/ 0 w 2840"/>
                <a:gd name="T41" fmla="*/ 0 h 1234"/>
                <a:gd name="T42" fmla="*/ 0 w 2840"/>
                <a:gd name="T43" fmla="*/ 0 h 1234"/>
                <a:gd name="T44" fmla="*/ 0 w 2840"/>
                <a:gd name="T45" fmla="*/ 0 h 1234"/>
                <a:gd name="T46" fmla="*/ 0 w 2840"/>
                <a:gd name="T47" fmla="*/ 0 h 1234"/>
                <a:gd name="T48" fmla="*/ 0 w 2840"/>
                <a:gd name="T49" fmla="*/ 0 h 1234"/>
                <a:gd name="T50" fmla="*/ 0 w 2840"/>
                <a:gd name="T51" fmla="*/ 0 h 1234"/>
                <a:gd name="T52" fmla="*/ 0 w 2840"/>
                <a:gd name="T53" fmla="*/ 0 h 1234"/>
                <a:gd name="T54" fmla="*/ 0 w 2840"/>
                <a:gd name="T55" fmla="*/ 0 h 1234"/>
                <a:gd name="T56" fmla="*/ 0 w 2840"/>
                <a:gd name="T57" fmla="*/ 0 h 1234"/>
                <a:gd name="T58" fmla="*/ 0 w 2840"/>
                <a:gd name="T59" fmla="*/ 0 h 1234"/>
                <a:gd name="T60" fmla="*/ 0 w 2840"/>
                <a:gd name="T61" fmla="*/ 0 h 1234"/>
                <a:gd name="T62" fmla="*/ 0 w 2840"/>
                <a:gd name="T63" fmla="*/ 0 h 1234"/>
                <a:gd name="T64" fmla="*/ 0 w 2840"/>
                <a:gd name="T65" fmla="*/ 0 h 1234"/>
                <a:gd name="T66" fmla="*/ 0 w 2840"/>
                <a:gd name="T67" fmla="*/ 0 h 1234"/>
                <a:gd name="T68" fmla="*/ 0 w 2840"/>
                <a:gd name="T69" fmla="*/ 0 h 1234"/>
                <a:gd name="T70" fmla="*/ 0 w 2840"/>
                <a:gd name="T71" fmla="*/ 0 h 1234"/>
                <a:gd name="T72" fmla="*/ 0 w 2840"/>
                <a:gd name="T73" fmla="*/ 0 h 1234"/>
                <a:gd name="T74" fmla="*/ 0 w 2840"/>
                <a:gd name="T75" fmla="*/ 0 h 1234"/>
                <a:gd name="T76" fmla="*/ 0 w 2840"/>
                <a:gd name="T77" fmla="*/ 0 h 1234"/>
                <a:gd name="T78" fmla="*/ 0 w 2840"/>
                <a:gd name="T79" fmla="*/ 0 h 1234"/>
                <a:gd name="T80" fmla="*/ 0 w 2840"/>
                <a:gd name="T81" fmla="*/ 0 h 1234"/>
                <a:gd name="T82" fmla="*/ 0 w 2840"/>
                <a:gd name="T83" fmla="*/ 0 h 1234"/>
                <a:gd name="T84" fmla="*/ 0 w 2840"/>
                <a:gd name="T85" fmla="*/ 0 h 12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0"/>
                <a:gd name="T130" fmla="*/ 0 h 1234"/>
                <a:gd name="T131" fmla="*/ 2840 w 2840"/>
                <a:gd name="T132" fmla="*/ 1234 h 12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0" h="1234">
                  <a:moveTo>
                    <a:pt x="0" y="659"/>
                  </a:moveTo>
                  <a:lnTo>
                    <a:pt x="0" y="700"/>
                  </a:lnTo>
                  <a:lnTo>
                    <a:pt x="0" y="755"/>
                  </a:lnTo>
                  <a:lnTo>
                    <a:pt x="26" y="837"/>
                  </a:lnTo>
                  <a:lnTo>
                    <a:pt x="109" y="877"/>
                  </a:lnTo>
                  <a:lnTo>
                    <a:pt x="150" y="877"/>
                  </a:lnTo>
                  <a:lnTo>
                    <a:pt x="191" y="974"/>
                  </a:lnTo>
                  <a:lnTo>
                    <a:pt x="233" y="1016"/>
                  </a:lnTo>
                  <a:lnTo>
                    <a:pt x="315" y="1042"/>
                  </a:lnTo>
                  <a:lnTo>
                    <a:pt x="411" y="1042"/>
                  </a:lnTo>
                  <a:lnTo>
                    <a:pt x="439" y="1070"/>
                  </a:lnTo>
                  <a:lnTo>
                    <a:pt x="507" y="1125"/>
                  </a:lnTo>
                  <a:lnTo>
                    <a:pt x="603" y="1138"/>
                  </a:lnTo>
                  <a:lnTo>
                    <a:pt x="685" y="1112"/>
                  </a:lnTo>
                  <a:lnTo>
                    <a:pt x="713" y="1153"/>
                  </a:lnTo>
                  <a:lnTo>
                    <a:pt x="796" y="1180"/>
                  </a:lnTo>
                  <a:lnTo>
                    <a:pt x="892" y="1180"/>
                  </a:lnTo>
                  <a:lnTo>
                    <a:pt x="933" y="1166"/>
                  </a:lnTo>
                  <a:lnTo>
                    <a:pt x="1029" y="1207"/>
                  </a:lnTo>
                  <a:lnTo>
                    <a:pt x="1179" y="1207"/>
                  </a:lnTo>
                  <a:lnTo>
                    <a:pt x="1262" y="1180"/>
                  </a:lnTo>
                  <a:lnTo>
                    <a:pt x="1317" y="1194"/>
                  </a:lnTo>
                  <a:lnTo>
                    <a:pt x="1399" y="1207"/>
                  </a:lnTo>
                  <a:lnTo>
                    <a:pt x="1495" y="1194"/>
                  </a:lnTo>
                  <a:lnTo>
                    <a:pt x="1550" y="1138"/>
                  </a:lnTo>
                  <a:lnTo>
                    <a:pt x="1591" y="1194"/>
                  </a:lnTo>
                  <a:lnTo>
                    <a:pt x="1673" y="1234"/>
                  </a:lnTo>
                  <a:lnTo>
                    <a:pt x="1769" y="1221"/>
                  </a:lnTo>
                  <a:lnTo>
                    <a:pt x="1852" y="1166"/>
                  </a:lnTo>
                  <a:lnTo>
                    <a:pt x="1893" y="1194"/>
                  </a:lnTo>
                  <a:lnTo>
                    <a:pt x="1976" y="1207"/>
                  </a:lnTo>
                  <a:lnTo>
                    <a:pt x="2071" y="1180"/>
                  </a:lnTo>
                  <a:lnTo>
                    <a:pt x="2141" y="1125"/>
                  </a:lnTo>
                  <a:lnTo>
                    <a:pt x="2181" y="1070"/>
                  </a:lnTo>
                  <a:lnTo>
                    <a:pt x="2209" y="1016"/>
                  </a:lnTo>
                  <a:lnTo>
                    <a:pt x="2291" y="1042"/>
                  </a:lnTo>
                  <a:lnTo>
                    <a:pt x="2359" y="1042"/>
                  </a:lnTo>
                  <a:lnTo>
                    <a:pt x="2428" y="988"/>
                  </a:lnTo>
                  <a:lnTo>
                    <a:pt x="2483" y="877"/>
                  </a:lnTo>
                  <a:lnTo>
                    <a:pt x="2579" y="783"/>
                  </a:lnTo>
                  <a:lnTo>
                    <a:pt x="2620" y="727"/>
                  </a:lnTo>
                  <a:lnTo>
                    <a:pt x="2648" y="659"/>
                  </a:lnTo>
                  <a:lnTo>
                    <a:pt x="2689" y="631"/>
                  </a:lnTo>
                  <a:lnTo>
                    <a:pt x="2744" y="548"/>
                  </a:lnTo>
                  <a:lnTo>
                    <a:pt x="2757" y="411"/>
                  </a:lnTo>
                  <a:lnTo>
                    <a:pt x="2799" y="343"/>
                  </a:lnTo>
                  <a:lnTo>
                    <a:pt x="2840" y="246"/>
                  </a:lnTo>
                  <a:lnTo>
                    <a:pt x="2840" y="165"/>
                  </a:lnTo>
                  <a:lnTo>
                    <a:pt x="2826" y="109"/>
                  </a:lnTo>
                  <a:lnTo>
                    <a:pt x="2799" y="68"/>
                  </a:lnTo>
                  <a:lnTo>
                    <a:pt x="2757" y="41"/>
                  </a:lnTo>
                  <a:lnTo>
                    <a:pt x="2716" y="0"/>
                  </a:lnTo>
                  <a:lnTo>
                    <a:pt x="2675" y="0"/>
                  </a:lnTo>
                  <a:lnTo>
                    <a:pt x="2661" y="0"/>
                  </a:lnTo>
                  <a:lnTo>
                    <a:pt x="2592" y="96"/>
                  </a:lnTo>
                  <a:lnTo>
                    <a:pt x="2496" y="192"/>
                  </a:lnTo>
                  <a:lnTo>
                    <a:pt x="2428" y="261"/>
                  </a:lnTo>
                  <a:lnTo>
                    <a:pt x="2305" y="343"/>
                  </a:lnTo>
                  <a:lnTo>
                    <a:pt x="2181" y="411"/>
                  </a:lnTo>
                  <a:lnTo>
                    <a:pt x="2181" y="453"/>
                  </a:lnTo>
                  <a:lnTo>
                    <a:pt x="2126" y="466"/>
                  </a:lnTo>
                  <a:lnTo>
                    <a:pt x="2113" y="522"/>
                  </a:lnTo>
                  <a:lnTo>
                    <a:pt x="2030" y="563"/>
                  </a:lnTo>
                  <a:lnTo>
                    <a:pt x="1989" y="603"/>
                  </a:lnTo>
                  <a:lnTo>
                    <a:pt x="1948" y="644"/>
                  </a:lnTo>
                  <a:lnTo>
                    <a:pt x="1865" y="644"/>
                  </a:lnTo>
                  <a:lnTo>
                    <a:pt x="1784" y="644"/>
                  </a:lnTo>
                  <a:lnTo>
                    <a:pt x="1715" y="659"/>
                  </a:lnTo>
                  <a:lnTo>
                    <a:pt x="1647" y="686"/>
                  </a:lnTo>
                  <a:lnTo>
                    <a:pt x="1482" y="672"/>
                  </a:lnTo>
                  <a:lnTo>
                    <a:pt x="1344" y="700"/>
                  </a:lnTo>
                  <a:lnTo>
                    <a:pt x="1290" y="700"/>
                  </a:lnTo>
                  <a:lnTo>
                    <a:pt x="1207" y="644"/>
                  </a:lnTo>
                  <a:lnTo>
                    <a:pt x="1083" y="644"/>
                  </a:lnTo>
                  <a:lnTo>
                    <a:pt x="946" y="659"/>
                  </a:lnTo>
                  <a:lnTo>
                    <a:pt x="892" y="672"/>
                  </a:lnTo>
                  <a:lnTo>
                    <a:pt x="850" y="659"/>
                  </a:lnTo>
                  <a:lnTo>
                    <a:pt x="754" y="603"/>
                  </a:lnTo>
                  <a:lnTo>
                    <a:pt x="659" y="576"/>
                  </a:lnTo>
                  <a:lnTo>
                    <a:pt x="535" y="563"/>
                  </a:lnTo>
                  <a:lnTo>
                    <a:pt x="439" y="480"/>
                  </a:lnTo>
                  <a:lnTo>
                    <a:pt x="411" y="466"/>
                  </a:lnTo>
                  <a:lnTo>
                    <a:pt x="411" y="439"/>
                  </a:lnTo>
                  <a:lnTo>
                    <a:pt x="370" y="411"/>
                  </a:lnTo>
                  <a:lnTo>
                    <a:pt x="315" y="383"/>
                  </a:lnTo>
                  <a:lnTo>
                    <a:pt x="0" y="659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31"/>
            <p:cNvSpPr>
              <a:spLocks/>
            </p:cNvSpPr>
            <p:nvPr/>
          </p:nvSpPr>
          <p:spPr bwMode="auto">
            <a:xfrm flipH="1">
              <a:off x="2480" y="2730"/>
              <a:ext cx="520" cy="442"/>
            </a:xfrm>
            <a:custGeom>
              <a:avLst/>
              <a:gdLst>
                <a:gd name="T0" fmla="*/ 0 w 2016"/>
                <a:gd name="T1" fmla="*/ 0 h 1482"/>
                <a:gd name="T2" fmla="*/ 0 w 2016"/>
                <a:gd name="T3" fmla="*/ 0 h 1482"/>
                <a:gd name="T4" fmla="*/ 0 w 2016"/>
                <a:gd name="T5" fmla="*/ 0 h 1482"/>
                <a:gd name="T6" fmla="*/ 0 w 2016"/>
                <a:gd name="T7" fmla="*/ 0 h 1482"/>
                <a:gd name="T8" fmla="*/ 0 w 2016"/>
                <a:gd name="T9" fmla="*/ 0 h 1482"/>
                <a:gd name="T10" fmla="*/ 0 w 2016"/>
                <a:gd name="T11" fmla="*/ 0 h 1482"/>
                <a:gd name="T12" fmla="*/ 0 w 2016"/>
                <a:gd name="T13" fmla="*/ 0 h 1482"/>
                <a:gd name="T14" fmla="*/ 0 w 2016"/>
                <a:gd name="T15" fmla="*/ 0 h 1482"/>
                <a:gd name="T16" fmla="*/ 0 w 2016"/>
                <a:gd name="T17" fmla="*/ 0 h 1482"/>
                <a:gd name="T18" fmla="*/ 0 w 2016"/>
                <a:gd name="T19" fmla="*/ 0 h 1482"/>
                <a:gd name="T20" fmla="*/ 0 w 2016"/>
                <a:gd name="T21" fmla="*/ 0 h 1482"/>
                <a:gd name="T22" fmla="*/ 0 w 2016"/>
                <a:gd name="T23" fmla="*/ 0 h 1482"/>
                <a:gd name="T24" fmla="*/ 0 w 2016"/>
                <a:gd name="T25" fmla="*/ 0 h 1482"/>
                <a:gd name="T26" fmla="*/ 0 w 2016"/>
                <a:gd name="T27" fmla="*/ 0 h 1482"/>
                <a:gd name="T28" fmla="*/ 0 w 2016"/>
                <a:gd name="T29" fmla="*/ 0 h 1482"/>
                <a:gd name="T30" fmla="*/ 0 w 2016"/>
                <a:gd name="T31" fmla="*/ 0 h 1482"/>
                <a:gd name="T32" fmla="*/ 0 w 2016"/>
                <a:gd name="T33" fmla="*/ 0 h 1482"/>
                <a:gd name="T34" fmla="*/ 0 w 2016"/>
                <a:gd name="T35" fmla="*/ 0 h 1482"/>
                <a:gd name="T36" fmla="*/ 0 w 2016"/>
                <a:gd name="T37" fmla="*/ 0 h 1482"/>
                <a:gd name="T38" fmla="*/ 0 w 2016"/>
                <a:gd name="T39" fmla="*/ 0 h 1482"/>
                <a:gd name="T40" fmla="*/ 0 w 2016"/>
                <a:gd name="T41" fmla="*/ 0 h 1482"/>
                <a:gd name="T42" fmla="*/ 0 w 2016"/>
                <a:gd name="T43" fmla="*/ 0 h 1482"/>
                <a:gd name="T44" fmla="*/ 0 w 2016"/>
                <a:gd name="T45" fmla="*/ 0 h 1482"/>
                <a:gd name="T46" fmla="*/ 0 w 2016"/>
                <a:gd name="T47" fmla="*/ 0 h 1482"/>
                <a:gd name="T48" fmla="*/ 0 w 2016"/>
                <a:gd name="T49" fmla="*/ 0 h 1482"/>
                <a:gd name="T50" fmla="*/ 0 w 2016"/>
                <a:gd name="T51" fmla="*/ 0 h 1482"/>
                <a:gd name="T52" fmla="*/ 0 w 2016"/>
                <a:gd name="T53" fmla="*/ 0 h 1482"/>
                <a:gd name="T54" fmla="*/ 0 w 2016"/>
                <a:gd name="T55" fmla="*/ 0 h 1482"/>
                <a:gd name="T56" fmla="*/ 0 w 2016"/>
                <a:gd name="T57" fmla="*/ 0 h 1482"/>
                <a:gd name="T58" fmla="*/ 0 w 2016"/>
                <a:gd name="T59" fmla="*/ 0 h 1482"/>
                <a:gd name="T60" fmla="*/ 0 w 2016"/>
                <a:gd name="T61" fmla="*/ 0 h 1482"/>
                <a:gd name="T62" fmla="*/ 0 w 2016"/>
                <a:gd name="T63" fmla="*/ 0 h 1482"/>
                <a:gd name="T64" fmla="*/ 0 w 2016"/>
                <a:gd name="T65" fmla="*/ 0 h 1482"/>
                <a:gd name="T66" fmla="*/ 0 w 2016"/>
                <a:gd name="T67" fmla="*/ 0 h 1482"/>
                <a:gd name="T68" fmla="*/ 0 w 2016"/>
                <a:gd name="T69" fmla="*/ 0 h 1482"/>
                <a:gd name="T70" fmla="*/ 0 w 2016"/>
                <a:gd name="T71" fmla="*/ 0 h 1482"/>
                <a:gd name="T72" fmla="*/ 0 w 2016"/>
                <a:gd name="T73" fmla="*/ 0 h 1482"/>
                <a:gd name="T74" fmla="*/ 0 w 2016"/>
                <a:gd name="T75" fmla="*/ 0 h 1482"/>
                <a:gd name="T76" fmla="*/ 0 w 2016"/>
                <a:gd name="T77" fmla="*/ 0 h 1482"/>
                <a:gd name="T78" fmla="*/ 0 w 2016"/>
                <a:gd name="T79" fmla="*/ 0 h 1482"/>
                <a:gd name="T80" fmla="*/ 0 w 2016"/>
                <a:gd name="T81" fmla="*/ 0 h 1482"/>
                <a:gd name="T82" fmla="*/ 0 w 2016"/>
                <a:gd name="T83" fmla="*/ 0 h 1482"/>
                <a:gd name="T84" fmla="*/ 0 w 2016"/>
                <a:gd name="T85" fmla="*/ 0 h 14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16"/>
                <a:gd name="T130" fmla="*/ 0 h 1482"/>
                <a:gd name="T131" fmla="*/ 2016 w 2016"/>
                <a:gd name="T132" fmla="*/ 1482 h 14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16" h="1482">
                  <a:moveTo>
                    <a:pt x="0" y="1112"/>
                  </a:moveTo>
                  <a:lnTo>
                    <a:pt x="0" y="1166"/>
                  </a:lnTo>
                  <a:lnTo>
                    <a:pt x="0" y="1208"/>
                  </a:lnTo>
                  <a:lnTo>
                    <a:pt x="54" y="1180"/>
                  </a:lnTo>
                  <a:lnTo>
                    <a:pt x="150" y="1194"/>
                  </a:lnTo>
                  <a:lnTo>
                    <a:pt x="192" y="1208"/>
                  </a:lnTo>
                  <a:lnTo>
                    <a:pt x="274" y="1290"/>
                  </a:lnTo>
                  <a:lnTo>
                    <a:pt x="314" y="1386"/>
                  </a:lnTo>
                  <a:lnTo>
                    <a:pt x="370" y="1414"/>
                  </a:lnTo>
                  <a:lnTo>
                    <a:pt x="466" y="1441"/>
                  </a:lnTo>
                  <a:lnTo>
                    <a:pt x="617" y="1454"/>
                  </a:lnTo>
                  <a:lnTo>
                    <a:pt x="782" y="1482"/>
                  </a:lnTo>
                  <a:lnTo>
                    <a:pt x="947" y="1454"/>
                  </a:lnTo>
                  <a:lnTo>
                    <a:pt x="1124" y="1399"/>
                  </a:lnTo>
                  <a:lnTo>
                    <a:pt x="1221" y="1386"/>
                  </a:lnTo>
                  <a:lnTo>
                    <a:pt x="1413" y="1304"/>
                  </a:lnTo>
                  <a:lnTo>
                    <a:pt x="1509" y="1234"/>
                  </a:lnTo>
                  <a:lnTo>
                    <a:pt x="1605" y="1194"/>
                  </a:lnTo>
                  <a:lnTo>
                    <a:pt x="1700" y="1139"/>
                  </a:lnTo>
                  <a:lnTo>
                    <a:pt x="1796" y="1070"/>
                  </a:lnTo>
                  <a:lnTo>
                    <a:pt x="1852" y="988"/>
                  </a:lnTo>
                  <a:lnTo>
                    <a:pt x="1948" y="892"/>
                  </a:lnTo>
                  <a:lnTo>
                    <a:pt x="1975" y="836"/>
                  </a:lnTo>
                  <a:lnTo>
                    <a:pt x="2016" y="727"/>
                  </a:lnTo>
                  <a:lnTo>
                    <a:pt x="2016" y="672"/>
                  </a:lnTo>
                  <a:lnTo>
                    <a:pt x="2016" y="507"/>
                  </a:lnTo>
                  <a:lnTo>
                    <a:pt x="2016" y="385"/>
                  </a:lnTo>
                  <a:lnTo>
                    <a:pt x="2003" y="316"/>
                  </a:lnTo>
                  <a:lnTo>
                    <a:pt x="1961" y="220"/>
                  </a:lnTo>
                  <a:lnTo>
                    <a:pt x="1920" y="137"/>
                  </a:lnTo>
                  <a:lnTo>
                    <a:pt x="1865" y="68"/>
                  </a:lnTo>
                  <a:lnTo>
                    <a:pt x="1755" y="13"/>
                  </a:lnTo>
                  <a:lnTo>
                    <a:pt x="1659" y="0"/>
                  </a:lnTo>
                  <a:lnTo>
                    <a:pt x="1509" y="13"/>
                  </a:lnTo>
                  <a:lnTo>
                    <a:pt x="1193" y="137"/>
                  </a:lnTo>
                  <a:lnTo>
                    <a:pt x="1069" y="192"/>
                  </a:lnTo>
                  <a:lnTo>
                    <a:pt x="947" y="261"/>
                  </a:lnTo>
                  <a:lnTo>
                    <a:pt x="658" y="411"/>
                  </a:lnTo>
                  <a:lnTo>
                    <a:pt x="466" y="535"/>
                  </a:lnTo>
                  <a:lnTo>
                    <a:pt x="246" y="699"/>
                  </a:lnTo>
                  <a:lnTo>
                    <a:pt x="123" y="823"/>
                  </a:lnTo>
                  <a:lnTo>
                    <a:pt x="27" y="919"/>
                  </a:lnTo>
                  <a:lnTo>
                    <a:pt x="0" y="1112"/>
                  </a:lnTo>
                  <a:close/>
                </a:path>
              </a:pathLst>
            </a:custGeom>
            <a:solidFill>
              <a:srgbClr val="FF7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32"/>
            <p:cNvSpPr>
              <a:spLocks/>
            </p:cNvSpPr>
            <p:nvPr/>
          </p:nvSpPr>
          <p:spPr bwMode="auto">
            <a:xfrm flipH="1">
              <a:off x="2480" y="2730"/>
              <a:ext cx="520" cy="442"/>
            </a:xfrm>
            <a:custGeom>
              <a:avLst/>
              <a:gdLst>
                <a:gd name="T0" fmla="*/ 0 w 2016"/>
                <a:gd name="T1" fmla="*/ 0 h 1482"/>
                <a:gd name="T2" fmla="*/ 0 w 2016"/>
                <a:gd name="T3" fmla="*/ 0 h 1482"/>
                <a:gd name="T4" fmla="*/ 0 w 2016"/>
                <a:gd name="T5" fmla="*/ 0 h 1482"/>
                <a:gd name="T6" fmla="*/ 0 w 2016"/>
                <a:gd name="T7" fmla="*/ 0 h 1482"/>
                <a:gd name="T8" fmla="*/ 0 w 2016"/>
                <a:gd name="T9" fmla="*/ 0 h 1482"/>
                <a:gd name="T10" fmla="*/ 0 w 2016"/>
                <a:gd name="T11" fmla="*/ 0 h 1482"/>
                <a:gd name="T12" fmla="*/ 0 w 2016"/>
                <a:gd name="T13" fmla="*/ 0 h 1482"/>
                <a:gd name="T14" fmla="*/ 0 w 2016"/>
                <a:gd name="T15" fmla="*/ 0 h 1482"/>
                <a:gd name="T16" fmla="*/ 0 w 2016"/>
                <a:gd name="T17" fmla="*/ 0 h 1482"/>
                <a:gd name="T18" fmla="*/ 0 w 2016"/>
                <a:gd name="T19" fmla="*/ 0 h 1482"/>
                <a:gd name="T20" fmla="*/ 0 w 2016"/>
                <a:gd name="T21" fmla="*/ 0 h 1482"/>
                <a:gd name="T22" fmla="*/ 0 w 2016"/>
                <a:gd name="T23" fmla="*/ 0 h 1482"/>
                <a:gd name="T24" fmla="*/ 0 w 2016"/>
                <a:gd name="T25" fmla="*/ 0 h 1482"/>
                <a:gd name="T26" fmla="*/ 0 w 2016"/>
                <a:gd name="T27" fmla="*/ 0 h 1482"/>
                <a:gd name="T28" fmla="*/ 0 w 2016"/>
                <a:gd name="T29" fmla="*/ 0 h 1482"/>
                <a:gd name="T30" fmla="*/ 0 w 2016"/>
                <a:gd name="T31" fmla="*/ 0 h 1482"/>
                <a:gd name="T32" fmla="*/ 0 w 2016"/>
                <a:gd name="T33" fmla="*/ 0 h 1482"/>
                <a:gd name="T34" fmla="*/ 0 w 2016"/>
                <a:gd name="T35" fmla="*/ 0 h 1482"/>
                <a:gd name="T36" fmla="*/ 0 w 2016"/>
                <a:gd name="T37" fmla="*/ 0 h 1482"/>
                <a:gd name="T38" fmla="*/ 0 w 2016"/>
                <a:gd name="T39" fmla="*/ 0 h 1482"/>
                <a:gd name="T40" fmla="*/ 0 w 2016"/>
                <a:gd name="T41" fmla="*/ 0 h 1482"/>
                <a:gd name="T42" fmla="*/ 0 w 2016"/>
                <a:gd name="T43" fmla="*/ 0 h 1482"/>
                <a:gd name="T44" fmla="*/ 0 w 2016"/>
                <a:gd name="T45" fmla="*/ 0 h 1482"/>
                <a:gd name="T46" fmla="*/ 0 w 2016"/>
                <a:gd name="T47" fmla="*/ 0 h 1482"/>
                <a:gd name="T48" fmla="*/ 0 w 2016"/>
                <a:gd name="T49" fmla="*/ 0 h 1482"/>
                <a:gd name="T50" fmla="*/ 0 w 2016"/>
                <a:gd name="T51" fmla="*/ 0 h 1482"/>
                <a:gd name="T52" fmla="*/ 0 w 2016"/>
                <a:gd name="T53" fmla="*/ 0 h 1482"/>
                <a:gd name="T54" fmla="*/ 0 w 2016"/>
                <a:gd name="T55" fmla="*/ 0 h 1482"/>
                <a:gd name="T56" fmla="*/ 0 w 2016"/>
                <a:gd name="T57" fmla="*/ 0 h 1482"/>
                <a:gd name="T58" fmla="*/ 0 w 2016"/>
                <a:gd name="T59" fmla="*/ 0 h 1482"/>
                <a:gd name="T60" fmla="*/ 0 w 2016"/>
                <a:gd name="T61" fmla="*/ 0 h 1482"/>
                <a:gd name="T62" fmla="*/ 0 w 2016"/>
                <a:gd name="T63" fmla="*/ 0 h 1482"/>
                <a:gd name="T64" fmla="*/ 0 w 2016"/>
                <a:gd name="T65" fmla="*/ 0 h 1482"/>
                <a:gd name="T66" fmla="*/ 0 w 2016"/>
                <a:gd name="T67" fmla="*/ 0 h 1482"/>
                <a:gd name="T68" fmla="*/ 0 w 2016"/>
                <a:gd name="T69" fmla="*/ 0 h 1482"/>
                <a:gd name="T70" fmla="*/ 0 w 2016"/>
                <a:gd name="T71" fmla="*/ 0 h 1482"/>
                <a:gd name="T72" fmla="*/ 0 w 2016"/>
                <a:gd name="T73" fmla="*/ 0 h 1482"/>
                <a:gd name="T74" fmla="*/ 0 w 2016"/>
                <a:gd name="T75" fmla="*/ 0 h 1482"/>
                <a:gd name="T76" fmla="*/ 0 w 2016"/>
                <a:gd name="T77" fmla="*/ 0 h 1482"/>
                <a:gd name="T78" fmla="*/ 0 w 2016"/>
                <a:gd name="T79" fmla="*/ 0 h 1482"/>
                <a:gd name="T80" fmla="*/ 0 w 2016"/>
                <a:gd name="T81" fmla="*/ 0 h 1482"/>
                <a:gd name="T82" fmla="*/ 0 w 2016"/>
                <a:gd name="T83" fmla="*/ 0 h 1482"/>
                <a:gd name="T84" fmla="*/ 0 w 2016"/>
                <a:gd name="T85" fmla="*/ 0 h 14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16"/>
                <a:gd name="T130" fmla="*/ 0 h 1482"/>
                <a:gd name="T131" fmla="*/ 2016 w 2016"/>
                <a:gd name="T132" fmla="*/ 1482 h 14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16" h="1482">
                  <a:moveTo>
                    <a:pt x="0" y="1112"/>
                  </a:moveTo>
                  <a:lnTo>
                    <a:pt x="0" y="1166"/>
                  </a:lnTo>
                  <a:lnTo>
                    <a:pt x="0" y="1208"/>
                  </a:lnTo>
                  <a:lnTo>
                    <a:pt x="54" y="1180"/>
                  </a:lnTo>
                  <a:lnTo>
                    <a:pt x="150" y="1194"/>
                  </a:lnTo>
                  <a:lnTo>
                    <a:pt x="192" y="1208"/>
                  </a:lnTo>
                  <a:lnTo>
                    <a:pt x="274" y="1290"/>
                  </a:lnTo>
                  <a:lnTo>
                    <a:pt x="314" y="1386"/>
                  </a:lnTo>
                  <a:lnTo>
                    <a:pt x="370" y="1414"/>
                  </a:lnTo>
                  <a:lnTo>
                    <a:pt x="466" y="1441"/>
                  </a:lnTo>
                  <a:lnTo>
                    <a:pt x="617" y="1454"/>
                  </a:lnTo>
                  <a:lnTo>
                    <a:pt x="782" y="1482"/>
                  </a:lnTo>
                  <a:lnTo>
                    <a:pt x="947" y="1454"/>
                  </a:lnTo>
                  <a:lnTo>
                    <a:pt x="1124" y="1399"/>
                  </a:lnTo>
                  <a:lnTo>
                    <a:pt x="1221" y="1386"/>
                  </a:lnTo>
                  <a:lnTo>
                    <a:pt x="1413" y="1304"/>
                  </a:lnTo>
                  <a:lnTo>
                    <a:pt x="1509" y="1234"/>
                  </a:lnTo>
                  <a:lnTo>
                    <a:pt x="1605" y="1194"/>
                  </a:lnTo>
                  <a:lnTo>
                    <a:pt x="1700" y="1139"/>
                  </a:lnTo>
                  <a:lnTo>
                    <a:pt x="1796" y="1070"/>
                  </a:lnTo>
                  <a:lnTo>
                    <a:pt x="1852" y="988"/>
                  </a:lnTo>
                  <a:lnTo>
                    <a:pt x="1948" y="892"/>
                  </a:lnTo>
                  <a:lnTo>
                    <a:pt x="1975" y="836"/>
                  </a:lnTo>
                  <a:lnTo>
                    <a:pt x="2016" y="727"/>
                  </a:lnTo>
                  <a:lnTo>
                    <a:pt x="2016" y="672"/>
                  </a:lnTo>
                  <a:lnTo>
                    <a:pt x="2016" y="507"/>
                  </a:lnTo>
                  <a:lnTo>
                    <a:pt x="2016" y="385"/>
                  </a:lnTo>
                  <a:lnTo>
                    <a:pt x="2003" y="316"/>
                  </a:lnTo>
                  <a:lnTo>
                    <a:pt x="1961" y="220"/>
                  </a:lnTo>
                  <a:lnTo>
                    <a:pt x="1920" y="137"/>
                  </a:lnTo>
                  <a:lnTo>
                    <a:pt x="1865" y="68"/>
                  </a:lnTo>
                  <a:lnTo>
                    <a:pt x="1755" y="13"/>
                  </a:lnTo>
                  <a:lnTo>
                    <a:pt x="1659" y="0"/>
                  </a:lnTo>
                  <a:lnTo>
                    <a:pt x="1509" y="13"/>
                  </a:lnTo>
                  <a:lnTo>
                    <a:pt x="1193" y="137"/>
                  </a:lnTo>
                  <a:lnTo>
                    <a:pt x="1069" y="192"/>
                  </a:lnTo>
                  <a:lnTo>
                    <a:pt x="947" y="261"/>
                  </a:lnTo>
                  <a:lnTo>
                    <a:pt x="658" y="411"/>
                  </a:lnTo>
                  <a:lnTo>
                    <a:pt x="466" y="535"/>
                  </a:lnTo>
                  <a:lnTo>
                    <a:pt x="246" y="699"/>
                  </a:lnTo>
                  <a:lnTo>
                    <a:pt x="123" y="823"/>
                  </a:lnTo>
                  <a:lnTo>
                    <a:pt x="27" y="919"/>
                  </a:lnTo>
                  <a:lnTo>
                    <a:pt x="0" y="1112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33"/>
            <p:cNvSpPr>
              <a:spLocks/>
            </p:cNvSpPr>
            <p:nvPr/>
          </p:nvSpPr>
          <p:spPr bwMode="auto">
            <a:xfrm flipH="1">
              <a:off x="2562" y="2668"/>
              <a:ext cx="758" cy="582"/>
            </a:xfrm>
            <a:custGeom>
              <a:avLst/>
              <a:gdLst>
                <a:gd name="T0" fmla="*/ 0 w 2936"/>
                <a:gd name="T1" fmla="*/ 0 h 1949"/>
                <a:gd name="T2" fmla="*/ 0 w 2936"/>
                <a:gd name="T3" fmla="*/ 0 h 1949"/>
                <a:gd name="T4" fmla="*/ 0 w 2936"/>
                <a:gd name="T5" fmla="*/ 0 h 1949"/>
                <a:gd name="T6" fmla="*/ 0 w 2936"/>
                <a:gd name="T7" fmla="*/ 0 h 1949"/>
                <a:gd name="T8" fmla="*/ 0 w 2936"/>
                <a:gd name="T9" fmla="*/ 0 h 1949"/>
                <a:gd name="T10" fmla="*/ 0 w 2936"/>
                <a:gd name="T11" fmla="*/ 0 h 1949"/>
                <a:gd name="T12" fmla="*/ 0 w 2936"/>
                <a:gd name="T13" fmla="*/ 0 h 1949"/>
                <a:gd name="T14" fmla="*/ 0 w 2936"/>
                <a:gd name="T15" fmla="*/ 0 h 1949"/>
                <a:gd name="T16" fmla="*/ 0 w 2936"/>
                <a:gd name="T17" fmla="*/ 0 h 1949"/>
                <a:gd name="T18" fmla="*/ 0 w 2936"/>
                <a:gd name="T19" fmla="*/ 0 h 1949"/>
                <a:gd name="T20" fmla="*/ 0 w 2936"/>
                <a:gd name="T21" fmla="*/ 0 h 1949"/>
                <a:gd name="T22" fmla="*/ 0 w 2936"/>
                <a:gd name="T23" fmla="*/ 0 h 1949"/>
                <a:gd name="T24" fmla="*/ 0 w 2936"/>
                <a:gd name="T25" fmla="*/ 0 h 1949"/>
                <a:gd name="T26" fmla="*/ 0 w 2936"/>
                <a:gd name="T27" fmla="*/ 0 h 1949"/>
                <a:gd name="T28" fmla="*/ 0 w 2936"/>
                <a:gd name="T29" fmla="*/ 0 h 1949"/>
                <a:gd name="T30" fmla="*/ 0 w 2936"/>
                <a:gd name="T31" fmla="*/ 0 h 1949"/>
                <a:gd name="T32" fmla="*/ 0 w 2936"/>
                <a:gd name="T33" fmla="*/ 0 h 1949"/>
                <a:gd name="T34" fmla="*/ 0 w 2936"/>
                <a:gd name="T35" fmla="*/ 0 h 1949"/>
                <a:gd name="T36" fmla="*/ 0 w 2936"/>
                <a:gd name="T37" fmla="*/ 0 h 1949"/>
                <a:gd name="T38" fmla="*/ 0 w 2936"/>
                <a:gd name="T39" fmla="*/ 0 h 1949"/>
                <a:gd name="T40" fmla="*/ 0 w 2936"/>
                <a:gd name="T41" fmla="*/ 0 h 1949"/>
                <a:gd name="T42" fmla="*/ 0 w 2936"/>
                <a:gd name="T43" fmla="*/ 0 h 1949"/>
                <a:gd name="T44" fmla="*/ 0 w 2936"/>
                <a:gd name="T45" fmla="*/ 0 h 1949"/>
                <a:gd name="T46" fmla="*/ 0 w 2936"/>
                <a:gd name="T47" fmla="*/ 0 h 1949"/>
                <a:gd name="T48" fmla="*/ 0 w 2936"/>
                <a:gd name="T49" fmla="*/ 0 h 1949"/>
                <a:gd name="T50" fmla="*/ 0 w 2936"/>
                <a:gd name="T51" fmla="*/ 0 h 1949"/>
                <a:gd name="T52" fmla="*/ 0 w 2936"/>
                <a:gd name="T53" fmla="*/ 0 h 1949"/>
                <a:gd name="T54" fmla="*/ 0 w 2936"/>
                <a:gd name="T55" fmla="*/ 0 h 1949"/>
                <a:gd name="T56" fmla="*/ 0 w 2936"/>
                <a:gd name="T57" fmla="*/ 0 h 1949"/>
                <a:gd name="T58" fmla="*/ 0 w 2936"/>
                <a:gd name="T59" fmla="*/ 0 h 1949"/>
                <a:gd name="T60" fmla="*/ 0 w 2936"/>
                <a:gd name="T61" fmla="*/ 0 h 1949"/>
                <a:gd name="T62" fmla="*/ 0 w 2936"/>
                <a:gd name="T63" fmla="*/ 0 h 1949"/>
                <a:gd name="T64" fmla="*/ 0 w 2936"/>
                <a:gd name="T65" fmla="*/ 0 h 1949"/>
                <a:gd name="T66" fmla="*/ 0 w 2936"/>
                <a:gd name="T67" fmla="*/ 0 h 1949"/>
                <a:gd name="T68" fmla="*/ 0 w 2936"/>
                <a:gd name="T69" fmla="*/ 0 h 1949"/>
                <a:gd name="T70" fmla="*/ 0 w 2936"/>
                <a:gd name="T71" fmla="*/ 0 h 1949"/>
                <a:gd name="T72" fmla="*/ 0 w 2936"/>
                <a:gd name="T73" fmla="*/ 0 h 1949"/>
                <a:gd name="T74" fmla="*/ 0 w 2936"/>
                <a:gd name="T75" fmla="*/ 0 h 1949"/>
                <a:gd name="T76" fmla="*/ 0 w 2936"/>
                <a:gd name="T77" fmla="*/ 0 h 1949"/>
                <a:gd name="T78" fmla="*/ 0 w 2936"/>
                <a:gd name="T79" fmla="*/ 0 h 1949"/>
                <a:gd name="T80" fmla="*/ 0 w 2936"/>
                <a:gd name="T81" fmla="*/ 0 h 1949"/>
                <a:gd name="T82" fmla="*/ 0 w 2936"/>
                <a:gd name="T83" fmla="*/ 0 h 1949"/>
                <a:gd name="T84" fmla="*/ 0 w 2936"/>
                <a:gd name="T85" fmla="*/ 0 h 1949"/>
                <a:gd name="T86" fmla="*/ 0 w 2936"/>
                <a:gd name="T87" fmla="*/ 0 h 1949"/>
                <a:gd name="T88" fmla="*/ 0 w 2936"/>
                <a:gd name="T89" fmla="*/ 0 h 1949"/>
                <a:gd name="T90" fmla="*/ 0 w 2936"/>
                <a:gd name="T91" fmla="*/ 0 h 1949"/>
                <a:gd name="T92" fmla="*/ 0 w 2936"/>
                <a:gd name="T93" fmla="*/ 0 h 19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6"/>
                <a:gd name="T142" fmla="*/ 0 h 1949"/>
                <a:gd name="T143" fmla="*/ 2936 w 2936"/>
                <a:gd name="T144" fmla="*/ 1949 h 19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6" h="1949">
                  <a:moveTo>
                    <a:pt x="220" y="1949"/>
                  </a:moveTo>
                  <a:lnTo>
                    <a:pt x="329" y="1908"/>
                  </a:lnTo>
                  <a:lnTo>
                    <a:pt x="466" y="1840"/>
                  </a:lnTo>
                  <a:lnTo>
                    <a:pt x="590" y="1770"/>
                  </a:lnTo>
                  <a:lnTo>
                    <a:pt x="686" y="1688"/>
                  </a:lnTo>
                  <a:lnTo>
                    <a:pt x="782" y="1620"/>
                  </a:lnTo>
                  <a:lnTo>
                    <a:pt x="906" y="1537"/>
                  </a:lnTo>
                  <a:lnTo>
                    <a:pt x="1263" y="1372"/>
                  </a:lnTo>
                  <a:lnTo>
                    <a:pt x="1510" y="1276"/>
                  </a:lnTo>
                  <a:lnTo>
                    <a:pt x="1770" y="1194"/>
                  </a:lnTo>
                  <a:lnTo>
                    <a:pt x="1922" y="1139"/>
                  </a:lnTo>
                  <a:lnTo>
                    <a:pt x="2113" y="1057"/>
                  </a:lnTo>
                  <a:lnTo>
                    <a:pt x="2305" y="946"/>
                  </a:lnTo>
                  <a:lnTo>
                    <a:pt x="2457" y="796"/>
                  </a:lnTo>
                  <a:lnTo>
                    <a:pt x="2525" y="713"/>
                  </a:lnTo>
                  <a:lnTo>
                    <a:pt x="2690" y="508"/>
                  </a:lnTo>
                  <a:lnTo>
                    <a:pt x="2799" y="398"/>
                  </a:lnTo>
                  <a:lnTo>
                    <a:pt x="2895" y="315"/>
                  </a:lnTo>
                  <a:lnTo>
                    <a:pt x="2936" y="247"/>
                  </a:lnTo>
                  <a:lnTo>
                    <a:pt x="2936" y="178"/>
                  </a:lnTo>
                  <a:lnTo>
                    <a:pt x="2895" y="165"/>
                  </a:lnTo>
                  <a:lnTo>
                    <a:pt x="2786" y="123"/>
                  </a:lnTo>
                  <a:lnTo>
                    <a:pt x="2580" y="123"/>
                  </a:lnTo>
                  <a:lnTo>
                    <a:pt x="2305" y="137"/>
                  </a:lnTo>
                  <a:lnTo>
                    <a:pt x="1894" y="97"/>
                  </a:lnTo>
                  <a:lnTo>
                    <a:pt x="1606" y="54"/>
                  </a:lnTo>
                  <a:lnTo>
                    <a:pt x="1290" y="28"/>
                  </a:lnTo>
                  <a:lnTo>
                    <a:pt x="1043" y="0"/>
                  </a:lnTo>
                  <a:lnTo>
                    <a:pt x="823" y="14"/>
                  </a:lnTo>
                  <a:lnTo>
                    <a:pt x="577" y="54"/>
                  </a:lnTo>
                  <a:lnTo>
                    <a:pt x="371" y="151"/>
                  </a:lnTo>
                  <a:lnTo>
                    <a:pt x="288" y="219"/>
                  </a:lnTo>
                  <a:lnTo>
                    <a:pt x="179" y="302"/>
                  </a:lnTo>
                  <a:lnTo>
                    <a:pt x="124" y="371"/>
                  </a:lnTo>
                  <a:lnTo>
                    <a:pt x="69" y="480"/>
                  </a:lnTo>
                  <a:lnTo>
                    <a:pt x="28" y="591"/>
                  </a:lnTo>
                  <a:lnTo>
                    <a:pt x="15" y="713"/>
                  </a:lnTo>
                  <a:lnTo>
                    <a:pt x="0" y="837"/>
                  </a:lnTo>
                  <a:lnTo>
                    <a:pt x="0" y="905"/>
                  </a:lnTo>
                  <a:lnTo>
                    <a:pt x="0" y="1057"/>
                  </a:lnTo>
                  <a:lnTo>
                    <a:pt x="15" y="1125"/>
                  </a:lnTo>
                  <a:lnTo>
                    <a:pt x="55" y="1372"/>
                  </a:lnTo>
                  <a:lnTo>
                    <a:pt x="124" y="1620"/>
                  </a:lnTo>
                  <a:lnTo>
                    <a:pt x="151" y="1688"/>
                  </a:lnTo>
                  <a:lnTo>
                    <a:pt x="192" y="1840"/>
                  </a:lnTo>
                  <a:lnTo>
                    <a:pt x="192" y="1908"/>
                  </a:lnTo>
                  <a:lnTo>
                    <a:pt x="220" y="1949"/>
                  </a:lnTo>
                  <a:close/>
                </a:path>
              </a:pathLst>
            </a:custGeom>
            <a:solidFill>
              <a:srgbClr val="FF6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34"/>
            <p:cNvSpPr>
              <a:spLocks/>
            </p:cNvSpPr>
            <p:nvPr/>
          </p:nvSpPr>
          <p:spPr bwMode="auto">
            <a:xfrm flipH="1">
              <a:off x="2562" y="2668"/>
              <a:ext cx="758" cy="582"/>
            </a:xfrm>
            <a:custGeom>
              <a:avLst/>
              <a:gdLst>
                <a:gd name="T0" fmla="*/ 0 w 2936"/>
                <a:gd name="T1" fmla="*/ 0 h 1949"/>
                <a:gd name="T2" fmla="*/ 0 w 2936"/>
                <a:gd name="T3" fmla="*/ 0 h 1949"/>
                <a:gd name="T4" fmla="*/ 0 w 2936"/>
                <a:gd name="T5" fmla="*/ 0 h 1949"/>
                <a:gd name="T6" fmla="*/ 0 w 2936"/>
                <a:gd name="T7" fmla="*/ 0 h 1949"/>
                <a:gd name="T8" fmla="*/ 0 w 2936"/>
                <a:gd name="T9" fmla="*/ 0 h 1949"/>
                <a:gd name="T10" fmla="*/ 0 w 2936"/>
                <a:gd name="T11" fmla="*/ 0 h 1949"/>
                <a:gd name="T12" fmla="*/ 0 w 2936"/>
                <a:gd name="T13" fmla="*/ 0 h 1949"/>
                <a:gd name="T14" fmla="*/ 0 w 2936"/>
                <a:gd name="T15" fmla="*/ 0 h 1949"/>
                <a:gd name="T16" fmla="*/ 0 w 2936"/>
                <a:gd name="T17" fmla="*/ 0 h 1949"/>
                <a:gd name="T18" fmla="*/ 0 w 2936"/>
                <a:gd name="T19" fmla="*/ 0 h 1949"/>
                <a:gd name="T20" fmla="*/ 0 w 2936"/>
                <a:gd name="T21" fmla="*/ 0 h 1949"/>
                <a:gd name="T22" fmla="*/ 0 w 2936"/>
                <a:gd name="T23" fmla="*/ 0 h 1949"/>
                <a:gd name="T24" fmla="*/ 0 w 2936"/>
                <a:gd name="T25" fmla="*/ 0 h 1949"/>
                <a:gd name="T26" fmla="*/ 0 w 2936"/>
                <a:gd name="T27" fmla="*/ 0 h 1949"/>
                <a:gd name="T28" fmla="*/ 0 w 2936"/>
                <a:gd name="T29" fmla="*/ 0 h 1949"/>
                <a:gd name="T30" fmla="*/ 0 w 2936"/>
                <a:gd name="T31" fmla="*/ 0 h 1949"/>
                <a:gd name="T32" fmla="*/ 0 w 2936"/>
                <a:gd name="T33" fmla="*/ 0 h 1949"/>
                <a:gd name="T34" fmla="*/ 0 w 2936"/>
                <a:gd name="T35" fmla="*/ 0 h 1949"/>
                <a:gd name="T36" fmla="*/ 0 w 2936"/>
                <a:gd name="T37" fmla="*/ 0 h 1949"/>
                <a:gd name="T38" fmla="*/ 0 w 2936"/>
                <a:gd name="T39" fmla="*/ 0 h 1949"/>
                <a:gd name="T40" fmla="*/ 0 w 2936"/>
                <a:gd name="T41" fmla="*/ 0 h 1949"/>
                <a:gd name="T42" fmla="*/ 0 w 2936"/>
                <a:gd name="T43" fmla="*/ 0 h 1949"/>
                <a:gd name="T44" fmla="*/ 0 w 2936"/>
                <a:gd name="T45" fmla="*/ 0 h 1949"/>
                <a:gd name="T46" fmla="*/ 0 w 2936"/>
                <a:gd name="T47" fmla="*/ 0 h 1949"/>
                <a:gd name="T48" fmla="*/ 0 w 2936"/>
                <a:gd name="T49" fmla="*/ 0 h 1949"/>
                <a:gd name="T50" fmla="*/ 0 w 2936"/>
                <a:gd name="T51" fmla="*/ 0 h 1949"/>
                <a:gd name="T52" fmla="*/ 0 w 2936"/>
                <a:gd name="T53" fmla="*/ 0 h 1949"/>
                <a:gd name="T54" fmla="*/ 0 w 2936"/>
                <a:gd name="T55" fmla="*/ 0 h 1949"/>
                <a:gd name="T56" fmla="*/ 0 w 2936"/>
                <a:gd name="T57" fmla="*/ 0 h 1949"/>
                <a:gd name="T58" fmla="*/ 0 w 2936"/>
                <a:gd name="T59" fmla="*/ 0 h 1949"/>
                <a:gd name="T60" fmla="*/ 0 w 2936"/>
                <a:gd name="T61" fmla="*/ 0 h 1949"/>
                <a:gd name="T62" fmla="*/ 0 w 2936"/>
                <a:gd name="T63" fmla="*/ 0 h 1949"/>
                <a:gd name="T64" fmla="*/ 0 w 2936"/>
                <a:gd name="T65" fmla="*/ 0 h 1949"/>
                <a:gd name="T66" fmla="*/ 0 w 2936"/>
                <a:gd name="T67" fmla="*/ 0 h 1949"/>
                <a:gd name="T68" fmla="*/ 0 w 2936"/>
                <a:gd name="T69" fmla="*/ 0 h 1949"/>
                <a:gd name="T70" fmla="*/ 0 w 2936"/>
                <a:gd name="T71" fmla="*/ 0 h 1949"/>
                <a:gd name="T72" fmla="*/ 0 w 2936"/>
                <a:gd name="T73" fmla="*/ 0 h 1949"/>
                <a:gd name="T74" fmla="*/ 0 w 2936"/>
                <a:gd name="T75" fmla="*/ 0 h 1949"/>
                <a:gd name="T76" fmla="*/ 0 w 2936"/>
                <a:gd name="T77" fmla="*/ 0 h 1949"/>
                <a:gd name="T78" fmla="*/ 0 w 2936"/>
                <a:gd name="T79" fmla="*/ 0 h 1949"/>
                <a:gd name="T80" fmla="*/ 0 w 2936"/>
                <a:gd name="T81" fmla="*/ 0 h 1949"/>
                <a:gd name="T82" fmla="*/ 0 w 2936"/>
                <a:gd name="T83" fmla="*/ 0 h 1949"/>
                <a:gd name="T84" fmla="*/ 0 w 2936"/>
                <a:gd name="T85" fmla="*/ 0 h 1949"/>
                <a:gd name="T86" fmla="*/ 0 w 2936"/>
                <a:gd name="T87" fmla="*/ 0 h 1949"/>
                <a:gd name="T88" fmla="*/ 0 w 2936"/>
                <a:gd name="T89" fmla="*/ 0 h 1949"/>
                <a:gd name="T90" fmla="*/ 0 w 2936"/>
                <a:gd name="T91" fmla="*/ 0 h 1949"/>
                <a:gd name="T92" fmla="*/ 0 w 2936"/>
                <a:gd name="T93" fmla="*/ 0 h 19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6"/>
                <a:gd name="T142" fmla="*/ 0 h 1949"/>
                <a:gd name="T143" fmla="*/ 2936 w 2936"/>
                <a:gd name="T144" fmla="*/ 1949 h 19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6" h="1949">
                  <a:moveTo>
                    <a:pt x="220" y="1949"/>
                  </a:moveTo>
                  <a:lnTo>
                    <a:pt x="329" y="1908"/>
                  </a:lnTo>
                  <a:lnTo>
                    <a:pt x="466" y="1840"/>
                  </a:lnTo>
                  <a:lnTo>
                    <a:pt x="590" y="1770"/>
                  </a:lnTo>
                  <a:lnTo>
                    <a:pt x="686" y="1688"/>
                  </a:lnTo>
                  <a:lnTo>
                    <a:pt x="782" y="1620"/>
                  </a:lnTo>
                  <a:lnTo>
                    <a:pt x="906" y="1537"/>
                  </a:lnTo>
                  <a:lnTo>
                    <a:pt x="1263" y="1372"/>
                  </a:lnTo>
                  <a:lnTo>
                    <a:pt x="1510" y="1276"/>
                  </a:lnTo>
                  <a:lnTo>
                    <a:pt x="1770" y="1194"/>
                  </a:lnTo>
                  <a:lnTo>
                    <a:pt x="1922" y="1139"/>
                  </a:lnTo>
                  <a:lnTo>
                    <a:pt x="2113" y="1057"/>
                  </a:lnTo>
                  <a:lnTo>
                    <a:pt x="2305" y="946"/>
                  </a:lnTo>
                  <a:lnTo>
                    <a:pt x="2457" y="796"/>
                  </a:lnTo>
                  <a:lnTo>
                    <a:pt x="2525" y="713"/>
                  </a:lnTo>
                  <a:lnTo>
                    <a:pt x="2690" y="508"/>
                  </a:lnTo>
                  <a:lnTo>
                    <a:pt x="2799" y="398"/>
                  </a:lnTo>
                  <a:lnTo>
                    <a:pt x="2895" y="315"/>
                  </a:lnTo>
                  <a:lnTo>
                    <a:pt x="2936" y="247"/>
                  </a:lnTo>
                  <a:lnTo>
                    <a:pt x="2936" y="178"/>
                  </a:lnTo>
                  <a:lnTo>
                    <a:pt x="2895" y="165"/>
                  </a:lnTo>
                  <a:lnTo>
                    <a:pt x="2786" y="123"/>
                  </a:lnTo>
                  <a:lnTo>
                    <a:pt x="2580" y="123"/>
                  </a:lnTo>
                  <a:lnTo>
                    <a:pt x="2305" y="137"/>
                  </a:lnTo>
                  <a:lnTo>
                    <a:pt x="1894" y="97"/>
                  </a:lnTo>
                  <a:lnTo>
                    <a:pt x="1606" y="54"/>
                  </a:lnTo>
                  <a:lnTo>
                    <a:pt x="1290" y="28"/>
                  </a:lnTo>
                  <a:lnTo>
                    <a:pt x="1043" y="0"/>
                  </a:lnTo>
                  <a:lnTo>
                    <a:pt x="823" y="14"/>
                  </a:lnTo>
                  <a:lnTo>
                    <a:pt x="577" y="54"/>
                  </a:lnTo>
                  <a:lnTo>
                    <a:pt x="371" y="151"/>
                  </a:lnTo>
                  <a:lnTo>
                    <a:pt x="288" y="219"/>
                  </a:lnTo>
                  <a:lnTo>
                    <a:pt x="179" y="302"/>
                  </a:lnTo>
                  <a:lnTo>
                    <a:pt x="124" y="371"/>
                  </a:lnTo>
                  <a:lnTo>
                    <a:pt x="69" y="480"/>
                  </a:lnTo>
                  <a:lnTo>
                    <a:pt x="28" y="591"/>
                  </a:lnTo>
                  <a:lnTo>
                    <a:pt x="15" y="713"/>
                  </a:lnTo>
                  <a:lnTo>
                    <a:pt x="0" y="837"/>
                  </a:lnTo>
                  <a:lnTo>
                    <a:pt x="0" y="905"/>
                  </a:lnTo>
                  <a:lnTo>
                    <a:pt x="0" y="1057"/>
                  </a:lnTo>
                  <a:lnTo>
                    <a:pt x="15" y="1125"/>
                  </a:lnTo>
                  <a:lnTo>
                    <a:pt x="55" y="1372"/>
                  </a:lnTo>
                  <a:lnTo>
                    <a:pt x="124" y="1620"/>
                  </a:lnTo>
                  <a:lnTo>
                    <a:pt x="151" y="1688"/>
                  </a:lnTo>
                  <a:lnTo>
                    <a:pt x="192" y="1840"/>
                  </a:lnTo>
                  <a:lnTo>
                    <a:pt x="192" y="1908"/>
                  </a:lnTo>
                  <a:lnTo>
                    <a:pt x="220" y="1949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35"/>
            <p:cNvSpPr>
              <a:spLocks/>
            </p:cNvSpPr>
            <p:nvPr/>
          </p:nvSpPr>
          <p:spPr bwMode="auto">
            <a:xfrm flipH="1">
              <a:off x="2822" y="2704"/>
              <a:ext cx="40" cy="288"/>
            </a:xfrm>
            <a:custGeom>
              <a:avLst/>
              <a:gdLst>
                <a:gd name="T0" fmla="*/ 0 w 151"/>
                <a:gd name="T1" fmla="*/ 0 h 962"/>
                <a:gd name="T2" fmla="*/ 0 w 151"/>
                <a:gd name="T3" fmla="*/ 0 h 962"/>
                <a:gd name="T4" fmla="*/ 0 w 151"/>
                <a:gd name="T5" fmla="*/ 0 h 962"/>
                <a:gd name="T6" fmla="*/ 0 w 151"/>
                <a:gd name="T7" fmla="*/ 0 h 962"/>
                <a:gd name="T8" fmla="*/ 0 w 151"/>
                <a:gd name="T9" fmla="*/ 0 h 962"/>
                <a:gd name="T10" fmla="*/ 0 w 151"/>
                <a:gd name="T11" fmla="*/ 0 h 962"/>
                <a:gd name="T12" fmla="*/ 0 w 151"/>
                <a:gd name="T13" fmla="*/ 0 h 962"/>
                <a:gd name="T14" fmla="*/ 0 w 151"/>
                <a:gd name="T15" fmla="*/ 0 h 962"/>
                <a:gd name="T16" fmla="*/ 0 w 151"/>
                <a:gd name="T17" fmla="*/ 0 h 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962"/>
                <a:gd name="T29" fmla="*/ 151 w 151"/>
                <a:gd name="T30" fmla="*/ 962 h 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962">
                  <a:moveTo>
                    <a:pt x="0" y="0"/>
                  </a:moveTo>
                  <a:lnTo>
                    <a:pt x="55" y="55"/>
                  </a:lnTo>
                  <a:lnTo>
                    <a:pt x="82" y="111"/>
                  </a:lnTo>
                  <a:lnTo>
                    <a:pt x="123" y="192"/>
                  </a:lnTo>
                  <a:lnTo>
                    <a:pt x="138" y="329"/>
                  </a:lnTo>
                  <a:lnTo>
                    <a:pt x="151" y="564"/>
                  </a:lnTo>
                  <a:lnTo>
                    <a:pt x="138" y="742"/>
                  </a:lnTo>
                  <a:lnTo>
                    <a:pt x="123" y="906"/>
                  </a:lnTo>
                  <a:lnTo>
                    <a:pt x="96" y="962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36"/>
            <p:cNvSpPr>
              <a:spLocks/>
            </p:cNvSpPr>
            <p:nvPr/>
          </p:nvSpPr>
          <p:spPr bwMode="auto">
            <a:xfrm flipH="1">
              <a:off x="2790" y="2712"/>
              <a:ext cx="24" cy="250"/>
            </a:xfrm>
            <a:custGeom>
              <a:avLst/>
              <a:gdLst>
                <a:gd name="T0" fmla="*/ 0 w 96"/>
                <a:gd name="T1" fmla="*/ 0 h 837"/>
                <a:gd name="T2" fmla="*/ 0 w 96"/>
                <a:gd name="T3" fmla="*/ 0 h 837"/>
                <a:gd name="T4" fmla="*/ 0 w 96"/>
                <a:gd name="T5" fmla="*/ 0 h 837"/>
                <a:gd name="T6" fmla="*/ 0 w 96"/>
                <a:gd name="T7" fmla="*/ 0 h 837"/>
                <a:gd name="T8" fmla="*/ 0 w 96"/>
                <a:gd name="T9" fmla="*/ 0 h 837"/>
                <a:gd name="T10" fmla="*/ 0 w 96"/>
                <a:gd name="T11" fmla="*/ 0 h 837"/>
                <a:gd name="T12" fmla="*/ 0 w 96"/>
                <a:gd name="T13" fmla="*/ 0 h 837"/>
                <a:gd name="T14" fmla="*/ 0 w 96"/>
                <a:gd name="T15" fmla="*/ 0 h 837"/>
                <a:gd name="T16" fmla="*/ 0 w 96"/>
                <a:gd name="T17" fmla="*/ 0 h 8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"/>
                <a:gd name="T28" fmla="*/ 0 h 837"/>
                <a:gd name="T29" fmla="*/ 96 w 96"/>
                <a:gd name="T30" fmla="*/ 837 h 8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" h="837">
                  <a:moveTo>
                    <a:pt x="96" y="0"/>
                  </a:moveTo>
                  <a:lnTo>
                    <a:pt x="55" y="14"/>
                  </a:lnTo>
                  <a:lnTo>
                    <a:pt x="27" y="55"/>
                  </a:lnTo>
                  <a:lnTo>
                    <a:pt x="13" y="96"/>
                  </a:lnTo>
                  <a:lnTo>
                    <a:pt x="0" y="164"/>
                  </a:lnTo>
                  <a:lnTo>
                    <a:pt x="0" y="275"/>
                  </a:lnTo>
                  <a:lnTo>
                    <a:pt x="27" y="466"/>
                  </a:lnTo>
                  <a:lnTo>
                    <a:pt x="55" y="714"/>
                  </a:lnTo>
                  <a:lnTo>
                    <a:pt x="81" y="837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37"/>
            <p:cNvSpPr>
              <a:spLocks/>
            </p:cNvSpPr>
            <p:nvPr/>
          </p:nvSpPr>
          <p:spPr bwMode="auto">
            <a:xfrm flipH="1">
              <a:off x="2498" y="2904"/>
              <a:ext cx="312" cy="232"/>
            </a:xfrm>
            <a:custGeom>
              <a:avLst/>
              <a:gdLst>
                <a:gd name="T0" fmla="*/ 0 w 1208"/>
                <a:gd name="T1" fmla="*/ 0 h 783"/>
                <a:gd name="T2" fmla="*/ 0 w 1208"/>
                <a:gd name="T3" fmla="*/ 0 h 783"/>
                <a:gd name="T4" fmla="*/ 0 w 1208"/>
                <a:gd name="T5" fmla="*/ 0 h 783"/>
                <a:gd name="T6" fmla="*/ 0 w 1208"/>
                <a:gd name="T7" fmla="*/ 0 h 783"/>
                <a:gd name="T8" fmla="*/ 0 w 1208"/>
                <a:gd name="T9" fmla="*/ 0 h 783"/>
                <a:gd name="T10" fmla="*/ 0 w 1208"/>
                <a:gd name="T11" fmla="*/ 0 h 783"/>
                <a:gd name="T12" fmla="*/ 0 w 1208"/>
                <a:gd name="T13" fmla="*/ 0 h 783"/>
                <a:gd name="T14" fmla="*/ 0 w 1208"/>
                <a:gd name="T15" fmla="*/ 0 h 783"/>
                <a:gd name="T16" fmla="*/ 0 w 1208"/>
                <a:gd name="T17" fmla="*/ 0 h 783"/>
                <a:gd name="T18" fmla="*/ 0 w 1208"/>
                <a:gd name="T19" fmla="*/ 0 h 783"/>
                <a:gd name="T20" fmla="*/ 0 w 1208"/>
                <a:gd name="T21" fmla="*/ 0 h 783"/>
                <a:gd name="T22" fmla="*/ 0 w 1208"/>
                <a:gd name="T23" fmla="*/ 0 h 783"/>
                <a:gd name="T24" fmla="*/ 0 w 1208"/>
                <a:gd name="T25" fmla="*/ 0 h 783"/>
                <a:gd name="T26" fmla="*/ 0 w 1208"/>
                <a:gd name="T27" fmla="*/ 0 h 783"/>
                <a:gd name="T28" fmla="*/ 0 w 1208"/>
                <a:gd name="T29" fmla="*/ 0 h 783"/>
                <a:gd name="T30" fmla="*/ 0 w 1208"/>
                <a:gd name="T31" fmla="*/ 0 h 783"/>
                <a:gd name="T32" fmla="*/ 0 w 1208"/>
                <a:gd name="T33" fmla="*/ 0 h 783"/>
                <a:gd name="T34" fmla="*/ 0 w 1208"/>
                <a:gd name="T35" fmla="*/ 0 h 783"/>
                <a:gd name="T36" fmla="*/ 0 w 1208"/>
                <a:gd name="T37" fmla="*/ 0 h 783"/>
                <a:gd name="T38" fmla="*/ 0 w 1208"/>
                <a:gd name="T39" fmla="*/ 0 h 783"/>
                <a:gd name="T40" fmla="*/ 0 w 1208"/>
                <a:gd name="T41" fmla="*/ 0 h 783"/>
                <a:gd name="T42" fmla="*/ 0 w 1208"/>
                <a:gd name="T43" fmla="*/ 0 h 783"/>
                <a:gd name="T44" fmla="*/ 0 w 1208"/>
                <a:gd name="T45" fmla="*/ 0 h 783"/>
                <a:gd name="T46" fmla="*/ 0 w 1208"/>
                <a:gd name="T47" fmla="*/ 0 h 783"/>
                <a:gd name="T48" fmla="*/ 0 w 1208"/>
                <a:gd name="T49" fmla="*/ 0 h 783"/>
                <a:gd name="T50" fmla="*/ 0 w 1208"/>
                <a:gd name="T51" fmla="*/ 0 h 783"/>
                <a:gd name="T52" fmla="*/ 0 w 1208"/>
                <a:gd name="T53" fmla="*/ 0 h 783"/>
                <a:gd name="T54" fmla="*/ 0 w 1208"/>
                <a:gd name="T55" fmla="*/ 0 h 783"/>
                <a:gd name="T56" fmla="*/ 0 w 1208"/>
                <a:gd name="T57" fmla="*/ 0 h 783"/>
                <a:gd name="T58" fmla="*/ 0 w 1208"/>
                <a:gd name="T59" fmla="*/ 0 h 783"/>
                <a:gd name="T60" fmla="*/ 0 w 1208"/>
                <a:gd name="T61" fmla="*/ 0 h 783"/>
                <a:gd name="T62" fmla="*/ 0 w 1208"/>
                <a:gd name="T63" fmla="*/ 0 h 783"/>
                <a:gd name="T64" fmla="*/ 0 w 1208"/>
                <a:gd name="T65" fmla="*/ 0 h 783"/>
                <a:gd name="T66" fmla="*/ 0 w 1208"/>
                <a:gd name="T67" fmla="*/ 0 h 783"/>
                <a:gd name="T68" fmla="*/ 0 w 1208"/>
                <a:gd name="T69" fmla="*/ 0 h 783"/>
                <a:gd name="T70" fmla="*/ 0 w 1208"/>
                <a:gd name="T71" fmla="*/ 0 h 783"/>
                <a:gd name="T72" fmla="*/ 0 w 1208"/>
                <a:gd name="T73" fmla="*/ 0 h 783"/>
                <a:gd name="T74" fmla="*/ 0 w 1208"/>
                <a:gd name="T75" fmla="*/ 0 h 783"/>
                <a:gd name="T76" fmla="*/ 0 w 1208"/>
                <a:gd name="T77" fmla="*/ 0 h 783"/>
                <a:gd name="T78" fmla="*/ 0 w 1208"/>
                <a:gd name="T79" fmla="*/ 0 h 783"/>
                <a:gd name="T80" fmla="*/ 0 w 1208"/>
                <a:gd name="T81" fmla="*/ 0 h 783"/>
                <a:gd name="T82" fmla="*/ 0 w 1208"/>
                <a:gd name="T83" fmla="*/ 0 h 7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8"/>
                <a:gd name="T127" fmla="*/ 0 h 783"/>
                <a:gd name="T128" fmla="*/ 1208 w 1208"/>
                <a:gd name="T129" fmla="*/ 783 h 7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8" h="783">
                  <a:moveTo>
                    <a:pt x="0" y="302"/>
                  </a:moveTo>
                  <a:lnTo>
                    <a:pt x="55" y="302"/>
                  </a:lnTo>
                  <a:lnTo>
                    <a:pt x="68" y="315"/>
                  </a:lnTo>
                  <a:lnTo>
                    <a:pt x="83" y="329"/>
                  </a:lnTo>
                  <a:lnTo>
                    <a:pt x="110" y="315"/>
                  </a:lnTo>
                  <a:lnTo>
                    <a:pt x="124" y="289"/>
                  </a:lnTo>
                  <a:lnTo>
                    <a:pt x="164" y="261"/>
                  </a:lnTo>
                  <a:lnTo>
                    <a:pt x="207" y="261"/>
                  </a:lnTo>
                  <a:lnTo>
                    <a:pt x="247" y="274"/>
                  </a:lnTo>
                  <a:lnTo>
                    <a:pt x="247" y="289"/>
                  </a:lnTo>
                  <a:lnTo>
                    <a:pt x="275" y="274"/>
                  </a:lnTo>
                  <a:lnTo>
                    <a:pt x="301" y="246"/>
                  </a:lnTo>
                  <a:lnTo>
                    <a:pt x="329" y="233"/>
                  </a:lnTo>
                  <a:lnTo>
                    <a:pt x="344" y="220"/>
                  </a:lnTo>
                  <a:lnTo>
                    <a:pt x="371" y="206"/>
                  </a:lnTo>
                  <a:lnTo>
                    <a:pt x="412" y="192"/>
                  </a:lnTo>
                  <a:lnTo>
                    <a:pt x="425" y="178"/>
                  </a:lnTo>
                  <a:lnTo>
                    <a:pt x="440" y="165"/>
                  </a:lnTo>
                  <a:lnTo>
                    <a:pt x="481" y="150"/>
                  </a:lnTo>
                  <a:lnTo>
                    <a:pt x="536" y="150"/>
                  </a:lnTo>
                  <a:lnTo>
                    <a:pt x="577" y="150"/>
                  </a:lnTo>
                  <a:lnTo>
                    <a:pt x="631" y="150"/>
                  </a:lnTo>
                  <a:lnTo>
                    <a:pt x="645" y="124"/>
                  </a:lnTo>
                  <a:lnTo>
                    <a:pt x="686" y="96"/>
                  </a:lnTo>
                  <a:lnTo>
                    <a:pt x="714" y="96"/>
                  </a:lnTo>
                  <a:lnTo>
                    <a:pt x="741" y="109"/>
                  </a:lnTo>
                  <a:lnTo>
                    <a:pt x="769" y="96"/>
                  </a:lnTo>
                  <a:lnTo>
                    <a:pt x="810" y="69"/>
                  </a:lnTo>
                  <a:lnTo>
                    <a:pt x="838" y="55"/>
                  </a:lnTo>
                  <a:lnTo>
                    <a:pt x="878" y="55"/>
                  </a:lnTo>
                  <a:lnTo>
                    <a:pt x="906" y="69"/>
                  </a:lnTo>
                  <a:lnTo>
                    <a:pt x="934" y="41"/>
                  </a:lnTo>
                  <a:lnTo>
                    <a:pt x="960" y="28"/>
                  </a:lnTo>
                  <a:lnTo>
                    <a:pt x="1002" y="13"/>
                  </a:lnTo>
                  <a:lnTo>
                    <a:pt x="1030" y="28"/>
                  </a:lnTo>
                  <a:lnTo>
                    <a:pt x="1071" y="28"/>
                  </a:lnTo>
                  <a:lnTo>
                    <a:pt x="1098" y="0"/>
                  </a:lnTo>
                  <a:lnTo>
                    <a:pt x="1125" y="0"/>
                  </a:lnTo>
                  <a:lnTo>
                    <a:pt x="1167" y="0"/>
                  </a:lnTo>
                  <a:lnTo>
                    <a:pt x="1195" y="13"/>
                  </a:lnTo>
                  <a:lnTo>
                    <a:pt x="1208" y="28"/>
                  </a:lnTo>
                  <a:lnTo>
                    <a:pt x="1208" y="69"/>
                  </a:lnTo>
                  <a:lnTo>
                    <a:pt x="1195" y="69"/>
                  </a:lnTo>
                  <a:lnTo>
                    <a:pt x="1167" y="96"/>
                  </a:lnTo>
                  <a:lnTo>
                    <a:pt x="1125" y="109"/>
                  </a:lnTo>
                  <a:lnTo>
                    <a:pt x="1125" y="137"/>
                  </a:lnTo>
                  <a:lnTo>
                    <a:pt x="1112" y="165"/>
                  </a:lnTo>
                  <a:lnTo>
                    <a:pt x="1098" y="192"/>
                  </a:lnTo>
                  <a:lnTo>
                    <a:pt x="1056" y="206"/>
                  </a:lnTo>
                  <a:lnTo>
                    <a:pt x="1043" y="206"/>
                  </a:lnTo>
                  <a:lnTo>
                    <a:pt x="1030" y="233"/>
                  </a:lnTo>
                  <a:lnTo>
                    <a:pt x="1015" y="246"/>
                  </a:lnTo>
                  <a:lnTo>
                    <a:pt x="975" y="261"/>
                  </a:lnTo>
                  <a:lnTo>
                    <a:pt x="919" y="274"/>
                  </a:lnTo>
                  <a:lnTo>
                    <a:pt x="906" y="274"/>
                  </a:lnTo>
                  <a:lnTo>
                    <a:pt x="892" y="315"/>
                  </a:lnTo>
                  <a:lnTo>
                    <a:pt x="865" y="343"/>
                  </a:lnTo>
                  <a:lnTo>
                    <a:pt x="823" y="343"/>
                  </a:lnTo>
                  <a:lnTo>
                    <a:pt x="810" y="343"/>
                  </a:lnTo>
                  <a:lnTo>
                    <a:pt x="714" y="466"/>
                  </a:lnTo>
                  <a:lnTo>
                    <a:pt x="673" y="466"/>
                  </a:lnTo>
                  <a:lnTo>
                    <a:pt x="658" y="507"/>
                  </a:lnTo>
                  <a:lnTo>
                    <a:pt x="618" y="535"/>
                  </a:lnTo>
                  <a:lnTo>
                    <a:pt x="577" y="549"/>
                  </a:lnTo>
                  <a:lnTo>
                    <a:pt x="536" y="549"/>
                  </a:lnTo>
                  <a:lnTo>
                    <a:pt x="508" y="549"/>
                  </a:lnTo>
                  <a:lnTo>
                    <a:pt x="494" y="549"/>
                  </a:lnTo>
                  <a:lnTo>
                    <a:pt x="481" y="576"/>
                  </a:lnTo>
                  <a:lnTo>
                    <a:pt x="440" y="576"/>
                  </a:lnTo>
                  <a:lnTo>
                    <a:pt x="440" y="590"/>
                  </a:lnTo>
                  <a:lnTo>
                    <a:pt x="425" y="618"/>
                  </a:lnTo>
                  <a:lnTo>
                    <a:pt x="371" y="618"/>
                  </a:lnTo>
                  <a:lnTo>
                    <a:pt x="329" y="618"/>
                  </a:lnTo>
                  <a:lnTo>
                    <a:pt x="288" y="618"/>
                  </a:lnTo>
                  <a:lnTo>
                    <a:pt x="247" y="644"/>
                  </a:lnTo>
                  <a:lnTo>
                    <a:pt x="247" y="659"/>
                  </a:lnTo>
                  <a:lnTo>
                    <a:pt x="220" y="672"/>
                  </a:lnTo>
                  <a:lnTo>
                    <a:pt x="220" y="687"/>
                  </a:lnTo>
                  <a:lnTo>
                    <a:pt x="179" y="700"/>
                  </a:lnTo>
                  <a:lnTo>
                    <a:pt x="137" y="700"/>
                  </a:lnTo>
                  <a:lnTo>
                    <a:pt x="96" y="714"/>
                  </a:lnTo>
                  <a:lnTo>
                    <a:pt x="55" y="741"/>
                  </a:lnTo>
                  <a:lnTo>
                    <a:pt x="42" y="755"/>
                  </a:lnTo>
                  <a:lnTo>
                    <a:pt x="27" y="783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38"/>
            <p:cNvSpPr>
              <a:spLocks/>
            </p:cNvSpPr>
            <p:nvPr/>
          </p:nvSpPr>
          <p:spPr bwMode="auto">
            <a:xfrm flipH="1">
              <a:off x="2520" y="3030"/>
              <a:ext cx="616" cy="226"/>
            </a:xfrm>
            <a:custGeom>
              <a:avLst/>
              <a:gdLst>
                <a:gd name="T0" fmla="*/ 0 w 2387"/>
                <a:gd name="T1" fmla="*/ 0 h 755"/>
                <a:gd name="T2" fmla="*/ 0 w 2387"/>
                <a:gd name="T3" fmla="*/ 0 h 755"/>
                <a:gd name="T4" fmla="*/ 0 w 2387"/>
                <a:gd name="T5" fmla="*/ 0 h 755"/>
                <a:gd name="T6" fmla="*/ 0 w 2387"/>
                <a:gd name="T7" fmla="*/ 0 h 755"/>
                <a:gd name="T8" fmla="*/ 0 w 2387"/>
                <a:gd name="T9" fmla="*/ 0 h 755"/>
                <a:gd name="T10" fmla="*/ 0 w 2387"/>
                <a:gd name="T11" fmla="*/ 0 h 755"/>
                <a:gd name="T12" fmla="*/ 0 w 2387"/>
                <a:gd name="T13" fmla="*/ 0 h 755"/>
                <a:gd name="T14" fmla="*/ 0 w 2387"/>
                <a:gd name="T15" fmla="*/ 0 h 755"/>
                <a:gd name="T16" fmla="*/ 0 w 2387"/>
                <a:gd name="T17" fmla="*/ 0 h 755"/>
                <a:gd name="T18" fmla="*/ 0 w 2387"/>
                <a:gd name="T19" fmla="*/ 0 h 755"/>
                <a:gd name="T20" fmla="*/ 0 w 2387"/>
                <a:gd name="T21" fmla="*/ 0 h 755"/>
                <a:gd name="T22" fmla="*/ 0 w 2387"/>
                <a:gd name="T23" fmla="*/ 0 h 755"/>
                <a:gd name="T24" fmla="*/ 0 w 2387"/>
                <a:gd name="T25" fmla="*/ 0 h 755"/>
                <a:gd name="T26" fmla="*/ 0 w 2387"/>
                <a:gd name="T27" fmla="*/ 0 h 755"/>
                <a:gd name="T28" fmla="*/ 0 w 2387"/>
                <a:gd name="T29" fmla="*/ 0 h 755"/>
                <a:gd name="T30" fmla="*/ 0 w 2387"/>
                <a:gd name="T31" fmla="*/ 0 h 755"/>
                <a:gd name="T32" fmla="*/ 0 w 2387"/>
                <a:gd name="T33" fmla="*/ 0 h 755"/>
                <a:gd name="T34" fmla="*/ 0 w 2387"/>
                <a:gd name="T35" fmla="*/ 0 h 755"/>
                <a:gd name="T36" fmla="*/ 0 w 2387"/>
                <a:gd name="T37" fmla="*/ 0 h 755"/>
                <a:gd name="T38" fmla="*/ 0 w 2387"/>
                <a:gd name="T39" fmla="*/ 0 h 755"/>
                <a:gd name="T40" fmla="*/ 0 w 2387"/>
                <a:gd name="T41" fmla="*/ 0 h 755"/>
                <a:gd name="T42" fmla="*/ 0 w 2387"/>
                <a:gd name="T43" fmla="*/ 0 h 755"/>
                <a:gd name="T44" fmla="*/ 0 w 2387"/>
                <a:gd name="T45" fmla="*/ 0 h 755"/>
                <a:gd name="T46" fmla="*/ 0 w 2387"/>
                <a:gd name="T47" fmla="*/ 0 h 755"/>
                <a:gd name="T48" fmla="*/ 0 w 2387"/>
                <a:gd name="T49" fmla="*/ 0 h 755"/>
                <a:gd name="T50" fmla="*/ 0 w 2387"/>
                <a:gd name="T51" fmla="*/ 0 h 755"/>
                <a:gd name="T52" fmla="*/ 0 w 2387"/>
                <a:gd name="T53" fmla="*/ 0 h 755"/>
                <a:gd name="T54" fmla="*/ 0 w 2387"/>
                <a:gd name="T55" fmla="*/ 0 h 755"/>
                <a:gd name="T56" fmla="*/ 0 w 2387"/>
                <a:gd name="T57" fmla="*/ 0 h 755"/>
                <a:gd name="T58" fmla="*/ 0 w 2387"/>
                <a:gd name="T59" fmla="*/ 0 h 755"/>
                <a:gd name="T60" fmla="*/ 0 w 2387"/>
                <a:gd name="T61" fmla="*/ 0 h 755"/>
                <a:gd name="T62" fmla="*/ 0 w 2387"/>
                <a:gd name="T63" fmla="*/ 0 h 755"/>
                <a:gd name="T64" fmla="*/ 0 w 2387"/>
                <a:gd name="T65" fmla="*/ 0 h 7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7"/>
                <a:gd name="T100" fmla="*/ 0 h 755"/>
                <a:gd name="T101" fmla="*/ 2387 w 2387"/>
                <a:gd name="T102" fmla="*/ 755 h 7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7" h="755">
                  <a:moveTo>
                    <a:pt x="0" y="453"/>
                  </a:moveTo>
                  <a:lnTo>
                    <a:pt x="41" y="453"/>
                  </a:lnTo>
                  <a:lnTo>
                    <a:pt x="68" y="466"/>
                  </a:lnTo>
                  <a:lnTo>
                    <a:pt x="109" y="479"/>
                  </a:lnTo>
                  <a:lnTo>
                    <a:pt x="124" y="479"/>
                  </a:lnTo>
                  <a:lnTo>
                    <a:pt x="137" y="507"/>
                  </a:lnTo>
                  <a:lnTo>
                    <a:pt x="151" y="535"/>
                  </a:lnTo>
                  <a:lnTo>
                    <a:pt x="192" y="535"/>
                  </a:lnTo>
                  <a:lnTo>
                    <a:pt x="220" y="535"/>
                  </a:lnTo>
                  <a:lnTo>
                    <a:pt x="233" y="562"/>
                  </a:lnTo>
                  <a:lnTo>
                    <a:pt x="246" y="575"/>
                  </a:lnTo>
                  <a:lnTo>
                    <a:pt x="288" y="631"/>
                  </a:lnTo>
                  <a:lnTo>
                    <a:pt x="357" y="618"/>
                  </a:lnTo>
                  <a:lnTo>
                    <a:pt x="398" y="618"/>
                  </a:lnTo>
                  <a:lnTo>
                    <a:pt x="425" y="631"/>
                  </a:lnTo>
                  <a:lnTo>
                    <a:pt x="466" y="644"/>
                  </a:lnTo>
                  <a:lnTo>
                    <a:pt x="481" y="658"/>
                  </a:lnTo>
                  <a:lnTo>
                    <a:pt x="507" y="686"/>
                  </a:lnTo>
                  <a:lnTo>
                    <a:pt x="522" y="699"/>
                  </a:lnTo>
                  <a:lnTo>
                    <a:pt x="535" y="699"/>
                  </a:lnTo>
                  <a:lnTo>
                    <a:pt x="576" y="686"/>
                  </a:lnTo>
                  <a:lnTo>
                    <a:pt x="631" y="686"/>
                  </a:lnTo>
                  <a:lnTo>
                    <a:pt x="672" y="699"/>
                  </a:lnTo>
                  <a:lnTo>
                    <a:pt x="714" y="712"/>
                  </a:lnTo>
                  <a:lnTo>
                    <a:pt x="740" y="740"/>
                  </a:lnTo>
                  <a:lnTo>
                    <a:pt x="768" y="740"/>
                  </a:lnTo>
                  <a:lnTo>
                    <a:pt x="796" y="727"/>
                  </a:lnTo>
                  <a:lnTo>
                    <a:pt x="836" y="712"/>
                  </a:lnTo>
                  <a:lnTo>
                    <a:pt x="892" y="712"/>
                  </a:lnTo>
                  <a:lnTo>
                    <a:pt x="933" y="727"/>
                  </a:lnTo>
                  <a:lnTo>
                    <a:pt x="988" y="755"/>
                  </a:lnTo>
                  <a:lnTo>
                    <a:pt x="1016" y="755"/>
                  </a:lnTo>
                  <a:lnTo>
                    <a:pt x="1043" y="727"/>
                  </a:lnTo>
                  <a:lnTo>
                    <a:pt x="1097" y="712"/>
                  </a:lnTo>
                  <a:lnTo>
                    <a:pt x="1152" y="712"/>
                  </a:lnTo>
                  <a:lnTo>
                    <a:pt x="1208" y="727"/>
                  </a:lnTo>
                  <a:lnTo>
                    <a:pt x="1276" y="755"/>
                  </a:lnTo>
                  <a:lnTo>
                    <a:pt x="1304" y="755"/>
                  </a:lnTo>
                  <a:lnTo>
                    <a:pt x="1345" y="740"/>
                  </a:lnTo>
                  <a:lnTo>
                    <a:pt x="1413" y="712"/>
                  </a:lnTo>
                  <a:lnTo>
                    <a:pt x="1469" y="712"/>
                  </a:lnTo>
                  <a:lnTo>
                    <a:pt x="1523" y="727"/>
                  </a:lnTo>
                  <a:lnTo>
                    <a:pt x="1606" y="755"/>
                  </a:lnTo>
                  <a:lnTo>
                    <a:pt x="1619" y="755"/>
                  </a:lnTo>
                  <a:lnTo>
                    <a:pt x="1660" y="727"/>
                  </a:lnTo>
                  <a:lnTo>
                    <a:pt x="1715" y="686"/>
                  </a:lnTo>
                  <a:lnTo>
                    <a:pt x="1756" y="658"/>
                  </a:lnTo>
                  <a:lnTo>
                    <a:pt x="1811" y="658"/>
                  </a:lnTo>
                  <a:lnTo>
                    <a:pt x="1866" y="672"/>
                  </a:lnTo>
                  <a:lnTo>
                    <a:pt x="1880" y="658"/>
                  </a:lnTo>
                  <a:lnTo>
                    <a:pt x="1893" y="618"/>
                  </a:lnTo>
                  <a:lnTo>
                    <a:pt x="1920" y="575"/>
                  </a:lnTo>
                  <a:lnTo>
                    <a:pt x="1976" y="535"/>
                  </a:lnTo>
                  <a:lnTo>
                    <a:pt x="2031" y="535"/>
                  </a:lnTo>
                  <a:lnTo>
                    <a:pt x="2085" y="535"/>
                  </a:lnTo>
                  <a:lnTo>
                    <a:pt x="2100" y="466"/>
                  </a:lnTo>
                  <a:lnTo>
                    <a:pt x="2127" y="398"/>
                  </a:lnTo>
                  <a:lnTo>
                    <a:pt x="2168" y="357"/>
                  </a:lnTo>
                  <a:lnTo>
                    <a:pt x="2209" y="329"/>
                  </a:lnTo>
                  <a:lnTo>
                    <a:pt x="2277" y="315"/>
                  </a:lnTo>
                  <a:lnTo>
                    <a:pt x="2305" y="288"/>
                  </a:lnTo>
                  <a:lnTo>
                    <a:pt x="2305" y="218"/>
                  </a:lnTo>
                  <a:lnTo>
                    <a:pt x="2333" y="150"/>
                  </a:lnTo>
                  <a:lnTo>
                    <a:pt x="2387" y="81"/>
                  </a:lnTo>
                  <a:lnTo>
                    <a:pt x="2387" y="40"/>
                  </a:lnTo>
                  <a:lnTo>
                    <a:pt x="2387" y="13"/>
                  </a:lnTo>
                  <a:lnTo>
                    <a:pt x="2374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39"/>
            <p:cNvSpPr>
              <a:spLocks/>
            </p:cNvSpPr>
            <p:nvPr/>
          </p:nvSpPr>
          <p:spPr bwMode="auto">
            <a:xfrm flipH="1">
              <a:off x="3126" y="3214"/>
              <a:ext cx="92" cy="456"/>
            </a:xfrm>
            <a:custGeom>
              <a:avLst/>
              <a:gdLst>
                <a:gd name="T0" fmla="*/ 0 w 357"/>
                <a:gd name="T1" fmla="*/ 0 h 1536"/>
                <a:gd name="T2" fmla="*/ 0 w 357"/>
                <a:gd name="T3" fmla="*/ 0 h 1536"/>
                <a:gd name="T4" fmla="*/ 0 w 357"/>
                <a:gd name="T5" fmla="*/ 0 h 1536"/>
                <a:gd name="T6" fmla="*/ 0 w 357"/>
                <a:gd name="T7" fmla="*/ 0 h 1536"/>
                <a:gd name="T8" fmla="*/ 0 w 357"/>
                <a:gd name="T9" fmla="*/ 0 h 1536"/>
                <a:gd name="T10" fmla="*/ 0 w 357"/>
                <a:gd name="T11" fmla="*/ 0 h 1536"/>
                <a:gd name="T12" fmla="*/ 0 w 357"/>
                <a:gd name="T13" fmla="*/ 0 h 1536"/>
                <a:gd name="T14" fmla="*/ 0 w 357"/>
                <a:gd name="T15" fmla="*/ 0 h 1536"/>
                <a:gd name="T16" fmla="*/ 0 w 357"/>
                <a:gd name="T17" fmla="*/ 0 h 1536"/>
                <a:gd name="T18" fmla="*/ 0 w 357"/>
                <a:gd name="T19" fmla="*/ 0 h 1536"/>
                <a:gd name="T20" fmla="*/ 0 w 357"/>
                <a:gd name="T21" fmla="*/ 0 h 1536"/>
                <a:gd name="T22" fmla="*/ 0 w 357"/>
                <a:gd name="T23" fmla="*/ 0 h 1536"/>
                <a:gd name="T24" fmla="*/ 0 w 357"/>
                <a:gd name="T25" fmla="*/ 0 h 1536"/>
                <a:gd name="T26" fmla="*/ 0 w 357"/>
                <a:gd name="T27" fmla="*/ 0 h 1536"/>
                <a:gd name="T28" fmla="*/ 0 w 357"/>
                <a:gd name="T29" fmla="*/ 0 h 1536"/>
                <a:gd name="T30" fmla="*/ 0 w 357"/>
                <a:gd name="T31" fmla="*/ 0 h 1536"/>
                <a:gd name="T32" fmla="*/ 0 w 357"/>
                <a:gd name="T33" fmla="*/ 0 h 1536"/>
                <a:gd name="T34" fmla="*/ 0 w 357"/>
                <a:gd name="T35" fmla="*/ 0 h 1536"/>
                <a:gd name="T36" fmla="*/ 0 w 357"/>
                <a:gd name="T37" fmla="*/ 0 h 1536"/>
                <a:gd name="T38" fmla="*/ 0 w 357"/>
                <a:gd name="T39" fmla="*/ 0 h 1536"/>
                <a:gd name="T40" fmla="*/ 0 w 357"/>
                <a:gd name="T41" fmla="*/ 0 h 1536"/>
                <a:gd name="T42" fmla="*/ 0 w 357"/>
                <a:gd name="T43" fmla="*/ 0 h 1536"/>
                <a:gd name="T44" fmla="*/ 0 w 357"/>
                <a:gd name="T45" fmla="*/ 0 h 1536"/>
                <a:gd name="T46" fmla="*/ 0 w 357"/>
                <a:gd name="T47" fmla="*/ 0 h 1536"/>
                <a:gd name="T48" fmla="*/ 0 w 357"/>
                <a:gd name="T49" fmla="*/ 0 h 1536"/>
                <a:gd name="T50" fmla="*/ 0 w 357"/>
                <a:gd name="T51" fmla="*/ 0 h 1536"/>
                <a:gd name="T52" fmla="*/ 0 w 357"/>
                <a:gd name="T53" fmla="*/ 0 h 1536"/>
                <a:gd name="T54" fmla="*/ 0 w 357"/>
                <a:gd name="T55" fmla="*/ 0 h 1536"/>
                <a:gd name="T56" fmla="*/ 0 w 357"/>
                <a:gd name="T57" fmla="*/ 0 h 1536"/>
                <a:gd name="T58" fmla="*/ 0 w 357"/>
                <a:gd name="T59" fmla="*/ 0 h 1536"/>
                <a:gd name="T60" fmla="*/ 0 w 357"/>
                <a:gd name="T61" fmla="*/ 0 h 1536"/>
                <a:gd name="T62" fmla="*/ 0 w 357"/>
                <a:gd name="T63" fmla="*/ 0 h 1536"/>
                <a:gd name="T64" fmla="*/ 0 w 357"/>
                <a:gd name="T65" fmla="*/ 0 h 1536"/>
                <a:gd name="T66" fmla="*/ 0 w 357"/>
                <a:gd name="T67" fmla="*/ 0 h 1536"/>
                <a:gd name="T68" fmla="*/ 0 w 357"/>
                <a:gd name="T69" fmla="*/ 0 h 1536"/>
                <a:gd name="T70" fmla="*/ 0 w 357"/>
                <a:gd name="T71" fmla="*/ 0 h 1536"/>
                <a:gd name="T72" fmla="*/ 0 w 357"/>
                <a:gd name="T73" fmla="*/ 0 h 1536"/>
                <a:gd name="T74" fmla="*/ 0 w 357"/>
                <a:gd name="T75" fmla="*/ 0 h 1536"/>
                <a:gd name="T76" fmla="*/ 0 w 357"/>
                <a:gd name="T77" fmla="*/ 0 h 1536"/>
                <a:gd name="T78" fmla="*/ 0 w 357"/>
                <a:gd name="T79" fmla="*/ 0 h 1536"/>
                <a:gd name="T80" fmla="*/ 0 w 357"/>
                <a:gd name="T81" fmla="*/ 0 h 1536"/>
                <a:gd name="T82" fmla="*/ 0 w 357"/>
                <a:gd name="T83" fmla="*/ 0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7"/>
                <a:gd name="T127" fmla="*/ 0 h 1536"/>
                <a:gd name="T128" fmla="*/ 357 w 357"/>
                <a:gd name="T129" fmla="*/ 1536 h 1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7" h="1536">
                  <a:moveTo>
                    <a:pt x="110" y="0"/>
                  </a:moveTo>
                  <a:lnTo>
                    <a:pt x="96" y="137"/>
                  </a:lnTo>
                  <a:lnTo>
                    <a:pt x="83" y="205"/>
                  </a:lnTo>
                  <a:lnTo>
                    <a:pt x="55" y="233"/>
                  </a:lnTo>
                  <a:lnTo>
                    <a:pt x="68" y="246"/>
                  </a:lnTo>
                  <a:lnTo>
                    <a:pt x="68" y="274"/>
                  </a:lnTo>
                  <a:lnTo>
                    <a:pt x="55" y="301"/>
                  </a:lnTo>
                  <a:lnTo>
                    <a:pt x="42" y="314"/>
                  </a:lnTo>
                  <a:lnTo>
                    <a:pt x="14" y="355"/>
                  </a:lnTo>
                  <a:lnTo>
                    <a:pt x="14" y="411"/>
                  </a:lnTo>
                  <a:lnTo>
                    <a:pt x="0" y="466"/>
                  </a:lnTo>
                  <a:lnTo>
                    <a:pt x="14" y="507"/>
                  </a:lnTo>
                  <a:lnTo>
                    <a:pt x="55" y="588"/>
                  </a:lnTo>
                  <a:lnTo>
                    <a:pt x="42" y="631"/>
                  </a:lnTo>
                  <a:lnTo>
                    <a:pt x="27" y="685"/>
                  </a:lnTo>
                  <a:lnTo>
                    <a:pt x="27" y="768"/>
                  </a:lnTo>
                  <a:lnTo>
                    <a:pt x="42" y="795"/>
                  </a:lnTo>
                  <a:lnTo>
                    <a:pt x="55" y="877"/>
                  </a:lnTo>
                  <a:lnTo>
                    <a:pt x="42" y="891"/>
                  </a:lnTo>
                  <a:lnTo>
                    <a:pt x="42" y="905"/>
                  </a:lnTo>
                  <a:lnTo>
                    <a:pt x="27" y="973"/>
                  </a:lnTo>
                  <a:lnTo>
                    <a:pt x="27" y="1001"/>
                  </a:lnTo>
                  <a:lnTo>
                    <a:pt x="42" y="1028"/>
                  </a:lnTo>
                  <a:lnTo>
                    <a:pt x="55" y="1056"/>
                  </a:lnTo>
                  <a:lnTo>
                    <a:pt x="68" y="1069"/>
                  </a:lnTo>
                  <a:lnTo>
                    <a:pt x="55" y="1125"/>
                  </a:lnTo>
                  <a:lnTo>
                    <a:pt x="55" y="1152"/>
                  </a:lnTo>
                  <a:lnTo>
                    <a:pt x="68" y="1234"/>
                  </a:lnTo>
                  <a:lnTo>
                    <a:pt x="83" y="1247"/>
                  </a:lnTo>
                  <a:lnTo>
                    <a:pt x="96" y="1275"/>
                  </a:lnTo>
                  <a:lnTo>
                    <a:pt x="151" y="1303"/>
                  </a:lnTo>
                  <a:lnTo>
                    <a:pt x="151" y="1343"/>
                  </a:lnTo>
                  <a:lnTo>
                    <a:pt x="151" y="1358"/>
                  </a:lnTo>
                  <a:lnTo>
                    <a:pt x="164" y="1399"/>
                  </a:lnTo>
                  <a:lnTo>
                    <a:pt x="164" y="1412"/>
                  </a:lnTo>
                  <a:lnTo>
                    <a:pt x="192" y="1426"/>
                  </a:lnTo>
                  <a:lnTo>
                    <a:pt x="233" y="1440"/>
                  </a:lnTo>
                  <a:lnTo>
                    <a:pt x="261" y="1440"/>
                  </a:lnTo>
                  <a:lnTo>
                    <a:pt x="261" y="1454"/>
                  </a:lnTo>
                  <a:lnTo>
                    <a:pt x="303" y="1495"/>
                  </a:lnTo>
                  <a:lnTo>
                    <a:pt x="329" y="1523"/>
                  </a:lnTo>
                  <a:lnTo>
                    <a:pt x="357" y="1536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40"/>
            <p:cNvSpPr>
              <a:spLocks/>
            </p:cNvSpPr>
            <p:nvPr/>
          </p:nvSpPr>
          <p:spPr bwMode="auto">
            <a:xfrm flipH="1">
              <a:off x="3014" y="3478"/>
              <a:ext cx="48" cy="54"/>
            </a:xfrm>
            <a:custGeom>
              <a:avLst/>
              <a:gdLst>
                <a:gd name="T0" fmla="*/ 0 w 193"/>
                <a:gd name="T1" fmla="*/ 0 h 178"/>
                <a:gd name="T2" fmla="*/ 0 w 193"/>
                <a:gd name="T3" fmla="*/ 0 h 178"/>
                <a:gd name="T4" fmla="*/ 0 w 193"/>
                <a:gd name="T5" fmla="*/ 0 h 178"/>
                <a:gd name="T6" fmla="*/ 0 w 193"/>
                <a:gd name="T7" fmla="*/ 0 h 178"/>
                <a:gd name="T8" fmla="*/ 0 w 193"/>
                <a:gd name="T9" fmla="*/ 0 h 178"/>
                <a:gd name="T10" fmla="*/ 0 w 193"/>
                <a:gd name="T11" fmla="*/ 0 h 178"/>
                <a:gd name="T12" fmla="*/ 0 w 193"/>
                <a:gd name="T13" fmla="*/ 0 h 178"/>
                <a:gd name="T14" fmla="*/ 0 w 193"/>
                <a:gd name="T15" fmla="*/ 0 h 178"/>
                <a:gd name="T16" fmla="*/ 0 w 19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3"/>
                <a:gd name="T28" fmla="*/ 0 h 178"/>
                <a:gd name="T29" fmla="*/ 193 w 19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3" h="178">
                  <a:moveTo>
                    <a:pt x="28" y="178"/>
                  </a:moveTo>
                  <a:lnTo>
                    <a:pt x="14" y="151"/>
                  </a:lnTo>
                  <a:lnTo>
                    <a:pt x="0" y="110"/>
                  </a:lnTo>
                  <a:lnTo>
                    <a:pt x="14" y="69"/>
                  </a:lnTo>
                  <a:lnTo>
                    <a:pt x="41" y="27"/>
                  </a:lnTo>
                  <a:lnTo>
                    <a:pt x="82" y="14"/>
                  </a:lnTo>
                  <a:lnTo>
                    <a:pt x="137" y="0"/>
                  </a:lnTo>
                  <a:lnTo>
                    <a:pt x="151" y="14"/>
                  </a:lnTo>
                  <a:lnTo>
                    <a:pt x="193" y="27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41"/>
            <p:cNvSpPr>
              <a:spLocks/>
            </p:cNvSpPr>
            <p:nvPr/>
          </p:nvSpPr>
          <p:spPr bwMode="auto">
            <a:xfrm flipH="1">
              <a:off x="3066" y="3496"/>
              <a:ext cx="36" cy="12"/>
            </a:xfrm>
            <a:custGeom>
              <a:avLst/>
              <a:gdLst>
                <a:gd name="T0" fmla="*/ 0 w 137"/>
                <a:gd name="T1" fmla="*/ 0 h 43"/>
                <a:gd name="T2" fmla="*/ 0 w 137"/>
                <a:gd name="T3" fmla="*/ 0 h 43"/>
                <a:gd name="T4" fmla="*/ 0 w 137"/>
                <a:gd name="T5" fmla="*/ 0 h 43"/>
                <a:gd name="T6" fmla="*/ 0 w 137"/>
                <a:gd name="T7" fmla="*/ 0 h 43"/>
                <a:gd name="T8" fmla="*/ 0 w 13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43"/>
                <a:gd name="T17" fmla="*/ 137 w 13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43">
                  <a:moveTo>
                    <a:pt x="137" y="43"/>
                  </a:moveTo>
                  <a:lnTo>
                    <a:pt x="124" y="28"/>
                  </a:lnTo>
                  <a:lnTo>
                    <a:pt x="96" y="15"/>
                  </a:ln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42"/>
            <p:cNvSpPr>
              <a:spLocks/>
            </p:cNvSpPr>
            <p:nvPr/>
          </p:nvSpPr>
          <p:spPr bwMode="auto">
            <a:xfrm flipH="1">
              <a:off x="3070" y="3414"/>
              <a:ext cx="16" cy="82"/>
            </a:xfrm>
            <a:custGeom>
              <a:avLst/>
              <a:gdLst>
                <a:gd name="T0" fmla="*/ 0 w 69"/>
                <a:gd name="T1" fmla="*/ 0 h 274"/>
                <a:gd name="T2" fmla="*/ 0 w 69"/>
                <a:gd name="T3" fmla="*/ 0 h 274"/>
                <a:gd name="T4" fmla="*/ 0 w 69"/>
                <a:gd name="T5" fmla="*/ 0 h 274"/>
                <a:gd name="T6" fmla="*/ 0 w 69"/>
                <a:gd name="T7" fmla="*/ 0 h 274"/>
                <a:gd name="T8" fmla="*/ 0 w 69"/>
                <a:gd name="T9" fmla="*/ 0 h 274"/>
                <a:gd name="T10" fmla="*/ 0 w 69"/>
                <a:gd name="T11" fmla="*/ 0 h 274"/>
                <a:gd name="T12" fmla="*/ 0 w 69"/>
                <a:gd name="T13" fmla="*/ 0 h 274"/>
                <a:gd name="T14" fmla="*/ 0 w 69"/>
                <a:gd name="T15" fmla="*/ 0 h 274"/>
                <a:gd name="T16" fmla="*/ 0 w 69"/>
                <a:gd name="T17" fmla="*/ 0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274"/>
                <a:gd name="T29" fmla="*/ 69 w 69"/>
                <a:gd name="T30" fmla="*/ 274 h 2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274">
                  <a:moveTo>
                    <a:pt x="69" y="0"/>
                  </a:moveTo>
                  <a:lnTo>
                    <a:pt x="41" y="28"/>
                  </a:lnTo>
                  <a:lnTo>
                    <a:pt x="28" y="69"/>
                  </a:lnTo>
                  <a:lnTo>
                    <a:pt x="28" y="110"/>
                  </a:lnTo>
                  <a:lnTo>
                    <a:pt x="28" y="137"/>
                  </a:lnTo>
                  <a:lnTo>
                    <a:pt x="28" y="165"/>
                  </a:lnTo>
                  <a:lnTo>
                    <a:pt x="13" y="193"/>
                  </a:lnTo>
                  <a:lnTo>
                    <a:pt x="0" y="220"/>
                  </a:lnTo>
                  <a:lnTo>
                    <a:pt x="0" y="274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43"/>
            <p:cNvSpPr>
              <a:spLocks/>
            </p:cNvSpPr>
            <p:nvPr/>
          </p:nvSpPr>
          <p:spPr bwMode="auto">
            <a:xfrm flipH="1">
              <a:off x="3054" y="3436"/>
              <a:ext cx="26" cy="26"/>
            </a:xfrm>
            <a:custGeom>
              <a:avLst/>
              <a:gdLst>
                <a:gd name="T0" fmla="*/ 0 w 96"/>
                <a:gd name="T1" fmla="*/ 0 h 96"/>
                <a:gd name="T2" fmla="*/ 0 w 96"/>
                <a:gd name="T3" fmla="*/ 0 h 96"/>
                <a:gd name="T4" fmla="*/ 0 w 96"/>
                <a:gd name="T5" fmla="*/ 0 h 96"/>
                <a:gd name="T6" fmla="*/ 0 w 96"/>
                <a:gd name="T7" fmla="*/ 0 h 96"/>
                <a:gd name="T8" fmla="*/ 0 w 96"/>
                <a:gd name="T9" fmla="*/ 0 h 96"/>
                <a:gd name="T10" fmla="*/ 0 w 96"/>
                <a:gd name="T11" fmla="*/ 0 h 96"/>
                <a:gd name="T12" fmla="*/ 0 w 96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96"/>
                <a:gd name="T23" fmla="*/ 96 w 96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96">
                  <a:moveTo>
                    <a:pt x="0" y="96"/>
                  </a:moveTo>
                  <a:lnTo>
                    <a:pt x="13" y="68"/>
                  </a:lnTo>
                  <a:lnTo>
                    <a:pt x="26" y="55"/>
                  </a:lnTo>
                  <a:lnTo>
                    <a:pt x="41" y="55"/>
                  </a:lnTo>
                  <a:lnTo>
                    <a:pt x="54" y="41"/>
                  </a:lnTo>
                  <a:lnTo>
                    <a:pt x="68" y="13"/>
                  </a:lnTo>
                  <a:lnTo>
                    <a:pt x="96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44"/>
            <p:cNvSpPr>
              <a:spLocks/>
            </p:cNvSpPr>
            <p:nvPr/>
          </p:nvSpPr>
          <p:spPr bwMode="auto">
            <a:xfrm flipH="1">
              <a:off x="3016" y="3372"/>
              <a:ext cx="118" cy="114"/>
            </a:xfrm>
            <a:custGeom>
              <a:avLst/>
              <a:gdLst>
                <a:gd name="T0" fmla="*/ 0 w 453"/>
                <a:gd name="T1" fmla="*/ 0 h 384"/>
                <a:gd name="T2" fmla="*/ 0 w 453"/>
                <a:gd name="T3" fmla="*/ 0 h 384"/>
                <a:gd name="T4" fmla="*/ 0 w 453"/>
                <a:gd name="T5" fmla="*/ 0 h 384"/>
                <a:gd name="T6" fmla="*/ 0 w 453"/>
                <a:gd name="T7" fmla="*/ 0 h 384"/>
                <a:gd name="T8" fmla="*/ 0 w 453"/>
                <a:gd name="T9" fmla="*/ 0 h 384"/>
                <a:gd name="T10" fmla="*/ 0 w 453"/>
                <a:gd name="T11" fmla="*/ 0 h 384"/>
                <a:gd name="T12" fmla="*/ 0 w 453"/>
                <a:gd name="T13" fmla="*/ 0 h 384"/>
                <a:gd name="T14" fmla="*/ 0 w 453"/>
                <a:gd name="T15" fmla="*/ 0 h 384"/>
                <a:gd name="T16" fmla="*/ 0 w 453"/>
                <a:gd name="T17" fmla="*/ 0 h 384"/>
                <a:gd name="T18" fmla="*/ 0 w 453"/>
                <a:gd name="T19" fmla="*/ 0 h 384"/>
                <a:gd name="T20" fmla="*/ 0 w 453"/>
                <a:gd name="T21" fmla="*/ 0 h 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384"/>
                <a:gd name="T35" fmla="*/ 453 w 453"/>
                <a:gd name="T36" fmla="*/ 384 h 3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384">
                  <a:moveTo>
                    <a:pt x="0" y="54"/>
                  </a:moveTo>
                  <a:lnTo>
                    <a:pt x="55" y="41"/>
                  </a:lnTo>
                  <a:lnTo>
                    <a:pt x="124" y="14"/>
                  </a:lnTo>
                  <a:lnTo>
                    <a:pt x="192" y="0"/>
                  </a:lnTo>
                  <a:lnTo>
                    <a:pt x="233" y="0"/>
                  </a:lnTo>
                  <a:lnTo>
                    <a:pt x="303" y="14"/>
                  </a:lnTo>
                  <a:lnTo>
                    <a:pt x="357" y="54"/>
                  </a:lnTo>
                  <a:lnTo>
                    <a:pt x="412" y="124"/>
                  </a:lnTo>
                  <a:lnTo>
                    <a:pt x="440" y="206"/>
                  </a:lnTo>
                  <a:lnTo>
                    <a:pt x="453" y="302"/>
                  </a:lnTo>
                  <a:lnTo>
                    <a:pt x="453" y="384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45"/>
            <p:cNvSpPr>
              <a:spLocks/>
            </p:cNvSpPr>
            <p:nvPr/>
          </p:nvSpPr>
          <p:spPr bwMode="auto">
            <a:xfrm flipH="1">
              <a:off x="2838" y="3508"/>
              <a:ext cx="138" cy="48"/>
            </a:xfrm>
            <a:custGeom>
              <a:avLst/>
              <a:gdLst>
                <a:gd name="T0" fmla="*/ 0 w 534"/>
                <a:gd name="T1" fmla="*/ 0 h 164"/>
                <a:gd name="T2" fmla="*/ 0 w 534"/>
                <a:gd name="T3" fmla="*/ 0 h 164"/>
                <a:gd name="T4" fmla="*/ 0 w 534"/>
                <a:gd name="T5" fmla="*/ 0 h 164"/>
                <a:gd name="T6" fmla="*/ 0 w 534"/>
                <a:gd name="T7" fmla="*/ 0 h 164"/>
                <a:gd name="T8" fmla="*/ 0 w 534"/>
                <a:gd name="T9" fmla="*/ 0 h 164"/>
                <a:gd name="T10" fmla="*/ 0 w 534"/>
                <a:gd name="T11" fmla="*/ 0 h 164"/>
                <a:gd name="T12" fmla="*/ 0 w 534"/>
                <a:gd name="T13" fmla="*/ 0 h 164"/>
                <a:gd name="T14" fmla="*/ 0 w 534"/>
                <a:gd name="T15" fmla="*/ 0 h 164"/>
                <a:gd name="T16" fmla="*/ 0 w 534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4"/>
                <a:gd name="T28" fmla="*/ 0 h 164"/>
                <a:gd name="T29" fmla="*/ 534 w 534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4" h="164">
                  <a:moveTo>
                    <a:pt x="0" y="54"/>
                  </a:moveTo>
                  <a:lnTo>
                    <a:pt x="41" y="26"/>
                  </a:lnTo>
                  <a:lnTo>
                    <a:pt x="81" y="13"/>
                  </a:lnTo>
                  <a:lnTo>
                    <a:pt x="122" y="0"/>
                  </a:lnTo>
                  <a:lnTo>
                    <a:pt x="233" y="13"/>
                  </a:lnTo>
                  <a:lnTo>
                    <a:pt x="329" y="26"/>
                  </a:lnTo>
                  <a:lnTo>
                    <a:pt x="411" y="81"/>
                  </a:lnTo>
                  <a:lnTo>
                    <a:pt x="494" y="137"/>
                  </a:lnTo>
                  <a:lnTo>
                    <a:pt x="534" y="164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46"/>
            <p:cNvSpPr>
              <a:spLocks/>
            </p:cNvSpPr>
            <p:nvPr/>
          </p:nvSpPr>
          <p:spPr bwMode="auto">
            <a:xfrm flipH="1">
              <a:off x="2902" y="3664"/>
              <a:ext cx="10" cy="26"/>
            </a:xfrm>
            <a:custGeom>
              <a:avLst/>
              <a:gdLst>
                <a:gd name="T0" fmla="*/ 0 w 41"/>
                <a:gd name="T1" fmla="*/ 0 h 96"/>
                <a:gd name="T2" fmla="*/ 0 w 41"/>
                <a:gd name="T3" fmla="*/ 0 h 96"/>
                <a:gd name="T4" fmla="*/ 0 w 41"/>
                <a:gd name="T5" fmla="*/ 0 h 96"/>
                <a:gd name="T6" fmla="*/ 0 w 41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6"/>
                <a:gd name="T14" fmla="*/ 41 w 41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6">
                  <a:moveTo>
                    <a:pt x="0" y="96"/>
                  </a:moveTo>
                  <a:lnTo>
                    <a:pt x="15" y="69"/>
                  </a:lnTo>
                  <a:lnTo>
                    <a:pt x="15" y="28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47"/>
            <p:cNvSpPr>
              <a:spLocks/>
            </p:cNvSpPr>
            <p:nvPr/>
          </p:nvSpPr>
          <p:spPr bwMode="auto">
            <a:xfrm flipH="1">
              <a:off x="2950" y="3666"/>
              <a:ext cx="2" cy="24"/>
            </a:xfrm>
            <a:custGeom>
              <a:avLst/>
              <a:gdLst>
                <a:gd name="T0" fmla="*/ 0 w 13"/>
                <a:gd name="T1" fmla="*/ 0 h 81"/>
                <a:gd name="T2" fmla="*/ 0 w 13"/>
                <a:gd name="T3" fmla="*/ 0 h 81"/>
                <a:gd name="T4" fmla="*/ 0 w 13"/>
                <a:gd name="T5" fmla="*/ 0 h 81"/>
                <a:gd name="T6" fmla="*/ 0 60000 65536"/>
                <a:gd name="T7" fmla="*/ 0 60000 65536"/>
                <a:gd name="T8" fmla="*/ 0 60000 65536"/>
                <a:gd name="T9" fmla="*/ 0 w 13"/>
                <a:gd name="T10" fmla="*/ 0 h 81"/>
                <a:gd name="T11" fmla="*/ 13 w 13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1">
                  <a:moveTo>
                    <a:pt x="13" y="81"/>
                  </a:moveTo>
                  <a:lnTo>
                    <a:pt x="13" y="2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48"/>
            <p:cNvSpPr>
              <a:spLocks/>
            </p:cNvSpPr>
            <p:nvPr/>
          </p:nvSpPr>
          <p:spPr bwMode="auto">
            <a:xfrm flipH="1">
              <a:off x="2982" y="3676"/>
              <a:ext cx="12" cy="24"/>
            </a:xfrm>
            <a:custGeom>
              <a:avLst/>
              <a:gdLst>
                <a:gd name="T0" fmla="*/ 0 w 54"/>
                <a:gd name="T1" fmla="*/ 0 h 82"/>
                <a:gd name="T2" fmla="*/ 0 w 54"/>
                <a:gd name="T3" fmla="*/ 0 h 82"/>
                <a:gd name="T4" fmla="*/ 0 w 54"/>
                <a:gd name="T5" fmla="*/ 0 h 82"/>
                <a:gd name="T6" fmla="*/ 0 60000 65536"/>
                <a:gd name="T7" fmla="*/ 0 60000 65536"/>
                <a:gd name="T8" fmla="*/ 0 60000 65536"/>
                <a:gd name="T9" fmla="*/ 0 w 54"/>
                <a:gd name="T10" fmla="*/ 0 h 82"/>
                <a:gd name="T11" fmla="*/ 54 w 54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82">
                  <a:moveTo>
                    <a:pt x="0" y="0"/>
                  </a:moveTo>
                  <a:lnTo>
                    <a:pt x="27" y="54"/>
                  </a:lnTo>
                  <a:lnTo>
                    <a:pt x="54" y="82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49"/>
            <p:cNvSpPr>
              <a:spLocks/>
            </p:cNvSpPr>
            <p:nvPr/>
          </p:nvSpPr>
          <p:spPr bwMode="auto">
            <a:xfrm flipH="1">
              <a:off x="2824" y="3640"/>
              <a:ext cx="32" cy="26"/>
            </a:xfrm>
            <a:custGeom>
              <a:avLst/>
              <a:gdLst>
                <a:gd name="T0" fmla="*/ 0 w 124"/>
                <a:gd name="T1" fmla="*/ 0 h 97"/>
                <a:gd name="T2" fmla="*/ 0 w 124"/>
                <a:gd name="T3" fmla="*/ 0 h 97"/>
                <a:gd name="T4" fmla="*/ 0 w 124"/>
                <a:gd name="T5" fmla="*/ 0 h 97"/>
                <a:gd name="T6" fmla="*/ 0 w 124"/>
                <a:gd name="T7" fmla="*/ 0 h 97"/>
                <a:gd name="T8" fmla="*/ 0 w 124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97"/>
                <a:gd name="T17" fmla="*/ 124 w 124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97">
                  <a:moveTo>
                    <a:pt x="0" y="0"/>
                  </a:moveTo>
                  <a:lnTo>
                    <a:pt x="41" y="56"/>
                  </a:lnTo>
                  <a:lnTo>
                    <a:pt x="68" y="82"/>
                  </a:lnTo>
                  <a:lnTo>
                    <a:pt x="109" y="97"/>
                  </a:lnTo>
                  <a:lnTo>
                    <a:pt x="124" y="97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50"/>
            <p:cNvSpPr>
              <a:spLocks/>
            </p:cNvSpPr>
            <p:nvPr/>
          </p:nvSpPr>
          <p:spPr bwMode="auto">
            <a:xfrm flipH="1">
              <a:off x="2846" y="3654"/>
              <a:ext cx="10" cy="52"/>
            </a:xfrm>
            <a:custGeom>
              <a:avLst/>
              <a:gdLst>
                <a:gd name="T0" fmla="*/ 0 w 41"/>
                <a:gd name="T1" fmla="*/ 0 h 164"/>
                <a:gd name="T2" fmla="*/ 0 w 41"/>
                <a:gd name="T3" fmla="*/ 0 h 164"/>
                <a:gd name="T4" fmla="*/ 0 w 41"/>
                <a:gd name="T5" fmla="*/ 0 h 164"/>
                <a:gd name="T6" fmla="*/ 0 w 41"/>
                <a:gd name="T7" fmla="*/ 0 h 164"/>
                <a:gd name="T8" fmla="*/ 0 w 41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64"/>
                <a:gd name="T17" fmla="*/ 41 w 41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64">
                  <a:moveTo>
                    <a:pt x="28" y="0"/>
                  </a:moveTo>
                  <a:lnTo>
                    <a:pt x="41" y="41"/>
                  </a:lnTo>
                  <a:lnTo>
                    <a:pt x="41" y="95"/>
                  </a:lnTo>
                  <a:lnTo>
                    <a:pt x="28" y="137"/>
                  </a:lnTo>
                  <a:lnTo>
                    <a:pt x="0" y="164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51"/>
            <p:cNvSpPr>
              <a:spLocks/>
            </p:cNvSpPr>
            <p:nvPr/>
          </p:nvSpPr>
          <p:spPr bwMode="auto">
            <a:xfrm flipH="1">
              <a:off x="2950" y="3400"/>
              <a:ext cx="80" cy="114"/>
            </a:xfrm>
            <a:custGeom>
              <a:avLst/>
              <a:gdLst>
                <a:gd name="T0" fmla="*/ 0 w 316"/>
                <a:gd name="T1" fmla="*/ 0 h 385"/>
                <a:gd name="T2" fmla="*/ 0 w 316"/>
                <a:gd name="T3" fmla="*/ 0 h 385"/>
                <a:gd name="T4" fmla="*/ 0 w 316"/>
                <a:gd name="T5" fmla="*/ 0 h 385"/>
                <a:gd name="T6" fmla="*/ 0 w 316"/>
                <a:gd name="T7" fmla="*/ 0 h 385"/>
                <a:gd name="T8" fmla="*/ 0 w 316"/>
                <a:gd name="T9" fmla="*/ 0 h 385"/>
                <a:gd name="T10" fmla="*/ 0 w 316"/>
                <a:gd name="T11" fmla="*/ 0 h 385"/>
                <a:gd name="T12" fmla="*/ 0 w 316"/>
                <a:gd name="T13" fmla="*/ 0 h 385"/>
                <a:gd name="T14" fmla="*/ 0 w 316"/>
                <a:gd name="T15" fmla="*/ 0 h 385"/>
                <a:gd name="T16" fmla="*/ 0 w 316"/>
                <a:gd name="T17" fmla="*/ 0 h 385"/>
                <a:gd name="T18" fmla="*/ 0 w 316"/>
                <a:gd name="T19" fmla="*/ 0 h 3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6"/>
                <a:gd name="T31" fmla="*/ 0 h 385"/>
                <a:gd name="T32" fmla="*/ 316 w 316"/>
                <a:gd name="T33" fmla="*/ 385 h 3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6" h="385">
                  <a:moveTo>
                    <a:pt x="0" y="15"/>
                  </a:moveTo>
                  <a:lnTo>
                    <a:pt x="70" y="0"/>
                  </a:lnTo>
                  <a:lnTo>
                    <a:pt x="151" y="0"/>
                  </a:lnTo>
                  <a:lnTo>
                    <a:pt x="220" y="28"/>
                  </a:lnTo>
                  <a:lnTo>
                    <a:pt x="261" y="55"/>
                  </a:lnTo>
                  <a:lnTo>
                    <a:pt x="303" y="111"/>
                  </a:lnTo>
                  <a:lnTo>
                    <a:pt x="316" y="179"/>
                  </a:lnTo>
                  <a:lnTo>
                    <a:pt x="316" y="275"/>
                  </a:lnTo>
                  <a:lnTo>
                    <a:pt x="303" y="357"/>
                  </a:lnTo>
                  <a:lnTo>
                    <a:pt x="288" y="385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52"/>
            <p:cNvSpPr>
              <a:spLocks/>
            </p:cNvSpPr>
            <p:nvPr/>
          </p:nvSpPr>
          <p:spPr bwMode="auto">
            <a:xfrm flipH="1">
              <a:off x="2878" y="3340"/>
              <a:ext cx="34" cy="162"/>
            </a:xfrm>
            <a:custGeom>
              <a:avLst/>
              <a:gdLst>
                <a:gd name="T0" fmla="*/ 0 w 137"/>
                <a:gd name="T1" fmla="*/ 0 h 536"/>
                <a:gd name="T2" fmla="*/ 0 w 137"/>
                <a:gd name="T3" fmla="*/ 0 h 536"/>
                <a:gd name="T4" fmla="*/ 0 w 137"/>
                <a:gd name="T5" fmla="*/ 0 h 536"/>
                <a:gd name="T6" fmla="*/ 0 w 137"/>
                <a:gd name="T7" fmla="*/ 0 h 536"/>
                <a:gd name="T8" fmla="*/ 0 w 137"/>
                <a:gd name="T9" fmla="*/ 0 h 536"/>
                <a:gd name="T10" fmla="*/ 0 w 137"/>
                <a:gd name="T11" fmla="*/ 0 h 536"/>
                <a:gd name="T12" fmla="*/ 0 w 137"/>
                <a:gd name="T13" fmla="*/ 0 h 536"/>
                <a:gd name="T14" fmla="*/ 0 w 137"/>
                <a:gd name="T15" fmla="*/ 0 h 536"/>
                <a:gd name="T16" fmla="*/ 0 w 137"/>
                <a:gd name="T17" fmla="*/ 0 h 536"/>
                <a:gd name="T18" fmla="*/ 0 w 137"/>
                <a:gd name="T19" fmla="*/ 0 h 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536"/>
                <a:gd name="T32" fmla="*/ 137 w 137"/>
                <a:gd name="T33" fmla="*/ 536 h 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536">
                  <a:moveTo>
                    <a:pt x="0" y="0"/>
                  </a:moveTo>
                  <a:lnTo>
                    <a:pt x="41" y="55"/>
                  </a:lnTo>
                  <a:lnTo>
                    <a:pt x="83" y="110"/>
                  </a:lnTo>
                  <a:lnTo>
                    <a:pt x="111" y="207"/>
                  </a:lnTo>
                  <a:lnTo>
                    <a:pt x="111" y="303"/>
                  </a:lnTo>
                  <a:lnTo>
                    <a:pt x="96" y="384"/>
                  </a:lnTo>
                  <a:lnTo>
                    <a:pt x="83" y="412"/>
                  </a:lnTo>
                  <a:lnTo>
                    <a:pt x="111" y="440"/>
                  </a:lnTo>
                  <a:lnTo>
                    <a:pt x="137" y="481"/>
                  </a:lnTo>
                  <a:lnTo>
                    <a:pt x="137" y="536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53"/>
            <p:cNvSpPr>
              <a:spLocks/>
            </p:cNvSpPr>
            <p:nvPr/>
          </p:nvSpPr>
          <p:spPr bwMode="auto">
            <a:xfrm flipH="1">
              <a:off x="2888" y="3462"/>
              <a:ext cx="24" cy="16"/>
            </a:xfrm>
            <a:custGeom>
              <a:avLst/>
              <a:gdLst>
                <a:gd name="T0" fmla="*/ 0 w 96"/>
                <a:gd name="T1" fmla="*/ 0 h 55"/>
                <a:gd name="T2" fmla="*/ 0 w 96"/>
                <a:gd name="T3" fmla="*/ 0 h 55"/>
                <a:gd name="T4" fmla="*/ 0 w 96"/>
                <a:gd name="T5" fmla="*/ 0 h 55"/>
                <a:gd name="T6" fmla="*/ 0 w 96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55"/>
                <a:gd name="T14" fmla="*/ 96 w 96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55">
                  <a:moveTo>
                    <a:pt x="96" y="0"/>
                  </a:moveTo>
                  <a:lnTo>
                    <a:pt x="69" y="28"/>
                  </a:lnTo>
                  <a:lnTo>
                    <a:pt x="55" y="41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54"/>
            <p:cNvSpPr>
              <a:spLocks/>
            </p:cNvSpPr>
            <p:nvPr/>
          </p:nvSpPr>
          <p:spPr bwMode="auto">
            <a:xfrm flipH="1">
              <a:off x="2824" y="3372"/>
              <a:ext cx="38" cy="160"/>
            </a:xfrm>
            <a:custGeom>
              <a:avLst/>
              <a:gdLst>
                <a:gd name="T0" fmla="*/ 0 w 152"/>
                <a:gd name="T1" fmla="*/ 0 h 535"/>
                <a:gd name="T2" fmla="*/ 0 w 152"/>
                <a:gd name="T3" fmla="*/ 0 h 535"/>
                <a:gd name="T4" fmla="*/ 0 w 152"/>
                <a:gd name="T5" fmla="*/ 0 h 535"/>
                <a:gd name="T6" fmla="*/ 0 w 152"/>
                <a:gd name="T7" fmla="*/ 0 h 535"/>
                <a:gd name="T8" fmla="*/ 0 w 152"/>
                <a:gd name="T9" fmla="*/ 0 h 535"/>
                <a:gd name="T10" fmla="*/ 0 w 152"/>
                <a:gd name="T11" fmla="*/ 0 h 535"/>
                <a:gd name="T12" fmla="*/ 0 w 152"/>
                <a:gd name="T13" fmla="*/ 0 h 535"/>
                <a:gd name="T14" fmla="*/ 0 w 152"/>
                <a:gd name="T15" fmla="*/ 0 h 535"/>
                <a:gd name="T16" fmla="*/ 0 w 152"/>
                <a:gd name="T17" fmla="*/ 0 h 535"/>
                <a:gd name="T18" fmla="*/ 0 w 152"/>
                <a:gd name="T19" fmla="*/ 0 h 535"/>
                <a:gd name="T20" fmla="*/ 0 w 152"/>
                <a:gd name="T21" fmla="*/ 0 h 535"/>
                <a:gd name="T22" fmla="*/ 0 w 152"/>
                <a:gd name="T23" fmla="*/ 0 h 5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535"/>
                <a:gd name="T38" fmla="*/ 152 w 152"/>
                <a:gd name="T39" fmla="*/ 535 h 5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535">
                  <a:moveTo>
                    <a:pt x="69" y="0"/>
                  </a:moveTo>
                  <a:lnTo>
                    <a:pt x="96" y="28"/>
                  </a:lnTo>
                  <a:lnTo>
                    <a:pt x="110" y="54"/>
                  </a:lnTo>
                  <a:lnTo>
                    <a:pt x="110" y="82"/>
                  </a:lnTo>
                  <a:lnTo>
                    <a:pt x="137" y="124"/>
                  </a:lnTo>
                  <a:lnTo>
                    <a:pt x="152" y="178"/>
                  </a:lnTo>
                  <a:lnTo>
                    <a:pt x="152" y="261"/>
                  </a:lnTo>
                  <a:lnTo>
                    <a:pt x="152" y="357"/>
                  </a:lnTo>
                  <a:lnTo>
                    <a:pt x="96" y="439"/>
                  </a:lnTo>
                  <a:lnTo>
                    <a:pt x="56" y="508"/>
                  </a:lnTo>
                  <a:lnTo>
                    <a:pt x="0" y="535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55"/>
            <p:cNvSpPr>
              <a:spLocks/>
            </p:cNvSpPr>
            <p:nvPr/>
          </p:nvSpPr>
          <p:spPr bwMode="auto">
            <a:xfrm flipH="1">
              <a:off x="2818" y="3372"/>
              <a:ext cx="12" cy="34"/>
            </a:xfrm>
            <a:custGeom>
              <a:avLst/>
              <a:gdLst>
                <a:gd name="T0" fmla="*/ 0 w 41"/>
                <a:gd name="T1" fmla="*/ 0 h 110"/>
                <a:gd name="T2" fmla="*/ 0 w 41"/>
                <a:gd name="T3" fmla="*/ 0 h 110"/>
                <a:gd name="T4" fmla="*/ 0 w 41"/>
                <a:gd name="T5" fmla="*/ 0 h 110"/>
                <a:gd name="T6" fmla="*/ 0 w 41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110"/>
                <a:gd name="T14" fmla="*/ 41 w 41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110">
                  <a:moveTo>
                    <a:pt x="41" y="0"/>
                  </a:moveTo>
                  <a:lnTo>
                    <a:pt x="15" y="54"/>
                  </a:lnTo>
                  <a:lnTo>
                    <a:pt x="15" y="82"/>
                  </a:lnTo>
                  <a:lnTo>
                    <a:pt x="0" y="11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56"/>
            <p:cNvSpPr>
              <a:spLocks/>
            </p:cNvSpPr>
            <p:nvPr/>
          </p:nvSpPr>
          <p:spPr bwMode="auto">
            <a:xfrm flipH="1">
              <a:off x="2986" y="3334"/>
              <a:ext cx="12" cy="66"/>
            </a:xfrm>
            <a:custGeom>
              <a:avLst/>
              <a:gdLst>
                <a:gd name="T0" fmla="*/ 0 w 41"/>
                <a:gd name="T1" fmla="*/ 0 h 219"/>
                <a:gd name="T2" fmla="*/ 0 w 41"/>
                <a:gd name="T3" fmla="*/ 0 h 219"/>
                <a:gd name="T4" fmla="*/ 0 w 41"/>
                <a:gd name="T5" fmla="*/ 0 h 219"/>
                <a:gd name="T6" fmla="*/ 0 w 41"/>
                <a:gd name="T7" fmla="*/ 0 h 219"/>
                <a:gd name="T8" fmla="*/ 0 w 41"/>
                <a:gd name="T9" fmla="*/ 0 h 219"/>
                <a:gd name="T10" fmla="*/ 0 w 41"/>
                <a:gd name="T11" fmla="*/ 0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19"/>
                <a:gd name="T20" fmla="*/ 41 w 41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19">
                  <a:moveTo>
                    <a:pt x="41" y="0"/>
                  </a:moveTo>
                  <a:lnTo>
                    <a:pt x="14" y="14"/>
                  </a:lnTo>
                  <a:lnTo>
                    <a:pt x="0" y="27"/>
                  </a:lnTo>
                  <a:lnTo>
                    <a:pt x="0" y="82"/>
                  </a:lnTo>
                  <a:lnTo>
                    <a:pt x="0" y="137"/>
                  </a:lnTo>
                  <a:lnTo>
                    <a:pt x="0" y="219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57"/>
            <p:cNvSpPr>
              <a:spLocks/>
            </p:cNvSpPr>
            <p:nvPr/>
          </p:nvSpPr>
          <p:spPr bwMode="auto">
            <a:xfrm flipH="1">
              <a:off x="3066" y="3334"/>
              <a:ext cx="20" cy="38"/>
            </a:xfrm>
            <a:custGeom>
              <a:avLst/>
              <a:gdLst>
                <a:gd name="T0" fmla="*/ 0 w 82"/>
                <a:gd name="T1" fmla="*/ 0 h 137"/>
                <a:gd name="T2" fmla="*/ 0 w 82"/>
                <a:gd name="T3" fmla="*/ 0 h 137"/>
                <a:gd name="T4" fmla="*/ 0 w 82"/>
                <a:gd name="T5" fmla="*/ 0 h 137"/>
                <a:gd name="T6" fmla="*/ 0 w 82"/>
                <a:gd name="T7" fmla="*/ 0 h 137"/>
                <a:gd name="T8" fmla="*/ 0 w 82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37"/>
                <a:gd name="T17" fmla="*/ 82 w 82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37">
                  <a:moveTo>
                    <a:pt x="0" y="0"/>
                  </a:moveTo>
                  <a:lnTo>
                    <a:pt x="41" y="14"/>
                  </a:lnTo>
                  <a:lnTo>
                    <a:pt x="54" y="54"/>
                  </a:lnTo>
                  <a:lnTo>
                    <a:pt x="69" y="97"/>
                  </a:lnTo>
                  <a:lnTo>
                    <a:pt x="82" y="137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58"/>
            <p:cNvSpPr>
              <a:spLocks/>
            </p:cNvSpPr>
            <p:nvPr/>
          </p:nvSpPr>
          <p:spPr bwMode="auto">
            <a:xfrm flipH="1">
              <a:off x="3054" y="3334"/>
              <a:ext cx="16" cy="20"/>
            </a:xfrm>
            <a:custGeom>
              <a:avLst/>
              <a:gdLst>
                <a:gd name="T0" fmla="*/ 0 w 68"/>
                <a:gd name="T1" fmla="*/ 0 h 69"/>
                <a:gd name="T2" fmla="*/ 0 w 68"/>
                <a:gd name="T3" fmla="*/ 0 h 69"/>
                <a:gd name="T4" fmla="*/ 0 w 68"/>
                <a:gd name="T5" fmla="*/ 0 h 69"/>
                <a:gd name="T6" fmla="*/ 0 w 68"/>
                <a:gd name="T7" fmla="*/ 0 h 69"/>
                <a:gd name="T8" fmla="*/ 0 w 68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69"/>
                <a:gd name="T17" fmla="*/ 68 w 68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69">
                  <a:moveTo>
                    <a:pt x="0" y="69"/>
                  </a:moveTo>
                  <a:lnTo>
                    <a:pt x="27" y="54"/>
                  </a:lnTo>
                  <a:lnTo>
                    <a:pt x="41" y="41"/>
                  </a:lnTo>
                  <a:lnTo>
                    <a:pt x="68" y="14"/>
                  </a:lnTo>
                  <a:lnTo>
                    <a:pt x="68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59"/>
            <p:cNvSpPr>
              <a:spLocks/>
            </p:cNvSpPr>
            <p:nvPr/>
          </p:nvSpPr>
          <p:spPr bwMode="auto">
            <a:xfrm flipH="1">
              <a:off x="2704" y="3328"/>
              <a:ext cx="32" cy="114"/>
            </a:xfrm>
            <a:custGeom>
              <a:avLst/>
              <a:gdLst>
                <a:gd name="T0" fmla="*/ 0 w 124"/>
                <a:gd name="T1" fmla="*/ 0 h 385"/>
                <a:gd name="T2" fmla="*/ 0 w 124"/>
                <a:gd name="T3" fmla="*/ 0 h 385"/>
                <a:gd name="T4" fmla="*/ 0 w 124"/>
                <a:gd name="T5" fmla="*/ 0 h 385"/>
                <a:gd name="T6" fmla="*/ 0 w 124"/>
                <a:gd name="T7" fmla="*/ 0 h 385"/>
                <a:gd name="T8" fmla="*/ 0 w 124"/>
                <a:gd name="T9" fmla="*/ 0 h 385"/>
                <a:gd name="T10" fmla="*/ 0 w 124"/>
                <a:gd name="T11" fmla="*/ 0 h 385"/>
                <a:gd name="T12" fmla="*/ 0 w 124"/>
                <a:gd name="T13" fmla="*/ 0 h 385"/>
                <a:gd name="T14" fmla="*/ 0 w 124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385"/>
                <a:gd name="T26" fmla="*/ 124 w 124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385">
                  <a:moveTo>
                    <a:pt x="124" y="0"/>
                  </a:moveTo>
                  <a:lnTo>
                    <a:pt x="96" y="111"/>
                  </a:lnTo>
                  <a:lnTo>
                    <a:pt x="69" y="165"/>
                  </a:lnTo>
                  <a:lnTo>
                    <a:pt x="28" y="233"/>
                  </a:lnTo>
                  <a:lnTo>
                    <a:pt x="0" y="288"/>
                  </a:lnTo>
                  <a:lnTo>
                    <a:pt x="13" y="302"/>
                  </a:lnTo>
                  <a:lnTo>
                    <a:pt x="41" y="357"/>
                  </a:lnTo>
                  <a:lnTo>
                    <a:pt x="69" y="385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60"/>
            <p:cNvSpPr>
              <a:spLocks/>
            </p:cNvSpPr>
            <p:nvPr/>
          </p:nvSpPr>
          <p:spPr bwMode="auto">
            <a:xfrm flipH="1">
              <a:off x="2736" y="3418"/>
              <a:ext cx="22" cy="12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0 h 42"/>
                <a:gd name="T4" fmla="*/ 0 w 81"/>
                <a:gd name="T5" fmla="*/ 0 h 42"/>
                <a:gd name="T6" fmla="*/ 0 w 81"/>
                <a:gd name="T7" fmla="*/ 0 h 42"/>
                <a:gd name="T8" fmla="*/ 0 w 8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42"/>
                <a:gd name="T17" fmla="*/ 81 w 8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42">
                  <a:moveTo>
                    <a:pt x="81" y="0"/>
                  </a:moveTo>
                  <a:lnTo>
                    <a:pt x="81" y="14"/>
                  </a:lnTo>
                  <a:lnTo>
                    <a:pt x="54" y="27"/>
                  </a:lnTo>
                  <a:lnTo>
                    <a:pt x="40" y="27"/>
                  </a:lnTo>
                  <a:lnTo>
                    <a:pt x="0" y="42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61"/>
            <p:cNvSpPr>
              <a:spLocks/>
            </p:cNvSpPr>
            <p:nvPr/>
          </p:nvSpPr>
          <p:spPr bwMode="auto">
            <a:xfrm flipH="1">
              <a:off x="2646" y="3336"/>
              <a:ext cx="136" cy="160"/>
            </a:xfrm>
            <a:custGeom>
              <a:avLst/>
              <a:gdLst>
                <a:gd name="T0" fmla="*/ 0 w 521"/>
                <a:gd name="T1" fmla="*/ 0 h 534"/>
                <a:gd name="T2" fmla="*/ 0 w 521"/>
                <a:gd name="T3" fmla="*/ 0 h 534"/>
                <a:gd name="T4" fmla="*/ 0 w 521"/>
                <a:gd name="T5" fmla="*/ 0 h 534"/>
                <a:gd name="T6" fmla="*/ 0 w 521"/>
                <a:gd name="T7" fmla="*/ 0 h 534"/>
                <a:gd name="T8" fmla="*/ 0 w 521"/>
                <a:gd name="T9" fmla="*/ 0 h 534"/>
                <a:gd name="T10" fmla="*/ 0 w 521"/>
                <a:gd name="T11" fmla="*/ 0 h 534"/>
                <a:gd name="T12" fmla="*/ 0 w 521"/>
                <a:gd name="T13" fmla="*/ 0 h 534"/>
                <a:gd name="T14" fmla="*/ 0 w 521"/>
                <a:gd name="T15" fmla="*/ 0 h 534"/>
                <a:gd name="T16" fmla="*/ 0 w 521"/>
                <a:gd name="T17" fmla="*/ 0 h 534"/>
                <a:gd name="T18" fmla="*/ 0 w 521"/>
                <a:gd name="T19" fmla="*/ 0 h 5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1"/>
                <a:gd name="T31" fmla="*/ 0 h 534"/>
                <a:gd name="T32" fmla="*/ 521 w 521"/>
                <a:gd name="T33" fmla="*/ 534 h 5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1" h="534">
                  <a:moveTo>
                    <a:pt x="0" y="521"/>
                  </a:moveTo>
                  <a:lnTo>
                    <a:pt x="82" y="534"/>
                  </a:lnTo>
                  <a:lnTo>
                    <a:pt x="165" y="521"/>
                  </a:lnTo>
                  <a:lnTo>
                    <a:pt x="274" y="480"/>
                  </a:lnTo>
                  <a:lnTo>
                    <a:pt x="343" y="453"/>
                  </a:lnTo>
                  <a:lnTo>
                    <a:pt x="426" y="384"/>
                  </a:lnTo>
                  <a:lnTo>
                    <a:pt x="480" y="288"/>
                  </a:lnTo>
                  <a:lnTo>
                    <a:pt x="508" y="177"/>
                  </a:lnTo>
                  <a:lnTo>
                    <a:pt x="521" y="83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62"/>
            <p:cNvSpPr>
              <a:spLocks/>
            </p:cNvSpPr>
            <p:nvPr/>
          </p:nvSpPr>
          <p:spPr bwMode="auto">
            <a:xfrm flipH="1">
              <a:off x="2618" y="3324"/>
              <a:ext cx="28" cy="34"/>
            </a:xfrm>
            <a:custGeom>
              <a:avLst/>
              <a:gdLst>
                <a:gd name="T0" fmla="*/ 0 w 110"/>
                <a:gd name="T1" fmla="*/ 0 h 109"/>
                <a:gd name="T2" fmla="*/ 0 w 110"/>
                <a:gd name="T3" fmla="*/ 0 h 109"/>
                <a:gd name="T4" fmla="*/ 0 w 110"/>
                <a:gd name="T5" fmla="*/ 0 h 109"/>
                <a:gd name="T6" fmla="*/ 0 w 110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109"/>
                <a:gd name="T14" fmla="*/ 110 w 110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109">
                  <a:moveTo>
                    <a:pt x="0" y="109"/>
                  </a:moveTo>
                  <a:lnTo>
                    <a:pt x="55" y="96"/>
                  </a:lnTo>
                  <a:lnTo>
                    <a:pt x="96" y="41"/>
                  </a:lnTo>
                  <a:lnTo>
                    <a:pt x="110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Freeform 63"/>
            <p:cNvSpPr>
              <a:spLocks/>
            </p:cNvSpPr>
            <p:nvPr/>
          </p:nvSpPr>
          <p:spPr bwMode="auto">
            <a:xfrm flipH="1">
              <a:off x="2638" y="3430"/>
              <a:ext cx="20" cy="66"/>
            </a:xfrm>
            <a:custGeom>
              <a:avLst/>
              <a:gdLst>
                <a:gd name="T0" fmla="*/ 0 w 83"/>
                <a:gd name="T1" fmla="*/ 0 h 218"/>
                <a:gd name="T2" fmla="*/ 0 w 83"/>
                <a:gd name="T3" fmla="*/ 0 h 218"/>
                <a:gd name="T4" fmla="*/ 0 w 83"/>
                <a:gd name="T5" fmla="*/ 0 h 218"/>
                <a:gd name="T6" fmla="*/ 0 w 83"/>
                <a:gd name="T7" fmla="*/ 0 h 218"/>
                <a:gd name="T8" fmla="*/ 0 w 83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218"/>
                <a:gd name="T17" fmla="*/ 83 w 83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218">
                  <a:moveTo>
                    <a:pt x="83" y="218"/>
                  </a:moveTo>
                  <a:lnTo>
                    <a:pt x="68" y="137"/>
                  </a:lnTo>
                  <a:lnTo>
                    <a:pt x="41" y="68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64"/>
            <p:cNvSpPr>
              <a:spLocks/>
            </p:cNvSpPr>
            <p:nvPr/>
          </p:nvSpPr>
          <p:spPr bwMode="auto">
            <a:xfrm flipH="1">
              <a:off x="2678" y="3504"/>
              <a:ext cx="96" cy="58"/>
            </a:xfrm>
            <a:custGeom>
              <a:avLst/>
              <a:gdLst>
                <a:gd name="T0" fmla="*/ 0 w 384"/>
                <a:gd name="T1" fmla="*/ 0 h 192"/>
                <a:gd name="T2" fmla="*/ 0 w 384"/>
                <a:gd name="T3" fmla="*/ 0 h 192"/>
                <a:gd name="T4" fmla="*/ 0 w 384"/>
                <a:gd name="T5" fmla="*/ 0 h 192"/>
                <a:gd name="T6" fmla="*/ 0 w 384"/>
                <a:gd name="T7" fmla="*/ 0 h 192"/>
                <a:gd name="T8" fmla="*/ 0 w 384"/>
                <a:gd name="T9" fmla="*/ 0 h 192"/>
                <a:gd name="T10" fmla="*/ 0 w 384"/>
                <a:gd name="T11" fmla="*/ 0 h 192"/>
                <a:gd name="T12" fmla="*/ 0 w 384"/>
                <a:gd name="T13" fmla="*/ 0 h 192"/>
                <a:gd name="T14" fmla="*/ 0 w 384"/>
                <a:gd name="T15" fmla="*/ 0 h 192"/>
                <a:gd name="T16" fmla="*/ 0 w 384"/>
                <a:gd name="T17" fmla="*/ 0 h 192"/>
                <a:gd name="T18" fmla="*/ 0 w 384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4"/>
                <a:gd name="T31" fmla="*/ 0 h 192"/>
                <a:gd name="T32" fmla="*/ 384 w 384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4" h="192">
                  <a:moveTo>
                    <a:pt x="0" y="83"/>
                  </a:moveTo>
                  <a:lnTo>
                    <a:pt x="27" y="124"/>
                  </a:lnTo>
                  <a:lnTo>
                    <a:pt x="70" y="152"/>
                  </a:lnTo>
                  <a:lnTo>
                    <a:pt x="110" y="179"/>
                  </a:lnTo>
                  <a:lnTo>
                    <a:pt x="164" y="192"/>
                  </a:lnTo>
                  <a:lnTo>
                    <a:pt x="220" y="179"/>
                  </a:lnTo>
                  <a:lnTo>
                    <a:pt x="288" y="137"/>
                  </a:lnTo>
                  <a:lnTo>
                    <a:pt x="316" y="96"/>
                  </a:lnTo>
                  <a:lnTo>
                    <a:pt x="357" y="69"/>
                  </a:lnTo>
                  <a:lnTo>
                    <a:pt x="384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Freeform 65"/>
            <p:cNvSpPr>
              <a:spLocks/>
            </p:cNvSpPr>
            <p:nvPr/>
          </p:nvSpPr>
          <p:spPr bwMode="auto">
            <a:xfrm flipH="1">
              <a:off x="2726" y="3582"/>
              <a:ext cx="32" cy="48"/>
            </a:xfrm>
            <a:custGeom>
              <a:avLst/>
              <a:gdLst>
                <a:gd name="T0" fmla="*/ 0 w 122"/>
                <a:gd name="T1" fmla="*/ 0 h 165"/>
                <a:gd name="T2" fmla="*/ 0 w 122"/>
                <a:gd name="T3" fmla="*/ 0 h 165"/>
                <a:gd name="T4" fmla="*/ 0 w 122"/>
                <a:gd name="T5" fmla="*/ 0 h 165"/>
                <a:gd name="T6" fmla="*/ 0 w 122"/>
                <a:gd name="T7" fmla="*/ 0 h 165"/>
                <a:gd name="T8" fmla="*/ 0 w 122"/>
                <a:gd name="T9" fmla="*/ 0 h 165"/>
                <a:gd name="T10" fmla="*/ 0 w 122"/>
                <a:gd name="T11" fmla="*/ 0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65"/>
                <a:gd name="T20" fmla="*/ 122 w 122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65">
                  <a:moveTo>
                    <a:pt x="122" y="165"/>
                  </a:moveTo>
                  <a:lnTo>
                    <a:pt x="68" y="124"/>
                  </a:lnTo>
                  <a:lnTo>
                    <a:pt x="26" y="109"/>
                  </a:lnTo>
                  <a:lnTo>
                    <a:pt x="13" y="5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Freeform 66"/>
            <p:cNvSpPr>
              <a:spLocks/>
            </p:cNvSpPr>
            <p:nvPr/>
          </p:nvSpPr>
          <p:spPr bwMode="auto">
            <a:xfrm flipH="1">
              <a:off x="2750" y="3598"/>
              <a:ext cx="24" cy="8"/>
            </a:xfrm>
            <a:custGeom>
              <a:avLst/>
              <a:gdLst>
                <a:gd name="T0" fmla="*/ 0 w 96"/>
                <a:gd name="T1" fmla="*/ 0 h 28"/>
                <a:gd name="T2" fmla="*/ 0 w 96"/>
                <a:gd name="T3" fmla="*/ 0 h 28"/>
                <a:gd name="T4" fmla="*/ 0 w 96"/>
                <a:gd name="T5" fmla="*/ 0 h 28"/>
                <a:gd name="T6" fmla="*/ 0 w 96"/>
                <a:gd name="T7" fmla="*/ 0 h 28"/>
                <a:gd name="T8" fmla="*/ 0 w 96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28"/>
                <a:gd name="T17" fmla="*/ 96 w 9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28">
                  <a:moveTo>
                    <a:pt x="96" y="28"/>
                  </a:moveTo>
                  <a:lnTo>
                    <a:pt x="70" y="14"/>
                  </a:lnTo>
                  <a:lnTo>
                    <a:pt x="42" y="28"/>
                  </a:lnTo>
                  <a:lnTo>
                    <a:pt x="14" y="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Freeform 67"/>
            <p:cNvSpPr>
              <a:spLocks/>
            </p:cNvSpPr>
            <p:nvPr/>
          </p:nvSpPr>
          <p:spPr bwMode="auto">
            <a:xfrm flipH="1">
              <a:off x="2750" y="3682"/>
              <a:ext cx="36" cy="8"/>
            </a:xfrm>
            <a:custGeom>
              <a:avLst/>
              <a:gdLst>
                <a:gd name="T0" fmla="*/ 0 w 137"/>
                <a:gd name="T1" fmla="*/ 0 h 27"/>
                <a:gd name="T2" fmla="*/ 0 w 137"/>
                <a:gd name="T3" fmla="*/ 0 h 27"/>
                <a:gd name="T4" fmla="*/ 0 w 137"/>
                <a:gd name="T5" fmla="*/ 0 h 27"/>
                <a:gd name="T6" fmla="*/ 0 w 137"/>
                <a:gd name="T7" fmla="*/ 0 h 27"/>
                <a:gd name="T8" fmla="*/ 0 w 13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27"/>
                <a:gd name="T17" fmla="*/ 137 w 13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27">
                  <a:moveTo>
                    <a:pt x="137" y="0"/>
                  </a:moveTo>
                  <a:lnTo>
                    <a:pt x="111" y="14"/>
                  </a:lnTo>
                  <a:lnTo>
                    <a:pt x="68" y="27"/>
                  </a:lnTo>
                  <a:lnTo>
                    <a:pt x="55" y="27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Freeform 68"/>
            <p:cNvSpPr>
              <a:spLocks/>
            </p:cNvSpPr>
            <p:nvPr/>
          </p:nvSpPr>
          <p:spPr bwMode="auto">
            <a:xfrm flipH="1">
              <a:off x="2782" y="3730"/>
              <a:ext cx="84" cy="74"/>
            </a:xfrm>
            <a:custGeom>
              <a:avLst/>
              <a:gdLst>
                <a:gd name="T0" fmla="*/ 0 w 329"/>
                <a:gd name="T1" fmla="*/ 0 h 261"/>
                <a:gd name="T2" fmla="*/ 0 w 329"/>
                <a:gd name="T3" fmla="*/ 0 h 261"/>
                <a:gd name="T4" fmla="*/ 0 w 329"/>
                <a:gd name="T5" fmla="*/ 0 h 261"/>
                <a:gd name="T6" fmla="*/ 0 w 329"/>
                <a:gd name="T7" fmla="*/ 0 h 261"/>
                <a:gd name="T8" fmla="*/ 0 w 329"/>
                <a:gd name="T9" fmla="*/ 0 h 261"/>
                <a:gd name="T10" fmla="*/ 0 w 329"/>
                <a:gd name="T11" fmla="*/ 0 h 261"/>
                <a:gd name="T12" fmla="*/ 0 w 329"/>
                <a:gd name="T13" fmla="*/ 0 h 261"/>
                <a:gd name="T14" fmla="*/ 0 w 329"/>
                <a:gd name="T15" fmla="*/ 0 h 261"/>
                <a:gd name="T16" fmla="*/ 0 w 329"/>
                <a:gd name="T17" fmla="*/ 0 h 261"/>
                <a:gd name="T18" fmla="*/ 0 w 329"/>
                <a:gd name="T19" fmla="*/ 0 h 261"/>
                <a:gd name="T20" fmla="*/ 0 w 329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9"/>
                <a:gd name="T34" fmla="*/ 0 h 261"/>
                <a:gd name="T35" fmla="*/ 329 w 329"/>
                <a:gd name="T36" fmla="*/ 261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9" h="261">
                  <a:moveTo>
                    <a:pt x="329" y="0"/>
                  </a:moveTo>
                  <a:lnTo>
                    <a:pt x="261" y="69"/>
                  </a:lnTo>
                  <a:lnTo>
                    <a:pt x="246" y="124"/>
                  </a:lnTo>
                  <a:lnTo>
                    <a:pt x="233" y="165"/>
                  </a:lnTo>
                  <a:lnTo>
                    <a:pt x="206" y="152"/>
                  </a:lnTo>
                  <a:lnTo>
                    <a:pt x="165" y="165"/>
                  </a:lnTo>
                  <a:lnTo>
                    <a:pt x="150" y="165"/>
                  </a:lnTo>
                  <a:lnTo>
                    <a:pt x="109" y="178"/>
                  </a:lnTo>
                  <a:lnTo>
                    <a:pt x="82" y="192"/>
                  </a:lnTo>
                  <a:lnTo>
                    <a:pt x="41" y="233"/>
                  </a:lnTo>
                  <a:lnTo>
                    <a:pt x="0" y="261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Freeform 69"/>
            <p:cNvSpPr>
              <a:spLocks/>
            </p:cNvSpPr>
            <p:nvPr/>
          </p:nvSpPr>
          <p:spPr bwMode="auto">
            <a:xfrm flipH="1">
              <a:off x="2832" y="3772"/>
              <a:ext cx="48" cy="8"/>
            </a:xfrm>
            <a:custGeom>
              <a:avLst/>
              <a:gdLst>
                <a:gd name="T0" fmla="*/ 0 w 192"/>
                <a:gd name="T1" fmla="*/ 0 h 26"/>
                <a:gd name="T2" fmla="*/ 0 w 192"/>
                <a:gd name="T3" fmla="*/ 0 h 26"/>
                <a:gd name="T4" fmla="*/ 0 w 192"/>
                <a:gd name="T5" fmla="*/ 0 h 26"/>
                <a:gd name="T6" fmla="*/ 0 w 192"/>
                <a:gd name="T7" fmla="*/ 0 h 26"/>
                <a:gd name="T8" fmla="*/ 0 w 192"/>
                <a:gd name="T9" fmla="*/ 0 h 26"/>
                <a:gd name="T10" fmla="*/ 0 w 19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6"/>
                <a:gd name="T20" fmla="*/ 192 w 19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6">
                  <a:moveTo>
                    <a:pt x="0" y="26"/>
                  </a:moveTo>
                  <a:lnTo>
                    <a:pt x="28" y="13"/>
                  </a:lnTo>
                  <a:lnTo>
                    <a:pt x="68" y="0"/>
                  </a:lnTo>
                  <a:lnTo>
                    <a:pt x="124" y="0"/>
                  </a:lnTo>
                  <a:lnTo>
                    <a:pt x="151" y="0"/>
                  </a:lnTo>
                  <a:lnTo>
                    <a:pt x="192" y="13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70"/>
            <p:cNvSpPr>
              <a:spLocks noChangeShapeType="1"/>
            </p:cNvSpPr>
            <p:nvPr/>
          </p:nvSpPr>
          <p:spPr bwMode="auto">
            <a:xfrm flipH="1" flipV="1">
              <a:off x="2910" y="3760"/>
              <a:ext cx="2" cy="18"/>
            </a:xfrm>
            <a:prstGeom prst="line">
              <a:avLst/>
            </a:pr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Freeform 71"/>
            <p:cNvSpPr>
              <a:spLocks/>
            </p:cNvSpPr>
            <p:nvPr/>
          </p:nvSpPr>
          <p:spPr bwMode="auto">
            <a:xfrm flipH="1">
              <a:off x="2970" y="3586"/>
              <a:ext cx="6" cy="30"/>
            </a:xfrm>
            <a:custGeom>
              <a:avLst/>
              <a:gdLst>
                <a:gd name="T0" fmla="*/ 0 w 27"/>
                <a:gd name="T1" fmla="*/ 0 h 96"/>
                <a:gd name="T2" fmla="*/ 0 w 27"/>
                <a:gd name="T3" fmla="*/ 0 h 96"/>
                <a:gd name="T4" fmla="*/ 0 w 27"/>
                <a:gd name="T5" fmla="*/ 0 h 96"/>
                <a:gd name="T6" fmla="*/ 0 w 27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96"/>
                <a:gd name="T14" fmla="*/ 27 w 27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96">
                  <a:moveTo>
                    <a:pt x="0" y="0"/>
                  </a:moveTo>
                  <a:lnTo>
                    <a:pt x="13" y="28"/>
                  </a:lnTo>
                  <a:lnTo>
                    <a:pt x="27" y="56"/>
                  </a:lnTo>
                  <a:lnTo>
                    <a:pt x="13" y="96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72"/>
            <p:cNvSpPr>
              <a:spLocks/>
            </p:cNvSpPr>
            <p:nvPr/>
          </p:nvSpPr>
          <p:spPr bwMode="auto">
            <a:xfrm flipH="1">
              <a:off x="2558" y="3346"/>
              <a:ext cx="256" cy="528"/>
            </a:xfrm>
            <a:custGeom>
              <a:avLst/>
              <a:gdLst>
                <a:gd name="T0" fmla="*/ 0 w 988"/>
                <a:gd name="T1" fmla="*/ 0 h 1784"/>
                <a:gd name="T2" fmla="*/ 0 w 988"/>
                <a:gd name="T3" fmla="*/ 0 h 1784"/>
                <a:gd name="T4" fmla="*/ 0 w 988"/>
                <a:gd name="T5" fmla="*/ 0 h 1784"/>
                <a:gd name="T6" fmla="*/ 0 w 988"/>
                <a:gd name="T7" fmla="*/ 0 h 1784"/>
                <a:gd name="T8" fmla="*/ 0 w 988"/>
                <a:gd name="T9" fmla="*/ 0 h 1784"/>
                <a:gd name="T10" fmla="*/ 0 w 988"/>
                <a:gd name="T11" fmla="*/ 0 h 1784"/>
                <a:gd name="T12" fmla="*/ 0 w 988"/>
                <a:gd name="T13" fmla="*/ 0 h 1784"/>
                <a:gd name="T14" fmla="*/ 0 w 988"/>
                <a:gd name="T15" fmla="*/ 0 h 1784"/>
                <a:gd name="T16" fmla="*/ 0 w 988"/>
                <a:gd name="T17" fmla="*/ 0 h 1784"/>
                <a:gd name="T18" fmla="*/ 0 w 988"/>
                <a:gd name="T19" fmla="*/ 0 h 1784"/>
                <a:gd name="T20" fmla="*/ 0 w 988"/>
                <a:gd name="T21" fmla="*/ 0 h 1784"/>
                <a:gd name="T22" fmla="*/ 0 w 988"/>
                <a:gd name="T23" fmla="*/ 0 h 1784"/>
                <a:gd name="T24" fmla="*/ 0 w 988"/>
                <a:gd name="T25" fmla="*/ 0 h 1784"/>
                <a:gd name="T26" fmla="*/ 0 w 988"/>
                <a:gd name="T27" fmla="*/ 0 h 1784"/>
                <a:gd name="T28" fmla="*/ 0 w 988"/>
                <a:gd name="T29" fmla="*/ 0 h 1784"/>
                <a:gd name="T30" fmla="*/ 0 w 988"/>
                <a:gd name="T31" fmla="*/ 0 h 1784"/>
                <a:gd name="T32" fmla="*/ 0 w 988"/>
                <a:gd name="T33" fmla="*/ 0 h 1784"/>
                <a:gd name="T34" fmla="*/ 0 w 988"/>
                <a:gd name="T35" fmla="*/ 0 h 1784"/>
                <a:gd name="T36" fmla="*/ 0 w 988"/>
                <a:gd name="T37" fmla="*/ 0 h 1784"/>
                <a:gd name="T38" fmla="*/ 0 w 988"/>
                <a:gd name="T39" fmla="*/ 0 h 1784"/>
                <a:gd name="T40" fmla="*/ 0 w 988"/>
                <a:gd name="T41" fmla="*/ 0 h 1784"/>
                <a:gd name="T42" fmla="*/ 0 w 988"/>
                <a:gd name="T43" fmla="*/ 0 h 1784"/>
                <a:gd name="T44" fmla="*/ 0 w 988"/>
                <a:gd name="T45" fmla="*/ 0 h 1784"/>
                <a:gd name="T46" fmla="*/ 0 w 988"/>
                <a:gd name="T47" fmla="*/ 0 h 1784"/>
                <a:gd name="T48" fmla="*/ 0 w 988"/>
                <a:gd name="T49" fmla="*/ 0 h 1784"/>
                <a:gd name="T50" fmla="*/ 0 w 988"/>
                <a:gd name="T51" fmla="*/ 0 h 1784"/>
                <a:gd name="T52" fmla="*/ 0 w 988"/>
                <a:gd name="T53" fmla="*/ 0 h 1784"/>
                <a:gd name="T54" fmla="*/ 0 w 988"/>
                <a:gd name="T55" fmla="*/ 0 h 1784"/>
                <a:gd name="T56" fmla="*/ 0 w 988"/>
                <a:gd name="T57" fmla="*/ 0 h 1784"/>
                <a:gd name="T58" fmla="*/ 0 w 988"/>
                <a:gd name="T59" fmla="*/ 0 h 1784"/>
                <a:gd name="T60" fmla="*/ 0 w 988"/>
                <a:gd name="T61" fmla="*/ 0 h 1784"/>
                <a:gd name="T62" fmla="*/ 0 w 988"/>
                <a:gd name="T63" fmla="*/ 0 h 1784"/>
                <a:gd name="T64" fmla="*/ 0 w 988"/>
                <a:gd name="T65" fmla="*/ 0 h 1784"/>
                <a:gd name="T66" fmla="*/ 0 w 988"/>
                <a:gd name="T67" fmla="*/ 0 h 1784"/>
                <a:gd name="T68" fmla="*/ 0 w 988"/>
                <a:gd name="T69" fmla="*/ 0 h 1784"/>
                <a:gd name="T70" fmla="*/ 0 w 988"/>
                <a:gd name="T71" fmla="*/ 0 h 1784"/>
                <a:gd name="T72" fmla="*/ 0 w 988"/>
                <a:gd name="T73" fmla="*/ 0 h 1784"/>
                <a:gd name="T74" fmla="*/ 0 w 988"/>
                <a:gd name="T75" fmla="*/ 0 h 17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8"/>
                <a:gd name="T115" fmla="*/ 0 h 1784"/>
                <a:gd name="T116" fmla="*/ 988 w 988"/>
                <a:gd name="T117" fmla="*/ 1784 h 17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8" h="1784">
                  <a:moveTo>
                    <a:pt x="0" y="1784"/>
                  </a:moveTo>
                  <a:lnTo>
                    <a:pt x="68" y="1743"/>
                  </a:lnTo>
                  <a:lnTo>
                    <a:pt x="123" y="1729"/>
                  </a:lnTo>
                  <a:lnTo>
                    <a:pt x="164" y="1688"/>
                  </a:lnTo>
                  <a:lnTo>
                    <a:pt x="177" y="1647"/>
                  </a:lnTo>
                  <a:lnTo>
                    <a:pt x="192" y="1619"/>
                  </a:lnTo>
                  <a:lnTo>
                    <a:pt x="205" y="1606"/>
                  </a:lnTo>
                  <a:lnTo>
                    <a:pt x="260" y="1579"/>
                  </a:lnTo>
                  <a:lnTo>
                    <a:pt x="301" y="1564"/>
                  </a:lnTo>
                  <a:lnTo>
                    <a:pt x="342" y="1510"/>
                  </a:lnTo>
                  <a:lnTo>
                    <a:pt x="357" y="1455"/>
                  </a:lnTo>
                  <a:lnTo>
                    <a:pt x="357" y="1442"/>
                  </a:lnTo>
                  <a:lnTo>
                    <a:pt x="411" y="1427"/>
                  </a:lnTo>
                  <a:lnTo>
                    <a:pt x="453" y="1399"/>
                  </a:lnTo>
                  <a:lnTo>
                    <a:pt x="534" y="1331"/>
                  </a:lnTo>
                  <a:lnTo>
                    <a:pt x="575" y="1277"/>
                  </a:lnTo>
                  <a:lnTo>
                    <a:pt x="603" y="1222"/>
                  </a:lnTo>
                  <a:lnTo>
                    <a:pt x="617" y="1181"/>
                  </a:lnTo>
                  <a:lnTo>
                    <a:pt x="658" y="1139"/>
                  </a:lnTo>
                  <a:lnTo>
                    <a:pt x="727" y="1085"/>
                  </a:lnTo>
                  <a:lnTo>
                    <a:pt x="754" y="1057"/>
                  </a:lnTo>
                  <a:lnTo>
                    <a:pt x="768" y="1016"/>
                  </a:lnTo>
                  <a:lnTo>
                    <a:pt x="768" y="988"/>
                  </a:lnTo>
                  <a:lnTo>
                    <a:pt x="836" y="892"/>
                  </a:lnTo>
                  <a:lnTo>
                    <a:pt x="851" y="809"/>
                  </a:lnTo>
                  <a:lnTo>
                    <a:pt x="878" y="755"/>
                  </a:lnTo>
                  <a:lnTo>
                    <a:pt x="864" y="727"/>
                  </a:lnTo>
                  <a:lnTo>
                    <a:pt x="891" y="631"/>
                  </a:lnTo>
                  <a:lnTo>
                    <a:pt x="891" y="535"/>
                  </a:lnTo>
                  <a:lnTo>
                    <a:pt x="878" y="453"/>
                  </a:lnTo>
                  <a:lnTo>
                    <a:pt x="919" y="411"/>
                  </a:lnTo>
                  <a:lnTo>
                    <a:pt x="932" y="315"/>
                  </a:lnTo>
                  <a:lnTo>
                    <a:pt x="932" y="247"/>
                  </a:lnTo>
                  <a:lnTo>
                    <a:pt x="932" y="206"/>
                  </a:lnTo>
                  <a:lnTo>
                    <a:pt x="960" y="150"/>
                  </a:lnTo>
                  <a:lnTo>
                    <a:pt x="973" y="110"/>
                  </a:lnTo>
                  <a:lnTo>
                    <a:pt x="988" y="56"/>
                  </a:lnTo>
                  <a:lnTo>
                    <a:pt x="988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73"/>
            <p:cNvSpPr>
              <a:spLocks/>
            </p:cNvSpPr>
            <p:nvPr/>
          </p:nvSpPr>
          <p:spPr bwMode="auto">
            <a:xfrm flipH="1">
              <a:off x="2926" y="3106"/>
              <a:ext cx="44" cy="44"/>
            </a:xfrm>
            <a:custGeom>
              <a:avLst/>
              <a:gdLst>
                <a:gd name="T0" fmla="*/ 0 w 178"/>
                <a:gd name="T1" fmla="*/ 0 h 152"/>
                <a:gd name="T2" fmla="*/ 0 w 178"/>
                <a:gd name="T3" fmla="*/ 0 h 152"/>
                <a:gd name="T4" fmla="*/ 0 w 178"/>
                <a:gd name="T5" fmla="*/ 0 h 152"/>
                <a:gd name="T6" fmla="*/ 0 w 178"/>
                <a:gd name="T7" fmla="*/ 0 h 152"/>
                <a:gd name="T8" fmla="*/ 0 w 178"/>
                <a:gd name="T9" fmla="*/ 0 h 152"/>
                <a:gd name="T10" fmla="*/ 0 w 178"/>
                <a:gd name="T11" fmla="*/ 0 h 152"/>
                <a:gd name="T12" fmla="*/ 0 w 178"/>
                <a:gd name="T13" fmla="*/ 0 h 152"/>
                <a:gd name="T14" fmla="*/ 0 w 178"/>
                <a:gd name="T15" fmla="*/ 0 h 152"/>
                <a:gd name="T16" fmla="*/ 0 w 178"/>
                <a:gd name="T17" fmla="*/ 0 h 152"/>
                <a:gd name="T18" fmla="*/ 0 w 178"/>
                <a:gd name="T19" fmla="*/ 0 h 152"/>
                <a:gd name="T20" fmla="*/ 0 w 178"/>
                <a:gd name="T21" fmla="*/ 0 h 152"/>
                <a:gd name="T22" fmla="*/ 0 w 178"/>
                <a:gd name="T23" fmla="*/ 0 h 152"/>
                <a:gd name="T24" fmla="*/ 0 w 178"/>
                <a:gd name="T25" fmla="*/ 0 h 152"/>
                <a:gd name="T26" fmla="*/ 0 w 178"/>
                <a:gd name="T27" fmla="*/ 0 h 152"/>
                <a:gd name="T28" fmla="*/ 0 w 178"/>
                <a:gd name="T29" fmla="*/ 0 h 152"/>
                <a:gd name="T30" fmla="*/ 0 w 178"/>
                <a:gd name="T31" fmla="*/ 0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8"/>
                <a:gd name="T49" fmla="*/ 0 h 152"/>
                <a:gd name="T50" fmla="*/ 178 w 178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8" h="152">
                  <a:moveTo>
                    <a:pt x="0" y="83"/>
                  </a:moveTo>
                  <a:lnTo>
                    <a:pt x="41" y="83"/>
                  </a:lnTo>
                  <a:lnTo>
                    <a:pt x="69" y="55"/>
                  </a:lnTo>
                  <a:lnTo>
                    <a:pt x="82" y="42"/>
                  </a:lnTo>
                  <a:lnTo>
                    <a:pt x="82" y="28"/>
                  </a:lnTo>
                  <a:lnTo>
                    <a:pt x="82" y="0"/>
                  </a:lnTo>
                  <a:lnTo>
                    <a:pt x="123" y="15"/>
                  </a:lnTo>
                  <a:lnTo>
                    <a:pt x="123" y="28"/>
                  </a:lnTo>
                  <a:lnTo>
                    <a:pt x="123" y="42"/>
                  </a:lnTo>
                  <a:lnTo>
                    <a:pt x="110" y="69"/>
                  </a:lnTo>
                  <a:lnTo>
                    <a:pt x="95" y="96"/>
                  </a:lnTo>
                  <a:lnTo>
                    <a:pt x="137" y="83"/>
                  </a:lnTo>
                  <a:lnTo>
                    <a:pt x="123" y="124"/>
                  </a:lnTo>
                  <a:lnTo>
                    <a:pt x="151" y="124"/>
                  </a:lnTo>
                  <a:lnTo>
                    <a:pt x="137" y="137"/>
                  </a:lnTo>
                  <a:lnTo>
                    <a:pt x="178" y="152"/>
                  </a:lnTo>
                </a:path>
              </a:pathLst>
            </a:custGeom>
            <a:noFill/>
            <a:ln w="0">
              <a:solidFill>
                <a:srgbClr val="0E0D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Freeform 74"/>
            <p:cNvSpPr>
              <a:spLocks/>
            </p:cNvSpPr>
            <p:nvPr/>
          </p:nvSpPr>
          <p:spPr bwMode="auto">
            <a:xfrm flipH="1">
              <a:off x="2790" y="2698"/>
              <a:ext cx="320" cy="656"/>
            </a:xfrm>
            <a:custGeom>
              <a:avLst/>
              <a:gdLst>
                <a:gd name="T0" fmla="*/ 0 w 1236"/>
                <a:gd name="T1" fmla="*/ 0 h 2209"/>
                <a:gd name="T2" fmla="*/ 0 w 1236"/>
                <a:gd name="T3" fmla="*/ 0 h 2209"/>
                <a:gd name="T4" fmla="*/ 0 w 1236"/>
                <a:gd name="T5" fmla="*/ 0 h 2209"/>
                <a:gd name="T6" fmla="*/ 0 w 1236"/>
                <a:gd name="T7" fmla="*/ 0 h 2209"/>
                <a:gd name="T8" fmla="*/ 0 w 1236"/>
                <a:gd name="T9" fmla="*/ 0 h 2209"/>
                <a:gd name="T10" fmla="*/ 0 w 1236"/>
                <a:gd name="T11" fmla="*/ 0 h 2209"/>
                <a:gd name="T12" fmla="*/ 0 w 1236"/>
                <a:gd name="T13" fmla="*/ 0 h 2209"/>
                <a:gd name="T14" fmla="*/ 0 w 1236"/>
                <a:gd name="T15" fmla="*/ 0 h 2209"/>
                <a:gd name="T16" fmla="*/ 0 w 1236"/>
                <a:gd name="T17" fmla="*/ 0 h 2209"/>
                <a:gd name="T18" fmla="*/ 0 w 1236"/>
                <a:gd name="T19" fmla="*/ 0 h 2209"/>
                <a:gd name="T20" fmla="*/ 0 w 1236"/>
                <a:gd name="T21" fmla="*/ 0 h 2209"/>
                <a:gd name="T22" fmla="*/ 0 w 1236"/>
                <a:gd name="T23" fmla="*/ 0 h 2209"/>
                <a:gd name="T24" fmla="*/ 0 w 1236"/>
                <a:gd name="T25" fmla="*/ 0 h 2209"/>
                <a:gd name="T26" fmla="*/ 0 w 1236"/>
                <a:gd name="T27" fmla="*/ 0 h 2209"/>
                <a:gd name="T28" fmla="*/ 0 w 1236"/>
                <a:gd name="T29" fmla="*/ 0 h 2209"/>
                <a:gd name="T30" fmla="*/ 0 w 1236"/>
                <a:gd name="T31" fmla="*/ 0 h 2209"/>
                <a:gd name="T32" fmla="*/ 0 w 1236"/>
                <a:gd name="T33" fmla="*/ 0 h 2209"/>
                <a:gd name="T34" fmla="*/ 0 w 1236"/>
                <a:gd name="T35" fmla="*/ 0 h 2209"/>
                <a:gd name="T36" fmla="*/ 0 w 1236"/>
                <a:gd name="T37" fmla="*/ 0 h 2209"/>
                <a:gd name="T38" fmla="*/ 0 w 1236"/>
                <a:gd name="T39" fmla="*/ 0 h 2209"/>
                <a:gd name="T40" fmla="*/ 0 w 1236"/>
                <a:gd name="T41" fmla="*/ 0 h 2209"/>
                <a:gd name="T42" fmla="*/ 0 w 1236"/>
                <a:gd name="T43" fmla="*/ 0 h 2209"/>
                <a:gd name="T44" fmla="*/ 0 w 1236"/>
                <a:gd name="T45" fmla="*/ 0 h 2209"/>
                <a:gd name="T46" fmla="*/ 0 w 1236"/>
                <a:gd name="T47" fmla="*/ 0 h 2209"/>
                <a:gd name="T48" fmla="*/ 0 w 1236"/>
                <a:gd name="T49" fmla="*/ 0 h 2209"/>
                <a:gd name="T50" fmla="*/ 0 w 1236"/>
                <a:gd name="T51" fmla="*/ 0 h 2209"/>
                <a:gd name="T52" fmla="*/ 0 w 1236"/>
                <a:gd name="T53" fmla="*/ 0 h 2209"/>
                <a:gd name="T54" fmla="*/ 0 w 1236"/>
                <a:gd name="T55" fmla="*/ 0 h 2209"/>
                <a:gd name="T56" fmla="*/ 0 w 1236"/>
                <a:gd name="T57" fmla="*/ 0 h 2209"/>
                <a:gd name="T58" fmla="*/ 0 w 1236"/>
                <a:gd name="T59" fmla="*/ 0 h 2209"/>
                <a:gd name="T60" fmla="*/ 0 w 1236"/>
                <a:gd name="T61" fmla="*/ 0 h 2209"/>
                <a:gd name="T62" fmla="*/ 0 w 1236"/>
                <a:gd name="T63" fmla="*/ 0 h 2209"/>
                <a:gd name="T64" fmla="*/ 0 w 1236"/>
                <a:gd name="T65" fmla="*/ 0 h 2209"/>
                <a:gd name="T66" fmla="*/ 0 w 1236"/>
                <a:gd name="T67" fmla="*/ 0 h 2209"/>
                <a:gd name="T68" fmla="*/ 0 w 1236"/>
                <a:gd name="T69" fmla="*/ 0 h 2209"/>
                <a:gd name="T70" fmla="*/ 0 w 1236"/>
                <a:gd name="T71" fmla="*/ 0 h 2209"/>
                <a:gd name="T72" fmla="*/ 0 w 1236"/>
                <a:gd name="T73" fmla="*/ 0 h 2209"/>
                <a:gd name="T74" fmla="*/ 0 w 1236"/>
                <a:gd name="T75" fmla="*/ 0 h 2209"/>
                <a:gd name="T76" fmla="*/ 0 w 1236"/>
                <a:gd name="T77" fmla="*/ 0 h 2209"/>
                <a:gd name="T78" fmla="*/ 0 w 1236"/>
                <a:gd name="T79" fmla="*/ 0 h 2209"/>
                <a:gd name="T80" fmla="*/ 0 w 1236"/>
                <a:gd name="T81" fmla="*/ 0 h 22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36"/>
                <a:gd name="T124" fmla="*/ 0 h 2209"/>
                <a:gd name="T125" fmla="*/ 1236 w 1236"/>
                <a:gd name="T126" fmla="*/ 2209 h 22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36" h="2209">
                  <a:moveTo>
                    <a:pt x="988" y="0"/>
                  </a:moveTo>
                  <a:lnTo>
                    <a:pt x="1043" y="137"/>
                  </a:lnTo>
                  <a:lnTo>
                    <a:pt x="1084" y="191"/>
                  </a:lnTo>
                  <a:lnTo>
                    <a:pt x="1125" y="301"/>
                  </a:lnTo>
                  <a:lnTo>
                    <a:pt x="1167" y="383"/>
                  </a:lnTo>
                  <a:lnTo>
                    <a:pt x="1195" y="479"/>
                  </a:lnTo>
                  <a:lnTo>
                    <a:pt x="1195" y="575"/>
                  </a:lnTo>
                  <a:lnTo>
                    <a:pt x="1180" y="699"/>
                  </a:lnTo>
                  <a:lnTo>
                    <a:pt x="1112" y="808"/>
                  </a:lnTo>
                  <a:lnTo>
                    <a:pt x="1057" y="877"/>
                  </a:lnTo>
                  <a:lnTo>
                    <a:pt x="961" y="919"/>
                  </a:lnTo>
                  <a:lnTo>
                    <a:pt x="866" y="945"/>
                  </a:lnTo>
                  <a:lnTo>
                    <a:pt x="783" y="932"/>
                  </a:lnTo>
                  <a:lnTo>
                    <a:pt x="742" y="945"/>
                  </a:lnTo>
                  <a:lnTo>
                    <a:pt x="659" y="960"/>
                  </a:lnTo>
                  <a:lnTo>
                    <a:pt x="618" y="988"/>
                  </a:lnTo>
                  <a:lnTo>
                    <a:pt x="563" y="960"/>
                  </a:lnTo>
                  <a:lnTo>
                    <a:pt x="494" y="932"/>
                  </a:lnTo>
                  <a:lnTo>
                    <a:pt x="413" y="960"/>
                  </a:lnTo>
                  <a:lnTo>
                    <a:pt x="330" y="973"/>
                  </a:lnTo>
                  <a:lnTo>
                    <a:pt x="248" y="1028"/>
                  </a:lnTo>
                  <a:lnTo>
                    <a:pt x="152" y="1084"/>
                  </a:lnTo>
                  <a:lnTo>
                    <a:pt x="83" y="1179"/>
                  </a:lnTo>
                  <a:lnTo>
                    <a:pt x="56" y="1275"/>
                  </a:lnTo>
                  <a:lnTo>
                    <a:pt x="28" y="1386"/>
                  </a:lnTo>
                  <a:lnTo>
                    <a:pt x="0" y="1550"/>
                  </a:lnTo>
                  <a:lnTo>
                    <a:pt x="15" y="1743"/>
                  </a:lnTo>
                  <a:lnTo>
                    <a:pt x="42" y="1893"/>
                  </a:lnTo>
                  <a:lnTo>
                    <a:pt x="111" y="2002"/>
                  </a:lnTo>
                  <a:lnTo>
                    <a:pt x="179" y="2098"/>
                  </a:lnTo>
                  <a:lnTo>
                    <a:pt x="248" y="2140"/>
                  </a:lnTo>
                  <a:lnTo>
                    <a:pt x="372" y="2181"/>
                  </a:lnTo>
                  <a:lnTo>
                    <a:pt x="481" y="2209"/>
                  </a:lnTo>
                  <a:lnTo>
                    <a:pt x="605" y="2209"/>
                  </a:lnTo>
                  <a:lnTo>
                    <a:pt x="701" y="2181"/>
                  </a:lnTo>
                  <a:lnTo>
                    <a:pt x="810" y="2140"/>
                  </a:lnTo>
                  <a:lnTo>
                    <a:pt x="920" y="2057"/>
                  </a:lnTo>
                  <a:lnTo>
                    <a:pt x="1057" y="1934"/>
                  </a:lnTo>
                  <a:lnTo>
                    <a:pt x="1153" y="1811"/>
                  </a:lnTo>
                  <a:lnTo>
                    <a:pt x="1236" y="1687"/>
                  </a:lnTo>
                  <a:lnTo>
                    <a:pt x="1236" y="1632"/>
                  </a:lnTo>
                </a:path>
              </a:pathLst>
            </a:custGeom>
            <a:noFill/>
            <a:ln w="0">
              <a:solidFill>
                <a:srgbClr val="7474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Freeform 75"/>
            <p:cNvSpPr>
              <a:spLocks/>
            </p:cNvSpPr>
            <p:nvPr/>
          </p:nvSpPr>
          <p:spPr bwMode="auto">
            <a:xfrm flipH="1">
              <a:off x="2874" y="3154"/>
              <a:ext cx="152" cy="122"/>
            </a:xfrm>
            <a:custGeom>
              <a:avLst/>
              <a:gdLst>
                <a:gd name="T0" fmla="*/ 0 w 591"/>
                <a:gd name="T1" fmla="*/ 0 h 412"/>
                <a:gd name="T2" fmla="*/ 0 w 591"/>
                <a:gd name="T3" fmla="*/ 0 h 412"/>
                <a:gd name="T4" fmla="*/ 0 w 591"/>
                <a:gd name="T5" fmla="*/ 0 h 412"/>
                <a:gd name="T6" fmla="*/ 0 w 591"/>
                <a:gd name="T7" fmla="*/ 0 h 412"/>
                <a:gd name="T8" fmla="*/ 0 w 591"/>
                <a:gd name="T9" fmla="*/ 0 h 412"/>
                <a:gd name="T10" fmla="*/ 0 w 591"/>
                <a:gd name="T11" fmla="*/ 0 h 412"/>
                <a:gd name="T12" fmla="*/ 0 w 591"/>
                <a:gd name="T13" fmla="*/ 0 h 412"/>
                <a:gd name="T14" fmla="*/ 0 w 591"/>
                <a:gd name="T15" fmla="*/ 0 h 412"/>
                <a:gd name="T16" fmla="*/ 0 w 591"/>
                <a:gd name="T17" fmla="*/ 0 h 412"/>
                <a:gd name="T18" fmla="*/ 0 w 591"/>
                <a:gd name="T19" fmla="*/ 0 h 412"/>
                <a:gd name="T20" fmla="*/ 0 w 591"/>
                <a:gd name="T21" fmla="*/ 0 h 412"/>
                <a:gd name="T22" fmla="*/ 0 w 591"/>
                <a:gd name="T23" fmla="*/ 0 h 412"/>
                <a:gd name="T24" fmla="*/ 0 w 591"/>
                <a:gd name="T25" fmla="*/ 0 h 412"/>
                <a:gd name="T26" fmla="*/ 0 w 591"/>
                <a:gd name="T27" fmla="*/ 0 h 4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1"/>
                <a:gd name="T43" fmla="*/ 0 h 412"/>
                <a:gd name="T44" fmla="*/ 591 w 591"/>
                <a:gd name="T45" fmla="*/ 412 h 4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1" h="412">
                  <a:moveTo>
                    <a:pt x="28" y="0"/>
                  </a:moveTo>
                  <a:lnTo>
                    <a:pt x="14" y="68"/>
                  </a:lnTo>
                  <a:lnTo>
                    <a:pt x="0" y="137"/>
                  </a:lnTo>
                  <a:lnTo>
                    <a:pt x="0" y="207"/>
                  </a:lnTo>
                  <a:lnTo>
                    <a:pt x="28" y="301"/>
                  </a:lnTo>
                  <a:lnTo>
                    <a:pt x="82" y="357"/>
                  </a:lnTo>
                  <a:lnTo>
                    <a:pt x="124" y="398"/>
                  </a:lnTo>
                  <a:lnTo>
                    <a:pt x="206" y="412"/>
                  </a:lnTo>
                  <a:lnTo>
                    <a:pt x="289" y="412"/>
                  </a:lnTo>
                  <a:lnTo>
                    <a:pt x="371" y="384"/>
                  </a:lnTo>
                  <a:lnTo>
                    <a:pt x="439" y="316"/>
                  </a:lnTo>
                  <a:lnTo>
                    <a:pt x="508" y="192"/>
                  </a:lnTo>
                  <a:lnTo>
                    <a:pt x="550" y="124"/>
                  </a:lnTo>
                  <a:lnTo>
                    <a:pt x="591" y="83"/>
                  </a:lnTo>
                </a:path>
              </a:pathLst>
            </a:custGeom>
            <a:noFill/>
            <a:ln w="0">
              <a:solidFill>
                <a:srgbClr val="7474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76"/>
            <p:cNvSpPr>
              <a:spLocks/>
            </p:cNvSpPr>
            <p:nvPr/>
          </p:nvSpPr>
          <p:spPr bwMode="auto">
            <a:xfrm flipH="1">
              <a:off x="2672" y="3064"/>
              <a:ext cx="190" cy="90"/>
            </a:xfrm>
            <a:custGeom>
              <a:avLst/>
              <a:gdLst>
                <a:gd name="T0" fmla="*/ 0 w 742"/>
                <a:gd name="T1" fmla="*/ 0 h 302"/>
                <a:gd name="T2" fmla="*/ 0 w 742"/>
                <a:gd name="T3" fmla="*/ 0 h 302"/>
                <a:gd name="T4" fmla="*/ 0 w 742"/>
                <a:gd name="T5" fmla="*/ 0 h 302"/>
                <a:gd name="T6" fmla="*/ 0 w 742"/>
                <a:gd name="T7" fmla="*/ 0 h 302"/>
                <a:gd name="T8" fmla="*/ 0 w 742"/>
                <a:gd name="T9" fmla="*/ 0 h 302"/>
                <a:gd name="T10" fmla="*/ 0 w 742"/>
                <a:gd name="T11" fmla="*/ 0 h 302"/>
                <a:gd name="T12" fmla="*/ 0 w 742"/>
                <a:gd name="T13" fmla="*/ 0 h 302"/>
                <a:gd name="T14" fmla="*/ 0 w 742"/>
                <a:gd name="T15" fmla="*/ 0 h 302"/>
                <a:gd name="T16" fmla="*/ 0 w 742"/>
                <a:gd name="T17" fmla="*/ 0 h 302"/>
                <a:gd name="T18" fmla="*/ 0 w 742"/>
                <a:gd name="T19" fmla="*/ 0 h 302"/>
                <a:gd name="T20" fmla="*/ 0 w 742"/>
                <a:gd name="T21" fmla="*/ 0 h 302"/>
                <a:gd name="T22" fmla="*/ 0 w 742"/>
                <a:gd name="T23" fmla="*/ 0 h 302"/>
                <a:gd name="T24" fmla="*/ 0 w 742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2"/>
                <a:gd name="T40" fmla="*/ 0 h 302"/>
                <a:gd name="T41" fmla="*/ 742 w 74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2" h="302">
                  <a:moveTo>
                    <a:pt x="0" y="302"/>
                  </a:moveTo>
                  <a:lnTo>
                    <a:pt x="69" y="220"/>
                  </a:lnTo>
                  <a:lnTo>
                    <a:pt x="124" y="137"/>
                  </a:lnTo>
                  <a:lnTo>
                    <a:pt x="165" y="96"/>
                  </a:lnTo>
                  <a:lnTo>
                    <a:pt x="220" y="55"/>
                  </a:lnTo>
                  <a:lnTo>
                    <a:pt x="289" y="14"/>
                  </a:lnTo>
                  <a:lnTo>
                    <a:pt x="357" y="0"/>
                  </a:lnTo>
                  <a:lnTo>
                    <a:pt x="426" y="0"/>
                  </a:lnTo>
                  <a:lnTo>
                    <a:pt x="494" y="28"/>
                  </a:lnTo>
                  <a:lnTo>
                    <a:pt x="577" y="83"/>
                  </a:lnTo>
                  <a:lnTo>
                    <a:pt x="631" y="137"/>
                  </a:lnTo>
                  <a:lnTo>
                    <a:pt x="700" y="192"/>
                  </a:lnTo>
                  <a:lnTo>
                    <a:pt x="742" y="220"/>
                  </a:lnTo>
                </a:path>
              </a:pathLst>
            </a:custGeom>
            <a:noFill/>
            <a:ln w="0">
              <a:solidFill>
                <a:srgbClr val="7474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77"/>
            <p:cNvSpPr>
              <a:spLocks/>
            </p:cNvSpPr>
            <p:nvPr/>
          </p:nvSpPr>
          <p:spPr bwMode="auto">
            <a:xfrm flipH="1">
              <a:off x="2738" y="3184"/>
              <a:ext cx="72" cy="302"/>
            </a:xfrm>
            <a:custGeom>
              <a:avLst/>
              <a:gdLst>
                <a:gd name="T0" fmla="*/ 0 w 275"/>
                <a:gd name="T1" fmla="*/ 0 h 1029"/>
                <a:gd name="T2" fmla="*/ 0 w 275"/>
                <a:gd name="T3" fmla="*/ 0 h 1029"/>
                <a:gd name="T4" fmla="*/ 0 w 275"/>
                <a:gd name="T5" fmla="*/ 0 h 1029"/>
                <a:gd name="T6" fmla="*/ 0 w 275"/>
                <a:gd name="T7" fmla="*/ 0 h 1029"/>
                <a:gd name="T8" fmla="*/ 0 w 275"/>
                <a:gd name="T9" fmla="*/ 0 h 1029"/>
                <a:gd name="T10" fmla="*/ 0 w 275"/>
                <a:gd name="T11" fmla="*/ 0 h 1029"/>
                <a:gd name="T12" fmla="*/ 0 w 275"/>
                <a:gd name="T13" fmla="*/ 0 h 1029"/>
                <a:gd name="T14" fmla="*/ 0 w 275"/>
                <a:gd name="T15" fmla="*/ 0 h 1029"/>
                <a:gd name="T16" fmla="*/ 0 w 275"/>
                <a:gd name="T17" fmla="*/ 0 h 1029"/>
                <a:gd name="T18" fmla="*/ 0 w 275"/>
                <a:gd name="T19" fmla="*/ 0 h 1029"/>
                <a:gd name="T20" fmla="*/ 0 w 275"/>
                <a:gd name="T21" fmla="*/ 0 h 1029"/>
                <a:gd name="T22" fmla="*/ 0 w 275"/>
                <a:gd name="T23" fmla="*/ 0 h 1029"/>
                <a:gd name="T24" fmla="*/ 0 w 275"/>
                <a:gd name="T25" fmla="*/ 0 h 1029"/>
                <a:gd name="T26" fmla="*/ 0 w 275"/>
                <a:gd name="T27" fmla="*/ 0 h 10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5"/>
                <a:gd name="T43" fmla="*/ 0 h 1029"/>
                <a:gd name="T44" fmla="*/ 275 w 275"/>
                <a:gd name="T45" fmla="*/ 1029 h 10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5" h="1029">
                  <a:moveTo>
                    <a:pt x="261" y="0"/>
                  </a:moveTo>
                  <a:lnTo>
                    <a:pt x="275" y="28"/>
                  </a:lnTo>
                  <a:lnTo>
                    <a:pt x="275" y="68"/>
                  </a:lnTo>
                  <a:lnTo>
                    <a:pt x="247" y="124"/>
                  </a:lnTo>
                  <a:lnTo>
                    <a:pt x="192" y="261"/>
                  </a:lnTo>
                  <a:lnTo>
                    <a:pt x="137" y="370"/>
                  </a:lnTo>
                  <a:lnTo>
                    <a:pt x="55" y="508"/>
                  </a:lnTo>
                  <a:lnTo>
                    <a:pt x="27" y="605"/>
                  </a:lnTo>
                  <a:lnTo>
                    <a:pt x="0" y="714"/>
                  </a:lnTo>
                  <a:lnTo>
                    <a:pt x="0" y="796"/>
                  </a:lnTo>
                  <a:lnTo>
                    <a:pt x="0" y="879"/>
                  </a:lnTo>
                  <a:lnTo>
                    <a:pt x="27" y="960"/>
                  </a:lnTo>
                  <a:lnTo>
                    <a:pt x="42" y="1016"/>
                  </a:lnTo>
                  <a:lnTo>
                    <a:pt x="68" y="1029"/>
                  </a:lnTo>
                </a:path>
              </a:pathLst>
            </a:custGeom>
            <a:noFill/>
            <a:ln w="0">
              <a:solidFill>
                <a:srgbClr val="7474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78"/>
            <p:cNvSpPr>
              <a:spLocks/>
            </p:cNvSpPr>
            <p:nvPr/>
          </p:nvSpPr>
          <p:spPr bwMode="auto">
            <a:xfrm flipH="1">
              <a:off x="2658" y="3154"/>
              <a:ext cx="46" cy="180"/>
            </a:xfrm>
            <a:custGeom>
              <a:avLst/>
              <a:gdLst>
                <a:gd name="T0" fmla="*/ 0 w 178"/>
                <a:gd name="T1" fmla="*/ 0 h 604"/>
                <a:gd name="T2" fmla="*/ 0 w 178"/>
                <a:gd name="T3" fmla="*/ 0 h 604"/>
                <a:gd name="T4" fmla="*/ 0 w 178"/>
                <a:gd name="T5" fmla="*/ 0 h 604"/>
                <a:gd name="T6" fmla="*/ 0 w 178"/>
                <a:gd name="T7" fmla="*/ 0 h 604"/>
                <a:gd name="T8" fmla="*/ 0 w 178"/>
                <a:gd name="T9" fmla="*/ 0 h 604"/>
                <a:gd name="T10" fmla="*/ 0 w 178"/>
                <a:gd name="T11" fmla="*/ 0 h 604"/>
                <a:gd name="T12" fmla="*/ 0 w 178"/>
                <a:gd name="T13" fmla="*/ 0 h 604"/>
                <a:gd name="T14" fmla="*/ 0 w 178"/>
                <a:gd name="T15" fmla="*/ 0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604"/>
                <a:gd name="T26" fmla="*/ 178 w 178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604">
                  <a:moveTo>
                    <a:pt x="165" y="0"/>
                  </a:moveTo>
                  <a:lnTo>
                    <a:pt x="178" y="42"/>
                  </a:lnTo>
                  <a:lnTo>
                    <a:pt x="178" y="83"/>
                  </a:lnTo>
                  <a:lnTo>
                    <a:pt x="165" y="179"/>
                  </a:lnTo>
                  <a:lnTo>
                    <a:pt x="124" y="275"/>
                  </a:lnTo>
                  <a:lnTo>
                    <a:pt x="54" y="425"/>
                  </a:lnTo>
                  <a:lnTo>
                    <a:pt x="13" y="494"/>
                  </a:lnTo>
                  <a:lnTo>
                    <a:pt x="0" y="604"/>
                  </a:lnTo>
                </a:path>
              </a:pathLst>
            </a:custGeom>
            <a:noFill/>
            <a:ln w="0">
              <a:solidFill>
                <a:srgbClr val="7474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79"/>
            <p:cNvSpPr>
              <a:spLocks/>
            </p:cNvSpPr>
            <p:nvPr/>
          </p:nvSpPr>
          <p:spPr bwMode="auto">
            <a:xfrm flipH="1">
              <a:off x="3080" y="3076"/>
              <a:ext cx="190" cy="146"/>
            </a:xfrm>
            <a:custGeom>
              <a:avLst/>
              <a:gdLst>
                <a:gd name="T0" fmla="*/ 0 w 742"/>
                <a:gd name="T1" fmla="*/ 0 h 494"/>
                <a:gd name="T2" fmla="*/ 0 w 742"/>
                <a:gd name="T3" fmla="*/ 0 h 494"/>
                <a:gd name="T4" fmla="*/ 0 w 742"/>
                <a:gd name="T5" fmla="*/ 0 h 494"/>
                <a:gd name="T6" fmla="*/ 0 w 742"/>
                <a:gd name="T7" fmla="*/ 0 h 494"/>
                <a:gd name="T8" fmla="*/ 0 w 742"/>
                <a:gd name="T9" fmla="*/ 0 h 494"/>
                <a:gd name="T10" fmla="*/ 0 w 742"/>
                <a:gd name="T11" fmla="*/ 0 h 494"/>
                <a:gd name="T12" fmla="*/ 0 w 742"/>
                <a:gd name="T13" fmla="*/ 0 h 494"/>
                <a:gd name="T14" fmla="*/ 0 w 742"/>
                <a:gd name="T15" fmla="*/ 0 h 494"/>
                <a:gd name="T16" fmla="*/ 0 w 742"/>
                <a:gd name="T17" fmla="*/ 0 h 494"/>
                <a:gd name="T18" fmla="*/ 0 w 742"/>
                <a:gd name="T19" fmla="*/ 0 h 494"/>
                <a:gd name="T20" fmla="*/ 0 w 742"/>
                <a:gd name="T21" fmla="*/ 0 h 494"/>
                <a:gd name="T22" fmla="*/ 0 w 742"/>
                <a:gd name="T23" fmla="*/ 0 h 494"/>
                <a:gd name="T24" fmla="*/ 0 w 742"/>
                <a:gd name="T25" fmla="*/ 0 h 494"/>
                <a:gd name="T26" fmla="*/ 0 w 742"/>
                <a:gd name="T27" fmla="*/ 0 h 494"/>
                <a:gd name="T28" fmla="*/ 0 w 742"/>
                <a:gd name="T29" fmla="*/ 0 h 494"/>
                <a:gd name="T30" fmla="*/ 0 w 742"/>
                <a:gd name="T31" fmla="*/ 0 h 494"/>
                <a:gd name="T32" fmla="*/ 0 w 742"/>
                <a:gd name="T33" fmla="*/ 0 h 494"/>
                <a:gd name="T34" fmla="*/ 0 w 742"/>
                <a:gd name="T35" fmla="*/ 0 h 494"/>
                <a:gd name="T36" fmla="*/ 0 w 742"/>
                <a:gd name="T37" fmla="*/ 0 h 494"/>
                <a:gd name="T38" fmla="*/ 0 w 742"/>
                <a:gd name="T39" fmla="*/ 0 h 494"/>
                <a:gd name="T40" fmla="*/ 0 w 742"/>
                <a:gd name="T41" fmla="*/ 0 h 494"/>
                <a:gd name="T42" fmla="*/ 0 w 742"/>
                <a:gd name="T43" fmla="*/ 0 h 494"/>
                <a:gd name="T44" fmla="*/ 0 w 742"/>
                <a:gd name="T45" fmla="*/ 0 h 494"/>
                <a:gd name="T46" fmla="*/ 0 w 742"/>
                <a:gd name="T47" fmla="*/ 0 h 494"/>
                <a:gd name="T48" fmla="*/ 0 w 742"/>
                <a:gd name="T49" fmla="*/ 0 h 494"/>
                <a:gd name="T50" fmla="*/ 0 w 742"/>
                <a:gd name="T51" fmla="*/ 0 h 494"/>
                <a:gd name="T52" fmla="*/ 0 w 742"/>
                <a:gd name="T53" fmla="*/ 0 h 494"/>
                <a:gd name="T54" fmla="*/ 0 w 742"/>
                <a:gd name="T55" fmla="*/ 0 h 4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2"/>
                <a:gd name="T85" fmla="*/ 0 h 494"/>
                <a:gd name="T86" fmla="*/ 742 w 742"/>
                <a:gd name="T87" fmla="*/ 494 h 49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2" h="494">
                  <a:moveTo>
                    <a:pt x="742" y="151"/>
                  </a:moveTo>
                  <a:lnTo>
                    <a:pt x="700" y="124"/>
                  </a:lnTo>
                  <a:lnTo>
                    <a:pt x="673" y="96"/>
                  </a:lnTo>
                  <a:lnTo>
                    <a:pt x="646" y="83"/>
                  </a:lnTo>
                  <a:lnTo>
                    <a:pt x="631" y="55"/>
                  </a:lnTo>
                  <a:lnTo>
                    <a:pt x="618" y="42"/>
                  </a:lnTo>
                  <a:lnTo>
                    <a:pt x="577" y="14"/>
                  </a:lnTo>
                  <a:lnTo>
                    <a:pt x="535" y="0"/>
                  </a:lnTo>
                  <a:lnTo>
                    <a:pt x="481" y="0"/>
                  </a:lnTo>
                  <a:lnTo>
                    <a:pt x="453" y="0"/>
                  </a:lnTo>
                  <a:lnTo>
                    <a:pt x="413" y="14"/>
                  </a:lnTo>
                  <a:lnTo>
                    <a:pt x="398" y="28"/>
                  </a:lnTo>
                  <a:lnTo>
                    <a:pt x="370" y="55"/>
                  </a:lnTo>
                  <a:lnTo>
                    <a:pt x="344" y="68"/>
                  </a:lnTo>
                  <a:lnTo>
                    <a:pt x="289" y="83"/>
                  </a:lnTo>
                  <a:lnTo>
                    <a:pt x="248" y="68"/>
                  </a:lnTo>
                  <a:lnTo>
                    <a:pt x="206" y="68"/>
                  </a:lnTo>
                  <a:lnTo>
                    <a:pt x="165" y="83"/>
                  </a:lnTo>
                  <a:lnTo>
                    <a:pt x="124" y="96"/>
                  </a:lnTo>
                  <a:lnTo>
                    <a:pt x="83" y="138"/>
                  </a:lnTo>
                  <a:lnTo>
                    <a:pt x="41" y="179"/>
                  </a:lnTo>
                  <a:lnTo>
                    <a:pt x="28" y="192"/>
                  </a:lnTo>
                  <a:lnTo>
                    <a:pt x="15" y="233"/>
                  </a:lnTo>
                  <a:lnTo>
                    <a:pt x="15" y="303"/>
                  </a:lnTo>
                  <a:lnTo>
                    <a:pt x="28" y="344"/>
                  </a:lnTo>
                  <a:lnTo>
                    <a:pt x="28" y="385"/>
                  </a:lnTo>
                  <a:lnTo>
                    <a:pt x="0" y="440"/>
                  </a:lnTo>
                  <a:lnTo>
                    <a:pt x="0" y="494"/>
                  </a:lnTo>
                </a:path>
              </a:pathLst>
            </a:custGeom>
            <a:noFill/>
            <a:ln w="0">
              <a:solidFill>
                <a:srgbClr val="7474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Freeform 80"/>
            <p:cNvSpPr>
              <a:spLocks/>
            </p:cNvSpPr>
            <p:nvPr/>
          </p:nvSpPr>
          <p:spPr bwMode="auto">
            <a:xfrm flipH="1">
              <a:off x="3166" y="3130"/>
              <a:ext cx="32" cy="78"/>
            </a:xfrm>
            <a:custGeom>
              <a:avLst/>
              <a:gdLst>
                <a:gd name="T0" fmla="*/ 0 w 124"/>
                <a:gd name="T1" fmla="*/ 0 h 261"/>
                <a:gd name="T2" fmla="*/ 0 w 124"/>
                <a:gd name="T3" fmla="*/ 0 h 261"/>
                <a:gd name="T4" fmla="*/ 0 w 124"/>
                <a:gd name="T5" fmla="*/ 0 h 261"/>
                <a:gd name="T6" fmla="*/ 0 w 124"/>
                <a:gd name="T7" fmla="*/ 0 h 261"/>
                <a:gd name="T8" fmla="*/ 0 w 124"/>
                <a:gd name="T9" fmla="*/ 0 h 261"/>
                <a:gd name="T10" fmla="*/ 0 w 124"/>
                <a:gd name="T11" fmla="*/ 0 h 261"/>
                <a:gd name="T12" fmla="*/ 0 w 124"/>
                <a:gd name="T13" fmla="*/ 0 h 261"/>
                <a:gd name="T14" fmla="*/ 0 w 124"/>
                <a:gd name="T15" fmla="*/ 0 h 261"/>
                <a:gd name="T16" fmla="*/ 0 w 124"/>
                <a:gd name="T17" fmla="*/ 0 h 261"/>
                <a:gd name="T18" fmla="*/ 0 w 124"/>
                <a:gd name="T19" fmla="*/ 0 h 261"/>
                <a:gd name="T20" fmla="*/ 0 w 124"/>
                <a:gd name="T21" fmla="*/ 0 h 261"/>
                <a:gd name="T22" fmla="*/ 0 w 124"/>
                <a:gd name="T23" fmla="*/ 0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261"/>
                <a:gd name="T38" fmla="*/ 124 w 124"/>
                <a:gd name="T39" fmla="*/ 261 h 2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261">
                  <a:moveTo>
                    <a:pt x="27" y="261"/>
                  </a:moveTo>
                  <a:lnTo>
                    <a:pt x="13" y="192"/>
                  </a:lnTo>
                  <a:lnTo>
                    <a:pt x="0" y="150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41" y="82"/>
                  </a:lnTo>
                  <a:lnTo>
                    <a:pt x="41" y="54"/>
                  </a:lnTo>
                  <a:lnTo>
                    <a:pt x="41" y="41"/>
                  </a:lnTo>
                  <a:lnTo>
                    <a:pt x="55" y="13"/>
                  </a:lnTo>
                  <a:lnTo>
                    <a:pt x="68" y="0"/>
                  </a:lnTo>
                  <a:lnTo>
                    <a:pt x="96" y="0"/>
                  </a:lnTo>
                  <a:lnTo>
                    <a:pt x="124" y="0"/>
                  </a:lnTo>
                </a:path>
              </a:pathLst>
            </a:custGeom>
            <a:noFill/>
            <a:ln w="0">
              <a:solidFill>
                <a:srgbClr val="7474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81"/>
            <p:cNvSpPr>
              <a:spLocks/>
            </p:cNvSpPr>
            <p:nvPr/>
          </p:nvSpPr>
          <p:spPr bwMode="auto">
            <a:xfrm flipH="1">
              <a:off x="3102" y="3634"/>
              <a:ext cx="52" cy="54"/>
            </a:xfrm>
            <a:custGeom>
              <a:avLst/>
              <a:gdLst>
                <a:gd name="T0" fmla="*/ 0 w 206"/>
                <a:gd name="T1" fmla="*/ 0 h 179"/>
                <a:gd name="T2" fmla="*/ 0 w 206"/>
                <a:gd name="T3" fmla="*/ 0 h 179"/>
                <a:gd name="T4" fmla="*/ 0 w 206"/>
                <a:gd name="T5" fmla="*/ 0 h 179"/>
                <a:gd name="T6" fmla="*/ 0 w 206"/>
                <a:gd name="T7" fmla="*/ 0 h 179"/>
                <a:gd name="T8" fmla="*/ 0 w 206"/>
                <a:gd name="T9" fmla="*/ 0 h 179"/>
                <a:gd name="T10" fmla="*/ 0 w 206"/>
                <a:gd name="T11" fmla="*/ 0 h 179"/>
                <a:gd name="T12" fmla="*/ 0 w 206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"/>
                <a:gd name="T22" fmla="*/ 0 h 179"/>
                <a:gd name="T23" fmla="*/ 206 w 206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" h="179">
                  <a:moveTo>
                    <a:pt x="206" y="179"/>
                  </a:moveTo>
                  <a:lnTo>
                    <a:pt x="193" y="151"/>
                  </a:lnTo>
                  <a:lnTo>
                    <a:pt x="165" y="111"/>
                  </a:lnTo>
                  <a:lnTo>
                    <a:pt x="137" y="83"/>
                  </a:lnTo>
                  <a:lnTo>
                    <a:pt x="97" y="70"/>
                  </a:lnTo>
                  <a:lnTo>
                    <a:pt x="56" y="4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474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107"/>
            <p:cNvSpPr>
              <a:spLocks/>
            </p:cNvSpPr>
            <p:nvPr/>
          </p:nvSpPr>
          <p:spPr bwMode="auto">
            <a:xfrm>
              <a:off x="2323" y="1991"/>
              <a:ext cx="453" cy="233"/>
            </a:xfrm>
            <a:custGeom>
              <a:avLst/>
              <a:gdLst>
                <a:gd name="T0" fmla="*/ 445 w 453"/>
                <a:gd name="T1" fmla="*/ 0 h 569"/>
                <a:gd name="T2" fmla="*/ 317 w 453"/>
                <a:gd name="T3" fmla="*/ 0 h 569"/>
                <a:gd name="T4" fmla="*/ 45 w 453"/>
                <a:gd name="T5" fmla="*/ 0 h 569"/>
                <a:gd name="T6" fmla="*/ 37 w 453"/>
                <a:gd name="T7" fmla="*/ 0 h 569"/>
                <a:gd name="T8" fmla="*/ 53 w 453"/>
                <a:gd name="T9" fmla="*/ 0 h 569"/>
                <a:gd name="T10" fmla="*/ 77 w 453"/>
                <a:gd name="T11" fmla="*/ 0 h 569"/>
                <a:gd name="T12" fmla="*/ 117 w 453"/>
                <a:gd name="T13" fmla="*/ 0 h 569"/>
                <a:gd name="T14" fmla="*/ 189 w 453"/>
                <a:gd name="T15" fmla="*/ 0 h 569"/>
                <a:gd name="T16" fmla="*/ 205 w 453"/>
                <a:gd name="T17" fmla="*/ 0 h 569"/>
                <a:gd name="T18" fmla="*/ 341 w 453"/>
                <a:gd name="T19" fmla="*/ 0 h 569"/>
                <a:gd name="T20" fmla="*/ 405 w 453"/>
                <a:gd name="T21" fmla="*/ 0 h 569"/>
                <a:gd name="T22" fmla="*/ 413 w 453"/>
                <a:gd name="T23" fmla="*/ 0 h 569"/>
                <a:gd name="T24" fmla="*/ 437 w 453"/>
                <a:gd name="T25" fmla="*/ 0 h 569"/>
                <a:gd name="T26" fmla="*/ 437 w 453"/>
                <a:gd name="T27" fmla="*/ 0 h 569"/>
                <a:gd name="T28" fmla="*/ 405 w 453"/>
                <a:gd name="T29" fmla="*/ 0 h 569"/>
                <a:gd name="T30" fmla="*/ 397 w 453"/>
                <a:gd name="T31" fmla="*/ 0 h 569"/>
                <a:gd name="T32" fmla="*/ 445 w 453"/>
                <a:gd name="T33" fmla="*/ 0 h 5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3"/>
                <a:gd name="T52" fmla="*/ 0 h 569"/>
                <a:gd name="T53" fmla="*/ 453 w 453"/>
                <a:gd name="T54" fmla="*/ 569 h 5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3" h="569">
                  <a:moveTo>
                    <a:pt x="445" y="513"/>
                  </a:moveTo>
                  <a:cubicBezTo>
                    <a:pt x="453" y="537"/>
                    <a:pt x="347" y="505"/>
                    <a:pt x="317" y="505"/>
                  </a:cubicBezTo>
                  <a:cubicBezTo>
                    <a:pt x="220" y="505"/>
                    <a:pt x="137" y="558"/>
                    <a:pt x="45" y="569"/>
                  </a:cubicBezTo>
                  <a:cubicBezTo>
                    <a:pt x="0" y="501"/>
                    <a:pt x="27" y="553"/>
                    <a:pt x="37" y="385"/>
                  </a:cubicBezTo>
                  <a:cubicBezTo>
                    <a:pt x="37" y="379"/>
                    <a:pt x="38" y="275"/>
                    <a:pt x="53" y="241"/>
                  </a:cubicBezTo>
                  <a:cubicBezTo>
                    <a:pt x="83" y="171"/>
                    <a:pt x="58" y="260"/>
                    <a:pt x="77" y="193"/>
                  </a:cubicBezTo>
                  <a:cubicBezTo>
                    <a:pt x="87" y="159"/>
                    <a:pt x="90" y="116"/>
                    <a:pt x="117" y="89"/>
                  </a:cubicBezTo>
                  <a:cubicBezTo>
                    <a:pt x="136" y="70"/>
                    <a:pt x="167" y="64"/>
                    <a:pt x="189" y="49"/>
                  </a:cubicBezTo>
                  <a:cubicBezTo>
                    <a:pt x="194" y="41"/>
                    <a:pt x="196" y="29"/>
                    <a:pt x="205" y="25"/>
                  </a:cubicBezTo>
                  <a:cubicBezTo>
                    <a:pt x="232" y="11"/>
                    <a:pt x="315" y="4"/>
                    <a:pt x="341" y="1"/>
                  </a:cubicBezTo>
                  <a:cubicBezTo>
                    <a:pt x="362" y="4"/>
                    <a:pt x="385" y="0"/>
                    <a:pt x="405" y="9"/>
                  </a:cubicBezTo>
                  <a:cubicBezTo>
                    <a:pt x="413" y="12"/>
                    <a:pt x="411" y="25"/>
                    <a:pt x="413" y="33"/>
                  </a:cubicBezTo>
                  <a:cubicBezTo>
                    <a:pt x="423" y="83"/>
                    <a:pt x="431" y="135"/>
                    <a:pt x="437" y="185"/>
                  </a:cubicBezTo>
                  <a:cubicBezTo>
                    <a:pt x="434" y="281"/>
                    <a:pt x="442" y="305"/>
                    <a:pt x="437" y="401"/>
                  </a:cubicBezTo>
                  <a:cubicBezTo>
                    <a:pt x="436" y="423"/>
                    <a:pt x="414" y="502"/>
                    <a:pt x="405" y="521"/>
                  </a:cubicBezTo>
                  <a:cubicBezTo>
                    <a:pt x="401" y="529"/>
                    <a:pt x="397" y="545"/>
                    <a:pt x="397" y="545"/>
                  </a:cubicBezTo>
                  <a:cubicBezTo>
                    <a:pt x="397" y="545"/>
                    <a:pt x="442" y="521"/>
                    <a:pt x="445" y="513"/>
                  </a:cubicBezTo>
                  <a:close/>
                </a:path>
              </a:pathLst>
            </a:custGeom>
            <a:solidFill>
              <a:srgbClr val="FDE3B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18518" name="Freeform 108"/>
            <p:cNvSpPr>
              <a:spLocks/>
            </p:cNvSpPr>
            <p:nvPr/>
          </p:nvSpPr>
          <p:spPr bwMode="auto">
            <a:xfrm>
              <a:off x="2932" y="2000"/>
              <a:ext cx="430" cy="233"/>
            </a:xfrm>
            <a:custGeom>
              <a:avLst/>
              <a:gdLst>
                <a:gd name="T0" fmla="*/ 284 w 430"/>
                <a:gd name="T1" fmla="*/ 0 h 651"/>
                <a:gd name="T2" fmla="*/ 244 w 430"/>
                <a:gd name="T3" fmla="*/ 0 h 651"/>
                <a:gd name="T4" fmla="*/ 164 w 430"/>
                <a:gd name="T5" fmla="*/ 0 h 651"/>
                <a:gd name="T6" fmla="*/ 76 w 430"/>
                <a:gd name="T7" fmla="*/ 0 h 651"/>
                <a:gd name="T8" fmla="*/ 52 w 430"/>
                <a:gd name="T9" fmla="*/ 0 h 651"/>
                <a:gd name="T10" fmla="*/ 44 w 430"/>
                <a:gd name="T11" fmla="*/ 0 h 651"/>
                <a:gd name="T12" fmla="*/ 28 w 430"/>
                <a:gd name="T13" fmla="*/ 0 h 651"/>
                <a:gd name="T14" fmla="*/ 108 w 430"/>
                <a:gd name="T15" fmla="*/ 0 h 651"/>
                <a:gd name="T16" fmla="*/ 252 w 430"/>
                <a:gd name="T17" fmla="*/ 0 h 651"/>
                <a:gd name="T18" fmla="*/ 300 w 430"/>
                <a:gd name="T19" fmla="*/ 0 h 651"/>
                <a:gd name="T20" fmla="*/ 348 w 430"/>
                <a:gd name="T21" fmla="*/ 0 h 651"/>
                <a:gd name="T22" fmla="*/ 404 w 430"/>
                <a:gd name="T23" fmla="*/ 0 h 651"/>
                <a:gd name="T24" fmla="*/ 404 w 430"/>
                <a:gd name="T25" fmla="*/ 0 h 651"/>
                <a:gd name="T26" fmla="*/ 356 w 430"/>
                <a:gd name="T27" fmla="*/ 0 h 651"/>
                <a:gd name="T28" fmla="*/ 260 w 430"/>
                <a:gd name="T29" fmla="*/ 0 h 651"/>
                <a:gd name="T30" fmla="*/ 284 w 430"/>
                <a:gd name="T31" fmla="*/ 0 h 6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0"/>
                <a:gd name="T49" fmla="*/ 0 h 651"/>
                <a:gd name="T50" fmla="*/ 430 w 430"/>
                <a:gd name="T51" fmla="*/ 651 h 6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0" h="651">
                  <a:moveTo>
                    <a:pt x="284" y="528"/>
                  </a:moveTo>
                  <a:cubicBezTo>
                    <a:pt x="278" y="484"/>
                    <a:pt x="286" y="454"/>
                    <a:pt x="244" y="440"/>
                  </a:cubicBezTo>
                  <a:cubicBezTo>
                    <a:pt x="220" y="404"/>
                    <a:pt x="205" y="393"/>
                    <a:pt x="164" y="376"/>
                  </a:cubicBezTo>
                  <a:cubicBezTo>
                    <a:pt x="139" y="338"/>
                    <a:pt x="120" y="335"/>
                    <a:pt x="76" y="320"/>
                  </a:cubicBezTo>
                  <a:cubicBezTo>
                    <a:pt x="68" y="317"/>
                    <a:pt x="52" y="312"/>
                    <a:pt x="52" y="312"/>
                  </a:cubicBezTo>
                  <a:cubicBezTo>
                    <a:pt x="49" y="299"/>
                    <a:pt x="48" y="285"/>
                    <a:pt x="44" y="272"/>
                  </a:cubicBezTo>
                  <a:cubicBezTo>
                    <a:pt x="40" y="256"/>
                    <a:pt x="28" y="224"/>
                    <a:pt x="28" y="224"/>
                  </a:cubicBezTo>
                  <a:cubicBezTo>
                    <a:pt x="34" y="101"/>
                    <a:pt x="0" y="36"/>
                    <a:pt x="108" y="0"/>
                  </a:cubicBezTo>
                  <a:cubicBezTo>
                    <a:pt x="156" y="3"/>
                    <a:pt x="204" y="2"/>
                    <a:pt x="252" y="8"/>
                  </a:cubicBezTo>
                  <a:cubicBezTo>
                    <a:pt x="269" y="10"/>
                    <a:pt x="284" y="19"/>
                    <a:pt x="300" y="24"/>
                  </a:cubicBezTo>
                  <a:cubicBezTo>
                    <a:pt x="318" y="30"/>
                    <a:pt x="348" y="56"/>
                    <a:pt x="348" y="56"/>
                  </a:cubicBezTo>
                  <a:cubicBezTo>
                    <a:pt x="370" y="89"/>
                    <a:pt x="392" y="115"/>
                    <a:pt x="404" y="152"/>
                  </a:cubicBezTo>
                  <a:cubicBezTo>
                    <a:pt x="414" y="308"/>
                    <a:pt x="430" y="482"/>
                    <a:pt x="404" y="632"/>
                  </a:cubicBezTo>
                  <a:cubicBezTo>
                    <a:pt x="401" y="651"/>
                    <a:pt x="372" y="611"/>
                    <a:pt x="356" y="600"/>
                  </a:cubicBezTo>
                  <a:cubicBezTo>
                    <a:pt x="312" y="571"/>
                    <a:pt x="342" y="585"/>
                    <a:pt x="260" y="576"/>
                  </a:cubicBezTo>
                  <a:cubicBezTo>
                    <a:pt x="263" y="565"/>
                    <a:pt x="265" y="509"/>
                    <a:pt x="284" y="528"/>
                  </a:cubicBezTo>
                  <a:close/>
                </a:path>
              </a:pathLst>
            </a:custGeom>
            <a:solidFill>
              <a:srgbClr val="FDE3B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18519" name="Freeform 109"/>
            <p:cNvSpPr>
              <a:spLocks/>
            </p:cNvSpPr>
            <p:nvPr/>
          </p:nvSpPr>
          <p:spPr bwMode="auto">
            <a:xfrm>
              <a:off x="2705" y="2208"/>
              <a:ext cx="478" cy="233"/>
            </a:xfrm>
            <a:custGeom>
              <a:avLst/>
              <a:gdLst>
                <a:gd name="T0" fmla="*/ 119 w 478"/>
                <a:gd name="T1" fmla="*/ 0 h 427"/>
                <a:gd name="T2" fmla="*/ 47 w 478"/>
                <a:gd name="T3" fmla="*/ 1 h 427"/>
                <a:gd name="T4" fmla="*/ 31 w 478"/>
                <a:gd name="T5" fmla="*/ 1 h 427"/>
                <a:gd name="T6" fmla="*/ 87 w 478"/>
                <a:gd name="T7" fmla="*/ 1 h 427"/>
                <a:gd name="T8" fmla="*/ 159 w 478"/>
                <a:gd name="T9" fmla="*/ 1 h 427"/>
                <a:gd name="T10" fmla="*/ 223 w 478"/>
                <a:gd name="T11" fmla="*/ 1 h 427"/>
                <a:gd name="T12" fmla="*/ 303 w 478"/>
                <a:gd name="T13" fmla="*/ 1 h 427"/>
                <a:gd name="T14" fmla="*/ 455 w 478"/>
                <a:gd name="T15" fmla="*/ 1 h 427"/>
                <a:gd name="T16" fmla="*/ 423 w 478"/>
                <a:gd name="T17" fmla="*/ 1 h 427"/>
                <a:gd name="T18" fmla="*/ 407 w 478"/>
                <a:gd name="T19" fmla="*/ 1 h 427"/>
                <a:gd name="T20" fmla="*/ 335 w 478"/>
                <a:gd name="T21" fmla="*/ 1 h 427"/>
                <a:gd name="T22" fmla="*/ 287 w 478"/>
                <a:gd name="T23" fmla="*/ 1 h 427"/>
                <a:gd name="T24" fmla="*/ 215 w 478"/>
                <a:gd name="T25" fmla="*/ 1 h 427"/>
                <a:gd name="T26" fmla="*/ 175 w 478"/>
                <a:gd name="T27" fmla="*/ 1 h 427"/>
                <a:gd name="T28" fmla="*/ 119 w 478"/>
                <a:gd name="T29" fmla="*/ 0 h 4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8"/>
                <a:gd name="T46" fmla="*/ 0 h 427"/>
                <a:gd name="T47" fmla="*/ 478 w 478"/>
                <a:gd name="T48" fmla="*/ 427 h 4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8" h="427">
                  <a:moveTo>
                    <a:pt x="119" y="0"/>
                  </a:moveTo>
                  <a:cubicBezTo>
                    <a:pt x="99" y="31"/>
                    <a:pt x="80" y="31"/>
                    <a:pt x="47" y="48"/>
                  </a:cubicBezTo>
                  <a:cubicBezTo>
                    <a:pt x="10" y="104"/>
                    <a:pt x="4" y="80"/>
                    <a:pt x="31" y="120"/>
                  </a:cubicBezTo>
                  <a:cubicBezTo>
                    <a:pt x="31" y="126"/>
                    <a:pt x="0" y="353"/>
                    <a:pt x="87" y="368"/>
                  </a:cubicBezTo>
                  <a:cubicBezTo>
                    <a:pt x="111" y="372"/>
                    <a:pt x="135" y="373"/>
                    <a:pt x="159" y="376"/>
                  </a:cubicBezTo>
                  <a:cubicBezTo>
                    <a:pt x="180" y="379"/>
                    <a:pt x="202" y="381"/>
                    <a:pt x="223" y="384"/>
                  </a:cubicBezTo>
                  <a:cubicBezTo>
                    <a:pt x="250" y="393"/>
                    <a:pt x="276" y="399"/>
                    <a:pt x="303" y="408"/>
                  </a:cubicBezTo>
                  <a:cubicBezTo>
                    <a:pt x="357" y="404"/>
                    <a:pt x="435" y="427"/>
                    <a:pt x="455" y="368"/>
                  </a:cubicBezTo>
                  <a:cubicBezTo>
                    <a:pt x="444" y="184"/>
                    <a:pt x="478" y="282"/>
                    <a:pt x="423" y="216"/>
                  </a:cubicBezTo>
                  <a:cubicBezTo>
                    <a:pt x="417" y="209"/>
                    <a:pt x="416" y="196"/>
                    <a:pt x="407" y="192"/>
                  </a:cubicBezTo>
                  <a:cubicBezTo>
                    <a:pt x="385" y="181"/>
                    <a:pt x="358" y="184"/>
                    <a:pt x="335" y="176"/>
                  </a:cubicBezTo>
                  <a:cubicBezTo>
                    <a:pt x="315" y="116"/>
                    <a:pt x="348" y="191"/>
                    <a:pt x="287" y="144"/>
                  </a:cubicBezTo>
                  <a:cubicBezTo>
                    <a:pt x="241" y="108"/>
                    <a:pt x="264" y="65"/>
                    <a:pt x="215" y="32"/>
                  </a:cubicBezTo>
                  <a:cubicBezTo>
                    <a:pt x="195" y="1"/>
                    <a:pt x="209" y="8"/>
                    <a:pt x="175" y="8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18520" name="Rectangle 114"/>
            <p:cNvSpPr>
              <a:spLocks noChangeArrowheads="1"/>
            </p:cNvSpPr>
            <p:nvPr/>
          </p:nvSpPr>
          <p:spPr bwMode="auto">
            <a:xfrm>
              <a:off x="2842" y="2560"/>
              <a:ext cx="116" cy="23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b="1"/>
            </a:p>
          </p:txBody>
        </p:sp>
        <p:sp>
          <p:nvSpPr>
            <p:cNvPr id="18521" name="Line 115"/>
            <p:cNvSpPr>
              <a:spLocks noChangeShapeType="1"/>
            </p:cNvSpPr>
            <p:nvPr/>
          </p:nvSpPr>
          <p:spPr bwMode="auto">
            <a:xfrm>
              <a:off x="3054" y="3766"/>
              <a:ext cx="164" cy="284"/>
            </a:xfrm>
            <a:prstGeom prst="line">
              <a:avLst/>
            </a:prstGeom>
            <a:noFill/>
            <a:ln w="6985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18522" name="Freeform 116"/>
            <p:cNvSpPr>
              <a:spLocks/>
            </p:cNvSpPr>
            <p:nvPr/>
          </p:nvSpPr>
          <p:spPr bwMode="auto">
            <a:xfrm>
              <a:off x="2789" y="3521"/>
              <a:ext cx="453" cy="233"/>
            </a:xfrm>
            <a:custGeom>
              <a:avLst/>
              <a:gdLst>
                <a:gd name="T0" fmla="*/ 1 w 646"/>
                <a:gd name="T1" fmla="*/ 0 h 568"/>
                <a:gd name="T2" fmla="*/ 1 w 646"/>
                <a:gd name="T3" fmla="*/ 0 h 568"/>
                <a:gd name="T4" fmla="*/ 1 w 646"/>
                <a:gd name="T5" fmla="*/ 0 h 568"/>
                <a:gd name="T6" fmla="*/ 1 w 646"/>
                <a:gd name="T7" fmla="*/ 0 h 568"/>
                <a:gd name="T8" fmla="*/ 1 w 646"/>
                <a:gd name="T9" fmla="*/ 0 h 568"/>
                <a:gd name="T10" fmla="*/ 1 w 646"/>
                <a:gd name="T11" fmla="*/ 0 h 568"/>
                <a:gd name="T12" fmla="*/ 1 w 646"/>
                <a:gd name="T13" fmla="*/ 0 h 568"/>
                <a:gd name="T14" fmla="*/ 1 w 646"/>
                <a:gd name="T15" fmla="*/ 0 h 568"/>
                <a:gd name="T16" fmla="*/ 3 w 646"/>
                <a:gd name="T17" fmla="*/ 0 h 568"/>
                <a:gd name="T18" fmla="*/ 3 w 646"/>
                <a:gd name="T19" fmla="*/ 0 h 568"/>
                <a:gd name="T20" fmla="*/ 3 w 646"/>
                <a:gd name="T21" fmla="*/ 0 h 568"/>
                <a:gd name="T22" fmla="*/ 3 w 646"/>
                <a:gd name="T23" fmla="*/ 0 h 568"/>
                <a:gd name="T24" fmla="*/ 3 w 646"/>
                <a:gd name="T25" fmla="*/ 0 h 568"/>
                <a:gd name="T26" fmla="*/ 2 w 646"/>
                <a:gd name="T27" fmla="*/ 0 h 568"/>
                <a:gd name="T28" fmla="*/ 1 w 646"/>
                <a:gd name="T29" fmla="*/ 0 h 568"/>
                <a:gd name="T30" fmla="*/ 1 w 646"/>
                <a:gd name="T31" fmla="*/ 0 h 568"/>
                <a:gd name="T32" fmla="*/ 1 w 646"/>
                <a:gd name="T33" fmla="*/ 0 h 568"/>
                <a:gd name="T34" fmla="*/ 1 w 646"/>
                <a:gd name="T35" fmla="*/ 0 h 5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6"/>
                <a:gd name="T55" fmla="*/ 0 h 568"/>
                <a:gd name="T56" fmla="*/ 646 w 646"/>
                <a:gd name="T57" fmla="*/ 568 h 5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6" h="568">
                  <a:moveTo>
                    <a:pt x="221" y="568"/>
                  </a:moveTo>
                  <a:cubicBezTo>
                    <a:pt x="218" y="541"/>
                    <a:pt x="222" y="513"/>
                    <a:pt x="213" y="488"/>
                  </a:cubicBezTo>
                  <a:cubicBezTo>
                    <a:pt x="210" y="480"/>
                    <a:pt x="195" y="486"/>
                    <a:pt x="189" y="480"/>
                  </a:cubicBezTo>
                  <a:cubicBezTo>
                    <a:pt x="183" y="474"/>
                    <a:pt x="187" y="462"/>
                    <a:pt x="181" y="456"/>
                  </a:cubicBezTo>
                  <a:cubicBezTo>
                    <a:pt x="168" y="443"/>
                    <a:pt x="148" y="442"/>
                    <a:pt x="133" y="432"/>
                  </a:cubicBezTo>
                  <a:cubicBezTo>
                    <a:pt x="119" y="389"/>
                    <a:pt x="112" y="368"/>
                    <a:pt x="85" y="328"/>
                  </a:cubicBezTo>
                  <a:cubicBezTo>
                    <a:pt x="80" y="320"/>
                    <a:pt x="69" y="304"/>
                    <a:pt x="69" y="304"/>
                  </a:cubicBezTo>
                  <a:cubicBezTo>
                    <a:pt x="48" y="177"/>
                    <a:pt x="0" y="79"/>
                    <a:pt x="125" y="16"/>
                  </a:cubicBezTo>
                  <a:cubicBezTo>
                    <a:pt x="326" y="21"/>
                    <a:pt x="396" y="0"/>
                    <a:pt x="541" y="48"/>
                  </a:cubicBezTo>
                  <a:cubicBezTo>
                    <a:pt x="566" y="73"/>
                    <a:pt x="614" y="102"/>
                    <a:pt x="629" y="136"/>
                  </a:cubicBezTo>
                  <a:cubicBezTo>
                    <a:pt x="636" y="151"/>
                    <a:pt x="645" y="184"/>
                    <a:pt x="645" y="184"/>
                  </a:cubicBezTo>
                  <a:cubicBezTo>
                    <a:pt x="642" y="211"/>
                    <a:pt x="646" y="239"/>
                    <a:pt x="637" y="264"/>
                  </a:cubicBezTo>
                  <a:cubicBezTo>
                    <a:pt x="634" y="272"/>
                    <a:pt x="620" y="268"/>
                    <a:pt x="613" y="272"/>
                  </a:cubicBezTo>
                  <a:cubicBezTo>
                    <a:pt x="517" y="325"/>
                    <a:pt x="540" y="312"/>
                    <a:pt x="389" y="320"/>
                  </a:cubicBezTo>
                  <a:cubicBezTo>
                    <a:pt x="331" y="339"/>
                    <a:pt x="357" y="332"/>
                    <a:pt x="309" y="344"/>
                  </a:cubicBezTo>
                  <a:cubicBezTo>
                    <a:pt x="293" y="355"/>
                    <a:pt x="268" y="358"/>
                    <a:pt x="261" y="376"/>
                  </a:cubicBezTo>
                  <a:cubicBezTo>
                    <a:pt x="245" y="417"/>
                    <a:pt x="227" y="454"/>
                    <a:pt x="213" y="496"/>
                  </a:cubicBezTo>
                  <a:cubicBezTo>
                    <a:pt x="205" y="519"/>
                    <a:pt x="218" y="544"/>
                    <a:pt x="221" y="568"/>
                  </a:cubicBezTo>
                  <a:close/>
                </a:path>
              </a:pathLst>
            </a:custGeom>
            <a:solidFill>
              <a:srgbClr val="FAF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</p:grpSp>
      <p:sp>
        <p:nvSpPr>
          <p:cNvPr id="18436" name="ZoneTexte 100"/>
          <p:cNvSpPr txBox="1">
            <a:spLocks noChangeArrowheads="1"/>
          </p:cNvSpPr>
          <p:nvPr/>
        </p:nvSpPr>
        <p:spPr bwMode="auto">
          <a:xfrm>
            <a:off x="7248525" y="519113"/>
            <a:ext cx="1895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/>
              <a:t>AVC</a:t>
            </a:r>
          </a:p>
          <a:p>
            <a:pPr eaLnBrk="1" hangingPunct="1"/>
            <a:r>
              <a:rPr lang="fr-FR" sz="1800" b="1" dirty="0"/>
              <a:t>BPCO</a:t>
            </a:r>
          </a:p>
          <a:p>
            <a:pPr eaLnBrk="1" hangingPunct="1"/>
            <a:r>
              <a:rPr lang="fr-FR" sz="1800" b="1" dirty="0"/>
              <a:t>Coronaropathies</a:t>
            </a:r>
          </a:p>
          <a:p>
            <a:pPr eaLnBrk="1" hangingPunct="1"/>
            <a:r>
              <a:rPr lang="fr-FR" sz="1800" b="1" dirty="0"/>
              <a:t>Anévrysme de l</a:t>
            </a:r>
            <a:r>
              <a:rPr lang="ja-JP" altLang="fr-FR" sz="1800" b="1" dirty="0"/>
              <a:t>’</a:t>
            </a:r>
            <a:r>
              <a:rPr lang="fr-FR" altLang="ja-JP" sz="1800" b="1" dirty="0"/>
              <a:t>aorte</a:t>
            </a:r>
          </a:p>
          <a:p>
            <a:pPr eaLnBrk="1" hangingPunct="1"/>
            <a:r>
              <a:rPr lang="fr-FR" sz="1800" b="1" dirty="0"/>
              <a:t>Artériopathie des membres</a:t>
            </a:r>
          </a:p>
          <a:p>
            <a:pPr eaLnBrk="1" hangingPunct="1"/>
            <a:r>
              <a:rPr lang="fr-FR" sz="1800" b="1" dirty="0"/>
              <a:t>Cancers: Langue pharynx Larynx Œsophage Poumons Pancréas</a:t>
            </a:r>
            <a:r>
              <a:rPr lang="fr-FR" sz="1800" b="1" dirty="0">
                <a:solidFill>
                  <a:schemeClr val="bg1"/>
                </a:solidFill>
              </a:rPr>
              <a:t> </a:t>
            </a:r>
            <a:r>
              <a:rPr lang="fr-FR" sz="1800" b="1" dirty="0"/>
              <a:t>Vessie</a:t>
            </a:r>
            <a:r>
              <a:rPr lang="fr-FR" sz="1800" b="1" dirty="0">
                <a:solidFill>
                  <a:schemeClr val="bg1"/>
                </a:solidFill>
              </a:rPr>
              <a:t>))</a:t>
            </a:r>
            <a:endParaRPr lang="fr-FR" sz="1800" b="1" dirty="0"/>
          </a:p>
          <a:p>
            <a:pPr eaLnBrk="1" hangingPunct="1"/>
            <a:endParaRPr lang="fr-FR" sz="1800" b="1" dirty="0">
              <a:solidFill>
                <a:srgbClr val="FFFFFF"/>
              </a:solidFill>
            </a:endParaRPr>
          </a:p>
        </p:txBody>
      </p:sp>
      <p:sp>
        <p:nvSpPr>
          <p:cNvPr id="18437" name="ZoneTexte 101"/>
          <p:cNvSpPr txBox="1">
            <a:spLocks noChangeArrowheads="1"/>
          </p:cNvSpPr>
          <p:nvPr/>
        </p:nvSpPr>
        <p:spPr bwMode="auto">
          <a:xfrm>
            <a:off x="6323013" y="5832475"/>
            <a:ext cx="263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3C8C93"/>
                </a:solidFill>
              </a:rPr>
              <a:t>Source : Surgeon General report  US Department of Health and Human Services, 1989. 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1967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/>
          <p:cNvGraphicFramePr>
            <a:graphicFrameLocks noChangeAspect="1"/>
          </p:cNvGraphicFramePr>
          <p:nvPr/>
        </p:nvGraphicFramePr>
        <p:xfrm>
          <a:off x="5997575" y="3151188"/>
          <a:ext cx="26988" cy="3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Image bitmap" r:id="rId3" imgW="25400" imgH="25400" progId="">
                  <p:embed/>
                </p:oleObj>
              </mc:Choice>
              <mc:Fallback>
                <p:oleObj name="Image bitmap" r:id="rId3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3151188"/>
                        <a:ext cx="26988" cy="3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071563" y="1143000"/>
            <a:ext cx="2233612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chemeClr val="bg1"/>
                </a:solidFill>
              </a:rPr>
              <a:t>Fumeuse 52 paquets/année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500188" y="4500563"/>
            <a:ext cx="1846262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chemeClr val="bg1"/>
                </a:solidFill>
              </a:rPr>
              <a:t>Non fumeuse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28625" y="2571750"/>
            <a:ext cx="2000250" cy="11699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800" b="1">
                <a:solidFill>
                  <a:schemeClr val="bg1"/>
                </a:solidFill>
              </a:rPr>
              <a:t>Jumelles </a:t>
            </a:r>
          </a:p>
          <a:p>
            <a:pPr algn="ctr">
              <a:spcBef>
                <a:spcPct val="50000"/>
              </a:spcBef>
            </a:pPr>
            <a:r>
              <a:rPr lang="fr-FR" sz="2800" b="1">
                <a:solidFill>
                  <a:schemeClr val="bg1"/>
                </a:solidFill>
              </a:rPr>
              <a:t>de 52 ans</a:t>
            </a:r>
          </a:p>
        </p:txBody>
      </p:sp>
      <p:cxnSp>
        <p:nvCxnSpPr>
          <p:cNvPr id="8" name="Connecteur droit avec flèche 7"/>
          <p:cNvCxnSpPr>
            <a:stCxn id="22532" idx="0"/>
            <a:endCxn id="22530" idx="2"/>
          </p:cNvCxnSpPr>
          <p:nvPr/>
        </p:nvCxnSpPr>
        <p:spPr>
          <a:xfrm rot="5400000" flipH="1" flipV="1">
            <a:off x="1447800" y="1831975"/>
            <a:ext cx="720725" cy="75882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22532" idx="2"/>
          </p:cNvCxnSpPr>
          <p:nvPr/>
        </p:nvCxnSpPr>
        <p:spPr>
          <a:xfrm rot="16200000" flipH="1">
            <a:off x="1442244" y="3728244"/>
            <a:ext cx="758825" cy="78581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 Box 3"/>
          <p:cNvSpPr txBox="1">
            <a:spLocks noChangeArrowheads="1"/>
          </p:cNvSpPr>
          <p:nvPr/>
        </p:nvSpPr>
        <p:spPr bwMode="auto">
          <a:xfrm>
            <a:off x="603250" y="5813425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sz="1200" b="1"/>
              <a:t>Doshi D, Hanneman K, Cooper D. Arch Dermatol. 2007; 143: 1543-46</a:t>
            </a:r>
          </a:p>
        </p:txBody>
      </p:sp>
      <p:graphicFrame>
        <p:nvGraphicFramePr>
          <p:cNvPr id="22536" name="Object 2"/>
          <p:cNvGraphicFramePr>
            <a:graphicFrameLocks noChangeAspect="1"/>
          </p:cNvGraphicFramePr>
          <p:nvPr/>
        </p:nvGraphicFramePr>
        <p:xfrm>
          <a:off x="3395663" y="257175"/>
          <a:ext cx="5308600" cy="604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Image bitmap" r:id="rId5" imgW="5001323" imgH="5257143" progId="">
                  <p:embed/>
                </p:oleObj>
              </mc:Choice>
              <mc:Fallback>
                <p:oleObj name="Image bitmap" r:id="rId5" imgW="5001323" imgH="52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257175"/>
                        <a:ext cx="5308600" cy="604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2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SAVEMESSAGETIMESTAMP" val="RXP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2066</Words>
  <Application>Microsoft Office PowerPoint</Application>
  <PresentationFormat>Affichage à l'écran (4:3)</PresentationFormat>
  <Paragraphs>284</Paragraphs>
  <Slides>42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45" baseType="lpstr">
      <vt:lpstr>Horizon</vt:lpstr>
      <vt:lpstr>Document</vt:lpstr>
      <vt:lpstr>Image bitmap</vt:lpstr>
      <vt:lpstr>Tabac et dependance actualités </vt:lpstr>
      <vt:lpstr>Présentation PowerPoint</vt:lpstr>
      <vt:lpstr>Présentation PowerPoint</vt:lpstr>
      <vt:lpstr>Présentation PowerPoint</vt:lpstr>
      <vt:lpstr>Rappels sur la maladie tabagique</vt:lpstr>
      <vt:lpstr>Le tabac tue plus que la somme de la plupart des causes redoutées de décès!</vt:lpstr>
      <vt:lpstr>90% des cancers du poumon sont liés à la même cause</vt:lpstr>
      <vt:lpstr>Présentation PowerPoint</vt:lpstr>
      <vt:lpstr>Présentation PowerPoint</vt:lpstr>
      <vt:lpstr>Qu’est-ce que la DEPENDANCE ? </vt:lpstr>
      <vt:lpstr>La dépendance tabagique :  une maladie grave</vt:lpstr>
      <vt:lpstr>Intérêt du sevrage…</vt:lpstr>
      <vt:lpstr>Le tabac en chiffres</vt:lpstr>
      <vt:lpstr>Le tabac en chiffres</vt:lpstr>
      <vt:lpstr>Femme et tabac: épidémiologie</vt:lpstr>
      <vt:lpstr>Tabac et sevrage</vt:lpstr>
      <vt:lpstr>Tabac et sevrage</vt:lpstr>
      <vt:lpstr>Tabac et sevrage</vt:lpstr>
      <vt:lpstr>Tabac et sevrage</vt:lpstr>
      <vt:lpstr>Tabac et SEVRAGE</vt:lpstr>
      <vt:lpstr>Tabac et sevrage</vt:lpstr>
      <vt:lpstr>Tabac et sevrage</vt:lpstr>
      <vt:lpstr>Tabac et sevrage</vt:lpstr>
      <vt:lpstr>Tabac et Médecin</vt:lpstr>
      <vt:lpstr>Tabac et médecin</vt:lpstr>
      <vt:lpstr>Tabac et médecin</vt:lpstr>
      <vt:lpstr>Cigarette électronique:  le sevrage facile?</vt:lpstr>
      <vt:lpstr>La cigarette électronique</vt:lpstr>
      <vt:lpstr>E-cig: Anatomie et physiologie</vt:lpstr>
      <vt:lpstr>E-cig: cadre légal</vt:lpstr>
      <vt:lpstr>E-cig: quels dangers</vt:lpstr>
      <vt:lpstr>E-cig: quels dangers</vt:lpstr>
      <vt:lpstr>E-cig: sevrage tabagique</vt:lpstr>
      <vt:lpstr>E-cig: sevrage tabagique</vt:lpstr>
      <vt:lpstr>E-cig: sevrage tabagique</vt:lpstr>
      <vt:lpstr>E-cig: sevrage tabagique</vt:lpstr>
      <vt:lpstr>E-cig: les dérives</vt:lpstr>
      <vt:lpstr>E-cig: les dérives</vt:lpstr>
      <vt:lpstr>E-cig: les dérives</vt:lpstr>
      <vt:lpstr>E-cig: quels conseils?</vt:lpstr>
      <vt:lpstr>Conclusions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Cigarette électronique: le sevrage facile?</dc:title>
  <dc:creator>Mathieu LARROUSSE</dc:creator>
  <cp:lastModifiedBy>Debelle, Nicolas {MWFS~Boulogne-Billancourt}</cp:lastModifiedBy>
  <cp:revision>48</cp:revision>
  <dcterms:created xsi:type="dcterms:W3CDTF">2014-01-27T20:27:35Z</dcterms:created>
  <dcterms:modified xsi:type="dcterms:W3CDTF">2016-12-01T12:54:04Z</dcterms:modified>
</cp:coreProperties>
</file>