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62" r:id="rId6"/>
    <p:sldId id="260" r:id="rId7"/>
    <p:sldId id="263" r:id="rId8"/>
    <p:sldId id="264" r:id="rId9"/>
    <p:sldId id="265" r:id="rId10"/>
    <p:sldId id="266" r:id="rId11"/>
    <p:sldId id="267" r:id="rId12"/>
    <p:sldId id="268" r:id="rId13"/>
    <p:sldId id="274" r:id="rId14"/>
    <p:sldId id="275" r:id="rId15"/>
    <p:sldId id="276" r:id="rId16"/>
    <p:sldId id="269" r:id="rId17"/>
    <p:sldId id="270" r:id="rId18"/>
    <p:sldId id="271" r:id="rId19"/>
    <p:sldId id="272" r:id="rId20"/>
    <p:sldId id="273" r:id="rId21"/>
    <p:sldId id="277" r:id="rId22"/>
    <p:sldId id="278"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55263AD-4AC8-4C09-994D-611E693501ED}" type="datetimeFigureOut">
              <a:rPr lang="fr-FR" smtClean="0"/>
              <a:t>01/12/2016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D3882F-7218-49C7-AEFB-AAEF17882BAB}" type="slidenum">
              <a:rPr lang="fr-FR" smtClean="0"/>
              <a:t>‹N°›</a:t>
            </a:fld>
            <a:endParaRPr lang="fr-FR"/>
          </a:p>
        </p:txBody>
      </p:sp>
    </p:spTree>
    <p:extLst>
      <p:ext uri="{BB962C8B-B14F-4D97-AF65-F5344CB8AC3E}">
        <p14:creationId xmlns:p14="http://schemas.microsoft.com/office/powerpoint/2010/main" val="403292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5263AD-4AC8-4C09-994D-611E693501ED}" type="datetimeFigureOut">
              <a:rPr lang="fr-FR" smtClean="0"/>
              <a:t>01/12/2016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D3882F-7218-49C7-AEFB-AAEF17882BAB}" type="slidenum">
              <a:rPr lang="fr-FR" smtClean="0"/>
              <a:t>‹N°›</a:t>
            </a:fld>
            <a:endParaRPr lang="fr-FR"/>
          </a:p>
        </p:txBody>
      </p:sp>
    </p:spTree>
    <p:extLst>
      <p:ext uri="{BB962C8B-B14F-4D97-AF65-F5344CB8AC3E}">
        <p14:creationId xmlns:p14="http://schemas.microsoft.com/office/powerpoint/2010/main" val="164679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5263AD-4AC8-4C09-994D-611E693501ED}" type="datetimeFigureOut">
              <a:rPr lang="fr-FR" smtClean="0"/>
              <a:t>01/12/2016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D3882F-7218-49C7-AEFB-AAEF17882BAB}" type="slidenum">
              <a:rPr lang="fr-FR" smtClean="0"/>
              <a:t>‹N°›</a:t>
            </a:fld>
            <a:endParaRPr lang="fr-FR"/>
          </a:p>
        </p:txBody>
      </p:sp>
    </p:spTree>
    <p:extLst>
      <p:ext uri="{BB962C8B-B14F-4D97-AF65-F5344CB8AC3E}">
        <p14:creationId xmlns:p14="http://schemas.microsoft.com/office/powerpoint/2010/main" val="195433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5263AD-4AC8-4C09-994D-611E693501ED}" type="datetimeFigureOut">
              <a:rPr lang="fr-FR" smtClean="0"/>
              <a:t>01/12/2016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D3882F-7218-49C7-AEFB-AAEF17882BAB}" type="slidenum">
              <a:rPr lang="fr-FR" smtClean="0"/>
              <a:t>‹N°›</a:t>
            </a:fld>
            <a:endParaRPr lang="fr-FR"/>
          </a:p>
        </p:txBody>
      </p:sp>
    </p:spTree>
    <p:extLst>
      <p:ext uri="{BB962C8B-B14F-4D97-AF65-F5344CB8AC3E}">
        <p14:creationId xmlns:p14="http://schemas.microsoft.com/office/powerpoint/2010/main" val="11126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55263AD-4AC8-4C09-994D-611E693501ED}" type="datetimeFigureOut">
              <a:rPr lang="fr-FR" smtClean="0"/>
              <a:t>01/12/2016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D3882F-7218-49C7-AEFB-AAEF17882BAB}" type="slidenum">
              <a:rPr lang="fr-FR" smtClean="0"/>
              <a:t>‹N°›</a:t>
            </a:fld>
            <a:endParaRPr lang="fr-FR"/>
          </a:p>
        </p:txBody>
      </p:sp>
    </p:spTree>
    <p:extLst>
      <p:ext uri="{BB962C8B-B14F-4D97-AF65-F5344CB8AC3E}">
        <p14:creationId xmlns:p14="http://schemas.microsoft.com/office/powerpoint/2010/main" val="337956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5263AD-4AC8-4C09-994D-611E693501ED}" type="datetimeFigureOut">
              <a:rPr lang="fr-FR" smtClean="0"/>
              <a:t>01/12/2016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D3882F-7218-49C7-AEFB-AAEF17882BAB}" type="slidenum">
              <a:rPr lang="fr-FR" smtClean="0"/>
              <a:t>‹N°›</a:t>
            </a:fld>
            <a:endParaRPr lang="fr-FR"/>
          </a:p>
        </p:txBody>
      </p:sp>
    </p:spTree>
    <p:extLst>
      <p:ext uri="{BB962C8B-B14F-4D97-AF65-F5344CB8AC3E}">
        <p14:creationId xmlns:p14="http://schemas.microsoft.com/office/powerpoint/2010/main" val="17122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5263AD-4AC8-4C09-994D-611E693501ED}" type="datetimeFigureOut">
              <a:rPr lang="fr-FR" smtClean="0"/>
              <a:t>01/12/2016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D3882F-7218-49C7-AEFB-AAEF17882BAB}" type="slidenum">
              <a:rPr lang="fr-FR" smtClean="0"/>
              <a:t>‹N°›</a:t>
            </a:fld>
            <a:endParaRPr lang="fr-FR"/>
          </a:p>
        </p:txBody>
      </p:sp>
    </p:spTree>
    <p:extLst>
      <p:ext uri="{BB962C8B-B14F-4D97-AF65-F5344CB8AC3E}">
        <p14:creationId xmlns:p14="http://schemas.microsoft.com/office/powerpoint/2010/main" val="76799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55263AD-4AC8-4C09-994D-611E693501ED}" type="datetimeFigureOut">
              <a:rPr lang="fr-FR" smtClean="0"/>
              <a:t>01/12/2016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D3882F-7218-49C7-AEFB-AAEF17882BAB}" type="slidenum">
              <a:rPr lang="fr-FR" smtClean="0"/>
              <a:t>‹N°›</a:t>
            </a:fld>
            <a:endParaRPr lang="fr-FR"/>
          </a:p>
        </p:txBody>
      </p:sp>
    </p:spTree>
    <p:extLst>
      <p:ext uri="{BB962C8B-B14F-4D97-AF65-F5344CB8AC3E}">
        <p14:creationId xmlns:p14="http://schemas.microsoft.com/office/powerpoint/2010/main" val="275971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5263AD-4AC8-4C09-994D-611E693501ED}" type="datetimeFigureOut">
              <a:rPr lang="fr-FR" smtClean="0"/>
              <a:t>01/12/2016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D3882F-7218-49C7-AEFB-AAEF17882BAB}" type="slidenum">
              <a:rPr lang="fr-FR" smtClean="0"/>
              <a:t>‹N°›</a:t>
            </a:fld>
            <a:endParaRPr lang="fr-FR"/>
          </a:p>
        </p:txBody>
      </p:sp>
    </p:spTree>
    <p:extLst>
      <p:ext uri="{BB962C8B-B14F-4D97-AF65-F5344CB8AC3E}">
        <p14:creationId xmlns:p14="http://schemas.microsoft.com/office/powerpoint/2010/main" val="151513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5263AD-4AC8-4C09-994D-611E693501ED}" type="datetimeFigureOut">
              <a:rPr lang="fr-FR" smtClean="0"/>
              <a:t>01/12/2016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D3882F-7218-49C7-AEFB-AAEF17882BAB}" type="slidenum">
              <a:rPr lang="fr-FR" smtClean="0"/>
              <a:t>‹N°›</a:t>
            </a:fld>
            <a:endParaRPr lang="fr-FR"/>
          </a:p>
        </p:txBody>
      </p:sp>
    </p:spTree>
    <p:extLst>
      <p:ext uri="{BB962C8B-B14F-4D97-AF65-F5344CB8AC3E}">
        <p14:creationId xmlns:p14="http://schemas.microsoft.com/office/powerpoint/2010/main" val="203747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5263AD-4AC8-4C09-994D-611E693501ED}" type="datetimeFigureOut">
              <a:rPr lang="fr-FR" smtClean="0"/>
              <a:t>01/12/2016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D3882F-7218-49C7-AEFB-AAEF17882BAB}" type="slidenum">
              <a:rPr lang="fr-FR" smtClean="0"/>
              <a:t>‹N°›</a:t>
            </a:fld>
            <a:endParaRPr lang="fr-FR"/>
          </a:p>
        </p:txBody>
      </p:sp>
    </p:spTree>
    <p:extLst>
      <p:ext uri="{BB962C8B-B14F-4D97-AF65-F5344CB8AC3E}">
        <p14:creationId xmlns:p14="http://schemas.microsoft.com/office/powerpoint/2010/main" val="352349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263AD-4AC8-4C09-994D-611E693501ED}" type="datetimeFigureOut">
              <a:rPr lang="fr-FR" smtClean="0"/>
              <a:t>01/12/2016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3882F-7218-49C7-AEFB-AAEF17882BAB}" type="slidenum">
              <a:rPr lang="fr-FR" smtClean="0"/>
              <a:t>‹N°›</a:t>
            </a:fld>
            <a:endParaRPr lang="fr-FR"/>
          </a:p>
        </p:txBody>
      </p:sp>
    </p:spTree>
    <p:extLst>
      <p:ext uri="{BB962C8B-B14F-4D97-AF65-F5344CB8AC3E}">
        <p14:creationId xmlns:p14="http://schemas.microsoft.com/office/powerpoint/2010/main" val="1853113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1835696" y="3068960"/>
            <a:ext cx="7772400" cy="1470025"/>
          </a:xfrm>
        </p:spPr>
        <p:style>
          <a:lnRef idx="1">
            <a:schemeClr val="accent5"/>
          </a:lnRef>
          <a:fillRef idx="2">
            <a:schemeClr val="accent5"/>
          </a:fillRef>
          <a:effectRef idx="1">
            <a:schemeClr val="accent5"/>
          </a:effectRef>
          <a:fontRef idx="minor">
            <a:schemeClr val="dk1"/>
          </a:fontRef>
        </p:style>
        <p:txBody>
          <a:bodyPr/>
          <a:lstStyle/>
          <a:p>
            <a:r>
              <a:rPr lang="fr-FR" dirty="0" smtClean="0"/>
              <a:t>Syndrome d’apnées du sommeil</a:t>
            </a:r>
            <a:endParaRPr lang="fr-FR" dirty="0"/>
          </a:p>
        </p:txBody>
      </p:sp>
      <p:sp>
        <p:nvSpPr>
          <p:cNvPr id="3" name="Sous-titre 2"/>
          <p:cNvSpPr>
            <a:spLocks noGrp="1"/>
          </p:cNvSpPr>
          <p:nvPr>
            <p:ph type="subTitle" idx="1"/>
          </p:nvPr>
        </p:nvSpPr>
        <p:spPr>
          <a:xfrm>
            <a:off x="2915816" y="5013176"/>
            <a:ext cx="6400800" cy="1752600"/>
          </a:xfrm>
        </p:spPr>
        <p:style>
          <a:lnRef idx="2">
            <a:schemeClr val="accent6"/>
          </a:lnRef>
          <a:fillRef idx="1">
            <a:schemeClr val="lt1"/>
          </a:fillRef>
          <a:effectRef idx="0">
            <a:schemeClr val="accent6"/>
          </a:effectRef>
          <a:fontRef idx="minor">
            <a:schemeClr val="dk1"/>
          </a:fontRef>
        </p:style>
        <p:txBody>
          <a:bodyPr/>
          <a:lstStyle/>
          <a:p>
            <a:r>
              <a:rPr lang="fr-FR" dirty="0" smtClean="0"/>
              <a:t>Dr </a:t>
            </a:r>
            <a:r>
              <a:rPr lang="fr-FR" dirty="0" err="1" smtClean="0"/>
              <a:t>Raspopa</a:t>
            </a:r>
            <a:r>
              <a:rPr lang="fr-FR" dirty="0" smtClean="0"/>
              <a:t> Adriana</a:t>
            </a:r>
          </a:p>
          <a:p>
            <a:r>
              <a:rPr lang="fr-FR" dirty="0" smtClean="0"/>
              <a:t>PNEUMOLOGUE</a:t>
            </a:r>
          </a:p>
          <a:p>
            <a:r>
              <a:rPr lang="fr-FR" dirty="0" smtClean="0"/>
              <a:t>HOPITAL SAINTE MUSSE</a:t>
            </a:r>
          </a:p>
          <a:p>
            <a:endParaRPr lang="fr-FR" dirty="0"/>
          </a:p>
        </p:txBody>
      </p:sp>
    </p:spTree>
    <p:extLst>
      <p:ext uri="{BB962C8B-B14F-4D97-AF65-F5344CB8AC3E}">
        <p14:creationId xmlns:p14="http://schemas.microsoft.com/office/powerpoint/2010/main" val="3078341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Evaluation de la somnolence et de la vigilance</a:t>
            </a:r>
            <a:endParaRPr lang="fr-FR" dirty="0"/>
          </a:p>
        </p:txBody>
      </p:sp>
      <p:sp>
        <p:nvSpPr>
          <p:cNvPr id="3" name="Espace réservé du contenu 2"/>
          <p:cNvSpPr>
            <a:spLocks noGrp="1"/>
          </p:cNvSpPr>
          <p:nvPr>
            <p:ph idx="1"/>
          </p:nvPr>
        </p:nvSpPr>
        <p:spPr/>
        <p:txBody>
          <a:bodyPr/>
          <a:lstStyle/>
          <a:p>
            <a:r>
              <a:rPr lang="fr-FR" dirty="0" smtClean="0"/>
              <a:t>Subjective : score d’EPWORTH (ESS): auto-questionnaire qui évalue de 0(aucun) à 3 (risque important) le risque de somnoler dans 8 situations principalement passives de la vie quotidienne.</a:t>
            </a:r>
          </a:p>
          <a:p>
            <a:r>
              <a:rPr lang="fr-FR" dirty="0" smtClean="0"/>
              <a:t> Supérieur a 10 note une </a:t>
            </a:r>
            <a:r>
              <a:rPr lang="fr-FR" dirty="0" err="1" smtClean="0"/>
              <a:t>hypersomnolence</a:t>
            </a:r>
            <a:endParaRPr lang="fr-FR" dirty="0" smtClean="0"/>
          </a:p>
          <a:p>
            <a:r>
              <a:rPr lang="fr-FR" dirty="0" smtClean="0"/>
              <a:t>Permet de juger de l’</a:t>
            </a:r>
            <a:r>
              <a:rPr lang="fr-FR" dirty="0" err="1" smtClean="0"/>
              <a:t>evolution</a:t>
            </a:r>
            <a:r>
              <a:rPr lang="fr-FR" dirty="0" smtClean="0"/>
              <a:t> de la somnolence chez un patient traité</a:t>
            </a:r>
            <a:endParaRPr lang="fr-FR" dirty="0"/>
          </a:p>
        </p:txBody>
      </p:sp>
    </p:spTree>
    <p:extLst>
      <p:ext uri="{BB962C8B-B14F-4D97-AF65-F5344CB8AC3E}">
        <p14:creationId xmlns:p14="http://schemas.microsoft.com/office/powerpoint/2010/main" val="280068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fontScale="90000"/>
          </a:bodyPr>
          <a:lstStyle/>
          <a:p>
            <a:r>
              <a:rPr lang="fr-FR" dirty="0"/>
              <a:t>Evaluation de la somnolence et de la vigilance</a:t>
            </a:r>
          </a:p>
        </p:txBody>
      </p:sp>
      <p:sp>
        <p:nvSpPr>
          <p:cNvPr id="3" name="Espace réservé du contenu 2"/>
          <p:cNvSpPr>
            <a:spLocks noGrp="1"/>
          </p:cNvSpPr>
          <p:nvPr>
            <p:ph idx="1"/>
          </p:nvPr>
        </p:nvSpPr>
        <p:spPr>
          <a:xfrm>
            <a:off x="179512" y="1268760"/>
            <a:ext cx="8712968" cy="5400600"/>
          </a:xfrm>
        </p:spPr>
        <p:txBody>
          <a:bodyPr>
            <a:normAutofit lnSpcReduction="10000"/>
          </a:bodyPr>
          <a:lstStyle/>
          <a:p>
            <a:r>
              <a:rPr lang="fr-FR" dirty="0" smtClean="0"/>
              <a:t>Test itératif de latence a l’endormissement(TILE)</a:t>
            </a:r>
          </a:p>
          <a:p>
            <a:pPr marL="0" indent="0">
              <a:buNone/>
            </a:pPr>
            <a:r>
              <a:rPr lang="fr-FR" dirty="0" smtClean="0"/>
              <a:t>Évaluation objective de somnolence</a:t>
            </a:r>
          </a:p>
          <a:p>
            <a:pPr marL="0" indent="0">
              <a:buNone/>
            </a:pPr>
            <a:r>
              <a:rPr lang="fr-FR" dirty="0" smtClean="0"/>
              <a:t>Propose au sujet l’occasion d’une sieste à 5 reprises dans la journée</a:t>
            </a:r>
          </a:p>
          <a:p>
            <a:pPr marL="0" indent="0">
              <a:buNone/>
            </a:pPr>
            <a:r>
              <a:rPr lang="fr-FR" dirty="0" smtClean="0"/>
              <a:t>En conditions standardisées</a:t>
            </a:r>
          </a:p>
          <a:p>
            <a:pPr marL="0" indent="0">
              <a:buNone/>
            </a:pPr>
            <a:r>
              <a:rPr lang="fr-FR" dirty="0" smtClean="0"/>
              <a:t>Calcule la rapidité d’endormissements </a:t>
            </a:r>
          </a:p>
          <a:p>
            <a:pPr marL="0" indent="0">
              <a:buNone/>
            </a:pPr>
            <a:r>
              <a:rPr lang="fr-FR" dirty="0" smtClean="0"/>
              <a:t>Moins de 8 min est considère pathologique</a:t>
            </a:r>
          </a:p>
          <a:p>
            <a:pPr marL="0" indent="0">
              <a:buNone/>
            </a:pPr>
            <a:r>
              <a:rPr lang="fr-FR" dirty="0" smtClean="0"/>
              <a:t>Complément plus sensible pour évaluer la somnolence</a:t>
            </a:r>
          </a:p>
          <a:p>
            <a:pPr marL="0" indent="0">
              <a:buNone/>
            </a:pPr>
            <a:r>
              <a:rPr lang="fr-FR" dirty="0" smtClean="0"/>
              <a:t>N’est pas corrèle avec l’IAH</a:t>
            </a:r>
            <a:endParaRPr lang="fr-FR" dirty="0"/>
          </a:p>
        </p:txBody>
      </p:sp>
    </p:spTree>
    <p:extLst>
      <p:ext uri="{BB962C8B-B14F-4D97-AF65-F5344CB8AC3E}">
        <p14:creationId xmlns:p14="http://schemas.microsoft.com/office/powerpoint/2010/main" val="314868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 de maintien d’éveil(TME)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Mesure la capacité de résistance du sujet a l’endormissement</a:t>
            </a:r>
          </a:p>
          <a:p>
            <a:r>
              <a:rPr lang="fr-FR" dirty="0" smtClean="0"/>
              <a:t>4 tests de 40 min dans des conditions passives</a:t>
            </a:r>
          </a:p>
          <a:p>
            <a:r>
              <a:rPr lang="fr-FR" dirty="0" smtClean="0"/>
              <a:t>Explore l’aptitude de rester réveille et non pas la somnolence</a:t>
            </a:r>
          </a:p>
          <a:p>
            <a:r>
              <a:rPr lang="fr-FR" dirty="0" smtClean="0"/>
              <a:t>Le TME est normé &gt;19 min (26 pour le risque </a:t>
            </a:r>
            <a:r>
              <a:rPr lang="fr-FR" dirty="0" err="1" smtClean="0"/>
              <a:t>accidentologique</a:t>
            </a:r>
            <a:r>
              <a:rPr lang="fr-FR" dirty="0" smtClean="0"/>
              <a:t>)</a:t>
            </a:r>
          </a:p>
          <a:p>
            <a:r>
              <a:rPr lang="fr-FR" dirty="0" smtClean="0"/>
              <a:t>Examen de choix pour mesurer l’évolution de la vigilance chez les conducteurs après mise en route du traitement</a:t>
            </a:r>
          </a:p>
          <a:p>
            <a:r>
              <a:rPr lang="fr-FR" dirty="0" smtClean="0"/>
              <a:t>Parfois remplacé par le test d’Osler (réponse a une stimulation lumineuse (les </a:t>
            </a:r>
            <a:r>
              <a:rPr lang="fr-FR" dirty="0" err="1" smtClean="0"/>
              <a:t>microsommeils</a:t>
            </a:r>
            <a:r>
              <a:rPr lang="fr-FR" dirty="0" smtClean="0"/>
              <a:t>, les troubles exécutif)</a:t>
            </a:r>
            <a:endParaRPr lang="fr-FR" dirty="0"/>
          </a:p>
        </p:txBody>
      </p:sp>
    </p:spTree>
    <p:extLst>
      <p:ext uri="{BB962C8B-B14F-4D97-AF65-F5344CB8AC3E}">
        <p14:creationId xmlns:p14="http://schemas.microsoft.com/office/powerpoint/2010/main" val="140605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Diagnostic SAHOS</a:t>
            </a:r>
            <a:endParaRPr lang="fr-F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047" y="1628800"/>
            <a:ext cx="808591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344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260648"/>
            <a:ext cx="8784976" cy="6336704"/>
          </a:xfrm>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19846"/>
            <a:ext cx="7748213" cy="52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614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POLYSOMNOGRAPHIE</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81318"/>
            <a:ext cx="7200799" cy="436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34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de la </a:t>
            </a:r>
            <a:r>
              <a:rPr lang="fr-FR" dirty="0" err="1" smtClean="0"/>
              <a:t>severité</a:t>
            </a:r>
            <a:r>
              <a:rPr lang="fr-FR" dirty="0" smtClean="0"/>
              <a:t> SAOS</a:t>
            </a:r>
            <a:endParaRPr lang="fr-FR" dirty="0"/>
          </a:p>
        </p:txBody>
      </p:sp>
      <p:sp>
        <p:nvSpPr>
          <p:cNvPr id="3" name="Espace réservé du contenu 2"/>
          <p:cNvSpPr>
            <a:spLocks noGrp="1"/>
          </p:cNvSpPr>
          <p:nvPr>
            <p:ph idx="1"/>
          </p:nvPr>
        </p:nvSpPr>
        <p:spPr/>
        <p:txBody>
          <a:bodyPr/>
          <a:lstStyle/>
          <a:p>
            <a:endParaRPr lang="fr-F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221685"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660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CONSEQUENCES SUR LE COURT TERME SAHOS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Somnolence diurne </a:t>
            </a:r>
          </a:p>
          <a:p>
            <a:r>
              <a:rPr lang="fr-FR" dirty="0" smtClean="0"/>
              <a:t>Baisse de la vigilance </a:t>
            </a:r>
          </a:p>
          <a:p>
            <a:r>
              <a:rPr lang="fr-FR" dirty="0" smtClean="0"/>
              <a:t>Difficultés a conduire </a:t>
            </a:r>
          </a:p>
          <a:p>
            <a:r>
              <a:rPr lang="fr-FR" dirty="0" smtClean="0"/>
              <a:t>Difficultés a exécuter des taches</a:t>
            </a:r>
          </a:p>
          <a:p>
            <a:r>
              <a:rPr lang="fr-FR" dirty="0" smtClean="0"/>
              <a:t>Troubles de </a:t>
            </a:r>
            <a:r>
              <a:rPr lang="fr-FR" dirty="0" err="1" smtClean="0"/>
              <a:t>memoiré</a:t>
            </a:r>
            <a:r>
              <a:rPr lang="fr-FR" dirty="0" smtClean="0"/>
              <a:t> et de concentration </a:t>
            </a:r>
          </a:p>
          <a:p>
            <a:r>
              <a:rPr lang="fr-FR" dirty="0" smtClean="0"/>
              <a:t>Difficultés d’apprentissage </a:t>
            </a:r>
          </a:p>
          <a:p>
            <a:r>
              <a:rPr lang="fr-FR" dirty="0" smtClean="0"/>
              <a:t>Troubles de l’humeur</a:t>
            </a:r>
          </a:p>
          <a:p>
            <a:r>
              <a:rPr lang="fr-FR" dirty="0" smtClean="0"/>
              <a:t>Troubles de la libido</a:t>
            </a:r>
          </a:p>
          <a:p>
            <a:r>
              <a:rPr lang="fr-FR" dirty="0" smtClean="0"/>
              <a:t>Altération de la qualité de vie</a:t>
            </a:r>
            <a:endParaRPr lang="fr-FR" dirty="0"/>
          </a:p>
        </p:txBody>
      </p:sp>
    </p:spTree>
    <p:extLst>
      <p:ext uri="{BB962C8B-B14F-4D97-AF65-F5344CB8AC3E}">
        <p14:creationId xmlns:p14="http://schemas.microsoft.com/office/powerpoint/2010/main" val="1846167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Consequences</a:t>
            </a:r>
            <a:r>
              <a:rPr lang="fr-FR" dirty="0" smtClean="0"/>
              <a:t> sur le long terme du SAHOS</a:t>
            </a:r>
            <a:endParaRPr lang="fr-FR" dirty="0"/>
          </a:p>
        </p:txBody>
      </p:sp>
      <p:sp>
        <p:nvSpPr>
          <p:cNvPr id="3" name="Espace réservé du contenu 2"/>
          <p:cNvSpPr>
            <a:spLocks noGrp="1"/>
          </p:cNvSpPr>
          <p:nvPr>
            <p:ph idx="1"/>
          </p:nvPr>
        </p:nvSpPr>
        <p:spPr/>
        <p:txBody>
          <a:bodyPr/>
          <a:lstStyle/>
          <a:p>
            <a:r>
              <a:rPr lang="fr-FR" dirty="0" smtClean="0"/>
              <a:t>L’IAH est un facteur indépendant de mortalité toutes causes confondues sur le long terme</a:t>
            </a:r>
          </a:p>
          <a:p>
            <a:r>
              <a:rPr lang="fr-FR" dirty="0" smtClean="0"/>
              <a:t>Le lien entre IAH et mortalité est plus fort pour les patients avec un IAH &gt;30/heure</a:t>
            </a:r>
          </a:p>
          <a:p>
            <a:r>
              <a:rPr lang="fr-FR" dirty="0" smtClean="0"/>
              <a:t>La morbidité cardio-vasculaire est plus accrue chez les patients avec un IAH &gt;30/heure</a:t>
            </a:r>
          </a:p>
          <a:p>
            <a:r>
              <a:rPr lang="fr-FR" dirty="0" smtClean="0"/>
              <a:t>Le SAHOS est associé : -</a:t>
            </a:r>
            <a:r>
              <a:rPr lang="fr-FR" sz="1600" dirty="0" smtClean="0"/>
              <a:t>dans 30% des HTA, dans 60% des FA , dans 50% des insuffisants cardiaques, dans 80% des patients avec une HTA réfractaire au traitement</a:t>
            </a:r>
            <a:endParaRPr lang="fr-FR" dirty="0"/>
          </a:p>
        </p:txBody>
      </p:sp>
    </p:spTree>
    <p:extLst>
      <p:ext uri="{BB962C8B-B14F-4D97-AF65-F5344CB8AC3E}">
        <p14:creationId xmlns:p14="http://schemas.microsoft.com/office/powerpoint/2010/main" val="195984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Traitement SAHOS</a:t>
            </a:r>
            <a:br>
              <a:rPr lang="fr-FR" dirty="0" smtClean="0"/>
            </a:br>
            <a:endParaRPr lang="fr-FR" dirty="0"/>
          </a:p>
        </p:txBody>
      </p:sp>
      <p:sp>
        <p:nvSpPr>
          <p:cNvPr id="3" name="Espace réservé du contenu 2"/>
          <p:cNvSpPr>
            <a:spLocks noGrp="1"/>
          </p:cNvSpPr>
          <p:nvPr>
            <p:ph idx="1"/>
          </p:nvPr>
        </p:nvSpPr>
        <p:spPr/>
        <p:txBody>
          <a:bodyPr/>
          <a:lstStyle/>
          <a:p>
            <a:pPr algn="just"/>
            <a:r>
              <a:rPr lang="fr-FR" dirty="0" smtClean="0"/>
              <a:t>PRESSION POSITIVE CONTINUE découverte en 1981 par Sullivan </a:t>
            </a:r>
          </a:p>
          <a:p>
            <a:pPr algn="just"/>
            <a:r>
              <a:rPr lang="fr-FR" dirty="0"/>
              <a:t> </a:t>
            </a:r>
            <a:r>
              <a:rPr lang="fr-FR" dirty="0" smtClean="0"/>
              <a:t>Orthèse d’avancé mandibulaire</a:t>
            </a:r>
          </a:p>
          <a:p>
            <a:pPr algn="just"/>
            <a:r>
              <a:rPr lang="fr-FR" dirty="0" smtClean="0"/>
              <a:t>Des mesures hygiéno-diététiques</a:t>
            </a:r>
          </a:p>
          <a:p>
            <a:pPr algn="just"/>
            <a:r>
              <a:rPr lang="fr-FR" dirty="0" smtClean="0"/>
              <a:t>Traitement positionnel</a:t>
            </a:r>
          </a:p>
          <a:p>
            <a:pPr algn="just"/>
            <a:endParaRPr lang="fr-FR" dirty="0" smtClean="0"/>
          </a:p>
          <a:p>
            <a:pPr algn="just"/>
            <a:r>
              <a:rPr lang="fr-FR" dirty="0" smtClean="0"/>
              <a:t>Per stimulation électrique du nerf </a:t>
            </a:r>
            <a:r>
              <a:rPr lang="fr-FR" dirty="0" err="1" smtClean="0"/>
              <a:t>hypogloss</a:t>
            </a:r>
            <a:endParaRPr lang="fr-FR" dirty="0"/>
          </a:p>
        </p:txBody>
      </p:sp>
    </p:spTree>
    <p:extLst>
      <p:ext uri="{BB962C8B-B14F-4D97-AF65-F5344CB8AC3E}">
        <p14:creationId xmlns:p14="http://schemas.microsoft.com/office/powerpoint/2010/main" val="192879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5890666"/>
          </a:xfrm>
        </p:spPr>
        <p:txBody>
          <a:bodyPr>
            <a:normAutofit fontScale="90000"/>
          </a:bodyPr>
          <a:lstStyle/>
          <a:p>
            <a:r>
              <a:rPr lang="fr-FR" dirty="0" smtClean="0"/>
              <a:t>Le syndrome d’apnées </a:t>
            </a:r>
            <a:r>
              <a:rPr lang="fr-FR" dirty="0" err="1" smtClean="0"/>
              <a:t>hypopnées</a:t>
            </a:r>
            <a:r>
              <a:rPr lang="fr-FR" dirty="0" smtClean="0"/>
              <a:t> obstructives du sommeil (SAHOS) se caractérise par la</a:t>
            </a:r>
            <a:br>
              <a:rPr lang="fr-FR" dirty="0" smtClean="0"/>
            </a:br>
            <a:r>
              <a:rPr lang="fr-FR" dirty="0" smtClean="0"/>
              <a:t>survenue, pendant le sommeil, d’épisodes anormalement fréquents d’interruptions de la ventilation</a:t>
            </a:r>
            <a:br>
              <a:rPr lang="fr-FR" dirty="0" smtClean="0"/>
            </a:br>
            <a:r>
              <a:rPr lang="fr-FR" dirty="0" smtClean="0"/>
              <a:t>(apnées), ou de réductions significatives de la ventilation (</a:t>
            </a:r>
            <a:r>
              <a:rPr lang="fr-FR" dirty="0" err="1" smtClean="0"/>
              <a:t>hypopnées</a:t>
            </a:r>
            <a:r>
              <a:rPr lang="fr-FR" dirty="0" smtClean="0"/>
              <a:t>). </a:t>
            </a:r>
            <a:endParaRPr lang="fr-FR" dirty="0"/>
          </a:p>
        </p:txBody>
      </p:sp>
    </p:spTree>
    <p:extLst>
      <p:ext uri="{BB962C8B-B14F-4D97-AF65-F5344CB8AC3E}">
        <p14:creationId xmlns:p14="http://schemas.microsoft.com/office/powerpoint/2010/main" val="312525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smtClean="0"/>
              <a:t>Traitement SAHOS</a:t>
            </a:r>
            <a:endParaRPr lang="fr-FR" dirty="0"/>
          </a:p>
        </p:txBody>
      </p:sp>
      <p:sp>
        <p:nvSpPr>
          <p:cNvPr id="3" name="Espace réservé du contenu 2"/>
          <p:cNvSpPr>
            <a:spLocks noGrp="1"/>
          </p:cNvSpPr>
          <p:nvPr>
            <p:ph idx="1"/>
          </p:nvPr>
        </p:nvSpPr>
        <p:spPr/>
        <p:txBody>
          <a:bodyPr/>
          <a:lstStyle/>
          <a:p>
            <a:r>
              <a:rPr lang="fr-FR" dirty="0" smtClean="0"/>
              <a:t>On traite les SAHOS modéré a sévères(IAH&gt;15)</a:t>
            </a:r>
          </a:p>
          <a:p>
            <a:r>
              <a:rPr lang="fr-FR" dirty="0" smtClean="0"/>
              <a:t>Qui présentent au moins un des </a:t>
            </a:r>
            <a:r>
              <a:rPr lang="fr-FR" dirty="0" err="1" smtClean="0"/>
              <a:t>critéres</a:t>
            </a:r>
            <a:r>
              <a:rPr lang="fr-FR" dirty="0" smtClean="0"/>
              <a:t> suivantes:-</a:t>
            </a:r>
            <a:r>
              <a:rPr lang="fr-FR" sz="2000" dirty="0" err="1" smtClean="0"/>
              <a:t>hypersomnolence</a:t>
            </a:r>
            <a:r>
              <a:rPr lang="fr-FR" sz="2000" dirty="0" smtClean="0"/>
              <a:t> diurne  </a:t>
            </a:r>
          </a:p>
          <a:p>
            <a:pPr marL="0" indent="0">
              <a:buNone/>
            </a:pPr>
            <a:r>
              <a:rPr lang="fr-FR" sz="2000" dirty="0"/>
              <a:t> </a:t>
            </a:r>
            <a:r>
              <a:rPr lang="fr-FR" sz="2000" dirty="0" smtClean="0"/>
              <a:t>                                  -ronflements </a:t>
            </a:r>
            <a:r>
              <a:rPr lang="fr-FR" sz="2000" dirty="0" err="1" smtClean="0"/>
              <a:t>séveres</a:t>
            </a:r>
            <a:r>
              <a:rPr lang="fr-FR" sz="2000" dirty="0" smtClean="0"/>
              <a:t> et quotidiens </a:t>
            </a:r>
          </a:p>
          <a:p>
            <a:pPr marL="0" indent="0">
              <a:buNone/>
            </a:pPr>
            <a:r>
              <a:rPr lang="fr-FR" sz="2000" dirty="0"/>
              <a:t> </a:t>
            </a:r>
            <a:r>
              <a:rPr lang="fr-FR" sz="2000" dirty="0" smtClean="0"/>
              <a:t>                                  -sensation d’</a:t>
            </a:r>
            <a:r>
              <a:rPr lang="fr-FR" sz="2000" dirty="0" err="1" smtClean="0"/>
              <a:t>etouffement</a:t>
            </a:r>
            <a:r>
              <a:rPr lang="fr-FR" sz="2000" dirty="0" smtClean="0"/>
              <a:t> et de suffocation </a:t>
            </a:r>
          </a:p>
          <a:p>
            <a:pPr marL="0" indent="0">
              <a:buNone/>
            </a:pPr>
            <a:r>
              <a:rPr lang="fr-FR" sz="2000" dirty="0"/>
              <a:t> </a:t>
            </a:r>
            <a:r>
              <a:rPr lang="fr-FR" sz="2000" dirty="0" smtClean="0"/>
              <a:t>                                  -fatigue </a:t>
            </a:r>
          </a:p>
          <a:p>
            <a:pPr marL="0" indent="0">
              <a:buNone/>
            </a:pPr>
            <a:r>
              <a:rPr lang="fr-FR" sz="2000" dirty="0"/>
              <a:t> </a:t>
            </a:r>
            <a:r>
              <a:rPr lang="fr-FR" sz="2000" dirty="0" smtClean="0"/>
              <a:t>                                  -</a:t>
            </a:r>
            <a:r>
              <a:rPr lang="fr-FR" sz="2000" dirty="0" err="1" smtClean="0"/>
              <a:t>nicturie</a:t>
            </a:r>
            <a:r>
              <a:rPr lang="fr-FR" sz="2000" dirty="0" smtClean="0"/>
              <a:t> </a:t>
            </a:r>
          </a:p>
          <a:p>
            <a:pPr marL="0" indent="0">
              <a:buNone/>
            </a:pPr>
            <a:r>
              <a:rPr lang="fr-FR" sz="2000" dirty="0"/>
              <a:t> </a:t>
            </a:r>
            <a:r>
              <a:rPr lang="fr-FR" sz="2000" dirty="0" smtClean="0"/>
              <a:t>                                   -</a:t>
            </a:r>
            <a:r>
              <a:rPr lang="fr-FR" sz="2000" dirty="0" err="1" smtClean="0"/>
              <a:t>cephalées</a:t>
            </a:r>
            <a:r>
              <a:rPr lang="fr-FR" sz="2000" dirty="0" smtClean="0"/>
              <a:t> matinales </a:t>
            </a:r>
          </a:p>
          <a:p>
            <a:pPr marL="0" indent="0">
              <a:buNone/>
            </a:pPr>
            <a:r>
              <a:rPr lang="fr-FR" sz="2000" dirty="0"/>
              <a:t> </a:t>
            </a:r>
            <a:r>
              <a:rPr lang="fr-FR" sz="2000" dirty="0" smtClean="0"/>
              <a:t>                                   -fragmentation du sommeil avec un index de MEV&gt;10/heure</a:t>
            </a:r>
            <a:endParaRPr lang="fr-FR" sz="2000" dirty="0"/>
          </a:p>
        </p:txBody>
      </p:sp>
    </p:spTree>
    <p:extLst>
      <p:ext uri="{BB962C8B-B14F-4D97-AF65-F5344CB8AC3E}">
        <p14:creationId xmlns:p14="http://schemas.microsoft.com/office/powerpoint/2010/main" val="363786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 par PPC</a:t>
            </a:r>
            <a:endParaRPr lang="fr-FR" dirty="0"/>
          </a:p>
        </p:txBody>
      </p:sp>
      <p:sp>
        <p:nvSpPr>
          <p:cNvPr id="3" name="Espace réservé du contenu 2"/>
          <p:cNvSpPr>
            <a:spLocks noGrp="1"/>
          </p:cNvSpPr>
          <p:nvPr>
            <p:ph idx="1"/>
          </p:nvPr>
        </p:nvSpPr>
        <p:spPr>
          <a:xfrm>
            <a:off x="467544" y="1268760"/>
            <a:ext cx="8352928" cy="5256584"/>
          </a:xfrm>
        </p:spPr>
        <p:txBody>
          <a:bodyPr>
            <a:normAutofit/>
          </a:bodyPr>
          <a:lstStyle/>
          <a:p>
            <a:pPr marL="0" indent="0">
              <a:buNone/>
            </a:pPr>
            <a:r>
              <a:rPr lang="fr-FR" sz="2400" dirty="0"/>
              <a:t> </a:t>
            </a:r>
            <a:r>
              <a:rPr lang="fr-FR" sz="2400" dirty="0" smtClean="0"/>
              <a:t>En </a:t>
            </a:r>
            <a:r>
              <a:rPr lang="fr-FR" sz="2400" dirty="0" err="1" smtClean="0"/>
              <a:t>premiere</a:t>
            </a:r>
            <a:r>
              <a:rPr lang="fr-FR" sz="2400" dirty="0" smtClean="0"/>
              <a:t> intention : -IAH &gt;30/heure</a:t>
            </a:r>
          </a:p>
          <a:p>
            <a:pPr>
              <a:buFontTx/>
              <a:buChar char="-"/>
            </a:pPr>
            <a:r>
              <a:rPr lang="fr-FR" sz="2400" dirty="0" smtClean="0"/>
              <a:t>IAH entre 15 -30 et :- mauvaise qualité du sommeil avec index de MEV &gt;10/heure</a:t>
            </a:r>
          </a:p>
          <a:p>
            <a:pPr>
              <a:buFontTx/>
              <a:buChar char="-"/>
            </a:pPr>
            <a:r>
              <a:rPr lang="fr-FR" sz="2400" dirty="0" smtClean="0"/>
              <a:t>Maladie cardio-vasculaire associé: HTA </a:t>
            </a:r>
            <a:r>
              <a:rPr lang="fr-FR" sz="2400" dirty="0" err="1" smtClean="0"/>
              <a:t>refractaire</a:t>
            </a:r>
            <a:r>
              <a:rPr lang="fr-FR" sz="2400" dirty="0" smtClean="0"/>
              <a:t>, FA récidivante , </a:t>
            </a:r>
            <a:r>
              <a:rPr lang="fr-FR" sz="2400" dirty="0" err="1" smtClean="0"/>
              <a:t>insuf</a:t>
            </a:r>
            <a:r>
              <a:rPr lang="fr-FR" sz="2400" dirty="0" smtClean="0"/>
              <a:t> ventriculaire gauche , maladie coronaire mal contrôle, AVC</a:t>
            </a:r>
            <a:endParaRPr lang="fr-FR"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17032"/>
            <a:ext cx="3040063"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241517"/>
            <a:ext cx="1455737"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7" y="3789040"/>
            <a:ext cx="453866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5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 par OAM</a:t>
            </a:r>
            <a:endParaRPr lang="fr-FR" dirty="0"/>
          </a:p>
        </p:txBody>
      </p:sp>
      <p:sp>
        <p:nvSpPr>
          <p:cNvPr id="3" name="Espace réservé du contenu 2"/>
          <p:cNvSpPr>
            <a:spLocks noGrp="1"/>
          </p:cNvSpPr>
          <p:nvPr>
            <p:ph idx="1"/>
          </p:nvPr>
        </p:nvSpPr>
        <p:spPr/>
        <p:txBody>
          <a:bodyPr>
            <a:normAutofit/>
          </a:bodyPr>
          <a:lstStyle/>
          <a:p>
            <a:r>
              <a:rPr lang="fr-FR" sz="2400" dirty="0" smtClean="0"/>
              <a:t>En </a:t>
            </a:r>
            <a:r>
              <a:rPr lang="fr-FR" sz="2400" dirty="0" err="1" smtClean="0"/>
              <a:t>prémiere</a:t>
            </a:r>
            <a:r>
              <a:rPr lang="fr-FR" sz="2400" dirty="0" smtClean="0"/>
              <a:t> intention lorsque l’IAH est entre 15 et 30/heure sans maladie cardio-vasculaire</a:t>
            </a:r>
          </a:p>
          <a:p>
            <a:pPr marL="0" indent="0">
              <a:buNone/>
            </a:pPr>
            <a:r>
              <a:rPr lang="fr-FR" sz="2400" dirty="0"/>
              <a:t> </a:t>
            </a:r>
            <a:r>
              <a:rPr lang="fr-FR" sz="2400" dirty="0" smtClean="0"/>
              <a:t>   associé</a:t>
            </a:r>
          </a:p>
          <a:p>
            <a:r>
              <a:rPr lang="fr-FR" sz="2400" dirty="0" smtClean="0"/>
              <a:t> dans tous les cas d’intolérance ou de refus </a:t>
            </a:r>
          </a:p>
          <a:p>
            <a:pPr marL="0" indent="0">
              <a:buNone/>
            </a:pPr>
            <a:r>
              <a:rPr lang="fr-FR" sz="2400" dirty="0" smtClean="0"/>
              <a:t>     de la PPC</a:t>
            </a:r>
            <a:endParaRPr lang="fr-FR"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005064"/>
            <a:ext cx="1933575"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34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8229600" cy="6264696"/>
          </a:xfrm>
        </p:spPr>
        <p:txBody>
          <a:bodyPr/>
          <a:lstStyle/>
          <a:p>
            <a:r>
              <a:rPr lang="fr-FR" dirty="0" smtClean="0"/>
              <a:t> Il est lié à un collapsus</a:t>
            </a:r>
            <a:br>
              <a:rPr lang="fr-FR" dirty="0" smtClean="0"/>
            </a:br>
            <a:r>
              <a:rPr lang="fr-FR" dirty="0" smtClean="0"/>
              <a:t>répété des voies aériennes supérieures au cours du sommeil. Les épisodes d’apnées et</a:t>
            </a:r>
            <a:br>
              <a:rPr lang="fr-FR" dirty="0" smtClean="0"/>
            </a:br>
            <a:r>
              <a:rPr lang="fr-FR" dirty="0" smtClean="0"/>
              <a:t>d’</a:t>
            </a:r>
            <a:r>
              <a:rPr lang="fr-FR" dirty="0" err="1" smtClean="0"/>
              <a:t>hypopnées</a:t>
            </a:r>
            <a:r>
              <a:rPr lang="fr-FR" dirty="0" smtClean="0"/>
              <a:t> entraînent une hypoxémie et des micro-éveils.</a:t>
            </a:r>
            <a:endParaRPr lang="fr-FR" dirty="0"/>
          </a:p>
        </p:txBody>
      </p:sp>
    </p:spTree>
    <p:extLst>
      <p:ext uri="{BB962C8B-B14F-4D97-AF65-F5344CB8AC3E}">
        <p14:creationId xmlns:p14="http://schemas.microsoft.com/office/powerpoint/2010/main" val="321348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755576" y="404664"/>
            <a:ext cx="7772400" cy="1467594"/>
          </a:xfrm>
        </p:spPr>
        <p:txBody>
          <a:bodyPr/>
          <a:lstStyle/>
          <a:p>
            <a:r>
              <a:rPr lang="fr-FR" dirty="0" smtClean="0"/>
              <a:t>Collapsus des voies aériennes</a:t>
            </a:r>
            <a:endParaRPr lang="fr-FR" dirty="0"/>
          </a:p>
        </p:txBody>
      </p:sp>
      <p:sp>
        <p:nvSpPr>
          <p:cNvPr id="4" name="Sous-titre 3"/>
          <p:cNvSpPr>
            <a:spLocks noGrp="1"/>
          </p:cNvSpPr>
          <p:nvPr>
            <p:ph type="subTitle"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60" y="1993900"/>
            <a:ext cx="7690756" cy="448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37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4964" y="421698"/>
            <a:ext cx="7772400" cy="1470025"/>
          </a:xfrm>
        </p:spPr>
        <p:txBody>
          <a:bodyPr/>
          <a:lstStyle/>
          <a:p>
            <a:r>
              <a:rPr lang="fr-FR" dirty="0"/>
              <a:t>Les principaux symptômes du SAHOS</a:t>
            </a:r>
          </a:p>
        </p:txBody>
      </p:sp>
      <p:sp>
        <p:nvSpPr>
          <p:cNvPr id="3" name="Sous-titre 2"/>
          <p:cNvSpPr>
            <a:spLocks noGrp="1"/>
          </p:cNvSpPr>
          <p:nvPr>
            <p:ph type="subTitle" idx="1"/>
          </p:nvPr>
        </p:nvSpPr>
        <p:spPr>
          <a:xfrm>
            <a:off x="1371600" y="1916832"/>
            <a:ext cx="6400800" cy="4464496"/>
          </a:xfrm>
        </p:spPr>
        <p:txBody>
          <a:bodyPr/>
          <a:lstStyle/>
          <a:p>
            <a:r>
              <a:rPr lang="fr-FR" dirty="0" smtClean="0"/>
              <a:t>Somnolence diurne </a:t>
            </a:r>
          </a:p>
          <a:p>
            <a:r>
              <a:rPr lang="fr-FR" dirty="0" smtClean="0"/>
              <a:t>Ronflement nocturne</a:t>
            </a:r>
          </a:p>
          <a:p>
            <a:r>
              <a:rPr lang="fr-FR" dirty="0" smtClean="0"/>
              <a:t>Sommeil non réparateur </a:t>
            </a:r>
          </a:p>
          <a:p>
            <a:r>
              <a:rPr lang="fr-FR" dirty="0" smtClean="0"/>
              <a:t>Difficultés de concentration </a:t>
            </a:r>
          </a:p>
          <a:p>
            <a:r>
              <a:rPr lang="fr-FR" dirty="0" smtClean="0"/>
              <a:t>Troubles cognitifs</a:t>
            </a:r>
          </a:p>
          <a:p>
            <a:r>
              <a:rPr lang="fr-FR" dirty="0" smtClean="0"/>
              <a:t>Céphalées matinales</a:t>
            </a:r>
          </a:p>
          <a:p>
            <a:endParaRPr lang="fr-FR" dirty="0" smtClean="0"/>
          </a:p>
          <a:p>
            <a:endParaRPr lang="fr-FR" dirty="0" smtClean="0"/>
          </a:p>
          <a:p>
            <a:endParaRPr lang="fr-FR" dirty="0" smtClean="0"/>
          </a:p>
          <a:p>
            <a:endParaRPr lang="fr-FR" dirty="0"/>
          </a:p>
        </p:txBody>
      </p:sp>
    </p:spTree>
    <p:extLst>
      <p:ext uri="{BB962C8B-B14F-4D97-AF65-F5344CB8AC3E}">
        <p14:creationId xmlns:p14="http://schemas.microsoft.com/office/powerpoint/2010/main" val="175082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3677"/>
            <a:ext cx="7920880" cy="662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09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332656"/>
            <a:ext cx="7772400" cy="1512168"/>
          </a:xfrm>
        </p:spPr>
        <p:txBody>
          <a:bodyPr>
            <a:normAutofit/>
          </a:bodyPr>
          <a:lstStyle/>
          <a:p>
            <a:r>
              <a:rPr lang="fr-FR" dirty="0" smtClean="0"/>
              <a:t>Définitions des évènements respiratoires anormaux</a:t>
            </a:r>
            <a:endParaRPr lang="fr-FR" dirty="0"/>
          </a:p>
        </p:txBody>
      </p:sp>
      <p:sp>
        <p:nvSpPr>
          <p:cNvPr id="3" name="Sous-titre 2"/>
          <p:cNvSpPr>
            <a:spLocks noGrp="1"/>
          </p:cNvSpPr>
          <p:nvPr>
            <p:ph type="subTitle" idx="1"/>
          </p:nvPr>
        </p:nvSpPr>
        <p:spPr>
          <a:xfrm>
            <a:off x="611560" y="1844824"/>
            <a:ext cx="7920880" cy="4752528"/>
          </a:xfrm>
        </p:spPr>
        <p:txBody>
          <a:bodyPr/>
          <a:lstStyle/>
          <a:p>
            <a:pPr marL="457200" indent="-457200">
              <a:buFont typeface="Arial" pitchFamily="34" charset="0"/>
              <a:buChar char="•"/>
            </a:pPr>
            <a:r>
              <a:rPr lang="fr-FR" b="1" dirty="0" smtClean="0"/>
              <a:t>Apnée obstructive </a:t>
            </a:r>
            <a:r>
              <a:rPr lang="fr-FR" dirty="0" smtClean="0"/>
              <a:t>: arrêt du débit aérien </a:t>
            </a:r>
            <a:r>
              <a:rPr lang="fr-FR" dirty="0" err="1" smtClean="0"/>
              <a:t>naso</a:t>
            </a:r>
            <a:r>
              <a:rPr lang="fr-FR" dirty="0" smtClean="0"/>
              <a:t>-buccal pendant au moins 10 secondes avec persistance des efforts respiratoires</a:t>
            </a:r>
          </a:p>
          <a:p>
            <a:pPr marL="457200" indent="-457200">
              <a:buFont typeface="Arial" pitchFamily="34" charset="0"/>
              <a:buChar char="•"/>
            </a:pPr>
            <a:r>
              <a:rPr lang="fr-FR" b="1" dirty="0" smtClean="0"/>
              <a:t>Apnée centrale</a:t>
            </a:r>
            <a:r>
              <a:rPr lang="fr-FR" dirty="0" smtClean="0"/>
              <a:t>:  arrêt du débit aérien </a:t>
            </a:r>
            <a:r>
              <a:rPr lang="fr-FR" dirty="0" err="1" smtClean="0"/>
              <a:t>naso</a:t>
            </a:r>
            <a:r>
              <a:rPr lang="fr-FR" dirty="0" smtClean="0"/>
              <a:t>-buccal pendant au moins 10 secondes avec absence d’efforts </a:t>
            </a:r>
            <a:r>
              <a:rPr lang="fr-FR" dirty="0" err="1" smtClean="0"/>
              <a:t>ventilatoires</a:t>
            </a:r>
            <a:endParaRPr lang="fr-FR" dirty="0" smtClean="0"/>
          </a:p>
          <a:p>
            <a:pPr marL="457200" indent="-457200">
              <a:buFont typeface="Arial" pitchFamily="34" charset="0"/>
              <a:buChar char="•"/>
            </a:pPr>
            <a:r>
              <a:rPr lang="fr-FR" b="1" dirty="0" smtClean="0"/>
              <a:t>Apnée mixte</a:t>
            </a:r>
            <a:r>
              <a:rPr lang="fr-FR" dirty="0" smtClean="0"/>
              <a:t>:  </a:t>
            </a:r>
            <a:r>
              <a:rPr lang="fr-FR" dirty="0" err="1" smtClean="0"/>
              <a:t>debute</a:t>
            </a:r>
            <a:r>
              <a:rPr lang="fr-FR" dirty="0" smtClean="0"/>
              <a:t> comme une apnée centrale et fini avec des efforts respiratoires</a:t>
            </a:r>
            <a:endParaRPr lang="fr-FR" dirty="0"/>
          </a:p>
        </p:txBody>
      </p:sp>
    </p:spTree>
    <p:extLst>
      <p:ext uri="{BB962C8B-B14F-4D97-AF65-F5344CB8AC3E}">
        <p14:creationId xmlns:p14="http://schemas.microsoft.com/office/powerpoint/2010/main" val="345875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Définitions des évènements respiratoires anormaux</a:t>
            </a:r>
          </a:p>
        </p:txBody>
      </p:sp>
      <p:sp>
        <p:nvSpPr>
          <p:cNvPr id="3" name="Espace réservé du contenu 2"/>
          <p:cNvSpPr>
            <a:spLocks noGrp="1"/>
          </p:cNvSpPr>
          <p:nvPr>
            <p:ph idx="1"/>
          </p:nvPr>
        </p:nvSpPr>
        <p:spPr/>
        <p:txBody>
          <a:bodyPr/>
          <a:lstStyle/>
          <a:p>
            <a:pPr marL="0" indent="0">
              <a:buNone/>
            </a:pPr>
            <a:r>
              <a:rPr lang="fr-FR" dirty="0" err="1" smtClean="0"/>
              <a:t>Hypopnées</a:t>
            </a:r>
            <a:r>
              <a:rPr lang="fr-FR" dirty="0" smtClean="0"/>
              <a:t> : </a:t>
            </a:r>
            <a:r>
              <a:rPr lang="fr-FR" dirty="0" smtClean="0"/>
              <a:t>Durée </a:t>
            </a:r>
            <a:r>
              <a:rPr lang="fr-FR" dirty="0" smtClean="0"/>
              <a:t>d’au moins 10 secondes avec:</a:t>
            </a:r>
          </a:p>
          <a:p>
            <a:r>
              <a:rPr lang="fr-FR" dirty="0" smtClean="0"/>
              <a:t>Diminution d’au moins 50 % d’un signal de </a:t>
            </a:r>
            <a:r>
              <a:rPr lang="fr-FR" dirty="0" err="1" smtClean="0"/>
              <a:t>debit</a:t>
            </a:r>
            <a:r>
              <a:rPr lang="fr-FR" dirty="0" smtClean="0"/>
              <a:t> aérien </a:t>
            </a:r>
            <a:r>
              <a:rPr lang="fr-FR" dirty="0" err="1" smtClean="0"/>
              <a:t>naso</a:t>
            </a:r>
            <a:r>
              <a:rPr lang="fr-FR" dirty="0" smtClean="0"/>
              <a:t>-buccal par rapport au débit de base;</a:t>
            </a:r>
          </a:p>
          <a:p>
            <a:r>
              <a:rPr lang="fr-FR" dirty="0" smtClean="0"/>
              <a:t>Diminution inferieure à 50% ou aspect de plateau inspiratoire associé à une désaturation transcutanée d’au moins 3% ou/et micro-éveil</a:t>
            </a:r>
            <a:endParaRPr lang="fr-FR" dirty="0"/>
          </a:p>
        </p:txBody>
      </p:sp>
    </p:spTree>
    <p:extLst>
      <p:ext uri="{BB962C8B-B14F-4D97-AF65-F5344CB8AC3E}">
        <p14:creationId xmlns:p14="http://schemas.microsoft.com/office/powerpoint/2010/main" val="55046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Micro-éveils liés a des efforts respiratoires </a:t>
            </a:r>
            <a:endParaRPr lang="fr-FR" dirty="0"/>
          </a:p>
        </p:txBody>
      </p:sp>
      <p:sp>
        <p:nvSpPr>
          <p:cNvPr id="3" name="Espace réservé du contenu 2"/>
          <p:cNvSpPr>
            <a:spLocks noGrp="1"/>
          </p:cNvSpPr>
          <p:nvPr>
            <p:ph idx="1"/>
          </p:nvPr>
        </p:nvSpPr>
        <p:spPr>
          <a:xfrm>
            <a:off x="683568" y="1988840"/>
            <a:ext cx="8003232" cy="4137323"/>
          </a:xfrm>
        </p:spPr>
        <p:txBody>
          <a:bodyPr/>
          <a:lstStyle/>
          <a:p>
            <a:r>
              <a:rPr lang="fr-FR" dirty="0" smtClean="0"/>
              <a:t>Définis par la mesure continue de la pression œsophagienne</a:t>
            </a:r>
          </a:p>
          <a:p>
            <a:r>
              <a:rPr lang="fr-FR" dirty="0" smtClean="0"/>
              <a:t>En absence de ce signal, peuvent </a:t>
            </a:r>
            <a:r>
              <a:rPr lang="fr-FR" dirty="0" err="1" smtClean="0"/>
              <a:t>étre</a:t>
            </a:r>
            <a:r>
              <a:rPr lang="fr-FR" dirty="0" smtClean="0"/>
              <a:t> détectées par un plateau inspiratoire sur le signal de la pression nasale suivi d’un micro-éveil à l’</a:t>
            </a:r>
            <a:r>
              <a:rPr lang="fr-FR" dirty="0" err="1" smtClean="0"/>
              <a:t>électroéncephalogramme</a:t>
            </a:r>
            <a:r>
              <a:rPr lang="fr-FR" dirty="0" smtClean="0"/>
              <a:t> </a:t>
            </a:r>
          </a:p>
          <a:p>
            <a:endParaRPr lang="fr-FR" dirty="0"/>
          </a:p>
        </p:txBody>
      </p:sp>
    </p:spTree>
    <p:extLst>
      <p:ext uri="{BB962C8B-B14F-4D97-AF65-F5344CB8AC3E}">
        <p14:creationId xmlns:p14="http://schemas.microsoft.com/office/powerpoint/2010/main" val="7052053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2101</TotalTime>
  <Words>700</Words>
  <Application>Microsoft Office PowerPoint</Application>
  <PresentationFormat>Affichage à l'écran (4:3)</PresentationFormat>
  <Paragraphs>90</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Syndrome d’apnées du sommeil</vt:lpstr>
      <vt:lpstr>Le syndrome d’apnées hypopnées obstructives du sommeil (SAHOS) se caractérise par la survenue, pendant le sommeil, d’épisodes anormalement fréquents d’interruptions de la ventilation (apnées), ou de réductions significatives de la ventilation (hypopnées). </vt:lpstr>
      <vt:lpstr> Il est lié à un collapsus répété des voies aériennes supérieures au cours du sommeil. Les épisodes d’apnées et d’hypopnées entraînent une hypoxémie et des micro-éveils.</vt:lpstr>
      <vt:lpstr>Collapsus des voies aériennes</vt:lpstr>
      <vt:lpstr>Les principaux symptômes du SAHOS</vt:lpstr>
      <vt:lpstr>Présentation PowerPoint</vt:lpstr>
      <vt:lpstr>Définitions des évènements respiratoires anormaux</vt:lpstr>
      <vt:lpstr>Définitions des évènements respiratoires anormaux</vt:lpstr>
      <vt:lpstr>Micro-éveils liés a des efforts respiratoires </vt:lpstr>
      <vt:lpstr>Evaluation de la somnolence et de la vigilance</vt:lpstr>
      <vt:lpstr>Evaluation de la somnolence et de la vigilance</vt:lpstr>
      <vt:lpstr>Test de maintien d’éveil(TME)</vt:lpstr>
      <vt:lpstr>Diagnostic SAHOS</vt:lpstr>
      <vt:lpstr>Présentation PowerPoint</vt:lpstr>
      <vt:lpstr>POLYSOMNOGRAPHIE</vt:lpstr>
      <vt:lpstr>Définition de la severité SAOS</vt:lpstr>
      <vt:lpstr>CONSEQUENCES SUR LE COURT TERME SAHOS</vt:lpstr>
      <vt:lpstr>Consequences sur le long terme du SAHOS</vt:lpstr>
      <vt:lpstr>Traitement SAHOS </vt:lpstr>
      <vt:lpstr>Traitement SAHOS</vt:lpstr>
      <vt:lpstr>Traitement par PPC</vt:lpstr>
      <vt:lpstr>Traitement par OAM</vt:lpstr>
    </vt:vector>
  </TitlesOfParts>
  <Company>CHITS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Syndrome d’apnées du sommeil</dc:title>
  <dc:creator>RASPOPA ADRIANA</dc:creator>
  <cp:lastModifiedBy>RASPOPA ADRIANA</cp:lastModifiedBy>
  <cp:revision>34</cp:revision>
  <dcterms:created xsi:type="dcterms:W3CDTF">2016-11-28T10:35:29Z</dcterms:created>
  <dcterms:modified xsi:type="dcterms:W3CDTF">2016-12-01T17:21:52Z</dcterms:modified>
</cp:coreProperties>
</file>