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60" r:id="rId4"/>
    <p:sldId id="261" r:id="rId5"/>
    <p:sldId id="266" r:id="rId6"/>
    <p:sldId id="264" r:id="rId7"/>
    <p:sldId id="262" r:id="rId8"/>
    <p:sldId id="263" r:id="rId9"/>
    <p:sldId id="268" r:id="rId10"/>
    <p:sldId id="269" r:id="rId11"/>
    <p:sldId id="293" r:id="rId12"/>
    <p:sldId id="292" r:id="rId13"/>
    <p:sldId id="272" r:id="rId14"/>
    <p:sldId id="276" r:id="rId15"/>
    <p:sldId id="273" r:id="rId16"/>
    <p:sldId id="271" r:id="rId17"/>
    <p:sldId id="294" r:id="rId18"/>
    <p:sldId id="275" r:id="rId19"/>
    <p:sldId id="278" r:id="rId20"/>
    <p:sldId id="281" r:id="rId21"/>
    <p:sldId id="279" r:id="rId22"/>
    <p:sldId id="291" r:id="rId23"/>
    <p:sldId id="285" r:id="rId24"/>
    <p:sldId id="284" r:id="rId25"/>
    <p:sldId id="287" r:id="rId26"/>
    <p:sldId id="288" r:id="rId27"/>
    <p:sldId id="289" r:id="rId28"/>
    <p:sldId id="290" r:id="rId29"/>
    <p:sldId id="282" r:id="rId30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944" autoAdjust="0"/>
  </p:normalViewPr>
  <p:slideViewPr>
    <p:cSldViewPr snapToGrid="0" snapToObjects="1">
      <p:cViewPr varScale="1">
        <p:scale>
          <a:sx n="83" d="100"/>
          <a:sy n="83" d="100"/>
        </p:scale>
        <p:origin x="-18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56511-A5FA-8F43-9252-4E691DAB0066}" type="datetimeFigureOut">
              <a:rPr lang="fr-FR" smtClean="0"/>
              <a:t>02/12/16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46B80-9EEE-6242-9D4E-23FB1A667B2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9928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56511-A5FA-8F43-9252-4E691DAB0066}" type="datetimeFigureOut">
              <a:rPr lang="fr-FR" smtClean="0"/>
              <a:t>02/12/16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46B80-9EEE-6242-9D4E-23FB1A667B2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9399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56511-A5FA-8F43-9252-4E691DAB0066}" type="datetimeFigureOut">
              <a:rPr lang="fr-FR" smtClean="0"/>
              <a:t>02/12/16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46B80-9EEE-6242-9D4E-23FB1A667B2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263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56511-A5FA-8F43-9252-4E691DAB0066}" type="datetimeFigureOut">
              <a:rPr lang="fr-FR" smtClean="0"/>
              <a:t>02/12/16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46B80-9EEE-6242-9D4E-23FB1A667B2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6666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56511-A5FA-8F43-9252-4E691DAB0066}" type="datetimeFigureOut">
              <a:rPr lang="fr-FR" smtClean="0"/>
              <a:t>02/12/16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46B80-9EEE-6242-9D4E-23FB1A667B2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0338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56511-A5FA-8F43-9252-4E691DAB0066}" type="datetimeFigureOut">
              <a:rPr lang="fr-FR" smtClean="0"/>
              <a:t>02/12/16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46B80-9EEE-6242-9D4E-23FB1A667B2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1138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56511-A5FA-8F43-9252-4E691DAB0066}" type="datetimeFigureOut">
              <a:rPr lang="fr-FR" smtClean="0"/>
              <a:t>02/12/16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46B80-9EEE-6242-9D4E-23FB1A667B2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2220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56511-A5FA-8F43-9252-4E691DAB0066}" type="datetimeFigureOut">
              <a:rPr lang="fr-FR" smtClean="0"/>
              <a:t>02/12/16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46B80-9EEE-6242-9D4E-23FB1A667B2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9876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56511-A5FA-8F43-9252-4E691DAB0066}" type="datetimeFigureOut">
              <a:rPr lang="fr-FR" smtClean="0"/>
              <a:t>02/12/16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46B80-9EEE-6242-9D4E-23FB1A667B2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9479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56511-A5FA-8F43-9252-4E691DAB0066}" type="datetimeFigureOut">
              <a:rPr lang="fr-FR" smtClean="0"/>
              <a:t>02/12/16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46B80-9EEE-6242-9D4E-23FB1A667B2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9195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56511-A5FA-8F43-9252-4E691DAB0066}" type="datetimeFigureOut">
              <a:rPr lang="fr-FR" smtClean="0"/>
              <a:t>02/12/16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46B80-9EEE-6242-9D4E-23FB1A667B2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0362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C56511-A5FA-8F43-9252-4E691DAB0066}" type="datetimeFigureOut">
              <a:rPr lang="fr-FR" smtClean="0"/>
              <a:t>02/12/16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246B80-9EEE-6242-9D4E-23FB1A667B2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0205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6600"/>
                </a:solidFill>
              </a:rPr>
              <a:t>PRISE EN CHARGE EN SOINS PALLIATIFS</a:t>
            </a:r>
            <a:endParaRPr lang="fr-FR" dirty="0">
              <a:solidFill>
                <a:srgbClr val="FF66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DR M-L GISSEROT</a:t>
            </a:r>
          </a:p>
          <a:p>
            <a:r>
              <a:rPr lang="fr-FR" dirty="0" smtClean="0"/>
              <a:t>US</a:t>
            </a:r>
            <a:r>
              <a:rPr lang="fr-FR" dirty="0"/>
              <a:t>P</a:t>
            </a:r>
          </a:p>
        </p:txBody>
      </p:sp>
    </p:spTree>
    <p:extLst>
      <p:ext uri="{BB962C8B-B14F-4D97-AF65-F5344CB8AC3E}">
        <p14:creationId xmlns:p14="http://schemas.microsoft.com/office/powerpoint/2010/main" val="30404640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3366FF"/>
                </a:solidFill>
              </a:rPr>
              <a:t>Critères d admission </a:t>
            </a:r>
            <a:endParaRPr lang="fr-FR" dirty="0">
              <a:solidFill>
                <a:srgbClr val="3366FF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31686"/>
          </a:xfrm>
        </p:spPr>
        <p:txBody>
          <a:bodyPr>
            <a:normAutofit/>
          </a:bodyPr>
          <a:lstStyle/>
          <a:p>
            <a:r>
              <a:rPr lang="fr-FR" dirty="0"/>
              <a:t> </a:t>
            </a:r>
            <a:r>
              <a:rPr lang="fr-FR" dirty="0" smtClean="0"/>
              <a:t>  Symptômes réfractaires</a:t>
            </a:r>
          </a:p>
          <a:p>
            <a:r>
              <a:rPr lang="fr-FR" dirty="0" smtClean="0"/>
              <a:t>   Charge en soins trop lourdes pour l équipe       </a:t>
            </a:r>
            <a:r>
              <a:rPr lang="fr-FR" dirty="0" err="1" smtClean="0"/>
              <a:t>référente</a:t>
            </a:r>
            <a:r>
              <a:rPr lang="fr-FR" dirty="0" smtClean="0"/>
              <a:t> </a:t>
            </a:r>
          </a:p>
          <a:p>
            <a:r>
              <a:rPr lang="fr-FR" dirty="0" smtClean="0"/>
              <a:t>    Situation socio familiale complexe </a:t>
            </a:r>
          </a:p>
          <a:p>
            <a:r>
              <a:rPr lang="fr-FR" dirty="0" smtClean="0"/>
              <a:t>    Souffrance psychologique</a:t>
            </a:r>
          </a:p>
          <a:p>
            <a:r>
              <a:rPr lang="fr-FR" dirty="0" smtClean="0"/>
              <a:t> questionnement éthique difficile </a:t>
            </a:r>
          </a:p>
          <a:p>
            <a:pPr marL="0" indent="0">
              <a:buNone/>
            </a:pPr>
            <a:r>
              <a:rPr lang="fr-FR" dirty="0" smtClean="0"/>
              <a:t>C ‘est la </a:t>
            </a:r>
            <a:r>
              <a:rPr lang="fr-FR" i="1" u="sng" dirty="0" smtClean="0">
                <a:solidFill>
                  <a:srgbClr val="FF6600"/>
                </a:solidFill>
              </a:rPr>
              <a:t>multiplicité</a:t>
            </a:r>
            <a:r>
              <a:rPr lang="fr-FR" i="1" u="sng" dirty="0" smtClean="0"/>
              <a:t> </a:t>
            </a:r>
            <a:r>
              <a:rPr lang="fr-FR" dirty="0" smtClean="0"/>
              <a:t>des critères qui définit la complexité et justifie l indication d une admission en USP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274880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528" y="332656"/>
            <a:ext cx="8712968" cy="1080120"/>
          </a:xfrm>
        </p:spPr>
        <p:txBody>
          <a:bodyPr anchor="b"/>
          <a:lstStyle/>
          <a:p>
            <a:pPr eaLnBrk="1" hangingPunct="1"/>
            <a:r>
              <a:rPr lang="fr-FR" sz="36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Soigner autrement et ensemble </a:t>
            </a:r>
            <a:endParaRPr lang="fr-FR" sz="36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" name="Ellipse 2"/>
          <p:cNvSpPr/>
          <p:nvPr/>
        </p:nvSpPr>
        <p:spPr>
          <a:xfrm>
            <a:off x="3614422" y="3402955"/>
            <a:ext cx="1800200" cy="1008112"/>
          </a:xfrm>
          <a:prstGeom prst="ellipse">
            <a:avLst/>
          </a:prstGeom>
          <a:solidFill>
            <a:srgbClr val="FFCC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rgbClr val="FF0000"/>
                </a:solidFill>
              </a:rPr>
              <a:t>patient</a:t>
            </a:r>
            <a:endParaRPr lang="fr-FR" sz="2400" dirty="0">
              <a:solidFill>
                <a:srgbClr val="FF0000"/>
              </a:solidFill>
            </a:endParaRPr>
          </a:p>
        </p:txBody>
      </p:sp>
      <p:cxnSp>
        <p:nvCxnSpPr>
          <p:cNvPr id="5" name="Connecteur droit avec flèche 4"/>
          <p:cNvCxnSpPr>
            <a:stCxn id="3" idx="0"/>
          </p:cNvCxnSpPr>
          <p:nvPr/>
        </p:nvCxnSpPr>
        <p:spPr>
          <a:xfrm flipV="1">
            <a:off x="4514522" y="2538859"/>
            <a:ext cx="0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>
            <a:stCxn id="3" idx="7"/>
          </p:cNvCxnSpPr>
          <p:nvPr/>
        </p:nvCxnSpPr>
        <p:spPr>
          <a:xfrm flipV="1">
            <a:off x="5150989" y="2970907"/>
            <a:ext cx="983713" cy="57968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>
            <a:off x="5652120" y="4096990"/>
            <a:ext cx="1080120" cy="6281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>
            <a:stCxn id="3" idx="4"/>
          </p:cNvCxnSpPr>
          <p:nvPr/>
        </p:nvCxnSpPr>
        <p:spPr>
          <a:xfrm>
            <a:off x="4514522" y="4411067"/>
            <a:ext cx="0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>
            <a:stCxn id="3" idx="3"/>
          </p:cNvCxnSpPr>
          <p:nvPr/>
        </p:nvCxnSpPr>
        <p:spPr>
          <a:xfrm flipH="1">
            <a:off x="3038358" y="4263432"/>
            <a:ext cx="839697" cy="6156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>
            <a:stCxn id="3" idx="1"/>
          </p:cNvCxnSpPr>
          <p:nvPr/>
        </p:nvCxnSpPr>
        <p:spPr>
          <a:xfrm flipH="1" flipV="1">
            <a:off x="2894342" y="3224744"/>
            <a:ext cx="983713" cy="3258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ZoneTexte 19"/>
          <p:cNvSpPr txBox="1"/>
          <p:nvPr/>
        </p:nvSpPr>
        <p:spPr>
          <a:xfrm>
            <a:off x="3409331" y="1834461"/>
            <a:ext cx="25562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Massage , bain , socio </a:t>
            </a:r>
            <a:r>
              <a:rPr lang="fr-FR" sz="2000" b="1" dirty="0" err="1" smtClean="0"/>
              <a:t>estheticienne</a:t>
            </a:r>
            <a:endParaRPr lang="fr-FR" sz="2000" b="1" dirty="0"/>
          </a:p>
        </p:txBody>
      </p:sp>
      <p:sp>
        <p:nvSpPr>
          <p:cNvPr id="21" name="ZoneTexte 20"/>
          <p:cNvSpPr txBox="1"/>
          <p:nvPr/>
        </p:nvSpPr>
        <p:spPr>
          <a:xfrm>
            <a:off x="6300192" y="2770852"/>
            <a:ext cx="252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psychomotricienne</a:t>
            </a:r>
            <a:endParaRPr lang="fr-FR" sz="2000" b="1" dirty="0"/>
          </a:p>
        </p:txBody>
      </p:sp>
      <p:sp>
        <p:nvSpPr>
          <p:cNvPr id="22" name="ZoneTexte 21"/>
          <p:cNvSpPr txBox="1"/>
          <p:nvPr/>
        </p:nvSpPr>
        <p:spPr>
          <a:xfrm>
            <a:off x="6516216" y="4875833"/>
            <a:ext cx="23042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   Soins  </a:t>
            </a:r>
            <a:endParaRPr lang="fr-FR" sz="2000" b="1" dirty="0"/>
          </a:p>
        </p:txBody>
      </p:sp>
      <p:sp>
        <p:nvSpPr>
          <p:cNvPr id="23" name="ZoneTexte 22"/>
          <p:cNvSpPr txBox="1"/>
          <p:nvPr/>
        </p:nvSpPr>
        <p:spPr>
          <a:xfrm>
            <a:off x="3878055" y="5382862"/>
            <a:ext cx="12961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/>
              <a:t>Repas</a:t>
            </a:r>
          </a:p>
          <a:p>
            <a:pPr algn="ctr"/>
            <a:endParaRPr lang="fr-FR" sz="2000" b="1" dirty="0"/>
          </a:p>
        </p:txBody>
      </p:sp>
      <p:sp>
        <p:nvSpPr>
          <p:cNvPr id="25" name="ZoneTexte 24"/>
          <p:cNvSpPr txBox="1"/>
          <p:nvPr/>
        </p:nvSpPr>
        <p:spPr>
          <a:xfrm>
            <a:off x="971600" y="2919982"/>
            <a:ext cx="1656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/>
              <a:t>ateliers;</a:t>
            </a:r>
          </a:p>
          <a:p>
            <a:pPr algn="ctr"/>
            <a:endParaRPr lang="fr-FR" sz="2000" b="1" dirty="0"/>
          </a:p>
        </p:txBody>
      </p:sp>
      <p:sp>
        <p:nvSpPr>
          <p:cNvPr id="2" name="ZoneTexte 1"/>
          <p:cNvSpPr txBox="1"/>
          <p:nvPr/>
        </p:nvSpPr>
        <p:spPr>
          <a:xfrm rot="10800000" flipV="1">
            <a:off x="1331640" y="4581999"/>
            <a:ext cx="1656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smtClean="0"/>
              <a:t>Soutien, écoute</a:t>
            </a:r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4116676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activité</a:t>
            </a:r>
            <a:endParaRPr lang="fr-FR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Depuis le 15 octobre 2012 :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                    200 à 250 patients / an </a:t>
            </a:r>
          </a:p>
          <a:p>
            <a:pPr marL="0" indent="0">
              <a:buNone/>
            </a:pPr>
            <a:r>
              <a:rPr lang="fr-FR" dirty="0" smtClean="0"/>
              <a:t>70 % de décès dans le service</a:t>
            </a:r>
          </a:p>
          <a:p>
            <a:pPr marL="0" indent="0">
              <a:buNone/>
            </a:pPr>
            <a:r>
              <a:rPr lang="fr-FR" dirty="0" smtClean="0"/>
              <a:t> 30 % vers le domicile ou SRR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220106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1343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008000"/>
                </a:solidFill>
              </a:rPr>
              <a:t>EMSP</a:t>
            </a:r>
            <a:endParaRPr lang="fr-FR" dirty="0">
              <a:solidFill>
                <a:srgbClr val="008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86520"/>
            <a:ext cx="8229600" cy="56714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 smtClean="0"/>
              <a:t>Equipe </a:t>
            </a:r>
            <a:r>
              <a:rPr lang="fr-FR" b="1" dirty="0" err="1" smtClean="0"/>
              <a:t>plurisciplinaire</a:t>
            </a:r>
            <a:r>
              <a:rPr lang="fr-FR" b="1" dirty="0" smtClean="0"/>
              <a:t> </a:t>
            </a:r>
          </a:p>
          <a:p>
            <a:pPr marL="0" indent="0">
              <a:buNone/>
            </a:pPr>
            <a:r>
              <a:rPr lang="fr-FR" dirty="0" smtClean="0"/>
              <a:t>Se déplace au lit du malade et auprès des  soignants , à la demande des professionnels de l établissement de santé ( activité transversale )</a:t>
            </a:r>
          </a:p>
          <a:p>
            <a:pPr marL="0" indent="0">
              <a:buNone/>
            </a:pPr>
            <a:r>
              <a:rPr lang="fr-FR" dirty="0" smtClean="0"/>
              <a:t>Rôle de </a:t>
            </a:r>
            <a:r>
              <a:rPr lang="fr-FR" b="1" dirty="0" smtClean="0"/>
              <a:t>conseils</a:t>
            </a:r>
            <a:r>
              <a:rPr lang="fr-FR" dirty="0" smtClean="0"/>
              <a:t> et de </a:t>
            </a:r>
            <a:r>
              <a:rPr lang="fr-FR" b="1" dirty="0" smtClean="0"/>
              <a:t>soutien </a:t>
            </a:r>
            <a:r>
              <a:rPr lang="fr-FR" dirty="0" smtClean="0"/>
              <a:t>dans tous les services </a:t>
            </a:r>
            <a:endParaRPr lang="fr-FR" b="1" dirty="0" smtClean="0"/>
          </a:p>
          <a:p>
            <a:pPr marL="0" indent="0">
              <a:buNone/>
            </a:pPr>
            <a:r>
              <a:rPr lang="fr-FR" dirty="0" smtClean="0"/>
              <a:t>Participe à la diffusion de la démarche palliative au sein de l établissement ( formation )</a:t>
            </a:r>
          </a:p>
          <a:p>
            <a:pPr marL="0" indent="0">
              <a:buNone/>
            </a:pPr>
            <a:r>
              <a:rPr lang="fr-FR" dirty="0" smtClean="0"/>
              <a:t>Se déplace au sein de l ‘ensemble des établissements du CHITS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312143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7651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Missions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85981"/>
            <a:ext cx="8229600" cy="587201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dirty="0" smtClean="0"/>
              <a:t>Conseils et soutien :</a:t>
            </a:r>
          </a:p>
          <a:p>
            <a:r>
              <a:rPr lang="fr-FR" dirty="0" smtClean="0"/>
              <a:t>Évaluation de la situation et une prise en charge des différents symptômes </a:t>
            </a:r>
          </a:p>
          <a:p>
            <a:r>
              <a:rPr lang="fr-FR" dirty="0" smtClean="0"/>
              <a:t>Proposition d’ un projet de vie </a:t>
            </a:r>
          </a:p>
          <a:p>
            <a:r>
              <a:rPr lang="fr-FR" dirty="0" smtClean="0"/>
              <a:t>Une réflexion et une aide aux décisions </a:t>
            </a:r>
          </a:p>
          <a:p>
            <a:r>
              <a:rPr lang="fr-FR" dirty="0" smtClean="0"/>
              <a:t>Réévaluation et le suivi de la situation</a:t>
            </a:r>
          </a:p>
          <a:p>
            <a:r>
              <a:rPr lang="fr-FR" dirty="0" smtClean="0"/>
              <a:t>Soutien psychologique</a:t>
            </a:r>
          </a:p>
          <a:p>
            <a:r>
              <a:rPr lang="fr-FR" dirty="0" smtClean="0"/>
              <a:t>La mise en lien des différents acteurs( soignants , patient , famille ,secteur social)</a:t>
            </a:r>
          </a:p>
          <a:p>
            <a:r>
              <a:rPr lang="fr-FR" i="1" dirty="0" smtClean="0">
                <a:solidFill>
                  <a:srgbClr val="FF6600"/>
                </a:solidFill>
              </a:rPr>
              <a:t>Équipe du CHITS  , de  COMETE</a:t>
            </a:r>
            <a:endParaRPr lang="fr-FR" i="1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03956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82777"/>
          </a:xfrm>
        </p:spPr>
        <p:txBody>
          <a:bodyPr>
            <a:normAutofit/>
          </a:bodyPr>
          <a:lstStyle/>
          <a:p>
            <a:r>
              <a:rPr lang="fr-FR" dirty="0" smtClean="0">
                <a:solidFill>
                  <a:srgbClr val="008000"/>
                </a:solidFill>
              </a:rPr>
              <a:t>LISP</a:t>
            </a:r>
            <a:endParaRPr lang="fr-FR" dirty="0">
              <a:solidFill>
                <a:srgbClr val="008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782778"/>
            <a:ext cx="9144000" cy="607522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r-FR" sz="3800" dirty="0" smtClean="0"/>
              <a:t>Ils se situent dans des services qui sont confrontés à des fins de vie ou des décès fréquents</a:t>
            </a:r>
          </a:p>
          <a:p>
            <a:pPr marL="0" indent="0">
              <a:buNone/>
            </a:pPr>
            <a:endParaRPr lang="fr-FR" sz="3800" dirty="0"/>
          </a:p>
          <a:p>
            <a:r>
              <a:rPr lang="fr-FR" sz="3800" dirty="0" smtClean="0"/>
              <a:t>Permet d optimiser l’ organisation pour apporter une réponse plus adaptée à des patients qui relèvent de soins palliatifs et d un accompagnement ( référent en SP , collaboration avec EMSP, réunion pluridisciplinaire  )</a:t>
            </a:r>
          </a:p>
          <a:p>
            <a:pPr marL="0" indent="0">
              <a:buNone/>
            </a:pPr>
            <a:endParaRPr lang="fr-FR" sz="3800" dirty="0" smtClean="0"/>
          </a:p>
          <a:p>
            <a:r>
              <a:rPr lang="fr-FR" sz="3800" dirty="0" smtClean="0"/>
              <a:t>Bénéficie d’un ratio de personnel majoré afin de mettre en œuvre les missions spécifiques liées à l accompagnement de la fin de vie</a:t>
            </a:r>
          </a:p>
          <a:p>
            <a:pPr marL="0" indent="0">
              <a:buNone/>
            </a:pPr>
            <a:endParaRPr lang="fr-FR" sz="3800" dirty="0"/>
          </a:p>
          <a:p>
            <a:pPr marL="0" indent="0">
              <a:buNone/>
            </a:pPr>
            <a:r>
              <a:rPr lang="fr-FR" i="1" dirty="0" smtClean="0">
                <a:solidFill>
                  <a:srgbClr val="FF6600"/>
                </a:solidFill>
              </a:rPr>
              <a:t>           Service de médecine et d’oncologie</a:t>
            </a:r>
          </a:p>
          <a:p>
            <a:pPr marL="0" indent="0">
              <a:buNone/>
            </a:pPr>
            <a:r>
              <a:rPr lang="fr-FR" i="1" dirty="0" smtClean="0">
                <a:solidFill>
                  <a:srgbClr val="FF6600"/>
                </a:solidFill>
              </a:rPr>
              <a:t>           SSR</a:t>
            </a:r>
          </a:p>
          <a:p>
            <a:pPr marL="0" indent="0">
              <a:buNone/>
            </a:pPr>
            <a:r>
              <a:rPr lang="fr-FR" i="1" dirty="0" smtClean="0">
                <a:solidFill>
                  <a:srgbClr val="FF6600"/>
                </a:solidFill>
              </a:rPr>
              <a:t>       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959180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2514" y="1"/>
            <a:ext cx="8304286" cy="67013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u="sng" dirty="0" smtClean="0"/>
              <a:t>  </a:t>
            </a:r>
            <a:r>
              <a:rPr lang="fr-FR" u="sng" dirty="0" smtClean="0">
                <a:solidFill>
                  <a:srgbClr val="008000"/>
                </a:solidFill>
              </a:rPr>
              <a:t> </a:t>
            </a:r>
            <a:r>
              <a:rPr lang="fr-FR" i="1" dirty="0" smtClean="0">
                <a:solidFill>
                  <a:srgbClr val="008000"/>
                </a:solidFill>
              </a:rPr>
              <a:t>  </a:t>
            </a:r>
          </a:p>
          <a:p>
            <a:pPr marL="0" indent="0">
              <a:buNone/>
            </a:pPr>
            <a:r>
              <a:rPr lang="fr-FR" i="1" dirty="0" smtClean="0">
                <a:solidFill>
                  <a:srgbClr val="008000"/>
                </a:solidFill>
              </a:rPr>
              <a:t> Participation aux différentes commissions </a:t>
            </a:r>
            <a:r>
              <a:rPr lang="fr-FR" dirty="0" smtClean="0"/>
              <a:t>:</a:t>
            </a:r>
          </a:p>
          <a:p>
            <a:pPr marL="0" indent="0">
              <a:buNone/>
            </a:pPr>
            <a:r>
              <a:rPr lang="fr-FR" dirty="0" smtClean="0"/>
              <a:t>Comité d éthique de l établissement pour les questions de fin de vie, commission de soins palliatifs , CLUD , réunion avec les différents acteurs de soins palliatifs de secteur var ouest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i="1" dirty="0" smtClean="0">
                <a:solidFill>
                  <a:srgbClr val="008000"/>
                </a:solidFill>
              </a:rPr>
              <a:t>      Formation </a:t>
            </a:r>
            <a:r>
              <a:rPr lang="fr-FR" dirty="0" smtClean="0">
                <a:solidFill>
                  <a:srgbClr val="008000"/>
                </a:solidFill>
              </a:rPr>
              <a:t>:</a:t>
            </a:r>
          </a:p>
          <a:p>
            <a:pPr marL="0" indent="0">
              <a:buNone/>
            </a:pPr>
            <a:r>
              <a:rPr lang="fr-FR" dirty="0" smtClean="0"/>
              <a:t>DPC , IFSI , Aide soignant </a:t>
            </a:r>
          </a:p>
          <a:p>
            <a:pPr marL="0" indent="0">
              <a:buNone/>
            </a:pPr>
            <a:r>
              <a:rPr lang="fr-FR" dirty="0" smtClean="0"/>
              <a:t>D.U de Soins Palliatifs ( Faculté de TOULON )</a:t>
            </a:r>
          </a:p>
          <a:p>
            <a:pPr marL="0" indent="0">
              <a:buNone/>
            </a:pPr>
            <a:r>
              <a:rPr lang="fr-FR" dirty="0" smtClean="0"/>
              <a:t>Formation ponctuelle auprès des équipes </a:t>
            </a:r>
          </a:p>
          <a:p>
            <a:pPr marL="0" indent="0">
              <a:buNone/>
            </a:pPr>
            <a:r>
              <a:rPr lang="fr-FR" dirty="0" smtClean="0"/>
              <a:t>Journées régionales 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733294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i="1" dirty="0" smtClean="0">
                <a:solidFill>
                  <a:srgbClr val="008000"/>
                </a:solidFill>
              </a:rPr>
              <a:t>Au total en 2013 </a:t>
            </a:r>
            <a:r>
              <a:rPr lang="fr-FR" dirty="0" smtClean="0"/>
              <a:t>: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USP : 213</a:t>
            </a:r>
          </a:p>
          <a:p>
            <a:pPr marL="0" indent="0">
              <a:buNone/>
            </a:pPr>
            <a:r>
              <a:rPr lang="fr-FR" dirty="0" smtClean="0"/>
              <a:t>EMSP : 431</a:t>
            </a:r>
          </a:p>
          <a:p>
            <a:pPr marL="0" indent="0">
              <a:buNone/>
            </a:pPr>
            <a:r>
              <a:rPr lang="fr-FR" dirty="0" smtClean="0"/>
              <a:t>LISP : 4663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Aves inégalités territoriales </a:t>
            </a:r>
          </a:p>
        </p:txBody>
      </p:sp>
    </p:spTree>
    <p:extLst>
      <p:ext uri="{BB962C8B-B14F-4D97-AF65-F5344CB8AC3E}">
        <p14:creationId xmlns:p14="http://schemas.microsoft.com/office/powerpoint/2010/main" val="12265265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86460"/>
          </a:xfrm>
        </p:spPr>
        <p:txBody>
          <a:bodyPr/>
          <a:lstStyle/>
          <a:p>
            <a:r>
              <a:rPr lang="fr-FR" b="1" dirty="0" smtClean="0">
                <a:solidFill>
                  <a:srgbClr val="008000"/>
                </a:solidFill>
              </a:rPr>
              <a:t>Réseau de Soins Palliatifs</a:t>
            </a:r>
            <a:endParaRPr lang="fr-FR" b="1" dirty="0">
              <a:solidFill>
                <a:srgbClr val="008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061098"/>
            <a:ext cx="9144000" cy="579690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r-FR" dirty="0" smtClean="0">
                <a:latin typeface="Tahoma" charset="0"/>
              </a:rPr>
              <a:t>Réseau de coordination de soins, interviennent à la demande des soignants, du patient ou de sa famille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fr-FR" dirty="0" smtClean="0">
                <a:latin typeface="Tahoma" charset="0"/>
              </a:rPr>
              <a:t>  Assurent un lien entre les différents intervenants médicaux et </a:t>
            </a:r>
            <a:r>
              <a:rPr lang="fr-FR" dirty="0" err="1" smtClean="0">
                <a:latin typeface="Tahoma" charset="0"/>
              </a:rPr>
              <a:t>para-médicaux</a:t>
            </a:r>
            <a:endParaRPr lang="fr-FR" dirty="0" smtClean="0">
              <a:latin typeface="Tahoma" charset="0"/>
            </a:endParaRPr>
          </a:p>
          <a:p>
            <a:pPr>
              <a:lnSpc>
                <a:spcPct val="90000"/>
              </a:lnSpc>
            </a:pPr>
            <a:r>
              <a:rPr lang="fr-FR" dirty="0" smtClean="0">
                <a:latin typeface="Tahoma" charset="0"/>
              </a:rPr>
              <a:t>Assurent une meilleure orientation des patients , favorisent la coordination et la continuité des soins </a:t>
            </a:r>
          </a:p>
          <a:p>
            <a:pPr>
              <a:lnSpc>
                <a:spcPct val="90000"/>
              </a:lnSpc>
            </a:pPr>
            <a:r>
              <a:rPr lang="fr-FR" dirty="0" smtClean="0">
                <a:latin typeface="Tahoma" charset="0"/>
              </a:rPr>
              <a:t>Une prise en charge psychologique et sociale</a:t>
            </a:r>
          </a:p>
          <a:p>
            <a:pPr>
              <a:lnSpc>
                <a:spcPct val="90000"/>
              </a:lnSpc>
            </a:pPr>
            <a:r>
              <a:rPr lang="fr-FR" i="1" dirty="0" smtClean="0">
                <a:solidFill>
                  <a:srgbClr val="FF6600"/>
                </a:solidFill>
                <a:latin typeface="Tahoma" charset="0"/>
              </a:rPr>
              <a:t>Réseau RIVAGE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610284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4901"/>
          </a:xfrm>
        </p:spPr>
        <p:txBody>
          <a:bodyPr>
            <a:normAutofit/>
          </a:bodyPr>
          <a:lstStyle/>
          <a:p>
            <a:r>
              <a:rPr lang="fr-FR" dirty="0" smtClean="0">
                <a:solidFill>
                  <a:srgbClr val="008000"/>
                </a:solidFill>
              </a:rPr>
              <a:t>HAD</a:t>
            </a:r>
            <a:endParaRPr lang="fr-FR" dirty="0">
              <a:solidFill>
                <a:srgbClr val="008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6963" y="935846"/>
            <a:ext cx="9027037" cy="5922154"/>
          </a:xfrm>
        </p:spPr>
        <p:txBody>
          <a:bodyPr/>
          <a:lstStyle/>
          <a:p>
            <a:r>
              <a:rPr lang="fr-FR" dirty="0" smtClean="0"/>
              <a:t>Etablissement de santé qui coordonnent des soins à domicile avec du personnel salarié de la structure ou en partenariat avec des libéraux </a:t>
            </a:r>
          </a:p>
          <a:p>
            <a:pPr marL="0" indent="0">
              <a:buNone/>
            </a:pPr>
            <a:r>
              <a:rPr lang="fr-FR" dirty="0" smtClean="0"/>
              <a:t>    Activité en soins palliatifs </a:t>
            </a:r>
          </a:p>
          <a:p>
            <a:pPr marL="0" indent="0">
              <a:buNone/>
            </a:pPr>
            <a:r>
              <a:rPr lang="fr-FR" dirty="0" smtClean="0"/>
              <a:t>    En lien avec le réseaux de soins palliatifs et avec USP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  </a:t>
            </a:r>
            <a:r>
              <a:rPr lang="fr-FR" i="1" dirty="0" smtClean="0">
                <a:solidFill>
                  <a:srgbClr val="FF6600"/>
                </a:solidFill>
              </a:rPr>
              <a:t>Santé et Solidarité du Var </a:t>
            </a:r>
          </a:p>
          <a:p>
            <a:pPr marL="0" indent="0">
              <a:buNone/>
            </a:pPr>
            <a:r>
              <a:rPr lang="fr-FR" i="1" dirty="0" smtClean="0">
                <a:solidFill>
                  <a:srgbClr val="FF6600"/>
                </a:solidFill>
              </a:rPr>
              <a:t>   Cap Domicile </a:t>
            </a:r>
          </a:p>
          <a:p>
            <a:pPr marL="0" indent="0">
              <a:buNone/>
            </a:pPr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3915591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6600"/>
                </a:solidFill>
              </a:rPr>
              <a:t>Que sont les soins palliatifs ?</a:t>
            </a:r>
            <a:endParaRPr lang="fr-FR" dirty="0">
              <a:solidFill>
                <a:srgbClr val="FF66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1417638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3200" dirty="0" smtClean="0"/>
          </a:p>
          <a:p>
            <a:r>
              <a:rPr lang="fr-FR" sz="3600" dirty="0" smtClean="0"/>
              <a:t>Les soins palliatifs sont des soins </a:t>
            </a:r>
            <a:r>
              <a:rPr lang="fr-FR" sz="3600" dirty="0" smtClean="0">
                <a:solidFill>
                  <a:srgbClr val="3366FF"/>
                </a:solidFill>
              </a:rPr>
              <a:t>actifs </a:t>
            </a:r>
            <a:r>
              <a:rPr lang="fr-FR" sz="3600" dirty="0" smtClean="0"/>
              <a:t>délivrés dans une approche</a:t>
            </a:r>
            <a:r>
              <a:rPr lang="fr-FR" sz="3600" b="1" dirty="0" smtClean="0"/>
              <a:t> </a:t>
            </a:r>
            <a:r>
              <a:rPr lang="fr-FR" sz="3600" b="1" dirty="0" smtClean="0">
                <a:solidFill>
                  <a:srgbClr val="3366FF"/>
                </a:solidFill>
              </a:rPr>
              <a:t>globale</a:t>
            </a:r>
            <a:r>
              <a:rPr lang="fr-FR" sz="3600" b="1" dirty="0" smtClean="0"/>
              <a:t> </a:t>
            </a:r>
            <a:r>
              <a:rPr lang="fr-FR" sz="3600" dirty="0" smtClean="0"/>
              <a:t>de la personne atteinte d'une maladie grave, évolutive ou terminale. L’objectif des soins palliatifs est </a:t>
            </a:r>
            <a:r>
              <a:rPr lang="fr-FR" sz="3600" b="1" dirty="0" smtClean="0"/>
              <a:t>de </a:t>
            </a:r>
            <a:r>
              <a:rPr lang="fr-FR" sz="3600" b="1" dirty="0" smtClean="0">
                <a:solidFill>
                  <a:srgbClr val="3366FF"/>
                </a:solidFill>
              </a:rPr>
              <a:t>soulager </a:t>
            </a:r>
            <a:r>
              <a:rPr lang="fr-FR" sz="3600" dirty="0" smtClean="0"/>
              <a:t>les douleurs physiques et les autres symptômes, mais aussi de prendre en compte </a:t>
            </a:r>
            <a:r>
              <a:rPr lang="fr-FR" sz="3600" b="1" dirty="0" smtClean="0">
                <a:solidFill>
                  <a:srgbClr val="3366FF"/>
                </a:solidFill>
              </a:rPr>
              <a:t>la souffrance </a:t>
            </a:r>
            <a:r>
              <a:rPr lang="fr-FR" sz="3600" dirty="0" smtClean="0"/>
              <a:t>psychique, sociale et spirituelle.</a:t>
            </a:r>
          </a:p>
          <a:p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27924375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434911" y="2226566"/>
            <a:ext cx="8154921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smtClean="0">
                <a:solidFill>
                  <a:srgbClr val="FF0000"/>
                </a:solidFill>
              </a:rPr>
              <a:t>LOI LÉONETTI CLAEYS du 2 février 2016:</a:t>
            </a:r>
          </a:p>
          <a:p>
            <a:endParaRPr lang="fr-FR" sz="3600" dirty="0">
              <a:solidFill>
                <a:srgbClr val="FF0000"/>
              </a:solidFill>
            </a:endParaRPr>
          </a:p>
          <a:p>
            <a:r>
              <a:rPr lang="fr-FR" sz="3200" dirty="0" smtClean="0"/>
              <a:t>   Créant de nouveaux droits en faveur des        malades et des personnes en fin de vie 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12535280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33926" y="0"/>
            <a:ext cx="8452874" cy="6858000"/>
          </a:xfrm>
        </p:spPr>
        <p:txBody>
          <a:bodyPr>
            <a:normAutofit lnSpcReduction="10000"/>
          </a:bodyPr>
          <a:lstStyle/>
          <a:p>
            <a:endParaRPr lang="fr-FR" b="1" dirty="0" smtClean="0"/>
          </a:p>
          <a:p>
            <a:r>
              <a:rPr lang="fr-FR" b="1" dirty="0" smtClean="0"/>
              <a:t>Améliorer l ‘expression de la </a:t>
            </a:r>
            <a:r>
              <a:rPr lang="fr-FR" b="1" dirty="0" smtClean="0">
                <a:solidFill>
                  <a:srgbClr val="FF0000"/>
                </a:solidFill>
              </a:rPr>
              <a:t>volonté</a:t>
            </a:r>
            <a:r>
              <a:rPr lang="fr-FR" b="1" dirty="0" smtClean="0"/>
              <a:t> du patient et obligation de la respecter</a:t>
            </a:r>
          </a:p>
          <a:p>
            <a:pPr marL="0" indent="0">
              <a:buNone/>
            </a:pPr>
            <a:endParaRPr lang="fr-FR" b="1" dirty="0" smtClean="0"/>
          </a:p>
          <a:p>
            <a:r>
              <a:rPr lang="fr-FR" dirty="0" smtClean="0"/>
              <a:t>  </a:t>
            </a:r>
            <a:r>
              <a:rPr lang="fr-FR" b="1" dirty="0" smtClean="0"/>
              <a:t>Intégration du </a:t>
            </a:r>
            <a:r>
              <a:rPr lang="fr-FR" b="1" dirty="0" smtClean="0">
                <a:solidFill>
                  <a:srgbClr val="FF0000"/>
                </a:solidFill>
              </a:rPr>
              <a:t>principe du double effet </a:t>
            </a:r>
          </a:p>
          <a:p>
            <a:endParaRPr lang="fr-FR" b="1" dirty="0"/>
          </a:p>
          <a:p>
            <a:r>
              <a:rPr lang="fr-FR" b="1" dirty="0" smtClean="0"/>
              <a:t> Droit à la </a:t>
            </a:r>
            <a:r>
              <a:rPr lang="fr-FR" b="1" dirty="0" smtClean="0">
                <a:solidFill>
                  <a:srgbClr val="FF0000"/>
                </a:solidFill>
              </a:rPr>
              <a:t>sédation profonde et continue  </a:t>
            </a:r>
          </a:p>
          <a:p>
            <a:endParaRPr lang="fr-FR" b="1" dirty="0" smtClean="0"/>
          </a:p>
          <a:p>
            <a:r>
              <a:rPr lang="fr-FR" b="1" dirty="0"/>
              <a:t> </a:t>
            </a:r>
            <a:r>
              <a:rPr lang="fr-FR" b="1" dirty="0" smtClean="0">
                <a:solidFill>
                  <a:srgbClr val="FF0000"/>
                </a:solidFill>
              </a:rPr>
              <a:t>refus de l obstination déraisonnable </a:t>
            </a:r>
            <a:r>
              <a:rPr lang="fr-FR" b="1" dirty="0" smtClean="0"/>
              <a:t>avec intégration de la </a:t>
            </a:r>
            <a:r>
              <a:rPr lang="fr-FR" b="1" i="1" dirty="0" smtClean="0"/>
              <a:t>nutrition et alimentation artificielle comme traitement</a:t>
            </a:r>
          </a:p>
          <a:p>
            <a:r>
              <a:rPr lang="fr-FR" b="1" dirty="0" smtClean="0"/>
              <a:t> Obligation de </a:t>
            </a:r>
            <a:r>
              <a:rPr lang="fr-FR" b="1" dirty="0" smtClean="0">
                <a:solidFill>
                  <a:srgbClr val="FF0000"/>
                </a:solidFill>
              </a:rPr>
              <a:t>formation de tous le professionnels de soin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1160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1524000" y="1397000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5707420"/>
              </p:ext>
            </p:extLst>
          </p:nvPr>
        </p:nvGraphicFramePr>
        <p:xfrm>
          <a:off x="83545" y="-30599"/>
          <a:ext cx="8972733" cy="70408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3556"/>
                <a:gridCol w="3341800"/>
                <a:gridCol w="4227377"/>
              </a:tblGrid>
              <a:tr h="95958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r>
                        <a:rPr lang="fr-FR" sz="2400" dirty="0" smtClean="0">
                          <a:solidFill>
                            <a:srgbClr val="000090"/>
                          </a:solidFill>
                        </a:rPr>
                        <a:t>En capacité des </a:t>
                      </a:r>
                      <a:r>
                        <a:rPr lang="fr-FR" sz="2400" baseline="0" dirty="0" smtClean="0">
                          <a:solidFill>
                            <a:srgbClr val="000090"/>
                          </a:solidFill>
                        </a:rPr>
                        <a:t> s’exprimer</a:t>
                      </a:r>
                      <a:endParaRPr lang="fr-FR" sz="2400" dirty="0">
                        <a:solidFill>
                          <a:srgbClr val="00009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 smtClean="0">
                        <a:solidFill>
                          <a:srgbClr val="0000FF"/>
                        </a:solidFill>
                      </a:endParaRPr>
                    </a:p>
                    <a:p>
                      <a:r>
                        <a:rPr lang="fr-FR" sz="2400" dirty="0" smtClean="0">
                          <a:solidFill>
                            <a:srgbClr val="0000FF"/>
                          </a:solidFill>
                        </a:rPr>
                        <a:t>En incapacité de s’exprimer</a:t>
                      </a:r>
                      <a:endParaRPr lang="fr-FR" sz="24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  <a:tr h="5772195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fr-FR" sz="2400" dirty="0" smtClean="0">
                          <a:solidFill>
                            <a:srgbClr val="FF0000"/>
                          </a:solidFill>
                        </a:rPr>
                        <a:t>Ensemble </a:t>
                      </a:r>
                    </a:p>
                    <a:p>
                      <a:r>
                        <a:rPr lang="fr-FR" sz="2400" dirty="0" smtClean="0">
                          <a:solidFill>
                            <a:srgbClr val="FF0000"/>
                          </a:solidFill>
                        </a:rPr>
                        <a:t>des patients</a:t>
                      </a:r>
                      <a:endParaRPr lang="fr-FR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Toute</a:t>
                      </a:r>
                      <a:r>
                        <a:rPr lang="fr-FR" sz="2400" baseline="0" dirty="0" smtClean="0"/>
                        <a:t> personne a le droit de refuser ou de ne pas recevoir de traitement.</a:t>
                      </a:r>
                    </a:p>
                    <a:p>
                      <a:endParaRPr lang="fr-FR" sz="2400" baseline="0" dirty="0" smtClean="0"/>
                    </a:p>
                    <a:p>
                      <a:endParaRPr lang="fr-FR" sz="2400" baseline="0" dirty="0" smtClean="0"/>
                    </a:p>
                    <a:p>
                      <a:r>
                        <a:rPr lang="fr-FR" sz="2400" baseline="0" dirty="0" smtClean="0">
                          <a:solidFill>
                            <a:srgbClr val="FF0000"/>
                          </a:solidFill>
                        </a:rPr>
                        <a:t>Obligation</a:t>
                      </a:r>
                      <a:r>
                        <a:rPr lang="fr-FR" sz="2400" baseline="0" dirty="0" smtClean="0"/>
                        <a:t> de respecter la volonté </a:t>
                      </a:r>
                    </a:p>
                    <a:p>
                      <a:pPr marL="342900" indent="-342900">
                        <a:buFont typeface="Arial"/>
                        <a:buChar char="•"/>
                      </a:pPr>
                      <a:r>
                        <a:rPr lang="fr-FR" sz="2400" baseline="0" dirty="0" smtClean="0"/>
                        <a:t>Information des conséquences </a:t>
                      </a:r>
                    </a:p>
                    <a:p>
                      <a:r>
                        <a:rPr lang="fr-FR" sz="2400" baseline="0" dirty="0" smtClean="0"/>
                        <a:t>Si il met sa vie en danger </a:t>
                      </a:r>
                    </a:p>
                    <a:p>
                      <a:pPr marL="342900" indent="-342900">
                        <a:buFont typeface="Arial"/>
                        <a:buChar char="•"/>
                      </a:pPr>
                      <a:r>
                        <a:rPr lang="fr-FR" sz="2400" baseline="0" dirty="0" smtClean="0"/>
                        <a:t>Délai raisonnable pour </a:t>
                      </a:r>
                      <a:r>
                        <a:rPr lang="fr-FR" sz="2400" baseline="0" dirty="0" err="1" smtClean="0"/>
                        <a:t>reitérer</a:t>
                      </a:r>
                      <a:r>
                        <a:rPr lang="fr-FR" sz="2400" baseline="0" dirty="0" smtClean="0"/>
                        <a:t> sa décision </a:t>
                      </a:r>
                    </a:p>
                    <a:p>
                      <a:r>
                        <a:rPr lang="fr-FR" sz="2400" baseline="0" dirty="0" smtClean="0"/>
                        <a:t>Peut faire appel à un autre membre du corps médical</a:t>
                      </a:r>
                    </a:p>
                    <a:p>
                      <a:endParaRPr lang="fr-FR" sz="24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«</a:t>
                      </a:r>
                      <a:r>
                        <a:rPr lang="fr-FR" sz="2000" dirty="0" smtClean="0"/>
                        <a:t> lorsque la personne est hors d état d exprimer sa volonté, </a:t>
                      </a:r>
                      <a:r>
                        <a:rPr lang="fr-FR" sz="2000" dirty="0" smtClean="0">
                          <a:solidFill>
                            <a:srgbClr val="3366FF"/>
                          </a:solidFill>
                        </a:rPr>
                        <a:t>la limitation</a:t>
                      </a:r>
                      <a:r>
                        <a:rPr lang="fr-FR" sz="2000" baseline="0" dirty="0" smtClean="0">
                          <a:solidFill>
                            <a:srgbClr val="3366FF"/>
                          </a:solidFill>
                        </a:rPr>
                        <a:t> ou l’ arrêt de traitement </a:t>
                      </a:r>
                      <a:r>
                        <a:rPr lang="fr-FR" sz="2000" baseline="0" dirty="0" smtClean="0"/>
                        <a:t>susceptible</a:t>
                      </a:r>
                    </a:p>
                    <a:p>
                      <a:r>
                        <a:rPr lang="fr-FR" sz="2000" baseline="0" dirty="0" smtClean="0"/>
                        <a:t> d’ entrainer son </a:t>
                      </a:r>
                      <a:r>
                        <a:rPr lang="fr-FR" sz="2000" baseline="0" dirty="0" err="1" smtClean="0"/>
                        <a:t>décés</a:t>
                      </a:r>
                      <a:r>
                        <a:rPr lang="fr-FR" sz="2000" baseline="0" dirty="0" smtClean="0"/>
                        <a:t> ne peut se faire sans :»</a:t>
                      </a:r>
                    </a:p>
                    <a:p>
                      <a:endParaRPr lang="fr-FR" baseline="0" dirty="0" smtClean="0"/>
                    </a:p>
                    <a:p>
                      <a:endParaRPr lang="fr-FR" baseline="0" dirty="0" smtClean="0"/>
                    </a:p>
                    <a:p>
                      <a:pPr marL="342900" indent="-342900">
                        <a:buFont typeface="Arial"/>
                        <a:buChar char="•"/>
                      </a:pPr>
                      <a:r>
                        <a:rPr lang="fr-FR" sz="2400" baseline="0" dirty="0" smtClean="0"/>
                        <a:t>Procédure collégiale </a:t>
                      </a:r>
                    </a:p>
                    <a:p>
                      <a:pPr marL="342900" indent="-342900">
                        <a:buFont typeface="Arial"/>
                        <a:buChar char="•"/>
                      </a:pPr>
                      <a:r>
                        <a:rPr lang="fr-FR" sz="2400" i="0" baseline="0" dirty="0" smtClean="0">
                          <a:solidFill>
                            <a:srgbClr val="FF0000"/>
                          </a:solidFill>
                        </a:rPr>
                        <a:t>Respect des directives anticipées</a:t>
                      </a:r>
                    </a:p>
                    <a:p>
                      <a:pPr marL="342900" indent="-342900">
                        <a:buFont typeface="Arial"/>
                        <a:buChar char="•"/>
                      </a:pPr>
                      <a:r>
                        <a:rPr lang="fr-FR" sz="2400" baseline="0" dirty="0" smtClean="0"/>
                        <a:t>À défaut consultation de la personne de confiance , ou de la famille ou des proches</a:t>
                      </a:r>
                    </a:p>
                    <a:p>
                      <a:endParaRPr lang="fr-FR" baseline="0" dirty="0" smtClean="0"/>
                    </a:p>
                    <a:p>
                      <a:r>
                        <a:rPr lang="fr-FR" baseline="0" dirty="0" smtClean="0"/>
                        <a:t>«  </a:t>
                      </a:r>
                      <a:r>
                        <a:rPr lang="fr-FR" sz="2400" baseline="0" dirty="0" smtClean="0"/>
                        <a:t>le médecin a l’obligation de s’enquérir de l expression de la volonté du patient. </a:t>
                      </a:r>
                      <a:r>
                        <a:rPr lang="fr-FR" baseline="0" dirty="0" smtClean="0"/>
                        <a:t>»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076227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4625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008000"/>
                </a:solidFill>
              </a:rPr>
              <a:t>Directives anticipées</a:t>
            </a:r>
            <a:endParaRPr lang="fr-FR" dirty="0">
              <a:solidFill>
                <a:srgbClr val="008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89264"/>
            <a:ext cx="8229600" cy="5735052"/>
          </a:xfrm>
        </p:spPr>
        <p:txBody>
          <a:bodyPr>
            <a:normAutofit/>
          </a:bodyPr>
          <a:lstStyle/>
          <a:p>
            <a:r>
              <a:rPr lang="fr-FR" sz="2800" dirty="0">
                <a:solidFill>
                  <a:srgbClr val="000000"/>
                </a:solidFill>
              </a:rPr>
              <a:t>Concernent les conditions de poursuite , de limitation , de l’arrêt ou de refus de traitements ou </a:t>
            </a:r>
            <a:r>
              <a:rPr lang="fr-FR" sz="2800" dirty="0" smtClean="0">
                <a:solidFill>
                  <a:srgbClr val="000000"/>
                </a:solidFill>
              </a:rPr>
              <a:t>d’ </a:t>
            </a:r>
            <a:r>
              <a:rPr lang="fr-FR" sz="2800" dirty="0">
                <a:solidFill>
                  <a:srgbClr val="000000"/>
                </a:solidFill>
              </a:rPr>
              <a:t>actes médicaux </a:t>
            </a:r>
            <a:r>
              <a:rPr lang="fr-FR" sz="2800" dirty="0">
                <a:solidFill>
                  <a:srgbClr val="FF6600"/>
                </a:solidFill>
              </a:rPr>
              <a:t>en fin de vie</a:t>
            </a:r>
          </a:p>
          <a:p>
            <a:r>
              <a:rPr lang="fr-FR" sz="2800" dirty="0" smtClean="0">
                <a:solidFill>
                  <a:srgbClr val="FF6600"/>
                </a:solidFill>
              </a:rPr>
              <a:t>ne </a:t>
            </a:r>
            <a:r>
              <a:rPr lang="fr-FR" sz="2800" dirty="0">
                <a:solidFill>
                  <a:srgbClr val="FF6600"/>
                </a:solidFill>
              </a:rPr>
              <a:t>sont plus limitées </a:t>
            </a:r>
            <a:r>
              <a:rPr lang="fr-FR" sz="2800" dirty="0">
                <a:solidFill>
                  <a:srgbClr val="000000"/>
                </a:solidFill>
              </a:rPr>
              <a:t>dans le temps mais révocables et </a:t>
            </a:r>
            <a:r>
              <a:rPr lang="fr-FR" sz="2800" dirty="0" smtClean="0">
                <a:solidFill>
                  <a:srgbClr val="000000"/>
                </a:solidFill>
              </a:rPr>
              <a:t>révisables à tout moment</a:t>
            </a:r>
            <a:endParaRPr lang="fr-FR" sz="2800" dirty="0">
              <a:solidFill>
                <a:srgbClr val="000000"/>
              </a:solidFill>
            </a:endParaRPr>
          </a:p>
          <a:p>
            <a:r>
              <a:rPr lang="fr-FR" sz="2800" dirty="0">
                <a:solidFill>
                  <a:srgbClr val="FF6600"/>
                </a:solidFill>
              </a:rPr>
              <a:t>S’imposent </a:t>
            </a:r>
            <a:r>
              <a:rPr lang="fr-FR" sz="2800" dirty="0">
                <a:solidFill>
                  <a:srgbClr val="000000"/>
                </a:solidFill>
              </a:rPr>
              <a:t>au médecin pour toute décision d investigation ,d ‘intervention ou de traitement sauf :    -en cas d urgence</a:t>
            </a:r>
          </a:p>
          <a:p>
            <a:pPr marL="0" indent="0">
              <a:buNone/>
            </a:pPr>
            <a:r>
              <a:rPr lang="fr-FR" sz="2800" dirty="0">
                <a:solidFill>
                  <a:srgbClr val="000000"/>
                </a:solidFill>
              </a:rPr>
              <a:t>    </a:t>
            </a:r>
            <a:r>
              <a:rPr lang="fr-FR" sz="2800" dirty="0" smtClean="0">
                <a:solidFill>
                  <a:srgbClr val="000000"/>
                </a:solidFill>
              </a:rPr>
              <a:t>- </a:t>
            </a:r>
            <a:r>
              <a:rPr lang="fr-FR" sz="2800" dirty="0">
                <a:solidFill>
                  <a:srgbClr val="000000"/>
                </a:solidFill>
              </a:rPr>
              <a:t>jugées inappropriées ou non conforme à la situation médicale ( si refus  </a:t>
            </a:r>
            <a:r>
              <a:rPr lang="fr-FR" sz="2800" dirty="0">
                <a:solidFill>
                  <a:srgbClr val="000000"/>
                </a:solidFill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fr-FR" sz="2800" dirty="0">
                <a:solidFill>
                  <a:srgbClr val="000000"/>
                </a:solidFill>
              </a:rPr>
              <a:t>procédure collégiale )</a:t>
            </a:r>
          </a:p>
          <a:p>
            <a:r>
              <a:rPr lang="fr-FR" sz="2800" dirty="0" smtClean="0">
                <a:solidFill>
                  <a:srgbClr val="FF6600"/>
                </a:solidFill>
              </a:rPr>
              <a:t>Priment</a:t>
            </a:r>
            <a:r>
              <a:rPr lang="fr-FR" sz="2800" dirty="0" smtClean="0">
                <a:solidFill>
                  <a:srgbClr val="000000"/>
                </a:solidFill>
              </a:rPr>
              <a:t> sur la personne de confiance , famille, proche </a:t>
            </a:r>
          </a:p>
        </p:txBody>
      </p:sp>
    </p:spTree>
    <p:extLst>
      <p:ext uri="{BB962C8B-B14F-4D97-AF65-F5344CB8AC3E}">
        <p14:creationId xmlns:p14="http://schemas.microsoft.com/office/powerpoint/2010/main" val="28151715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1417507"/>
              </p:ext>
            </p:extLst>
          </p:nvPr>
        </p:nvGraphicFramePr>
        <p:xfrm>
          <a:off x="83545" y="413086"/>
          <a:ext cx="8956024" cy="61962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7377"/>
                <a:gridCol w="4728647"/>
              </a:tblGrid>
              <a:tr h="5281898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 smtClean="0"/>
                        <a:t>Si le médecin constate qu’il ne peut soulager la souffrance d un patient , en phase avancée</a:t>
                      </a:r>
                      <a:r>
                        <a:rPr lang="fr-FR" sz="2800" baseline="0" dirty="0" smtClean="0"/>
                        <a:t> ou terminale d une affection grave et incurable, quelle </a:t>
                      </a:r>
                      <a:r>
                        <a:rPr lang="fr-FR" sz="2800" baseline="0" dirty="0" err="1" smtClean="0"/>
                        <a:t>qu</a:t>
                      </a:r>
                      <a:r>
                        <a:rPr lang="fr-FR" sz="2800" baseline="0" dirty="0" smtClean="0"/>
                        <a:t> ‘en soit la cause, qu’ en lui appliquant un traitement qui peut avoir </a:t>
                      </a:r>
                      <a:r>
                        <a:rPr lang="fr-FR" sz="2800" baseline="0" dirty="0" smtClean="0">
                          <a:solidFill>
                            <a:schemeClr val="tx1"/>
                          </a:solidFill>
                        </a:rPr>
                        <a:t>effet secondaire d abréger sa  vie, </a:t>
                      </a:r>
                      <a:r>
                        <a:rPr lang="fr-FR" sz="2800" baseline="0" dirty="0" smtClean="0"/>
                        <a:t>il doit en informer le malade</a:t>
                      </a:r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L</a:t>
                      </a:r>
                      <a:r>
                        <a:rPr lang="fr-FR" sz="2800" dirty="0" smtClean="0"/>
                        <a:t>e médecin met en place l‘ensemble des traitements analgésiques et sédatifs, pour répondre à</a:t>
                      </a:r>
                      <a:r>
                        <a:rPr lang="fr-FR" sz="2800" dirty="0" smtClean="0">
                          <a:solidFill>
                            <a:srgbClr val="000000"/>
                          </a:solidFill>
                        </a:rPr>
                        <a:t> la souffrance réfractaire</a:t>
                      </a:r>
                      <a:r>
                        <a:rPr lang="fr-FR" sz="2800" dirty="0" smtClean="0"/>
                        <a:t> du malade </a:t>
                      </a:r>
                      <a:r>
                        <a:rPr lang="fr-FR" sz="2800" dirty="0" smtClean="0">
                          <a:solidFill>
                            <a:schemeClr val="bg1"/>
                          </a:solidFill>
                        </a:rPr>
                        <a:t>en</a:t>
                      </a:r>
                      <a:r>
                        <a:rPr lang="fr-FR" sz="2800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fr-FR" sz="2800" dirty="0" smtClean="0">
                          <a:solidFill>
                            <a:schemeClr val="bg1"/>
                          </a:solidFill>
                        </a:rPr>
                        <a:t>phase avancée</a:t>
                      </a:r>
                      <a:r>
                        <a:rPr lang="fr-FR" sz="2800" baseline="0" dirty="0" smtClean="0">
                          <a:solidFill>
                            <a:schemeClr val="bg1"/>
                          </a:solidFill>
                        </a:rPr>
                        <a:t> ou terminale </a:t>
                      </a:r>
                      <a:r>
                        <a:rPr lang="fr-FR" sz="2800" baseline="0" dirty="0" smtClean="0"/>
                        <a:t>,</a:t>
                      </a:r>
                      <a:r>
                        <a:rPr lang="fr-FR" sz="2800" baseline="0" dirty="0" smtClean="0">
                          <a:solidFill>
                            <a:schemeClr val="tx1"/>
                          </a:solidFill>
                        </a:rPr>
                        <a:t>même s’ils peuvent avoir comme effet d’abréger la vie .</a:t>
                      </a:r>
                    </a:p>
                    <a:p>
                      <a:r>
                        <a:rPr lang="fr-FR" sz="2800" baseline="0" dirty="0" smtClean="0"/>
                        <a:t>Il </a:t>
                      </a:r>
                      <a:r>
                        <a:rPr lang="fr-FR" sz="2800" i="1" baseline="0" dirty="0" smtClean="0"/>
                        <a:t>doit en informer </a:t>
                      </a:r>
                      <a:r>
                        <a:rPr lang="fr-FR" sz="2800" baseline="0" dirty="0" smtClean="0"/>
                        <a:t>le malade , la personne de confiance ou, à défaut , la famille;</a:t>
                      </a:r>
                      <a:endParaRPr lang="fr-FR" sz="2800" dirty="0"/>
                    </a:p>
                  </a:txBody>
                  <a:tcPr/>
                </a:tc>
              </a:tr>
              <a:tr h="902670">
                <a:tc>
                  <a:txBody>
                    <a:bodyPr/>
                    <a:lstStyle/>
                    <a:p>
                      <a:r>
                        <a:rPr lang="fr-FR" dirty="0" smtClean="0"/>
                        <a:t>   2005</a:t>
                      </a:r>
                      <a:endParaRPr lang="fr-FR" sz="2000" b="1" dirty="0" smtClean="0"/>
                    </a:p>
                    <a:p>
                      <a:r>
                        <a:rPr lang="fr-FR" sz="2000" b="1" dirty="0" smtClean="0"/>
                        <a:t>                                </a:t>
                      </a:r>
                      <a:r>
                        <a:rPr lang="fr-FR" b="1" dirty="0" smtClean="0"/>
                        <a:t>PRINCIPE DU</a:t>
                      </a:r>
                      <a:r>
                        <a:rPr lang="fr-FR" b="1" baseline="0" dirty="0" smtClean="0"/>
                        <a:t> </a:t>
                      </a:r>
                      <a:r>
                        <a:rPr lang="fr-FR" b="1" dirty="0" smtClean="0"/>
                        <a:t>DOUBLE</a:t>
                      </a:r>
                      <a:r>
                        <a:rPr lang="fr-FR" dirty="0" smtClean="0"/>
                        <a:t>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2016</a:t>
                      </a:r>
                    </a:p>
                    <a:p>
                      <a:endParaRPr lang="fr-FR" b="1" dirty="0" smtClean="0"/>
                    </a:p>
                    <a:p>
                      <a:r>
                        <a:rPr lang="fr-FR" b="1" dirty="0" smtClean="0"/>
                        <a:t>EFFET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57908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Espace réservé du contenu 2"/>
          <p:cNvSpPr>
            <a:spLocks noGrp="1"/>
          </p:cNvSpPr>
          <p:nvPr>
            <p:ph idx="1"/>
          </p:nvPr>
        </p:nvSpPr>
        <p:spPr>
          <a:xfrm>
            <a:off x="0" y="1916113"/>
            <a:ext cx="8785225" cy="4525962"/>
          </a:xfrm>
        </p:spPr>
        <p:txBody>
          <a:bodyPr/>
          <a:lstStyle/>
          <a:p>
            <a:r>
              <a:rPr lang="fr-FR" b="1" dirty="0" smtClean="0">
                <a:latin typeface="Tahoma" charset="0"/>
              </a:rPr>
              <a:t>« A </a:t>
            </a:r>
            <a:r>
              <a:rPr lang="fr-FR" b="1" dirty="0">
                <a:latin typeface="Tahoma" charset="0"/>
              </a:rPr>
              <a:t>la demande du patient </a:t>
            </a:r>
            <a:r>
              <a:rPr lang="fr-FR" dirty="0">
                <a:latin typeface="Tahoma" charset="0"/>
              </a:rPr>
              <a:t>d'éviter toute souffrance et de ne pas subir d'obstination déraisonnable, </a:t>
            </a:r>
            <a:r>
              <a:rPr lang="fr-FR" b="1" dirty="0">
                <a:latin typeface="Tahoma" charset="0"/>
              </a:rPr>
              <a:t>une sédation profonde </a:t>
            </a:r>
            <a:r>
              <a:rPr lang="fr-FR" dirty="0">
                <a:latin typeface="Tahoma" charset="0"/>
              </a:rPr>
              <a:t>et continue provoquant une </a:t>
            </a:r>
            <a:r>
              <a:rPr lang="fr-FR" b="1" dirty="0">
                <a:latin typeface="Tahoma" charset="0"/>
              </a:rPr>
              <a:t>altération de la conscience maintenue jusqu'au décès</a:t>
            </a:r>
            <a:r>
              <a:rPr lang="fr-FR" dirty="0">
                <a:latin typeface="Tahoma" charset="0"/>
              </a:rPr>
              <a:t>, associée à une analgésie et à l'arrêt de l'ensemble des traitements de maintien en vie, est mise en œuvre dans les cas suivants: </a:t>
            </a:r>
          </a:p>
          <a:p>
            <a:endParaRPr lang="fr-FR" dirty="0">
              <a:latin typeface="Tahoma" charset="0"/>
            </a:endParaRPr>
          </a:p>
        </p:txBody>
      </p:sp>
      <p:sp>
        <p:nvSpPr>
          <p:cNvPr id="23555" name="Titr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454913"/>
          </a:xfrm>
          <a:solidFill>
            <a:srgbClr val="C0504D"/>
          </a:solidFill>
        </p:spPr>
        <p:txBody>
          <a:bodyPr>
            <a:normAutofit/>
          </a:bodyPr>
          <a:lstStyle/>
          <a:p>
            <a:r>
              <a:rPr lang="fr-FR" dirty="0" smtClean="0">
                <a:solidFill>
                  <a:srgbClr val="008000"/>
                </a:solidFill>
                <a:latin typeface="Tahoma" charset="0"/>
              </a:rPr>
              <a:t>Droit à la sédation </a:t>
            </a:r>
            <a:r>
              <a:rPr lang="fr-FR" dirty="0">
                <a:solidFill>
                  <a:srgbClr val="008000"/>
                </a:solidFill>
                <a:latin typeface="Tahoma" charset="0"/>
              </a:rPr>
              <a:t>profonde et continue</a:t>
            </a:r>
          </a:p>
        </p:txBody>
      </p:sp>
    </p:spTree>
    <p:extLst>
      <p:ext uri="{BB962C8B-B14F-4D97-AF65-F5344CB8AC3E}">
        <p14:creationId xmlns:p14="http://schemas.microsoft.com/office/powerpoint/2010/main" val="33345347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ce réservé du contenu 2"/>
          <p:cNvSpPr>
            <a:spLocks noGrp="1"/>
          </p:cNvSpPr>
          <p:nvPr>
            <p:ph idx="1"/>
          </p:nvPr>
        </p:nvSpPr>
        <p:spPr>
          <a:xfrm>
            <a:off x="0" y="-43786"/>
            <a:ext cx="9144000" cy="6858000"/>
          </a:xfrm>
        </p:spPr>
        <p:txBody>
          <a:bodyPr>
            <a:noAutofit/>
          </a:bodyPr>
          <a:lstStyle/>
          <a:p>
            <a:r>
              <a:rPr lang="fr-FR" sz="2800" dirty="0">
                <a:latin typeface="Tahoma" charset="0"/>
              </a:rPr>
              <a:t>Lorsque le patient atteint d'une affection grave et incurable et dont le pronostic vital est engagé à </a:t>
            </a:r>
            <a:r>
              <a:rPr lang="fr-FR" sz="2800" dirty="0">
                <a:solidFill>
                  <a:srgbClr val="3366FF"/>
                </a:solidFill>
                <a:latin typeface="Tahoma" charset="0"/>
              </a:rPr>
              <a:t>court</a:t>
            </a:r>
            <a:r>
              <a:rPr lang="fr-FR" sz="2800" dirty="0">
                <a:latin typeface="Tahoma" charset="0"/>
              </a:rPr>
              <a:t> </a:t>
            </a:r>
            <a:r>
              <a:rPr lang="fr-FR" sz="2800" dirty="0">
                <a:solidFill>
                  <a:srgbClr val="3366FF"/>
                </a:solidFill>
                <a:latin typeface="Tahoma" charset="0"/>
              </a:rPr>
              <a:t>terme </a:t>
            </a:r>
            <a:r>
              <a:rPr lang="fr-FR" sz="2800" dirty="0" smtClean="0">
                <a:latin typeface="Tahoma" charset="0"/>
              </a:rPr>
              <a:t>présente:</a:t>
            </a:r>
          </a:p>
          <a:p>
            <a:r>
              <a:rPr lang="fr-FR" sz="2800" dirty="0" smtClean="0">
                <a:latin typeface="Tahoma" charset="0"/>
              </a:rPr>
              <a:t> une </a:t>
            </a:r>
            <a:r>
              <a:rPr lang="fr-FR" sz="2800" dirty="0">
                <a:solidFill>
                  <a:srgbClr val="3366FF"/>
                </a:solidFill>
                <a:latin typeface="Tahoma" charset="0"/>
              </a:rPr>
              <a:t>souffrance réfractaire aux traitements </a:t>
            </a:r>
          </a:p>
          <a:p>
            <a:r>
              <a:rPr lang="fr-FR" sz="2800" dirty="0">
                <a:latin typeface="Tahoma" charset="0"/>
              </a:rPr>
              <a:t> Lorsque la décision du patient atteint d'une affection grave et incurable</a:t>
            </a:r>
            <a:r>
              <a:rPr lang="fr-FR" sz="2800" dirty="0">
                <a:solidFill>
                  <a:srgbClr val="008000"/>
                </a:solidFill>
                <a:latin typeface="Tahoma" charset="0"/>
              </a:rPr>
              <a:t> </a:t>
            </a:r>
            <a:r>
              <a:rPr lang="fr-FR" sz="2800" dirty="0">
                <a:solidFill>
                  <a:srgbClr val="3366FF"/>
                </a:solidFill>
                <a:latin typeface="Tahoma" charset="0"/>
              </a:rPr>
              <a:t>d'arrêter un traitement engage son pronostic vital à court terme</a:t>
            </a:r>
            <a:r>
              <a:rPr lang="fr-FR" sz="2800" dirty="0">
                <a:solidFill>
                  <a:srgbClr val="008000"/>
                </a:solidFill>
                <a:latin typeface="Tahoma" charset="0"/>
              </a:rPr>
              <a:t> </a:t>
            </a:r>
            <a:r>
              <a:rPr lang="fr-FR" sz="2800" dirty="0">
                <a:latin typeface="Tahoma" charset="0"/>
              </a:rPr>
              <a:t>et </a:t>
            </a:r>
            <a:r>
              <a:rPr lang="fr-FR" sz="2800" dirty="0" smtClean="0">
                <a:latin typeface="Tahoma" charset="0"/>
              </a:rPr>
              <a:t>est </a:t>
            </a:r>
            <a:r>
              <a:rPr lang="fr-FR" sz="2800" i="1" dirty="0">
                <a:latin typeface="Tahoma" charset="0"/>
              </a:rPr>
              <a:t>susceptible</a:t>
            </a:r>
            <a:r>
              <a:rPr lang="fr-FR" sz="2800" dirty="0">
                <a:latin typeface="Tahoma" charset="0"/>
              </a:rPr>
              <a:t> d'entraîner une souffrance </a:t>
            </a:r>
            <a:r>
              <a:rPr lang="fr-FR" sz="2800" dirty="0" smtClean="0">
                <a:latin typeface="Tahoma" charset="0"/>
              </a:rPr>
              <a:t>insupportable. Lorsque </a:t>
            </a:r>
            <a:r>
              <a:rPr lang="fr-FR" sz="2800" dirty="0">
                <a:latin typeface="Tahoma" charset="0"/>
              </a:rPr>
              <a:t>le patient ne peut pas exprimer sa volonté et, au titre du </a:t>
            </a:r>
            <a:r>
              <a:rPr lang="fr-FR" sz="2800" i="1" dirty="0">
                <a:latin typeface="Tahoma" charset="0"/>
              </a:rPr>
              <a:t>refus de l'obstination </a:t>
            </a:r>
            <a:r>
              <a:rPr lang="fr-FR" sz="2800" i="1" dirty="0" smtClean="0">
                <a:latin typeface="Tahoma" charset="0"/>
              </a:rPr>
              <a:t>déraisonnable</a:t>
            </a:r>
            <a:r>
              <a:rPr lang="fr-FR" sz="2800" dirty="0" smtClean="0">
                <a:latin typeface="Tahoma" charset="0"/>
              </a:rPr>
              <a:t>, </a:t>
            </a:r>
            <a:r>
              <a:rPr lang="fr-FR" sz="2800" dirty="0">
                <a:latin typeface="Tahoma" charset="0"/>
              </a:rPr>
              <a:t>dans le cas où</a:t>
            </a:r>
            <a:r>
              <a:rPr lang="fr-FR" sz="2800" dirty="0">
                <a:solidFill>
                  <a:srgbClr val="008000"/>
                </a:solidFill>
                <a:latin typeface="Tahoma" charset="0"/>
              </a:rPr>
              <a:t> </a:t>
            </a:r>
            <a:r>
              <a:rPr lang="fr-FR" sz="2800" dirty="0">
                <a:solidFill>
                  <a:srgbClr val="3366FF"/>
                </a:solidFill>
                <a:latin typeface="Tahoma" charset="0"/>
              </a:rPr>
              <a:t>le médecin arrête un traitement de maintien en vie, </a:t>
            </a:r>
            <a:r>
              <a:rPr lang="fr-FR" sz="2800" dirty="0">
                <a:latin typeface="Tahoma" charset="0"/>
              </a:rPr>
              <a:t>celui-ci applique une sédation profonde et continue </a:t>
            </a:r>
            <a:r>
              <a:rPr lang="fr-FR" sz="2800" i="1" dirty="0">
                <a:latin typeface="Tahoma" charset="0"/>
              </a:rPr>
              <a:t>provoquant une altération de la conscience </a:t>
            </a:r>
            <a:r>
              <a:rPr lang="fr-FR" sz="2800" dirty="0">
                <a:latin typeface="Tahoma" charset="0"/>
              </a:rPr>
              <a:t>maintenue jusqu'au décès, </a:t>
            </a:r>
            <a:r>
              <a:rPr lang="fr-FR" sz="2800" i="1" dirty="0">
                <a:latin typeface="Tahoma" charset="0"/>
              </a:rPr>
              <a:t>associée à une </a:t>
            </a:r>
            <a:r>
              <a:rPr lang="fr-FR" sz="2800" i="1" dirty="0" smtClean="0">
                <a:latin typeface="Tahoma" charset="0"/>
              </a:rPr>
              <a:t>analgésie </a:t>
            </a:r>
            <a:r>
              <a:rPr lang="fr-FR" sz="2800" dirty="0" smtClean="0">
                <a:latin typeface="Tahoma" charset="0"/>
              </a:rPr>
              <a:t>et à l arrêt de l</a:t>
            </a:r>
            <a:r>
              <a:rPr lang="fr-FR" sz="2800" i="1" dirty="0" smtClean="0">
                <a:latin typeface="Tahoma" charset="0"/>
              </a:rPr>
              <a:t> ensemble </a:t>
            </a:r>
            <a:r>
              <a:rPr lang="fr-FR" sz="2800" dirty="0" smtClean="0">
                <a:latin typeface="Tahoma" charset="0"/>
              </a:rPr>
              <a:t>des traitements de maintien en vie</a:t>
            </a:r>
            <a:endParaRPr lang="fr-FR" sz="28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9885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>
                <a:latin typeface="Tahoma" charset="0"/>
              </a:rPr>
              <a:t>La sédation profonde et continue associée à une </a:t>
            </a:r>
            <a:r>
              <a:rPr lang="fr-FR" i="1" dirty="0">
                <a:latin typeface="Tahoma" charset="0"/>
              </a:rPr>
              <a:t>analgésie</a:t>
            </a:r>
            <a:r>
              <a:rPr lang="fr-FR" dirty="0">
                <a:latin typeface="Tahoma" charset="0"/>
              </a:rPr>
              <a:t> prévue au présent article est mise en œuvre</a:t>
            </a:r>
            <a:r>
              <a:rPr lang="fr-FR" b="1" dirty="0">
                <a:solidFill>
                  <a:srgbClr val="FF0000"/>
                </a:solidFill>
                <a:latin typeface="Tahoma" charset="0"/>
              </a:rPr>
              <a:t> selon la procédure collégiale</a:t>
            </a:r>
            <a:r>
              <a:rPr lang="fr-FR" dirty="0">
                <a:latin typeface="Tahoma" charset="0"/>
              </a:rPr>
              <a:t> définie par voie réglementaire qui permet à l'équipe soignante de vérifier préalablement que les conditions d'application prévues aux alinéas précédents sont remplies.</a:t>
            </a:r>
          </a:p>
        </p:txBody>
      </p:sp>
      <p:sp>
        <p:nvSpPr>
          <p:cNvPr id="26627" name="Titre 1"/>
          <p:cNvSpPr>
            <a:spLocks noGrp="1"/>
          </p:cNvSpPr>
          <p:nvPr>
            <p:ph type="title"/>
          </p:nvPr>
        </p:nvSpPr>
        <p:spPr>
          <a:solidFill>
            <a:srgbClr val="C0504D"/>
          </a:solidFill>
        </p:spPr>
        <p:txBody>
          <a:bodyPr/>
          <a:lstStyle/>
          <a:p>
            <a:r>
              <a:rPr lang="fr-FR" dirty="0">
                <a:solidFill>
                  <a:srgbClr val="0000FF"/>
                </a:solidFill>
                <a:latin typeface="Tahoma" charset="0"/>
              </a:rPr>
              <a:t>Sédation profonde et continue</a:t>
            </a:r>
          </a:p>
        </p:txBody>
      </p:sp>
    </p:spTree>
    <p:extLst>
      <p:ext uri="{BB962C8B-B14F-4D97-AF65-F5344CB8AC3E}">
        <p14:creationId xmlns:p14="http://schemas.microsoft.com/office/powerpoint/2010/main" val="39638762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Espace réservé du contenu 2"/>
          <p:cNvSpPr>
            <a:spLocks noGrp="1"/>
          </p:cNvSpPr>
          <p:nvPr>
            <p:ph idx="1"/>
          </p:nvPr>
        </p:nvSpPr>
        <p:spPr>
          <a:xfrm>
            <a:off x="539750" y="1989138"/>
            <a:ext cx="8229600" cy="4525962"/>
          </a:xfrm>
        </p:spPr>
        <p:txBody>
          <a:bodyPr>
            <a:normAutofit lnSpcReduction="10000"/>
          </a:bodyPr>
          <a:lstStyle/>
          <a:p>
            <a:r>
              <a:rPr lang="fr-FR" dirty="0">
                <a:latin typeface="Tahoma" charset="0"/>
              </a:rPr>
              <a:t>A la demande du patient, la sédation profonde et continue peut être mise en œuvre à son domicile, dans un établissement de santé ou un établissement médico-social</a:t>
            </a:r>
          </a:p>
          <a:p>
            <a:r>
              <a:rPr lang="fr-FR" dirty="0">
                <a:latin typeface="Tahoma" charset="0"/>
              </a:rPr>
              <a:t>L'ensemble de la procédure suivie est </a:t>
            </a:r>
            <a:r>
              <a:rPr lang="fr-FR" b="1" dirty="0">
                <a:latin typeface="Tahoma" charset="0"/>
              </a:rPr>
              <a:t>inscrite au dossier médical </a:t>
            </a:r>
            <a:r>
              <a:rPr lang="fr-FR" dirty="0">
                <a:latin typeface="Tahoma" charset="0"/>
              </a:rPr>
              <a:t>du patient</a:t>
            </a:r>
            <a:r>
              <a:rPr lang="fr-FR" dirty="0" smtClean="0">
                <a:latin typeface="Tahoma" charset="0"/>
              </a:rPr>
              <a:t>. »</a:t>
            </a:r>
            <a:endParaRPr lang="fr-FR" dirty="0">
              <a:latin typeface="Tahoma" charset="0"/>
            </a:endParaRPr>
          </a:p>
          <a:p>
            <a:pPr marL="0" indent="0">
              <a:buNone/>
            </a:pPr>
            <a:r>
              <a:rPr lang="fr-FR" dirty="0" smtClean="0">
                <a:latin typeface="Tahoma" charset="0"/>
              </a:rPr>
              <a:t>                                              Art 3</a:t>
            </a:r>
          </a:p>
        </p:txBody>
      </p:sp>
      <p:sp>
        <p:nvSpPr>
          <p:cNvPr id="27651" name="Titre 1"/>
          <p:cNvSpPr>
            <a:spLocks noGrp="1"/>
          </p:cNvSpPr>
          <p:nvPr>
            <p:ph type="title"/>
          </p:nvPr>
        </p:nvSpPr>
        <p:spPr>
          <a:xfrm>
            <a:off x="539750" y="168294"/>
            <a:ext cx="8229600" cy="974706"/>
          </a:xfrm>
          <a:solidFill>
            <a:srgbClr val="C0504D"/>
          </a:solidFill>
        </p:spPr>
        <p:txBody>
          <a:bodyPr/>
          <a:lstStyle/>
          <a:p>
            <a:r>
              <a:rPr lang="fr-FR" dirty="0">
                <a:solidFill>
                  <a:srgbClr val="3366FF"/>
                </a:solidFill>
                <a:latin typeface="Tahoma" charset="0"/>
              </a:rPr>
              <a:t>Sédation profonde et continue</a:t>
            </a:r>
          </a:p>
        </p:txBody>
      </p:sp>
    </p:spTree>
    <p:extLst>
      <p:ext uri="{BB962C8B-B14F-4D97-AF65-F5344CB8AC3E}">
        <p14:creationId xmlns:p14="http://schemas.microsoft.com/office/powerpoint/2010/main" val="35776439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Nouveau plan triennal de développement des soins palliatifs 2015-2018</a:t>
            </a:r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98240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688" y="829135"/>
            <a:ext cx="9118312" cy="5078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600" dirty="0" smtClean="0"/>
              <a:t>Les soins palliatifs et</a:t>
            </a:r>
            <a:r>
              <a:rPr lang="fr-FR" sz="3600" b="1" dirty="0" smtClean="0"/>
              <a:t> l</a:t>
            </a:r>
            <a:r>
              <a:rPr lang="fr-FR" sz="3600" b="1" dirty="0" smtClean="0">
                <a:solidFill>
                  <a:srgbClr val="3366FF"/>
                </a:solidFill>
              </a:rPr>
              <a:t>'accompagnement</a:t>
            </a:r>
            <a:r>
              <a:rPr lang="fr-FR" sz="3600" b="1" dirty="0" smtClean="0"/>
              <a:t> </a:t>
            </a:r>
            <a:r>
              <a:rPr lang="fr-FR" sz="3600" dirty="0" smtClean="0"/>
              <a:t>sont </a:t>
            </a:r>
            <a:r>
              <a:rPr lang="fr-FR" sz="3600" b="1" dirty="0" smtClean="0">
                <a:solidFill>
                  <a:srgbClr val="3366FF"/>
                </a:solidFill>
              </a:rPr>
              <a:t>interdisciplinaires</a:t>
            </a:r>
            <a:r>
              <a:rPr lang="fr-FR" sz="3600" dirty="0" smtClean="0">
                <a:solidFill>
                  <a:srgbClr val="3366FF"/>
                </a:solidFill>
              </a:rPr>
              <a:t>.</a:t>
            </a:r>
          </a:p>
          <a:p>
            <a:endParaRPr lang="fr-FR" sz="3600" dirty="0"/>
          </a:p>
          <a:p>
            <a:r>
              <a:rPr lang="fr-FR" sz="3600" dirty="0" smtClean="0"/>
              <a:t> Ils s'adressent au malade en tant que personne, à sa famille et à ses proches, </a:t>
            </a:r>
            <a:r>
              <a:rPr lang="fr-FR" sz="3600" b="1" dirty="0" smtClean="0"/>
              <a:t>à </a:t>
            </a:r>
            <a:r>
              <a:rPr lang="fr-FR" sz="3600" b="1" dirty="0" smtClean="0">
                <a:solidFill>
                  <a:srgbClr val="3366FF"/>
                </a:solidFill>
              </a:rPr>
              <a:t>domicile ou en institution</a:t>
            </a:r>
            <a:r>
              <a:rPr lang="fr-FR" sz="3600" dirty="0" smtClean="0">
                <a:solidFill>
                  <a:srgbClr val="3366FF"/>
                </a:solidFill>
              </a:rPr>
              <a:t>.</a:t>
            </a:r>
          </a:p>
          <a:p>
            <a:endParaRPr lang="fr-FR" sz="3600" dirty="0"/>
          </a:p>
          <a:p>
            <a:r>
              <a:rPr lang="fr-FR" sz="3600" dirty="0" smtClean="0"/>
              <a:t> La</a:t>
            </a:r>
            <a:r>
              <a:rPr lang="fr-FR" sz="3600" b="1" dirty="0" smtClean="0"/>
              <a:t> </a:t>
            </a:r>
            <a:r>
              <a:rPr lang="fr-FR" sz="3600" b="1" dirty="0" smtClean="0">
                <a:solidFill>
                  <a:srgbClr val="3366FF"/>
                </a:solidFill>
              </a:rPr>
              <a:t>formation</a:t>
            </a:r>
            <a:r>
              <a:rPr lang="fr-FR" sz="3600" b="1" dirty="0" smtClean="0"/>
              <a:t> </a:t>
            </a:r>
            <a:r>
              <a:rPr lang="fr-FR" sz="3600" dirty="0"/>
              <a:t>,</a:t>
            </a:r>
            <a:r>
              <a:rPr lang="fr-FR" sz="3600" dirty="0" smtClean="0"/>
              <a:t> le </a:t>
            </a:r>
            <a:r>
              <a:rPr lang="fr-FR" sz="3600" dirty="0" smtClean="0">
                <a:solidFill>
                  <a:srgbClr val="0000FF"/>
                </a:solidFill>
              </a:rPr>
              <a:t>soutien</a:t>
            </a:r>
            <a:r>
              <a:rPr lang="fr-FR" sz="3600" dirty="0" smtClean="0"/>
              <a:t> des soignants et des bénévoles font partie de cette démarche.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39921537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60244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3366FF"/>
                </a:solidFill>
              </a:rPr>
              <a:t>Fondement de la démarche palliative</a:t>
            </a:r>
            <a:endParaRPr lang="fr-FR" dirty="0">
              <a:solidFill>
                <a:srgbClr val="3366FF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234882"/>
            <a:ext cx="8686800" cy="5623118"/>
          </a:xfrm>
        </p:spPr>
        <p:txBody>
          <a:bodyPr>
            <a:normAutofit fontScale="70000" lnSpcReduction="20000"/>
          </a:bodyPr>
          <a:lstStyle/>
          <a:p>
            <a:r>
              <a:rPr lang="fr-FR" sz="4600" dirty="0" smtClean="0"/>
              <a:t>Respect de la dignité humaine </a:t>
            </a:r>
          </a:p>
          <a:p>
            <a:endParaRPr lang="fr-FR" sz="4600" dirty="0" smtClean="0"/>
          </a:p>
          <a:p>
            <a:r>
              <a:rPr lang="fr-FR" sz="4600" dirty="0" smtClean="0"/>
              <a:t>Éviter les traitements et les investigations</a:t>
            </a:r>
          </a:p>
          <a:p>
            <a:pPr marL="0" indent="0">
              <a:buNone/>
            </a:pPr>
            <a:r>
              <a:rPr lang="fr-FR" sz="4600" dirty="0" smtClean="0"/>
              <a:t>déraisonnables ( ou acharnement thérapeutique)</a:t>
            </a:r>
          </a:p>
          <a:p>
            <a:pPr marL="0" indent="0">
              <a:buNone/>
            </a:pPr>
            <a:endParaRPr lang="fr-FR" sz="4600" dirty="0" smtClean="0"/>
          </a:p>
          <a:p>
            <a:r>
              <a:rPr lang="fr-FR" sz="4600" dirty="0" smtClean="0"/>
              <a:t>  S ‘efforcent de préserver la meilleure qualité de vie possible </a:t>
            </a:r>
          </a:p>
          <a:p>
            <a:endParaRPr lang="fr-FR" sz="4600" dirty="0" smtClean="0"/>
          </a:p>
          <a:p>
            <a:r>
              <a:rPr lang="fr-FR" sz="4600" dirty="0" smtClean="0"/>
              <a:t>Refus de donner intentionnellement la mort</a:t>
            </a:r>
          </a:p>
          <a:p>
            <a:pPr marL="0" indent="0">
              <a:buNone/>
            </a:pPr>
            <a:endParaRPr lang="fr-FR" sz="4600" dirty="0" smtClean="0"/>
          </a:p>
          <a:p>
            <a:pPr marL="0" indent="0">
              <a:buNone/>
            </a:pPr>
            <a:r>
              <a:rPr lang="fr-FR" dirty="0" smtClean="0"/>
              <a:t>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199330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1024" y="307900"/>
            <a:ext cx="8571839" cy="6555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 smtClean="0"/>
              <a:t>  </a:t>
            </a:r>
            <a:r>
              <a:rPr lang="fr-FR" sz="2800" dirty="0"/>
              <a:t>Est dénommée </a:t>
            </a:r>
            <a:r>
              <a:rPr lang="fr-FR" sz="2800" b="1" dirty="0">
                <a:solidFill>
                  <a:srgbClr val="3366FF"/>
                </a:solidFill>
              </a:rPr>
              <a:t>curative</a:t>
            </a:r>
            <a:r>
              <a:rPr lang="fr-FR" sz="2800" dirty="0"/>
              <a:t>, la phase durant laquelle les soins et les traitements </a:t>
            </a:r>
            <a:r>
              <a:rPr lang="fr-FR" sz="2800" dirty="0" smtClean="0"/>
              <a:t>sont délivrés </a:t>
            </a:r>
            <a:r>
              <a:rPr lang="fr-FR" sz="2800" dirty="0"/>
              <a:t>avec un objectif de guérison et de qualité de vie</a:t>
            </a:r>
            <a:r>
              <a:rPr lang="fr-FR" sz="2800" dirty="0" smtClean="0"/>
              <a:t>.</a:t>
            </a:r>
          </a:p>
          <a:p>
            <a:endParaRPr lang="fr-FR" sz="2800" dirty="0"/>
          </a:p>
          <a:p>
            <a:pPr marL="457200" indent="-457200">
              <a:buFont typeface="Arial"/>
              <a:buChar char="•"/>
            </a:pPr>
            <a:r>
              <a:rPr lang="fr-FR" sz="2800" dirty="0" smtClean="0"/>
              <a:t>Est </a:t>
            </a:r>
            <a:r>
              <a:rPr lang="fr-FR" sz="2800" dirty="0"/>
              <a:t>dénommée </a:t>
            </a:r>
            <a:r>
              <a:rPr lang="fr-FR" sz="2800" b="1" dirty="0">
                <a:solidFill>
                  <a:srgbClr val="3366FF"/>
                </a:solidFill>
              </a:rPr>
              <a:t>palliative</a:t>
            </a:r>
            <a:r>
              <a:rPr lang="fr-FR" sz="2800" dirty="0"/>
              <a:t>, la phase durant laquelle les objectifs des soins et </a:t>
            </a:r>
            <a:r>
              <a:rPr lang="fr-FR" sz="2800" dirty="0" smtClean="0"/>
              <a:t>des traitements </a:t>
            </a:r>
            <a:r>
              <a:rPr lang="fr-FR" sz="2800" dirty="0"/>
              <a:t>sont la prise en compte de la qualité de vie et, chaque fois que possible, </a:t>
            </a:r>
            <a:r>
              <a:rPr lang="fr-FR" sz="2800" dirty="0" smtClean="0"/>
              <a:t>la durée </a:t>
            </a:r>
            <a:r>
              <a:rPr lang="fr-FR" sz="2800" dirty="0"/>
              <a:t>de vie, si l’obtention d’une réponse tumorale est encore possible </a:t>
            </a:r>
            <a:r>
              <a:rPr lang="fr-FR" sz="2800" dirty="0" smtClean="0"/>
              <a:t>malgré l’impossibilité </a:t>
            </a:r>
            <a:r>
              <a:rPr lang="fr-FR" sz="2800" dirty="0"/>
              <a:t>d’une guérison</a:t>
            </a:r>
            <a:r>
              <a:rPr lang="fr-FR" sz="2800" dirty="0" smtClean="0"/>
              <a:t>.</a:t>
            </a:r>
          </a:p>
          <a:p>
            <a:pPr marL="457200" indent="-457200">
              <a:buFont typeface="Arial"/>
              <a:buChar char="•"/>
            </a:pPr>
            <a:endParaRPr lang="fr-FR" sz="2800" dirty="0"/>
          </a:p>
          <a:p>
            <a:pPr marL="457200" indent="-457200">
              <a:buFont typeface="Arial"/>
              <a:buChar char="•"/>
            </a:pPr>
            <a:r>
              <a:rPr lang="fr-FR" sz="2800" dirty="0" smtClean="0"/>
              <a:t>Est </a:t>
            </a:r>
            <a:r>
              <a:rPr lang="fr-FR" sz="2800" dirty="0"/>
              <a:t>dénommée </a:t>
            </a:r>
            <a:r>
              <a:rPr lang="fr-FR" sz="2800" b="1" dirty="0">
                <a:solidFill>
                  <a:srgbClr val="3366FF"/>
                </a:solidFill>
              </a:rPr>
              <a:t>terminale</a:t>
            </a:r>
            <a:r>
              <a:rPr lang="fr-FR" sz="2800" dirty="0"/>
              <a:t>, la phase durant laquelle le décès est inévitable et </a:t>
            </a:r>
            <a:r>
              <a:rPr lang="fr-FR" sz="2800" dirty="0" smtClean="0"/>
              <a:t>proche. L’objectif </a:t>
            </a:r>
            <a:r>
              <a:rPr lang="fr-FR" sz="2800" dirty="0"/>
              <a:t>des soins et des traitements est alors uniquement centré sur la qualité de </a:t>
            </a:r>
            <a:r>
              <a:rPr lang="fr-FR" sz="2800" dirty="0" smtClean="0"/>
              <a:t>la vie </a:t>
            </a:r>
            <a:r>
              <a:rPr lang="fr-FR" sz="2800" dirty="0"/>
              <a:t>»</a:t>
            </a:r>
            <a:r>
              <a:rPr lang="fr-FR" sz="2800" dirty="0" smtClean="0"/>
              <a:t>.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27957178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5621"/>
          </a:xfrm>
        </p:spPr>
        <p:txBody>
          <a:bodyPr>
            <a:normAutofit/>
          </a:bodyPr>
          <a:lstStyle/>
          <a:p>
            <a:r>
              <a:rPr lang="fr-FR" dirty="0" smtClean="0">
                <a:solidFill>
                  <a:srgbClr val="FF6600"/>
                </a:solidFill>
              </a:rPr>
              <a:t>A qui s’ adressent ils ?</a:t>
            </a:r>
            <a:endParaRPr lang="fr-FR" dirty="0">
              <a:solidFill>
                <a:srgbClr val="FF66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00259"/>
            <a:ext cx="8229600" cy="5657741"/>
          </a:xfrm>
        </p:spPr>
        <p:txBody>
          <a:bodyPr>
            <a:normAutofit fontScale="92500"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dirty="0">
                <a:solidFill>
                  <a:prstClr val="black"/>
                </a:solidFill>
              </a:rPr>
              <a:t>Aux personnes de </a:t>
            </a:r>
            <a:r>
              <a:rPr lang="fr-FR" b="1" dirty="0">
                <a:solidFill>
                  <a:prstClr val="black"/>
                </a:solidFill>
              </a:rPr>
              <a:t>tous âges </a:t>
            </a:r>
            <a:r>
              <a:rPr lang="fr-FR" dirty="0">
                <a:solidFill>
                  <a:prstClr val="black"/>
                </a:solidFill>
              </a:rPr>
              <a:t>atteintes d’une </a:t>
            </a:r>
            <a:r>
              <a:rPr lang="fr-FR" b="1" dirty="0">
                <a:solidFill>
                  <a:prstClr val="black"/>
                </a:solidFill>
              </a:rPr>
              <a:t>maladie grave</a:t>
            </a:r>
            <a:r>
              <a:rPr lang="fr-FR" dirty="0">
                <a:solidFill>
                  <a:prstClr val="black"/>
                </a:solidFill>
              </a:rPr>
              <a:t>, évolutive mettant en jeu le pronostic vital, </a:t>
            </a:r>
            <a:r>
              <a:rPr lang="fr-FR" b="1" dirty="0">
                <a:solidFill>
                  <a:prstClr val="black"/>
                </a:solidFill>
              </a:rPr>
              <a:t>en phase avancée ou terminale</a:t>
            </a:r>
            <a:r>
              <a:rPr lang="fr-FR" dirty="0">
                <a:solidFill>
                  <a:prstClr val="black"/>
                </a:solidFill>
              </a:rPr>
              <a:t>:</a:t>
            </a:r>
          </a:p>
          <a:p>
            <a:pPr marL="0" indent="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fr-FR" dirty="0">
                <a:solidFill>
                  <a:prstClr val="black"/>
                </a:solidFill>
              </a:rPr>
              <a:t>cancer,  maladie neurologique dégénérative,  </a:t>
            </a:r>
            <a:r>
              <a:rPr lang="fr-FR" dirty="0" smtClean="0">
                <a:solidFill>
                  <a:prstClr val="black"/>
                </a:solidFill>
              </a:rPr>
              <a:t> </a:t>
            </a:r>
            <a:r>
              <a:rPr lang="fr-FR" dirty="0">
                <a:solidFill>
                  <a:prstClr val="black"/>
                </a:solidFill>
              </a:rPr>
              <a:t>état pathologique lié à une insuffisance fonctionnelle décompensée (</a:t>
            </a:r>
            <a:r>
              <a:rPr lang="fr-FR" dirty="0" err="1">
                <a:solidFill>
                  <a:prstClr val="black"/>
                </a:solidFill>
              </a:rPr>
              <a:t>cardiaque</a:t>
            </a:r>
            <a:r>
              <a:rPr lang="fr-FR" dirty="0" err="1" smtClean="0">
                <a:solidFill>
                  <a:prstClr val="black"/>
                </a:solidFill>
              </a:rPr>
              <a:t>,respiratoire</a:t>
            </a:r>
            <a:r>
              <a:rPr lang="fr-FR" dirty="0">
                <a:solidFill>
                  <a:prstClr val="black"/>
                </a:solidFill>
              </a:rPr>
              <a:t>, rénale) ou à une association </a:t>
            </a:r>
            <a:r>
              <a:rPr lang="fr-FR" dirty="0" smtClean="0">
                <a:solidFill>
                  <a:prstClr val="black"/>
                </a:solidFill>
              </a:rPr>
              <a:t>de plusieurs </a:t>
            </a:r>
            <a:r>
              <a:rPr lang="fr-FR" dirty="0">
                <a:solidFill>
                  <a:prstClr val="black"/>
                </a:solidFill>
              </a:rPr>
              <a:t>pathologies ;</a:t>
            </a:r>
            <a:endParaRPr lang="fr-FR" dirty="0" smtClean="0">
              <a:solidFill>
                <a:prstClr val="black"/>
              </a:solidFill>
            </a:endParaRPr>
          </a:p>
          <a:p>
            <a:pPr marL="0" indent="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fr-FR" dirty="0" smtClean="0">
              <a:solidFill>
                <a:prstClr val="black"/>
              </a:solidFill>
            </a:endParaRPr>
          </a:p>
          <a:p>
            <a:pPr marL="0" indent="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fr-FR" i="1" dirty="0" smtClean="0">
                <a:solidFill>
                  <a:prstClr val="black"/>
                </a:solidFill>
              </a:rPr>
              <a:t>Loi du 9 juin 1999 : « toute personne dont l état le requiert a droit d accéder à des soins palliatifs et à un accompagnement »</a:t>
            </a:r>
            <a:endParaRPr lang="fr-FR" i="1" dirty="0"/>
          </a:p>
          <a:p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2387963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85443"/>
          </a:xfrm>
        </p:spPr>
        <p:txBody>
          <a:bodyPr>
            <a:normAutofit/>
          </a:bodyPr>
          <a:lstStyle/>
          <a:p>
            <a:r>
              <a:rPr lang="fr-FR" dirty="0" smtClean="0">
                <a:solidFill>
                  <a:srgbClr val="FF6600"/>
                </a:solidFill>
              </a:rPr>
              <a:t>OÙ ?</a:t>
            </a:r>
            <a:endParaRPr lang="fr-FR" dirty="0">
              <a:solidFill>
                <a:srgbClr val="FF66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785443"/>
            <a:ext cx="8686800" cy="60725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>
                <a:solidFill>
                  <a:srgbClr val="0000FF"/>
                </a:solidFill>
              </a:rPr>
              <a:t>en institution ou à domicile ou lieu de vie </a:t>
            </a:r>
          </a:p>
          <a:p>
            <a:pPr marL="0" indent="0">
              <a:buNone/>
            </a:pPr>
            <a:r>
              <a:rPr lang="fr-FR" i="1" dirty="0" smtClean="0"/>
              <a:t>Circulaire Laroque du 26 aout  1986 </a:t>
            </a:r>
            <a:r>
              <a:rPr lang="fr-FR" dirty="0" smtClean="0"/>
              <a:t>relative à l organisation des soins et des patients en phase terminale</a:t>
            </a:r>
          </a:p>
          <a:p>
            <a:r>
              <a:rPr lang="fr-FR" dirty="0" smtClean="0"/>
              <a:t> </a:t>
            </a:r>
            <a:r>
              <a:rPr lang="fr-FR" i="1" dirty="0" smtClean="0"/>
              <a:t>Loi du 9 juin 1999 </a:t>
            </a:r>
            <a:r>
              <a:rPr lang="fr-FR" dirty="0" smtClean="0"/>
              <a:t>visant à garantir l accès aux soins palliatifs</a:t>
            </a:r>
          </a:p>
          <a:p>
            <a:r>
              <a:rPr lang="fr-FR" i="1" dirty="0" smtClean="0"/>
              <a:t>Circulaire du 19 février 2002 </a:t>
            </a:r>
            <a:r>
              <a:rPr lang="fr-FR" dirty="0" smtClean="0"/>
              <a:t>relative à l organisation des soins palliatifs et à l’accompagnement</a:t>
            </a:r>
          </a:p>
          <a:p>
            <a:r>
              <a:rPr lang="fr-FR" i="1" dirty="0" smtClean="0"/>
              <a:t>Circulaire du 25 mars 2008 : guides visant à structurer les prises en charge</a:t>
            </a:r>
          </a:p>
          <a:p>
            <a:endParaRPr lang="fr-FR" dirty="0" smtClean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8017751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"/>
            <a:ext cx="8229600" cy="1520750"/>
          </a:xfrm>
        </p:spPr>
        <p:txBody>
          <a:bodyPr>
            <a:normAutofit/>
          </a:bodyPr>
          <a:lstStyle/>
          <a:p>
            <a:r>
              <a:rPr lang="fr-FR" dirty="0" smtClean="0">
                <a:solidFill>
                  <a:srgbClr val="FF6600"/>
                </a:solidFill>
              </a:rPr>
              <a:t>STRUCTURES SPÉCIALISÉES</a:t>
            </a:r>
            <a:endParaRPr lang="fr-FR" dirty="0">
              <a:solidFill>
                <a:srgbClr val="FF66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1774" y="1722110"/>
            <a:ext cx="9022225" cy="51358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>
                <a:solidFill>
                  <a:srgbClr val="008000"/>
                </a:solidFill>
              </a:rPr>
              <a:t> </a:t>
            </a:r>
            <a:r>
              <a:rPr lang="fr-FR" dirty="0" smtClean="0">
                <a:solidFill>
                  <a:srgbClr val="008000"/>
                </a:solidFill>
              </a:rPr>
              <a:t>  Les Unités de Soins Palliatifs  (USP)</a:t>
            </a:r>
          </a:p>
          <a:p>
            <a:pPr marL="0" indent="0">
              <a:buNone/>
            </a:pPr>
            <a:r>
              <a:rPr lang="fr-FR" dirty="0" smtClean="0"/>
              <a:t>          Unité de la Seyne sur Mer 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</a:t>
            </a:r>
            <a:r>
              <a:rPr lang="fr-FR" dirty="0" smtClean="0">
                <a:solidFill>
                  <a:srgbClr val="008000"/>
                </a:solidFill>
              </a:rPr>
              <a:t>Equipe Mobile de Soins Palliatifs (EMSP </a:t>
            </a:r>
            <a:r>
              <a:rPr lang="fr-FR" dirty="0" smtClean="0"/>
              <a:t>)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       Equipe du CHITS, de COMETE</a:t>
            </a:r>
          </a:p>
          <a:p>
            <a:pPr marL="0" indent="0">
              <a:buNone/>
            </a:pPr>
            <a:r>
              <a:rPr lang="fr-FR" dirty="0" smtClean="0">
                <a:solidFill>
                  <a:srgbClr val="008000"/>
                </a:solidFill>
              </a:rPr>
              <a:t>     Lits Identifiés de Soins Palliatifs (LISP)</a:t>
            </a:r>
          </a:p>
          <a:p>
            <a:pPr marL="0" indent="0">
              <a:buNone/>
            </a:pPr>
            <a:r>
              <a:rPr lang="fr-FR" dirty="0">
                <a:solidFill>
                  <a:srgbClr val="008000"/>
                </a:solidFill>
              </a:rPr>
              <a:t> </a:t>
            </a:r>
            <a:r>
              <a:rPr lang="fr-FR" dirty="0" smtClean="0">
                <a:solidFill>
                  <a:srgbClr val="008000"/>
                </a:solidFill>
              </a:rPr>
              <a:t>        ( </a:t>
            </a:r>
            <a:r>
              <a:rPr lang="fr-FR" dirty="0" smtClean="0"/>
              <a:t>CHITS , SSR)</a:t>
            </a:r>
          </a:p>
          <a:p>
            <a:pPr marL="0" indent="0">
              <a:buNone/>
            </a:pPr>
            <a:r>
              <a:rPr lang="fr-FR" dirty="0">
                <a:solidFill>
                  <a:srgbClr val="008000"/>
                </a:solidFill>
              </a:rPr>
              <a:t> </a:t>
            </a:r>
            <a:r>
              <a:rPr lang="fr-FR" dirty="0" smtClean="0">
                <a:solidFill>
                  <a:srgbClr val="008000"/>
                </a:solidFill>
              </a:rPr>
              <a:t>    Réseaux de Soins Palliatifs ( </a:t>
            </a:r>
            <a:r>
              <a:rPr lang="fr-FR" dirty="0" smtClean="0"/>
              <a:t>RIVAGE )</a:t>
            </a:r>
          </a:p>
          <a:p>
            <a:pPr marL="0" indent="0">
              <a:buNone/>
            </a:pPr>
            <a:r>
              <a:rPr lang="fr-FR" smtClean="0">
                <a:solidFill>
                  <a:srgbClr val="008000"/>
                </a:solidFill>
              </a:rPr>
              <a:t>     HAD ET EPHAD</a:t>
            </a:r>
            <a:endParaRPr lang="fr-FR" dirty="0" smtClean="0">
              <a:solidFill>
                <a:srgbClr val="008000"/>
              </a:solidFill>
            </a:endParaRP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216650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 smtClean="0">
                <a:solidFill>
                  <a:srgbClr val="008000"/>
                </a:solidFill>
              </a:rPr>
              <a:t>les Unités de Soins palliatifs</a:t>
            </a:r>
            <a:endParaRPr lang="fr-FR" b="1" dirty="0">
              <a:solidFill>
                <a:srgbClr val="008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fr-FR" dirty="0" smtClean="0">
                <a:latin typeface="Tahoma" charset="0"/>
              </a:rPr>
              <a:t>Structures d’hospitalisation d’environ 10 lits accueillant les patients en soins palliatifs</a:t>
            </a:r>
            <a:r>
              <a:rPr lang="fr-FR" dirty="0">
                <a:latin typeface="Tahoma" charset="0"/>
              </a:rPr>
              <a:t> </a:t>
            </a:r>
            <a:r>
              <a:rPr lang="fr-FR" dirty="0" smtClean="0">
                <a:latin typeface="Tahoma" charset="0"/>
              </a:rPr>
              <a:t>exclusivement .</a:t>
            </a:r>
          </a:p>
          <a:p>
            <a:pPr>
              <a:lnSpc>
                <a:spcPct val="90000"/>
              </a:lnSpc>
            </a:pPr>
            <a:r>
              <a:rPr lang="fr-FR" dirty="0" smtClean="0">
                <a:latin typeface="Tahoma" charset="0"/>
              </a:rPr>
              <a:t>Totalement dédiées à la pratique des soins palliatifs et de l’accompagnement. </a:t>
            </a:r>
          </a:p>
          <a:p>
            <a:pPr>
              <a:lnSpc>
                <a:spcPct val="90000"/>
              </a:lnSpc>
            </a:pPr>
            <a:r>
              <a:rPr lang="fr-FR" u="sng" dirty="0" smtClean="0">
                <a:latin typeface="Tahoma" charset="0"/>
              </a:rPr>
              <a:t>Réservées </a:t>
            </a:r>
            <a:r>
              <a:rPr lang="fr-FR" dirty="0" smtClean="0">
                <a:latin typeface="Tahoma" charset="0"/>
              </a:rPr>
              <a:t>aux situations les plus complexes et/ou les plus difficiles. </a:t>
            </a:r>
          </a:p>
          <a:p>
            <a:pPr>
              <a:lnSpc>
                <a:spcPct val="90000"/>
              </a:lnSpc>
            </a:pPr>
            <a:r>
              <a:rPr lang="fr-FR" dirty="0" smtClean="0">
                <a:latin typeface="Tahoma" charset="0"/>
              </a:rPr>
              <a:t>Assurent une triple mission de soins, d’enseignement et de recherche.</a:t>
            </a:r>
            <a:r>
              <a:rPr lang="fr-FR" sz="2800" dirty="0" smtClean="0">
                <a:latin typeface="Tahoma" charset="0"/>
              </a:rPr>
              <a:t> </a:t>
            </a:r>
          </a:p>
          <a:p>
            <a:pPr>
              <a:lnSpc>
                <a:spcPct val="90000"/>
              </a:lnSpc>
            </a:pPr>
            <a:endParaRPr lang="fr-FR" sz="2800" i="1" dirty="0">
              <a:solidFill>
                <a:srgbClr val="FF6600"/>
              </a:solidFill>
              <a:latin typeface="Tahoma" charset="0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fr-FR" sz="2800" i="1" dirty="0" smtClean="0">
                <a:solidFill>
                  <a:srgbClr val="FF6600"/>
                </a:solidFill>
                <a:latin typeface="Tahoma" charset="0"/>
              </a:rPr>
              <a:t>        Unité de la Seyne sur Mer ( 12 LITS)</a:t>
            </a:r>
          </a:p>
          <a:p>
            <a:pPr>
              <a:lnSpc>
                <a:spcPct val="90000"/>
              </a:lnSpc>
            </a:pPr>
            <a:endParaRPr lang="fr-FR" sz="2800" dirty="0" smtClean="0">
              <a:latin typeface="Tahoma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545296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1051</TotalTime>
  <Words>1630</Words>
  <Application>Microsoft Macintosh PowerPoint</Application>
  <PresentationFormat>Présentation à l'écran (4:3)</PresentationFormat>
  <Paragraphs>200</Paragraphs>
  <Slides>29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29</vt:i4>
      </vt:variant>
    </vt:vector>
  </HeadingPairs>
  <TitlesOfParts>
    <vt:vector size="30" baseType="lpstr">
      <vt:lpstr>Thème Office</vt:lpstr>
      <vt:lpstr>PRISE EN CHARGE EN SOINS PALLIATIFS</vt:lpstr>
      <vt:lpstr>Que sont les soins palliatifs ?</vt:lpstr>
      <vt:lpstr>Présentation PowerPoint</vt:lpstr>
      <vt:lpstr>Fondement de la démarche palliative</vt:lpstr>
      <vt:lpstr>Présentation PowerPoint</vt:lpstr>
      <vt:lpstr>A qui s’ adressent ils ?</vt:lpstr>
      <vt:lpstr>OÙ ?</vt:lpstr>
      <vt:lpstr>STRUCTURES SPÉCIALISÉES</vt:lpstr>
      <vt:lpstr>les Unités de Soins palliatifs</vt:lpstr>
      <vt:lpstr>Critères d admission </vt:lpstr>
      <vt:lpstr>Soigner autrement et ensemble </vt:lpstr>
      <vt:lpstr>activité</vt:lpstr>
      <vt:lpstr>EMSP</vt:lpstr>
      <vt:lpstr>Missions </vt:lpstr>
      <vt:lpstr>LISP</vt:lpstr>
      <vt:lpstr>Présentation PowerPoint</vt:lpstr>
      <vt:lpstr>Présentation PowerPoint</vt:lpstr>
      <vt:lpstr>Réseau de Soins Palliatifs</vt:lpstr>
      <vt:lpstr>HAD</vt:lpstr>
      <vt:lpstr>Présentation PowerPoint</vt:lpstr>
      <vt:lpstr>Présentation PowerPoint</vt:lpstr>
      <vt:lpstr>Présentation PowerPoint</vt:lpstr>
      <vt:lpstr>Directives anticipées</vt:lpstr>
      <vt:lpstr>Présentation PowerPoint</vt:lpstr>
      <vt:lpstr>Droit à la sédation profonde et continue</vt:lpstr>
      <vt:lpstr>Présentation PowerPoint</vt:lpstr>
      <vt:lpstr>Sédation profonde et continue</vt:lpstr>
      <vt:lpstr>Sédation profonde et continue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PRISE EN CHARGE EN SOINS PALLIATIFS</dc:title>
  <dc:creator>Olivier Gisserot</dc:creator>
  <cp:lastModifiedBy>Olivier Gisserot</cp:lastModifiedBy>
  <cp:revision>91</cp:revision>
  <dcterms:created xsi:type="dcterms:W3CDTF">2016-11-27T16:13:14Z</dcterms:created>
  <dcterms:modified xsi:type="dcterms:W3CDTF">2016-12-02T10:35:01Z</dcterms:modified>
</cp:coreProperties>
</file>