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40"/>
  </p:notesMasterIdLst>
  <p:sldIdLst>
    <p:sldId id="256" r:id="rId3"/>
    <p:sldId id="306" r:id="rId4"/>
    <p:sldId id="300" r:id="rId5"/>
    <p:sldId id="307" r:id="rId6"/>
    <p:sldId id="311" r:id="rId7"/>
    <p:sldId id="310" r:id="rId8"/>
    <p:sldId id="312" r:id="rId9"/>
    <p:sldId id="295" r:id="rId10"/>
    <p:sldId id="296" r:id="rId11"/>
    <p:sldId id="297" r:id="rId12"/>
    <p:sldId id="298" r:id="rId13"/>
    <p:sldId id="299" r:id="rId14"/>
    <p:sldId id="301" r:id="rId15"/>
    <p:sldId id="276" r:id="rId16"/>
    <p:sldId id="303" r:id="rId17"/>
    <p:sldId id="302" r:id="rId18"/>
    <p:sldId id="308" r:id="rId19"/>
    <p:sldId id="309" r:id="rId20"/>
    <p:sldId id="305" r:id="rId21"/>
    <p:sldId id="279" r:id="rId22"/>
    <p:sldId id="290" r:id="rId23"/>
    <p:sldId id="280" r:id="rId24"/>
    <p:sldId id="275" r:id="rId25"/>
    <p:sldId id="257" r:id="rId26"/>
    <p:sldId id="277" r:id="rId27"/>
    <p:sldId id="278" r:id="rId28"/>
    <p:sldId id="281" r:id="rId29"/>
    <p:sldId id="282" r:id="rId30"/>
    <p:sldId id="287" r:id="rId31"/>
    <p:sldId id="283" r:id="rId32"/>
    <p:sldId id="288" r:id="rId33"/>
    <p:sldId id="289" r:id="rId34"/>
    <p:sldId id="285" r:id="rId35"/>
    <p:sldId id="286" r:id="rId36"/>
    <p:sldId id="291" r:id="rId37"/>
    <p:sldId id="293" r:id="rId38"/>
    <p:sldId id="292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5.xlsx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Relationship Id="rId2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93333718373"/>
          <c:y val="0.168254155730534"/>
          <c:w val="0.764651394326434"/>
          <c:h val="0.585396762904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D8600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1F487F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D0558E"/>
              </a:solidFill>
              <a:effectLst/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105.0</c:v>
                </c:pt>
                <c:pt idx="1">
                  <c:v>130.0</c:v>
                </c:pt>
                <c:pt idx="2">
                  <c:v>156.0</c:v>
                </c:pt>
                <c:pt idx="3">
                  <c:v>174.0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619288"/>
        <c:axId val="2116035896"/>
      </c:barChart>
      <c:catAx>
        <c:axId val="212861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c:spPr>
        <c:crossAx val="2116035896"/>
        <c:crosses val="autoZero"/>
        <c:auto val="1"/>
        <c:lblAlgn val="ctr"/>
        <c:lblOffset val="100"/>
        <c:noMultiLvlLbl val="0"/>
      </c:catAx>
      <c:valAx>
        <c:axId val="2116035896"/>
        <c:scaling>
          <c:orientation val="minMax"/>
          <c:max val="174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Nombre de mutations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0216950840006216"/>
              <c:y val="0.0778989501312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2128619288"/>
        <c:crosses val="autoZero"/>
        <c:crossBetween val="between"/>
        <c:majorUnit val="87.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9565074524191"/>
          <c:y val="0.064868619395265"/>
          <c:w val="0.7808005629785"/>
          <c:h val="0.803374339480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1170B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Feuil1!$A$2:$A$10</c:f>
              <c:numCache>
                <c:formatCode>General</c:formatCode>
                <c:ptCount val="9"/>
                <c:pt idx="0">
                  <c:v>0.0</c:v>
                </c:pt>
                <c:pt idx="1">
                  <c:v>6.0</c:v>
                </c:pt>
                <c:pt idx="2">
                  <c:v>12.0</c:v>
                </c:pt>
                <c:pt idx="3">
                  <c:v>18.0</c:v>
                </c:pt>
                <c:pt idx="4">
                  <c:v>24.0</c:v>
                </c:pt>
                <c:pt idx="5">
                  <c:v>36.0</c:v>
                </c:pt>
                <c:pt idx="6">
                  <c:v>38.0</c:v>
                </c:pt>
                <c:pt idx="7">
                  <c:v>42.0</c:v>
                </c:pt>
                <c:pt idx="8">
                  <c:v>48.0</c:v>
                </c:pt>
              </c:numCache>
            </c:numRef>
          </c:cat>
          <c:val>
            <c:numRef>
              <c:f>Feuil1!$B$2:$B$10</c:f>
              <c:numCache>
                <c:formatCode>General</c:formatCode>
                <c:ptCount val="9"/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2458744"/>
        <c:axId val="-2132455528"/>
      </c:barChart>
      <c:catAx>
        <c:axId val="-213245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32455528"/>
        <c:crosses val="autoZero"/>
        <c:auto val="1"/>
        <c:lblAlgn val="ctr"/>
        <c:lblOffset val="100"/>
        <c:noMultiLvlLbl val="0"/>
      </c:catAx>
      <c:valAx>
        <c:axId val="-2132455528"/>
        <c:scaling>
          <c:orientation val="minMax"/>
          <c:max val="1.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269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32458744"/>
        <c:crosses val="autoZero"/>
        <c:crossBetween val="midCat"/>
        <c:majorUnit val="0.2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78543307087"/>
          <c:y val="0.072323476885578"/>
          <c:w val="0.741530101706037"/>
          <c:h val="0.7229852320996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ETV</c:v>
                </c:pt>
              </c:strCache>
            </c:strRef>
          </c:tx>
          <c:spPr>
            <a:solidFill>
              <a:srgbClr val="008E6C"/>
            </a:solidFill>
            <a:effectLst/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1.0"/>
          </c:errBars>
          <c:cat>
            <c:numRef>
              <c:f>Feuil1!$A$2:$A$6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43835064"/>
        <c:axId val="-2143841864"/>
      </c:barChart>
      <c:catAx>
        <c:axId val="-214383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143841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3841864"/>
        <c:scaling>
          <c:orientation val="minMax"/>
          <c:max val="1.0"/>
          <c:min val="0.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-2143835064"/>
        <c:crosses val="autoZero"/>
        <c:crossBetween val="midCat"/>
        <c:majorUnit val="0.2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400">
          <a:solidFill>
            <a:schemeClr val="tx1"/>
          </a:solidFill>
          <a:latin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78543307087"/>
          <c:y val="0.072323476885578"/>
          <c:w val="0.741530101706037"/>
          <c:h val="0.7229852320996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ETV</c:v>
                </c:pt>
              </c:strCache>
            </c:strRef>
          </c:tx>
          <c:spPr>
            <a:solidFill>
              <a:srgbClr val="008E6C"/>
            </a:solidFill>
            <a:effectLst/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1.0"/>
          </c:errBars>
          <c:cat>
            <c:numRef>
              <c:f>Feuil1!$A$2:$A$6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7052472"/>
        <c:axId val="2129313480"/>
      </c:barChart>
      <c:catAx>
        <c:axId val="212705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2129313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9313480"/>
        <c:scaling>
          <c:orientation val="minMax"/>
          <c:max val="1.0"/>
          <c:min val="0.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2127052472"/>
        <c:crosses val="autoZero"/>
        <c:crossBetween val="midCat"/>
        <c:majorUnit val="0.2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400">
          <a:solidFill>
            <a:schemeClr val="tx1"/>
          </a:solidFill>
          <a:latin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79565074524191"/>
          <c:y val="0.064868619395265"/>
          <c:w val="0.7808005629785"/>
          <c:h val="0.803374339480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1170B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Feuil1!$A$2:$A$8</c:f>
              <c:numCache>
                <c:formatCode>General</c:formatCode>
                <c:ptCount val="7"/>
                <c:pt idx="0">
                  <c:v>0.0</c:v>
                </c:pt>
                <c:pt idx="1">
                  <c:v>0.5</c:v>
                </c:pt>
                <c:pt idx="2">
                  <c:v>1.0</c:v>
                </c:pt>
                <c:pt idx="3">
                  <c:v>1.5</c:v>
                </c:pt>
                <c:pt idx="4">
                  <c:v>2.0</c:v>
                </c:pt>
                <c:pt idx="5">
                  <c:v>2.5</c:v>
                </c:pt>
                <c:pt idx="6">
                  <c:v>3.0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3575704"/>
        <c:axId val="-2143569304"/>
      </c:barChart>
      <c:catAx>
        <c:axId val="-214357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43569304"/>
        <c:crosses val="autoZero"/>
        <c:auto val="1"/>
        <c:lblAlgn val="ctr"/>
        <c:lblOffset val="100"/>
        <c:noMultiLvlLbl val="0"/>
      </c:catAx>
      <c:valAx>
        <c:axId val="-2143569304"/>
        <c:scaling>
          <c:orientation val="minMax"/>
          <c:max val="10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69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43575704"/>
        <c:crosses val="autoZero"/>
        <c:crossBetween val="midCat"/>
        <c:majorUnit val="20.0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79565074524191"/>
          <c:y val="0.064868619395265"/>
          <c:w val="0.7808005629785"/>
          <c:h val="0.8033743394807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rgbClr val="1170B7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3408F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numRef>
              <c:f>Feuil1!$A$2:$A$14</c:f>
              <c:numCache>
                <c:formatCode>General</c:formatCode>
                <c:ptCount val="13"/>
                <c:pt idx="0">
                  <c:v>0.0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10.0</c:v>
                </c:pt>
                <c:pt idx="6">
                  <c:v>12.0</c:v>
                </c:pt>
                <c:pt idx="7">
                  <c:v>14.0</c:v>
                </c:pt>
                <c:pt idx="8">
                  <c:v>16.0</c:v>
                </c:pt>
                <c:pt idx="9">
                  <c:v>18.0</c:v>
                </c:pt>
                <c:pt idx="10">
                  <c:v>20.0</c:v>
                </c:pt>
                <c:pt idx="11">
                  <c:v>22.0</c:v>
                </c:pt>
                <c:pt idx="12">
                  <c:v>24.0</c:v>
                </c:pt>
              </c:numCache>
            </c:numRef>
          </c:cat>
          <c:val>
            <c:numRef>
              <c:f>Feuil1!$B$2:$B$14</c:f>
              <c:numCache>
                <c:formatCode>General</c:formatCode>
                <c:ptCount val="13"/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476696"/>
        <c:axId val="-2143313960"/>
      </c:barChart>
      <c:catAx>
        <c:axId val="2125476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9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-2143313960"/>
        <c:crosses val="autoZero"/>
        <c:auto val="1"/>
        <c:lblAlgn val="ctr"/>
        <c:lblOffset val="100"/>
        <c:noMultiLvlLbl val="0"/>
      </c:catAx>
      <c:valAx>
        <c:axId val="-2143313960"/>
        <c:scaling>
          <c:orientation val="minMax"/>
          <c:max val="1.0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1269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2125476696"/>
        <c:crosses val="autoZero"/>
        <c:crossBetween val="midCat"/>
        <c:majorUnit val="0.2"/>
      </c:valAx>
      <c:spPr>
        <a:noFill/>
        <a:ln w="25319">
          <a:noFill/>
        </a:ln>
      </c:spPr>
    </c:plotArea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500">
          <a:latin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0.16002</cdr:x>
      <cdr:y>0.79041</cdr:y>
    </cdr:from>
    <cdr:to>
      <cdr:x>0.27193</cdr:x>
      <cdr:y>0.9725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163631" y="1806868"/>
          <a:ext cx="813813" cy="416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0.16175</cdr:x>
      <cdr:y>0.7629</cdr:y>
    </cdr:from>
    <cdr:to>
      <cdr:x>0.27586</cdr:x>
      <cdr:y>0.96699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176205" y="1743993"/>
          <a:ext cx="829845" cy="46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dirty="0"/>
            <a:t>D</a:t>
          </a:r>
          <a:r>
            <a:rPr lang="fr-FR" sz="1100" dirty="0" smtClean="0"/>
            <a:t>iagnostic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0.36231</cdr:x>
      <cdr:y>0.75952</cdr:y>
    </cdr:from>
    <cdr:to>
      <cdr:x>0.48633</cdr:x>
      <cdr:y>0.91142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2634718" y="1736271"/>
          <a:ext cx="901827" cy="347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Rechute 1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0.54905</cdr:x>
      <cdr:y>0.74852</cdr:y>
    </cdr:from>
    <cdr:to>
      <cdr:x>0.67479</cdr:x>
      <cdr:y>0.95543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3992645" y="1711120"/>
          <a:ext cx="914400" cy="472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dirty="0" smtClean="0"/>
            <a:t>Rechute 2</a:t>
          </a:r>
        </a:p>
        <a:p xmlns:a="http://schemas.openxmlformats.org/drawingml/2006/main">
          <a:r>
            <a:rPr lang="fr-FR" sz="1100" dirty="0" smtClean="0"/>
            <a:t>Iliaque D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0.7427</cdr:x>
      <cdr:y>0.7519</cdr:y>
    </cdr:from>
    <cdr:to>
      <cdr:x>0.86844</cdr:x>
      <cdr:y>0.96643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5400865" y="1718845"/>
          <a:ext cx="914400" cy="490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Rechute 2</a:t>
          </a:r>
        </a:p>
        <a:p xmlns:a="http://schemas.openxmlformats.org/drawingml/2006/main">
          <a:r>
            <a:rPr lang="fr-FR" dirty="0" smtClean="0"/>
            <a:t>Iliaque G</a:t>
          </a:r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0.18002</cdr:x>
      <cdr:y>0.06692</cdr:y>
    </cdr:from>
    <cdr:to>
      <cdr:x>0.98096</cdr:x>
      <cdr:y>0.54083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07690" y="264314"/>
          <a:ext cx="5818188" cy="1871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0.22882</cdr:x>
      <cdr:y>0.57617</cdr:y>
    </cdr:from>
    <cdr:to>
      <cdr:x>0.28127</cdr:x>
      <cdr:y>0.57657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662168" y="2275524"/>
          <a:ext cx="381000" cy="158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1F487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0.23228</cdr:x>
      <cdr:y>0.64925</cdr:y>
    </cdr:from>
    <cdr:to>
      <cdr:x>0.28473</cdr:x>
      <cdr:y>0.64965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1687315" y="2564150"/>
          <a:ext cx="381000" cy="158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36F2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0.01966</cdr:x>
      <cdr:y>0.04061</cdr:y>
    </cdr:from>
    <cdr:to>
      <cdr:x>0.14554</cdr:x>
      <cdr:y>0.27214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42809" y="1603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0.03697</cdr:x>
      <cdr:y>0.03105</cdr:y>
    </cdr:from>
    <cdr:to>
      <cdr:x>0.16285</cdr:x>
      <cdr:y>0.15205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268544" y="122648"/>
          <a:ext cx="914400" cy="477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dirty="0" smtClean="0"/>
            <a:t>(%)</a:t>
          </a:r>
          <a:endParaRPr lang="fr-FR" sz="1600" dirty="0"/>
        </a:p>
      </cdr:txBody>
    </cdr:sp>
  </cdr:relSizeAnchor>
  <cdr:relSizeAnchor xmlns:cdr="http://schemas.openxmlformats.org/drawingml/2006/chartDrawing">
    <cdr:from>
      <cdr:x>0.30179</cdr:x>
      <cdr:y>0.52139</cdr:y>
    </cdr:from>
    <cdr:to>
      <cdr:x>0.47834</cdr:x>
      <cdr:y>0.75292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2192273" y="2059172"/>
          <a:ext cx="12824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fr-FR" sz="1400" dirty="0" smtClean="0"/>
            <a:t>Négative (&lt; 10</a:t>
          </a:r>
          <a:r>
            <a:rPr lang="fr-FR" sz="1400" baseline="30000" dirty="0" smtClean="0"/>
            <a:t>-8</a:t>
          </a:r>
          <a:r>
            <a:rPr lang="fr-FR" sz="1400" dirty="0" smtClean="0"/>
            <a:t>)</a:t>
          </a:r>
        </a:p>
        <a:p xmlns:a="http://schemas.openxmlformats.org/drawingml/2006/main">
          <a:pPr>
            <a:lnSpc>
              <a:spcPct val="130000"/>
            </a:lnSpc>
          </a:pPr>
          <a:r>
            <a:rPr lang="fr-FR" sz="1400" dirty="0" smtClean="0"/>
            <a:t>Positive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0.00927</cdr:x>
      <cdr:y>0.35264</cdr:y>
    </cdr:from>
    <cdr:to>
      <cdr:x>0.13515</cdr:x>
      <cdr:y>0.58416</cdr:y>
    </cdr:to>
    <cdr:sp macro="" textlink="">
      <cdr:nvSpPr>
        <cdr:cNvPr id="10" name="ZoneTexte 9"/>
        <cdr:cNvSpPr txBox="1"/>
      </cdr:nvSpPr>
      <cdr:spPr>
        <a:xfrm xmlns:a="http://schemas.openxmlformats.org/drawingml/2006/main">
          <a:off x="67369" y="13927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0.03147</cdr:x>
      <cdr:y>0.55004</cdr:y>
    </cdr:from>
    <cdr:to>
      <cdr:x>0.12902</cdr:x>
      <cdr:y>0.78157</cdr:y>
    </cdr:to>
    <cdr:sp macro="" textlink="">
      <cdr:nvSpPr>
        <cdr:cNvPr id="11" name="ZoneTexte 10"/>
        <cdr:cNvSpPr txBox="1"/>
      </cdr:nvSpPr>
      <cdr:spPr>
        <a:xfrm xmlns:a="http://schemas.openxmlformats.org/drawingml/2006/main" rot="5400000" flipV="1">
          <a:off x="125734" y="2275240"/>
          <a:ext cx="914400" cy="708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Patients sans progression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0.72586</cdr:x>
      <cdr:y>0.71879</cdr:y>
    </cdr:from>
    <cdr:to>
      <cdr:x>0.85173</cdr:x>
      <cdr:y>0.95032</cdr:y>
    </cdr:to>
    <cdr:sp macro="" textlink="">
      <cdr:nvSpPr>
        <cdr:cNvPr id="12" name="ZoneTexte 11"/>
        <cdr:cNvSpPr txBox="1"/>
      </cdr:nvSpPr>
      <cdr:spPr>
        <a:xfrm xmlns:a="http://schemas.openxmlformats.org/drawingml/2006/main">
          <a:off x="5272754" y="2838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P=0,0075</a:t>
          </a:r>
          <a:endParaRPr lang="fr-FR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0.1899</cdr:x>
      <cdr:y>0.06539</cdr:y>
    </cdr:from>
    <cdr:to>
      <cdr:x>0.89835</cdr:x>
      <cdr:y>0.99166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5133" y="197130"/>
          <a:ext cx="2891739" cy="27923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0.23299</cdr:x>
      <cdr:y>0.57155</cdr:y>
    </cdr:from>
    <cdr:to>
      <cdr:x>0.45701</cdr:x>
      <cdr:y>0.75781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951020" y="1723016"/>
          <a:ext cx="914400" cy="561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P= 0,0004</a:t>
          </a:r>
          <a:endParaRPr lang="fr-FR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0.19166</cdr:x>
      <cdr:y>0.06482</cdr:y>
    </cdr:from>
    <cdr:to>
      <cdr:x>0.925</cdr:x>
      <cdr:y>0.35592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3266" y="196171"/>
          <a:ext cx="3073400" cy="881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0.22902</cdr:x>
      <cdr:y>0.53466</cdr:y>
    </cdr:from>
    <cdr:to>
      <cdr:x>0.4472</cdr:x>
      <cdr:y>0.75071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959831" y="1618207"/>
          <a:ext cx="914400" cy="653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P= 0,01</a:t>
          </a:r>
          <a:endParaRPr lang="fr-FR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0.18283</cdr:x>
      <cdr:y>0.069</cdr:y>
    </cdr:from>
    <cdr:to>
      <cdr:x>0.96192</cdr:x>
      <cdr:y>0.54659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28134" y="272505"/>
          <a:ext cx="5659438" cy="1886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0.25478</cdr:x>
      <cdr:y>0.55598</cdr:y>
    </cdr:from>
    <cdr:to>
      <cdr:x>0.30723</cdr:x>
      <cdr:y>0.55638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850769" y="2223558"/>
          <a:ext cx="381000" cy="160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1F487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0.25997</cdr:x>
      <cdr:y>0.65437</cdr:y>
    </cdr:from>
    <cdr:to>
      <cdr:x>0.31242</cdr:x>
      <cdr:y>0.65477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1888488" y="2617069"/>
          <a:ext cx="381000" cy="1609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36F2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0.02831</cdr:x>
      <cdr:y>0.02243</cdr:y>
    </cdr:from>
    <cdr:to>
      <cdr:x>0.20785</cdr:x>
      <cdr:y>0.29217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05676" y="88583"/>
          <a:ext cx="1304175" cy="1065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(%)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0.44372</cdr:x>
      <cdr:y>0.92139</cdr:y>
    </cdr:from>
    <cdr:to>
      <cdr:x>0.5696</cdr:x>
      <cdr:y>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3223291" y="3684986"/>
          <a:ext cx="914400" cy="31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Années</a:t>
          </a:r>
          <a:endParaRPr lang="fr-FR" sz="1400" b="1" dirty="0"/>
        </a:p>
      </cdr:txBody>
    </cdr:sp>
  </cdr:relSizeAnchor>
  <cdr:relSizeAnchor xmlns:cdr="http://schemas.openxmlformats.org/drawingml/2006/chartDrawing">
    <cdr:from>
      <cdr:x>0.32949</cdr:x>
      <cdr:y>0.4812</cdr:y>
    </cdr:from>
    <cdr:to>
      <cdr:x>0.45536</cdr:x>
      <cdr:y>0.77587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2393446" y="1924509"/>
          <a:ext cx="914400" cy="1178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0.33295</cdr:x>
      <cdr:y>0.52522</cdr:y>
    </cdr:from>
    <cdr:to>
      <cdr:x>0.45883</cdr:x>
      <cdr:y>0.75386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2418593" y="21005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ct val="80000"/>
            </a:lnSpc>
          </a:pPr>
          <a:r>
            <a:rPr lang="fr-FR" sz="1400" dirty="0" smtClean="0"/>
            <a:t>Traitement </a:t>
          </a:r>
          <a:r>
            <a:rPr lang="fr-FR" sz="1400" dirty="0" err="1" smtClean="0"/>
            <a:t>postgreffe</a:t>
          </a:r>
          <a:r>
            <a:rPr lang="fr-FR" sz="1400" dirty="0" smtClean="0"/>
            <a:t> prévu</a:t>
          </a:r>
        </a:p>
        <a:p xmlns:a="http://schemas.openxmlformats.org/drawingml/2006/main">
          <a:pPr>
            <a:lnSpc>
              <a:spcPct val="80000"/>
            </a:lnSpc>
          </a:pPr>
          <a:endParaRPr lang="fr-FR" sz="1400" dirty="0"/>
        </a:p>
        <a:p xmlns:a="http://schemas.openxmlformats.org/drawingml/2006/main">
          <a:pPr>
            <a:lnSpc>
              <a:spcPct val="80000"/>
            </a:lnSpc>
          </a:pPr>
          <a:r>
            <a:rPr lang="fr-FR" sz="1400" dirty="0" smtClean="0"/>
            <a:t>Absence de traitement </a:t>
          </a:r>
          <a:r>
            <a:rPr lang="fr-FR" sz="1400" dirty="0" err="1" smtClean="0"/>
            <a:t>postgreffe</a:t>
          </a:r>
          <a:r>
            <a:rPr lang="fr-FR" sz="1400" dirty="0" smtClean="0"/>
            <a:t> prévu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0.75182</cdr:x>
      <cdr:y>0.72734</cdr:y>
    </cdr:from>
    <cdr:to>
      <cdr:x>0.8777</cdr:x>
      <cdr:y>0.84279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5461354" y="2908909"/>
          <a:ext cx="914400" cy="461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0.82798</cdr:x>
      <cdr:y>0.77136</cdr:y>
    </cdr:from>
    <cdr:to>
      <cdr:x>0.95386</cdr:x>
      <cdr:y>1</cdr:y>
    </cdr:to>
    <cdr:sp macro="" textlink="">
      <cdr:nvSpPr>
        <cdr:cNvPr id="10" name="ZoneTexte 9"/>
        <cdr:cNvSpPr txBox="1"/>
      </cdr:nvSpPr>
      <cdr:spPr>
        <a:xfrm xmlns:a="http://schemas.openxmlformats.org/drawingml/2006/main">
          <a:off x="6014583" y="31945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0.80375</cdr:x>
      <cdr:y>0.72645</cdr:y>
    </cdr:from>
    <cdr:to>
      <cdr:x>0.92962</cdr:x>
      <cdr:y>0.84908</cdr:y>
    </cdr:to>
    <cdr:sp macro="" textlink="">
      <cdr:nvSpPr>
        <cdr:cNvPr id="11" name="ZoneTexte 10"/>
        <cdr:cNvSpPr txBox="1"/>
      </cdr:nvSpPr>
      <cdr:spPr>
        <a:xfrm xmlns:a="http://schemas.openxmlformats.org/drawingml/2006/main">
          <a:off x="5838556" y="2905347"/>
          <a:ext cx="914400" cy="490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P= 0,0001</a:t>
          </a:r>
          <a:endParaRPr lang="fr-FR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0.18068</cdr:x>
      <cdr:y>0.06669</cdr:y>
    </cdr:from>
    <cdr:to>
      <cdr:x>0.96085</cdr:x>
      <cdr:y>0.61088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86893" y="269210"/>
          <a:ext cx="6420534" cy="2196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0.28362</cdr:x>
      <cdr:y>0.54829</cdr:y>
    </cdr:from>
    <cdr:to>
      <cdr:x>0.39473</cdr:x>
      <cdr:y>0.77482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334093" y="22131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dirty="0" smtClean="0"/>
            <a:t>Médiane de SSP</a:t>
          </a:r>
        </a:p>
        <a:p xmlns:a="http://schemas.openxmlformats.org/drawingml/2006/main">
          <a:r>
            <a:rPr lang="fr-FR" sz="1400" dirty="0" smtClean="0"/>
            <a:t>IRD: 20,6 mois</a:t>
          </a:r>
        </a:p>
        <a:p xmlns:a="http://schemas.openxmlformats.org/drawingml/2006/main">
          <a:r>
            <a:rPr lang="fr-FR" sz="1400" dirty="0" smtClean="0"/>
            <a:t>RD + placebo: 14,7 mois</a:t>
          </a:r>
        </a:p>
        <a:p xmlns:a="http://schemas.openxmlformats.org/drawingml/2006/main">
          <a:r>
            <a:rPr lang="fr-FR" sz="1400" dirty="0"/>
            <a:t>	</a:t>
          </a:r>
        </a:p>
      </cdr:txBody>
    </cdr:sp>
  </cdr:relSizeAnchor>
  <cdr:relSizeAnchor xmlns:cdr="http://schemas.openxmlformats.org/drawingml/2006/chartDrawing">
    <cdr:from>
      <cdr:x>0.23026</cdr:x>
      <cdr:y>0.64188</cdr:y>
    </cdr:from>
    <cdr:to>
      <cdr:x>0.27656</cdr:x>
      <cdr:y>0.64227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1894968" y="2590947"/>
          <a:ext cx="381000" cy="158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36F2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0.23179</cdr:x>
      <cdr:y>0.69691</cdr:y>
    </cdr:from>
    <cdr:to>
      <cdr:x>0.27809</cdr:x>
      <cdr:y>0.6973</cdr:y>
    </cdr:to>
    <cdr:cxnSp macro="">
      <cdr:nvCxnSpPr>
        <cdr:cNvPr id="5" name="Connecteur droit 4"/>
        <cdr:cNvCxnSpPr/>
      </cdr:nvCxnSpPr>
      <cdr:spPr>
        <a:xfrm xmlns:a="http://schemas.openxmlformats.org/drawingml/2006/main">
          <a:off x="1907541" y="2813089"/>
          <a:ext cx="381000" cy="158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1F487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0.74961</cdr:x>
      <cdr:y>0.16822</cdr:y>
    </cdr:from>
    <cdr:to>
      <cdr:x>0.86072</cdr:x>
      <cdr:y>0.39476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6168978" y="6790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p = 0,012</a:t>
          </a:r>
          <a:endParaRPr lang="fr-FR" sz="1400" b="1" dirty="0"/>
        </a:p>
      </cdr:txBody>
    </cdr:sp>
  </cdr:relSizeAnchor>
  <cdr:relSizeAnchor xmlns:cdr="http://schemas.openxmlformats.org/drawingml/2006/chartDrawing">
    <cdr:from>
      <cdr:x>0.0575</cdr:x>
      <cdr:y>0.04673</cdr:y>
    </cdr:from>
    <cdr:to>
      <cdr:x>0.16861</cdr:x>
      <cdr:y>0.27326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73231" y="1886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(%)</a:t>
          </a:r>
          <a:endParaRPr lang="fr-FR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BBC4C-0097-407C-8565-3D0E7ACC2C2C}" type="datetimeFigureOut">
              <a:rPr lang="fr-FR" smtClean="0"/>
              <a:t>01/12/16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313AD-9DEA-4BD4-BFF1-F310E7A7F4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6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6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4D79-AA0F-7B42-A311-EC2B1DE5A2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a-chapitre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1"/>
            <a:ext cx="9143999" cy="6855755"/>
          </a:xfrm>
          <a:prstGeom prst="rect">
            <a:avLst/>
          </a:prstGeom>
        </p:spPr>
      </p:pic>
      <p:sp>
        <p:nvSpPr>
          <p:cNvPr id="9" name="Rectangle 29"/>
          <p:cNvSpPr txBox="1">
            <a:spLocks noChangeArrowheads="1"/>
          </p:cNvSpPr>
          <p:nvPr userDrawn="1"/>
        </p:nvSpPr>
        <p:spPr bwMode="auto">
          <a:xfrm>
            <a:off x="152400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white"/>
                </a:solidFill>
                <a:ea typeface="ＭＳ Ｐゴシック" pitchFamily="-84" charset="-128"/>
              </a:rPr>
              <a:t>Correspondances en </a:t>
            </a:r>
            <a:r>
              <a:rPr lang="fr-FR" dirty="0" err="1" smtClean="0">
                <a:solidFill>
                  <a:prstClr val="white"/>
                </a:solidFill>
                <a:ea typeface="ＭＳ Ｐゴシック" pitchFamily="-84" charset="-128"/>
              </a:rPr>
              <a:t>Onco-Hématologie</a:t>
            </a:r>
            <a:endParaRPr lang="fr-FR" dirty="0" smtClean="0">
              <a:solidFill>
                <a:prstClr val="white"/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92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67467"/>
            <a:ext cx="8229599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70000"/>
            <a:ext cx="8229599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1181" y="120469"/>
            <a:ext cx="558701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/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68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4728625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28624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4728624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1181" y="120469"/>
            <a:ext cx="558701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/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65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a-chapitre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1"/>
            <a:ext cx="9143999" cy="6855755"/>
          </a:xfrm>
          <a:prstGeom prst="rect">
            <a:avLst/>
          </a:prstGeom>
        </p:spPr>
      </p:pic>
      <p:sp>
        <p:nvSpPr>
          <p:cNvPr id="9" name="Rectangle 29"/>
          <p:cNvSpPr txBox="1">
            <a:spLocks noChangeArrowheads="1"/>
          </p:cNvSpPr>
          <p:nvPr userDrawn="1"/>
        </p:nvSpPr>
        <p:spPr bwMode="auto">
          <a:xfrm>
            <a:off x="152400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white"/>
                </a:solidFill>
                <a:ea typeface="ＭＳ Ｐゴシック" pitchFamily="-84" charset="-128"/>
              </a:rPr>
              <a:t>Correspondances en </a:t>
            </a:r>
            <a:r>
              <a:rPr lang="fr-FR" dirty="0" err="1" smtClean="0">
                <a:solidFill>
                  <a:prstClr val="white"/>
                </a:solidFill>
                <a:ea typeface="ＭＳ Ｐゴシック" pitchFamily="-84" charset="-128"/>
              </a:rPr>
              <a:t>Onco-Hématologie</a:t>
            </a:r>
            <a:endParaRPr lang="fr-FR" dirty="0" smtClean="0">
              <a:solidFill>
                <a:prstClr val="white"/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34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67467"/>
            <a:ext cx="8229599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70000"/>
            <a:ext cx="8229599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1181" y="120469"/>
            <a:ext cx="558701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/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31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4229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4728625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28624" y="127000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1C294E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4728624" y="558800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871181" y="120469"/>
            <a:ext cx="558701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/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13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F54BE-3815-41BB-AF3A-09302B281A39}" type="datetimeFigureOut">
              <a:rPr lang="fr-FR" smtClean="0"/>
              <a:t>01/12/16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FEEA-BD75-45A4-BB8D-EE080C1F0A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56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A6FCFE8-61B1-3F40-AA17-E28B6375579F}" type="datetimeFigureOut">
              <a:rPr lang="fr-FR"/>
              <a:pPr/>
              <a:t>01/12/16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FD15F17-CCFC-D044-8D40-5F7B63F4226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62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dia-fond.ps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1122"/>
            <a:ext cx="9143997" cy="685575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44000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rgbClr val="1C294E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Correspondances en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Onco-Hématologie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8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dia-fond.ps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" y="1122"/>
            <a:ext cx="9143997" cy="685575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9471" y="230596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0" y="6400800"/>
            <a:ext cx="9144000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rgbClr val="1C294E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7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Correspondances en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Onco-Hématologie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6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4294967295"/>
          </p:nvPr>
        </p:nvSpPr>
        <p:spPr>
          <a:xfrm>
            <a:off x="4490480" y="1677960"/>
            <a:ext cx="3694544" cy="168563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fr-FR" sz="3600" b="1" dirty="0" err="1" smtClean="0">
                <a:solidFill>
                  <a:srgbClr val="1C294E"/>
                </a:solidFill>
              </a:rPr>
              <a:t>Gammapathies</a:t>
            </a:r>
            <a:r>
              <a:rPr lang="fr-FR" sz="3600" b="1" dirty="0" smtClean="0">
                <a:solidFill>
                  <a:srgbClr val="1C294E"/>
                </a:solidFill>
              </a:rPr>
              <a:t> monoclonales/Myélome</a:t>
            </a:r>
          </a:p>
        </p:txBody>
      </p:sp>
      <p:sp>
        <p:nvSpPr>
          <p:cNvPr id="4" name="Espace réservé du texte 9"/>
          <p:cNvSpPr txBox="1">
            <a:spLocks/>
          </p:cNvSpPr>
          <p:nvPr/>
        </p:nvSpPr>
        <p:spPr bwMode="auto">
          <a:xfrm>
            <a:off x="4351931" y="3179379"/>
            <a:ext cx="3108411" cy="66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3EA237"/>
              </a:buClr>
              <a:buSzPct val="100000"/>
              <a:defRPr/>
            </a:pPr>
            <a:endParaRPr lang="fr-FR" i="1" dirty="0">
              <a:solidFill>
                <a:srgbClr val="DC5A20"/>
              </a:solidFill>
              <a:ea typeface="ＭＳ Ｐゴシック" charset="-128"/>
              <a:cs typeface="Arial"/>
            </a:endParaRPr>
          </a:p>
        </p:txBody>
      </p:sp>
      <p:sp>
        <p:nvSpPr>
          <p:cNvPr id="5" name="Espace réservé du pied de page 6"/>
          <p:cNvSpPr txBox="1">
            <a:spLocks/>
          </p:cNvSpPr>
          <p:nvPr/>
        </p:nvSpPr>
        <p:spPr>
          <a:xfrm>
            <a:off x="2770263" y="6400800"/>
            <a:ext cx="5916536" cy="470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algn="r">
              <a:defRPr/>
            </a:pPr>
            <a:r>
              <a:rPr lang="fr-FR" sz="1000" i="1" dirty="0" smtClean="0">
                <a:solidFill>
                  <a:prstClr val="black"/>
                </a:solidFill>
              </a:rPr>
              <a:t>ASH 2015</a:t>
            </a:r>
            <a:endParaRPr lang="fr-FR" sz="1000" i="1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80958" y="5354818"/>
            <a:ext cx="200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Dr Claudine Sohn</a:t>
            </a:r>
          </a:p>
          <a:p>
            <a:pPr algn="ctr"/>
            <a:r>
              <a:rPr lang="fr-FR" dirty="0" smtClean="0"/>
              <a:t>Mai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41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9141" y="2330392"/>
            <a:ext cx="8229599" cy="3244561"/>
          </a:xfrm>
        </p:spPr>
        <p:txBody>
          <a:bodyPr/>
          <a:lstStyle/>
          <a:p>
            <a:r>
              <a:rPr lang="fr-FR" sz="1600" dirty="0" smtClean="0"/>
              <a:t>Pic &gt; 30 g/l</a:t>
            </a:r>
          </a:p>
          <a:p>
            <a:r>
              <a:rPr lang="fr-FR" sz="1600" dirty="0" smtClean="0"/>
              <a:t>SMM </a:t>
            </a:r>
            <a:r>
              <a:rPr lang="fr-FR" sz="1600" dirty="0" err="1" smtClean="0"/>
              <a:t>IgA</a:t>
            </a:r>
            <a:endParaRPr lang="fr-FR" sz="1600" dirty="0" smtClean="0"/>
          </a:p>
          <a:p>
            <a:r>
              <a:rPr lang="fr-FR" sz="1600" dirty="0" smtClean="0"/>
              <a:t>Rapport K/</a:t>
            </a:r>
            <a:r>
              <a:rPr lang="fr-FR" sz="1600" dirty="0" err="1" smtClean="0"/>
              <a:t>λ</a:t>
            </a:r>
            <a:r>
              <a:rPr lang="fr-FR" sz="1600" dirty="0" smtClean="0"/>
              <a:t> ou </a:t>
            </a:r>
            <a:r>
              <a:rPr lang="fr-FR" sz="1600" dirty="0" err="1" smtClean="0"/>
              <a:t>λ</a:t>
            </a:r>
            <a:r>
              <a:rPr lang="fr-FR" sz="1600" dirty="0" smtClean="0"/>
              <a:t>/K ≥ 8 mais &lt; 100</a:t>
            </a:r>
          </a:p>
          <a:p>
            <a:r>
              <a:rPr lang="fr-FR" sz="1600" dirty="0" smtClean="0"/>
              <a:t>Progression du pic ≥ 25% en 6 mois</a:t>
            </a:r>
          </a:p>
          <a:p>
            <a:r>
              <a:rPr lang="fr-FR" sz="1600" dirty="0" smtClean="0"/>
              <a:t>% </a:t>
            </a:r>
            <a:r>
              <a:rPr lang="fr-FR" sz="1600" dirty="0" err="1" smtClean="0"/>
              <a:t>plasmocytose</a:t>
            </a:r>
            <a:r>
              <a:rPr lang="fr-FR" sz="1600" dirty="0" smtClean="0"/>
              <a:t> médullaire</a:t>
            </a:r>
          </a:p>
          <a:p>
            <a:r>
              <a:rPr lang="fr-FR" sz="1600" dirty="0" err="1" smtClean="0"/>
              <a:t>t</a:t>
            </a:r>
            <a:r>
              <a:rPr lang="fr-FR" sz="1600" dirty="0" smtClean="0"/>
              <a:t>(4;14) ou </a:t>
            </a:r>
            <a:r>
              <a:rPr lang="fr-FR" sz="1600" dirty="0" err="1" smtClean="0"/>
              <a:t>del</a:t>
            </a:r>
            <a:r>
              <a:rPr lang="fr-FR" sz="1600" dirty="0" smtClean="0"/>
              <a:t>(17) ou gain 1q</a:t>
            </a:r>
          </a:p>
          <a:p>
            <a:r>
              <a:rPr lang="fr-FR" sz="1600" dirty="0" smtClean="0"/>
              <a:t>Plasmocytes circulants</a:t>
            </a:r>
          </a:p>
          <a:p>
            <a:r>
              <a:rPr lang="fr-FR" sz="1600" dirty="0" smtClean="0"/>
              <a:t>Infiltrat diffus ou 1 lésion focale IRM</a:t>
            </a:r>
          </a:p>
          <a:p>
            <a:r>
              <a:rPr lang="fr-FR" sz="1600" dirty="0" smtClean="0"/>
              <a:t>TEP avec lésions focales</a:t>
            </a:r>
            <a:endParaRPr lang="fr-FR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42573" y="1607773"/>
            <a:ext cx="8229599" cy="423404"/>
          </a:xfrm>
        </p:spPr>
        <p:txBody>
          <a:bodyPr/>
          <a:lstStyle/>
          <a:p>
            <a:r>
              <a:rPr lang="fr-FR" sz="1800" b="0" i="0" u="sng" dirty="0" smtClean="0"/>
              <a:t>Principaux facteurs</a:t>
            </a:r>
            <a:r>
              <a:rPr lang="fr-FR" sz="1800" b="0" i="0" dirty="0" smtClean="0"/>
              <a:t>:</a:t>
            </a:r>
            <a:endParaRPr lang="fr-FR" sz="1800" b="0" i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688691" y="1642807"/>
            <a:ext cx="8229600" cy="531813"/>
          </a:xfrm>
        </p:spPr>
        <p:txBody>
          <a:bodyPr/>
          <a:lstStyle/>
          <a:p>
            <a:pPr marL="0" indent="0">
              <a:buNone/>
            </a:pPr>
            <a:r>
              <a:rPr lang="fr-FR" b="0" u="sng" dirty="0" smtClean="0"/>
              <a:t>Très haut risque de progression:</a:t>
            </a:r>
          </a:p>
          <a:p>
            <a:pPr marL="0" indent="0">
              <a:buNone/>
            </a:pPr>
            <a:endParaRPr lang="fr-FR" b="0" u="sng" dirty="0" smtClean="0"/>
          </a:p>
          <a:p>
            <a:pPr>
              <a:buFont typeface="Arial"/>
              <a:buChar char="•"/>
            </a:pPr>
            <a:r>
              <a:rPr lang="fr-FR" sz="1600" b="0" dirty="0" err="1" smtClean="0"/>
              <a:t>Plasmocytose</a:t>
            </a:r>
            <a:r>
              <a:rPr lang="fr-FR" sz="1600" b="0" dirty="0" smtClean="0"/>
              <a:t> médullaire ≥ 60%</a:t>
            </a:r>
          </a:p>
          <a:p>
            <a:pPr>
              <a:buFont typeface="Arial"/>
              <a:buChar char="•"/>
            </a:pPr>
            <a:r>
              <a:rPr lang="fr-FR" sz="1600" b="0" dirty="0" smtClean="0"/>
              <a:t>Rapport K/</a:t>
            </a:r>
            <a:r>
              <a:rPr lang="fr-FR" sz="1600" b="0" dirty="0" err="1" smtClean="0"/>
              <a:t>λ</a:t>
            </a:r>
            <a:r>
              <a:rPr lang="fr-FR" sz="1600" b="0" dirty="0" smtClean="0"/>
              <a:t> ≥ 100</a:t>
            </a:r>
          </a:p>
          <a:p>
            <a:pPr>
              <a:buFont typeface="Arial"/>
              <a:buChar char="•"/>
            </a:pPr>
            <a:r>
              <a:rPr lang="fr-FR" sz="1600" b="0" dirty="0" smtClean="0"/>
              <a:t>≥ 2 lésions focales en IRM</a:t>
            </a:r>
            <a:endParaRPr lang="fr-FR" sz="1600" b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Nouveaux critères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1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Nouveaux critères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869375"/>
              </p:ext>
            </p:extLst>
          </p:nvPr>
        </p:nvGraphicFramePr>
        <p:xfrm>
          <a:off x="314960" y="1191578"/>
          <a:ext cx="8625840" cy="464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60"/>
                <a:gridCol w="2156460"/>
                <a:gridCol w="2156460"/>
                <a:gridCol w="21564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MGUS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SMM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Composant</a:t>
                      </a:r>
                      <a:r>
                        <a:rPr lang="fr-FR" b="1" baseline="0" dirty="0" smtClean="0"/>
                        <a:t> monoclonal sérique ou urinaire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Pic &lt; 30 g/l</a:t>
                      </a:r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b="1" dirty="0" smtClean="0"/>
                        <a:t>ET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IgG</a:t>
                      </a:r>
                      <a:r>
                        <a:rPr lang="fr-FR" sz="1600" dirty="0" smtClean="0"/>
                        <a:t> ou </a:t>
                      </a:r>
                      <a:r>
                        <a:rPr lang="fr-FR" sz="1600" dirty="0" err="1" smtClean="0"/>
                        <a:t>IgA</a:t>
                      </a:r>
                      <a:r>
                        <a:rPr lang="fr-FR" sz="1600" dirty="0" smtClean="0"/>
                        <a:t> ≥ 30 g/l</a:t>
                      </a:r>
                    </a:p>
                    <a:p>
                      <a:pPr algn="ctr"/>
                      <a:r>
                        <a:rPr lang="fr-FR" sz="1600" b="1" dirty="0" smtClean="0"/>
                        <a:t>OU</a:t>
                      </a:r>
                    </a:p>
                    <a:p>
                      <a:pPr algn="ctr"/>
                      <a:r>
                        <a:rPr lang="fr-FR" sz="1600" dirty="0" smtClean="0"/>
                        <a:t>Protéinurie</a:t>
                      </a:r>
                      <a:r>
                        <a:rPr lang="fr-FR" sz="1600" baseline="0" dirty="0" smtClean="0"/>
                        <a:t> monoclonale ≥ 500 mg/24h</a:t>
                      </a:r>
                    </a:p>
                    <a:p>
                      <a:pPr algn="ctr"/>
                      <a:endParaRPr lang="fr-FR" sz="1600" baseline="0" dirty="0" smtClean="0"/>
                    </a:p>
                    <a:p>
                      <a:pPr algn="ctr"/>
                      <a:r>
                        <a:rPr lang="fr-FR" sz="1600" b="1" baseline="0" dirty="0" smtClean="0"/>
                        <a:t>OU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Plasmocytose</a:t>
                      </a:r>
                      <a:r>
                        <a:rPr lang="fr-FR" b="1" dirty="0" smtClean="0"/>
                        <a:t> médullaire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&lt; 10%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≥ 10% et &lt; 60%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≥</a:t>
                      </a:r>
                      <a:r>
                        <a:rPr lang="fr-FR" sz="1600" baseline="0" dirty="0" smtClean="0"/>
                        <a:t> 10% </a:t>
                      </a:r>
                    </a:p>
                    <a:p>
                      <a:pPr algn="ctr"/>
                      <a:r>
                        <a:rPr lang="fr-FR" sz="1600" b="1" baseline="0" dirty="0" smtClean="0"/>
                        <a:t>OU</a:t>
                      </a:r>
                    </a:p>
                    <a:p>
                      <a:pPr algn="ctr"/>
                      <a:r>
                        <a:rPr lang="fr-FR" sz="1600" baseline="0" dirty="0" err="1" smtClean="0"/>
                        <a:t>plasmocytome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Citères</a:t>
                      </a:r>
                      <a:r>
                        <a:rPr lang="fr-FR" b="1" dirty="0" smtClean="0"/>
                        <a:t> CRAB et/ou</a:t>
                      </a:r>
                      <a:r>
                        <a:rPr lang="fr-FR" b="1" baseline="0" dirty="0" smtClean="0"/>
                        <a:t> nouveaux marqueurs de malignité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ET</a:t>
                      </a:r>
                    </a:p>
                    <a:p>
                      <a:pPr algn="ctr"/>
                      <a:r>
                        <a:rPr lang="fr-FR" sz="1600" dirty="0" smtClean="0"/>
                        <a:t>absence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ET</a:t>
                      </a:r>
                    </a:p>
                    <a:p>
                      <a:pPr algn="ctr"/>
                      <a:r>
                        <a:rPr lang="fr-FR" sz="1600" dirty="0" smtClean="0"/>
                        <a:t>absence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ET</a:t>
                      </a:r>
                    </a:p>
                    <a:p>
                      <a:pPr algn="ctr"/>
                      <a:r>
                        <a:rPr lang="fr-FR" sz="1600" dirty="0" smtClean="0"/>
                        <a:t>Au moins 1 critère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60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9996" y="1652579"/>
            <a:ext cx="8229599" cy="4114147"/>
          </a:xfrm>
        </p:spPr>
        <p:txBody>
          <a:bodyPr/>
          <a:lstStyle/>
          <a:p>
            <a:r>
              <a:rPr lang="fr-FR" dirty="0" smtClean="0"/>
              <a:t>Présence composant monoclonal sérique ou urinaire non nécessaire pour le diagnostic (mais suivi évolutif)</a:t>
            </a:r>
          </a:p>
          <a:p>
            <a:endParaRPr lang="fr-FR" dirty="0" smtClean="0"/>
          </a:p>
          <a:p>
            <a:r>
              <a:rPr lang="fr-FR" dirty="0" smtClean="0"/>
              <a:t>Insuffisance rénale: seuil de clairance &lt; 40 ml/mn</a:t>
            </a:r>
          </a:p>
          <a:p>
            <a:endParaRPr lang="fr-FR" dirty="0" smtClean="0"/>
          </a:p>
          <a:p>
            <a:r>
              <a:rPr lang="fr-FR" dirty="0" smtClean="0"/>
              <a:t>Bilan radiologique: </a:t>
            </a:r>
            <a:r>
              <a:rPr lang="fr-FR" dirty="0" err="1" smtClean="0"/>
              <a:t>Rx</a:t>
            </a:r>
            <a:r>
              <a:rPr lang="fr-FR" dirty="0" smtClean="0"/>
              <a:t> standard, imagerie morphologique (TDM corps entier faibles doses) et fonctionnelle (IRM, TEP scan)</a:t>
            </a:r>
          </a:p>
          <a:p>
            <a:endParaRPr lang="fr-FR" dirty="0" smtClean="0"/>
          </a:p>
          <a:p>
            <a:r>
              <a:rPr lang="fr-FR" dirty="0" smtClean="0"/>
              <a:t>En pratique: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Au diagnostic: dosage chaînes légères pour SMM, imagerie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Suivi: si haut risque, chaînes légères et IRM (fréquence?); pour bas risque, contrôles si progression biologique sans critères CRAB associés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Nouveautés: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3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0928" y="169780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Modèle d’</a:t>
            </a:r>
            <a:r>
              <a:rPr lang="fr-FR" sz="2400" dirty="0" err="1" smtClean="0"/>
              <a:t>oncogénèse</a:t>
            </a:r>
            <a:r>
              <a:rPr lang="fr-FR" sz="2400" dirty="0" smtClean="0"/>
              <a:t> du myélome</a:t>
            </a:r>
            <a:endParaRPr lang="fr-FR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73976"/>
              </p:ext>
            </p:extLst>
          </p:nvPr>
        </p:nvGraphicFramePr>
        <p:xfrm>
          <a:off x="433895" y="1360997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Centre germinatif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MGUS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myélome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Phases extra-médullaire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riangle isocèle 8"/>
          <p:cNvSpPr/>
          <p:nvPr/>
        </p:nvSpPr>
        <p:spPr>
          <a:xfrm rot="16200000">
            <a:off x="429387" y="2588133"/>
            <a:ext cx="2374900" cy="2319274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 rot="16200000">
            <a:off x="1575316" y="3096268"/>
            <a:ext cx="1608820" cy="3495548"/>
          </a:xfrm>
          <a:prstGeom prst="triangl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riangle isocèle 12"/>
          <p:cNvSpPr/>
          <p:nvPr/>
        </p:nvSpPr>
        <p:spPr>
          <a:xfrm rot="16200000">
            <a:off x="5168600" y="2203347"/>
            <a:ext cx="2419550" cy="4388251"/>
          </a:xfrm>
          <a:prstGeom prst="triangl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 rot="16200000">
            <a:off x="936371" y="4630800"/>
            <a:ext cx="1535684" cy="2144524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77349" y="3415080"/>
            <a:ext cx="7937500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Translocations 14q32</a:t>
            </a:r>
          </a:p>
          <a:p>
            <a:r>
              <a:rPr lang="fr-FR" sz="1200" dirty="0" smtClean="0"/>
              <a:t>(4p16, 11q13, 16q23</a:t>
            </a:r>
          </a:p>
          <a:p>
            <a:r>
              <a:rPr lang="fr-FR" sz="1200" dirty="0" smtClean="0"/>
              <a:t>20q11…)                                                                                                                   Mutations RAS, translocations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                                                                                                                             MYC, mutations TP53, </a:t>
            </a:r>
            <a:r>
              <a:rPr lang="fr-FR" sz="1200" dirty="0" err="1" smtClean="0"/>
              <a:t>del</a:t>
            </a:r>
            <a:r>
              <a:rPr lang="fr-FR" sz="1200" dirty="0" smtClean="0"/>
              <a:t> (17p),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                                                                                                                                       évolutions clonales…    </a:t>
            </a:r>
          </a:p>
          <a:p>
            <a:endParaRPr lang="fr-FR" sz="1400" dirty="0"/>
          </a:p>
          <a:p>
            <a:r>
              <a:rPr lang="fr-FR" sz="1400" dirty="0" smtClean="0"/>
              <a:t>                                             Del (13)</a:t>
            </a:r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             </a:t>
            </a:r>
            <a:endParaRPr lang="fr-FR" sz="1200" dirty="0" smtClean="0"/>
          </a:p>
          <a:p>
            <a:r>
              <a:rPr lang="fr-FR" sz="1200" dirty="0" smtClean="0"/>
              <a:t>      </a:t>
            </a:r>
            <a:r>
              <a:rPr lang="fr-FR" sz="1200" dirty="0" err="1" smtClean="0"/>
              <a:t>Hyperdiploïdie</a:t>
            </a:r>
            <a:endParaRPr lang="fr-FR" sz="1200" dirty="0" smtClean="0"/>
          </a:p>
          <a:p>
            <a:r>
              <a:rPr lang="fr-FR" sz="1200" dirty="0" smtClean="0"/>
              <a:t>(3, 5, 7, 9, 11, 15, 19,21)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100" dirty="0" smtClean="0"/>
              <a:t>D’après </a:t>
            </a:r>
            <a:r>
              <a:rPr lang="fr-FR" sz="1100" dirty="0" err="1" smtClean="0"/>
              <a:t>Bergsagel</a:t>
            </a:r>
            <a:r>
              <a:rPr lang="fr-FR" sz="1100" dirty="0" smtClean="0"/>
              <a:t> &amp; </a:t>
            </a:r>
            <a:r>
              <a:rPr lang="fr-FR" sz="1100" dirty="0" err="1" smtClean="0"/>
              <a:t>Kuehl</a:t>
            </a:r>
            <a:r>
              <a:rPr lang="fr-FR" sz="1100" dirty="0" smtClean="0"/>
              <a:t>, ASH 2005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3887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diversité clonale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ASH 2015 - D’après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Melchor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 L et al.,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ea typeface="Arial" pitchFamily="-84" charset="0"/>
                <a:cs typeface="Arial" pitchFamily="-84" charset="0"/>
              </a:rPr>
              <a:t>. 371, actualisé 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2246721" y="1386255"/>
            <a:ext cx="3099975" cy="2070358"/>
            <a:chOff x="1401462" y="1461704"/>
            <a:chExt cx="3099975" cy="2070358"/>
          </a:xfrm>
        </p:grpSpPr>
        <p:sp>
          <p:nvSpPr>
            <p:cNvPr id="11" name="Ellipse 10"/>
            <p:cNvSpPr/>
            <p:nvPr/>
          </p:nvSpPr>
          <p:spPr>
            <a:xfrm rot="2630260">
              <a:off x="1401462" y="1976615"/>
              <a:ext cx="2251822" cy="1377917"/>
            </a:xfrm>
            <a:prstGeom prst="ellipse">
              <a:avLst/>
            </a:prstGeom>
            <a:solidFill>
              <a:srgbClr val="008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 rot="2630260">
              <a:off x="1782462" y="1602300"/>
              <a:ext cx="2251822" cy="1377917"/>
            </a:xfrm>
            <a:prstGeom prst="ellipse">
              <a:avLst/>
            </a:prstGeom>
            <a:solidFill>
              <a:srgbClr val="1F487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 rot="18969740" flipH="1">
              <a:off x="2249615" y="1989982"/>
              <a:ext cx="2251822" cy="1377917"/>
            </a:xfrm>
            <a:prstGeom prst="ellipse">
              <a:avLst/>
            </a:prstGeom>
            <a:solidFill>
              <a:srgbClr val="FF66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 rot="18969740" flipH="1">
              <a:off x="1868615" y="1615667"/>
              <a:ext cx="2251822" cy="1377917"/>
            </a:xfrm>
            <a:prstGeom prst="ellipse">
              <a:avLst/>
            </a:prstGeom>
            <a:solidFill>
              <a:srgbClr val="FF00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235242" y="1461704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12</a:t>
              </a:r>
              <a:endParaRPr lang="fr-FR" sz="11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018684" y="1795916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0</a:t>
              </a:r>
              <a:endParaRPr lang="fr-FR" sz="11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708078" y="2203652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8</a:t>
              </a:r>
              <a:endParaRPr lang="fr-FR" sz="11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109130" y="2737052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1</a:t>
              </a:r>
              <a:endParaRPr lang="fr-FR" sz="11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357782" y="2140820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2</a:t>
              </a:r>
              <a:endParaRPr lang="fr-FR" sz="11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10974" y="1656884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7</a:t>
              </a:r>
              <a:endParaRPr lang="fr-FR" sz="11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289104" y="1461704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19</a:t>
              </a:r>
              <a:endParaRPr lang="fr-FR" sz="11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559606" y="1822652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17</a:t>
              </a:r>
              <a:endParaRPr lang="fr-FR" sz="11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871090" y="2210336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31</a:t>
              </a:r>
              <a:endParaRPr lang="fr-FR" sz="11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784238" y="2606247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77</a:t>
              </a:r>
              <a:endParaRPr lang="fr-FR" sz="11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407246" y="2965652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18</a:t>
              </a:r>
              <a:endParaRPr lang="fr-FR" sz="11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195104" y="2965652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4</a:t>
              </a:r>
              <a:endParaRPr lang="fr-FR" sz="11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23510" y="2737052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6</a:t>
              </a:r>
              <a:endParaRPr lang="fr-FR" sz="11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255684" y="2160872"/>
              <a:ext cx="3415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28</a:t>
              </a:r>
              <a:endParaRPr lang="fr-FR" sz="11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823464" y="3270452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 smtClean="0"/>
                <a:t>3</a:t>
              </a:r>
              <a:endParaRPr lang="fr-FR" sz="1100" dirty="0"/>
            </a:p>
          </p:txBody>
        </p:sp>
      </p:grpSp>
      <p:sp>
        <p:nvSpPr>
          <p:cNvPr id="30" name="Ellipse 29"/>
          <p:cNvSpPr/>
          <p:nvPr/>
        </p:nvSpPr>
        <p:spPr>
          <a:xfrm rot="3177563">
            <a:off x="3917761" y="1694692"/>
            <a:ext cx="1412946" cy="46829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3177563">
            <a:off x="3537207" y="2450775"/>
            <a:ext cx="526474" cy="52647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5898495" y="1261426"/>
            <a:ext cx="2903903" cy="1236705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À la seconde rechute, 62 nouvelles mutations dont 50 ne sont pas partagées entre les échantillons de moelle à droite et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33" name="Connecteur droit 32"/>
          <p:cNvCxnSpPr>
            <a:endCxn id="32" idx="1"/>
          </p:cNvCxnSpPr>
          <p:nvPr/>
        </p:nvCxnSpPr>
        <p:spPr>
          <a:xfrm flipV="1">
            <a:off x="4928770" y="1879779"/>
            <a:ext cx="969725" cy="8189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5895807" y="2933324"/>
            <a:ext cx="2613522" cy="738658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Tous les échantillons partagent un panel 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de 77 mutations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36" name="Connecteur droit 35"/>
          <p:cNvCxnSpPr>
            <a:stCxn id="31" idx="7"/>
            <a:endCxn id="35" idx="1"/>
          </p:cNvCxnSpPr>
          <p:nvPr/>
        </p:nvCxnSpPr>
        <p:spPr>
          <a:xfrm>
            <a:off x="4061146" y="2750463"/>
            <a:ext cx="1834661" cy="55219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477893"/>
              </p:ext>
            </p:extLst>
          </p:nvPr>
        </p:nvGraphicFramePr>
        <p:xfrm>
          <a:off x="1149872" y="4153602"/>
          <a:ext cx="727197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130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9014" y="158129"/>
            <a:ext cx="8229600" cy="1143000"/>
          </a:xfrm>
        </p:spPr>
        <p:txBody>
          <a:bodyPr/>
          <a:lstStyle/>
          <a:p>
            <a:r>
              <a:rPr lang="fr-FR" u="sng" dirty="0" smtClean="0"/>
              <a:t>Critères de réponse au traitement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RC « </a:t>
            </a:r>
            <a:r>
              <a:rPr lang="fr-FR" dirty="0" err="1" smtClean="0"/>
              <a:t>Freelite</a:t>
            </a:r>
            <a:r>
              <a:rPr lang="fr-FR" dirty="0" smtClean="0"/>
              <a:t> »: </a:t>
            </a:r>
            <a:r>
              <a:rPr lang="fr-FR" sz="2400" dirty="0" smtClean="0"/>
              <a:t>EPP et IFX normales (sang et urines)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 myélogramme normal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 </a:t>
            </a:r>
            <a:r>
              <a:rPr lang="fr-FR" sz="2400" dirty="0" err="1" smtClean="0"/>
              <a:t>freelite</a:t>
            </a:r>
            <a:r>
              <a:rPr lang="fr-FR" sz="2400" dirty="0" smtClean="0"/>
              <a:t> normal</a:t>
            </a:r>
          </a:p>
          <a:p>
            <a:r>
              <a:rPr lang="fr-FR" dirty="0" smtClean="0"/>
              <a:t>RC: </a:t>
            </a:r>
            <a:r>
              <a:rPr lang="fr-FR" sz="2400" dirty="0" smtClean="0"/>
              <a:t>EPP et IFX normales (sang et urines)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myélogramme normal</a:t>
            </a:r>
          </a:p>
          <a:p>
            <a:r>
              <a:rPr lang="fr-FR" dirty="0" smtClean="0"/>
              <a:t>TBRP: </a:t>
            </a:r>
            <a:r>
              <a:rPr lang="fr-FR" sz="2400" dirty="0" smtClean="0"/>
              <a:t>réponse &gt; 90% (pic)</a:t>
            </a:r>
          </a:p>
          <a:p>
            <a:r>
              <a:rPr lang="fr-FR" dirty="0" smtClean="0"/>
              <a:t>RP: </a:t>
            </a:r>
            <a:r>
              <a:rPr lang="fr-FR" sz="2400" dirty="0" smtClean="0"/>
              <a:t>réponse &gt; 50% (pic)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Bio standard avec albumine, calcémie</a:t>
            </a:r>
          </a:p>
          <a:p>
            <a:r>
              <a:rPr lang="fr-FR" dirty="0" smtClean="0"/>
              <a:t>Béta2microglobuline</a:t>
            </a:r>
          </a:p>
          <a:p>
            <a:r>
              <a:rPr lang="fr-FR" dirty="0" smtClean="0"/>
              <a:t>Protides, EPP, IEPP, chaînes légères sériques</a:t>
            </a:r>
          </a:p>
          <a:p>
            <a:r>
              <a:rPr lang="fr-FR" dirty="0" smtClean="0"/>
              <a:t>Protéinurie des 24h avec </a:t>
            </a:r>
            <a:r>
              <a:rPr lang="fr-FR" dirty="0" err="1" smtClean="0"/>
              <a:t>bence</a:t>
            </a:r>
            <a:r>
              <a:rPr lang="fr-FR" dirty="0" smtClean="0"/>
              <a:t> </a:t>
            </a:r>
            <a:r>
              <a:rPr lang="fr-FR" dirty="0" err="1" smtClean="0"/>
              <a:t>jones</a:t>
            </a:r>
            <a:endParaRPr lang="fr-FR" dirty="0" smtClean="0"/>
          </a:p>
          <a:p>
            <a:r>
              <a:rPr lang="fr-FR" dirty="0" smtClean="0"/>
              <a:t>IRM ou TEP</a:t>
            </a:r>
          </a:p>
          <a:p>
            <a:r>
              <a:rPr lang="fr-FR" dirty="0" smtClean="0"/>
              <a:t>Myélogramme</a:t>
            </a:r>
          </a:p>
          <a:p>
            <a:r>
              <a:rPr lang="fr-FR" dirty="0" smtClean="0"/>
              <a:t>FISH et/ou caryotype moléculaire si &lt; 75 ans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Biologie au diagnostic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5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5548" y="2528241"/>
            <a:ext cx="8229599" cy="3375713"/>
          </a:xfrm>
        </p:spPr>
        <p:txBody>
          <a:bodyPr/>
          <a:lstStyle/>
          <a:p>
            <a:r>
              <a:rPr lang="fr-FR" dirty="0" smtClean="0"/>
              <a:t>Définition progression:</a:t>
            </a:r>
          </a:p>
          <a:p>
            <a:pPr>
              <a:buFont typeface="Courier New"/>
              <a:buChar char="o"/>
            </a:pPr>
            <a:r>
              <a:rPr lang="fr-FR" sz="1600" dirty="0" smtClean="0"/>
              <a:t>augmentation &gt; 25% du composant monoclonal (</a:t>
            </a:r>
            <a:r>
              <a:rPr lang="fr-FR" sz="1600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fr-FR" sz="1600" dirty="0" smtClean="0">
                <a:latin typeface="ＭＳ ゴシック"/>
                <a:ea typeface="ＭＳ ゴシック"/>
                <a:cs typeface="ＭＳ ゴシック"/>
                <a:sym typeface="Wingdings"/>
              </a:rPr>
              <a:t>≥</a:t>
            </a:r>
            <a:r>
              <a:rPr lang="fr-FR" sz="1600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5 g/l) ou composant urinaire (</a:t>
            </a:r>
            <a:r>
              <a:rPr lang="fr-FR" sz="1600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fr-FR" sz="1600" dirty="0" smtClean="0">
                <a:sym typeface="Wingdings"/>
              </a:rPr>
              <a:t>&gt; 200 mg/24h)</a:t>
            </a:r>
          </a:p>
          <a:p>
            <a:pPr>
              <a:buFont typeface="Courier New"/>
              <a:buChar char="o"/>
            </a:pPr>
            <a:r>
              <a:rPr lang="fr-FR" sz="1600" dirty="0" smtClean="0">
                <a:sym typeface="Wingdings"/>
              </a:rPr>
              <a:t>Ou </a:t>
            </a:r>
            <a:r>
              <a:rPr lang="fr-FR" sz="1600" dirty="0" err="1" smtClean="0">
                <a:sym typeface="Wingdings"/>
              </a:rPr>
              <a:t>plasmocytose</a:t>
            </a:r>
            <a:r>
              <a:rPr lang="fr-FR" sz="1600" dirty="0" smtClean="0">
                <a:sym typeface="Wingdings"/>
              </a:rPr>
              <a:t> médullaire &gt;10%</a:t>
            </a:r>
          </a:p>
          <a:p>
            <a:pPr>
              <a:buFont typeface="Courier New"/>
              <a:buChar char="o"/>
            </a:pPr>
            <a:r>
              <a:rPr lang="fr-FR" sz="1600" dirty="0" smtClean="0">
                <a:sym typeface="Wingdings"/>
              </a:rPr>
              <a:t>Ou nouvelle lésion osseuse ou augmentation de 50% de la taille des lésions</a:t>
            </a:r>
          </a:p>
          <a:p>
            <a:pPr>
              <a:buFont typeface="Courier New"/>
              <a:buChar char="o"/>
            </a:pPr>
            <a:r>
              <a:rPr lang="fr-FR" sz="1600" dirty="0" smtClean="0">
                <a:sym typeface="Wingdings"/>
              </a:rPr>
              <a:t>Ou hypercalcémie ≥ 2,8</a:t>
            </a:r>
          </a:p>
          <a:p>
            <a:pPr>
              <a:buFont typeface="Courier New"/>
              <a:buChar char="o"/>
            </a:pPr>
            <a:endParaRPr lang="fr-FR" sz="1400" dirty="0">
              <a:sym typeface="Wingding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Surveillance après fin de traitement, clinique et biologie tous les 3 mois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Rechute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1432"/>
            <a:ext cx="8229599" cy="3014132"/>
          </a:xfrm>
        </p:spPr>
        <p:txBody>
          <a:bodyPr/>
          <a:lstStyle/>
          <a:p>
            <a:pPr marL="0" indent="0">
              <a:buNone/>
            </a:pPr>
            <a:endParaRPr lang="fr-FR" dirty="0">
              <a:sym typeface="Wingdings"/>
            </a:endParaRPr>
          </a:p>
          <a:p>
            <a:pPr>
              <a:buFont typeface="Courier New"/>
              <a:buChar char="o"/>
            </a:pPr>
            <a:r>
              <a:rPr lang="fr-FR" dirty="0">
                <a:sym typeface="Wingdings"/>
              </a:rPr>
              <a:t>Rechute clinique: 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	</a:t>
            </a:r>
            <a:r>
              <a:rPr lang="fr-FR" sz="1600" dirty="0">
                <a:sym typeface="Wingdings"/>
              </a:rPr>
              <a:t>- nouvelle lésion osseuse  ou augmentation de 50% de taille des lésions</a:t>
            </a:r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	- hypercalcémie ≥ 2,8</a:t>
            </a:r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	- anémie &lt; 10 g/dl</a:t>
            </a:r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	- aggravation de  l’insuffisance </a:t>
            </a:r>
            <a:r>
              <a:rPr lang="fr-FR" sz="1600" dirty="0" smtClean="0">
                <a:sym typeface="Wingdings"/>
              </a:rPr>
              <a:t>rénale</a:t>
            </a:r>
          </a:p>
          <a:p>
            <a:pPr marL="0" indent="0">
              <a:buNone/>
            </a:pPr>
            <a:endParaRPr lang="fr-FR" dirty="0">
              <a:sym typeface="Wingdings"/>
            </a:endParaRPr>
          </a:p>
          <a:p>
            <a:pPr>
              <a:buFont typeface="Courier New"/>
              <a:buChar char="o"/>
            </a:pPr>
            <a:r>
              <a:rPr lang="fr-FR" dirty="0" smtClean="0">
                <a:sym typeface="Wingdings"/>
              </a:rPr>
              <a:t>Rechute biologique: augmentation du composant monoclonal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	</a:t>
            </a:r>
            <a:r>
              <a:rPr lang="fr-FR" sz="1600" dirty="0" smtClean="0">
                <a:sym typeface="Wingdings"/>
              </a:rPr>
              <a:t>- doublement du pic (sang et/ou urine) &lt; 2 mois</a:t>
            </a:r>
          </a:p>
          <a:p>
            <a:pPr marL="0" indent="0">
              <a:buNone/>
            </a:pPr>
            <a:r>
              <a:rPr lang="fr-FR" sz="1600" dirty="0">
                <a:sym typeface="Wingdings"/>
              </a:rPr>
              <a:t>	</a:t>
            </a:r>
            <a:r>
              <a:rPr lang="fr-FR" sz="1600" dirty="0" smtClean="0">
                <a:sym typeface="Wingdings"/>
              </a:rPr>
              <a:t>- augmentation en valeur absolue à 2 prélèvements consécutifs: &gt; 10 g/l    	 	sang, &gt; 500 mg/24h urines, &gt; 200 mg/l si CLL sériques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ym typeface="Wingdings"/>
              </a:rPr>
              <a:t>Critères de </a:t>
            </a:r>
            <a:r>
              <a:rPr lang="fr-FR" dirty="0" smtClean="0">
                <a:sym typeface="Wingdings"/>
              </a:rPr>
              <a:t>retraitement:</a:t>
            </a:r>
            <a:endParaRPr lang="fr-FR" dirty="0">
              <a:sym typeface="Wingdings"/>
            </a:endParaRP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Rechute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4058" y="139811"/>
            <a:ext cx="8229600" cy="1143000"/>
          </a:xfrm>
        </p:spPr>
        <p:txBody>
          <a:bodyPr/>
          <a:lstStyle/>
          <a:p>
            <a:r>
              <a:rPr lang="fr-FR" dirty="0" smtClean="0"/>
              <a:t>Evolution des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        </a:t>
            </a:r>
            <a:r>
              <a:rPr lang="fr-FR" sz="2000" dirty="0" smtClean="0"/>
              <a:t>1962         1984         1990               2000           2004 +</a:t>
            </a:r>
            <a:endParaRPr lang="fr-FR" sz="2000" dirty="0"/>
          </a:p>
        </p:txBody>
      </p:sp>
      <p:sp>
        <p:nvSpPr>
          <p:cNvPr id="6" name="Flèche vers la droite 5"/>
          <p:cNvSpPr/>
          <p:nvPr/>
        </p:nvSpPr>
        <p:spPr>
          <a:xfrm>
            <a:off x="977900" y="2182368"/>
            <a:ext cx="73025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993900" y="2514600"/>
            <a:ext cx="12700" cy="6858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443936" y="3231803"/>
            <a:ext cx="1125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Melphalan</a:t>
            </a:r>
            <a:endParaRPr lang="fr-FR" sz="1600" dirty="0" smtClean="0"/>
          </a:p>
          <a:p>
            <a:r>
              <a:rPr lang="fr-FR" sz="1600" dirty="0" err="1" smtClean="0"/>
              <a:t>Prednisone</a:t>
            </a:r>
            <a:endParaRPr lang="fr-FR" sz="16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073400" y="2573923"/>
            <a:ext cx="0" cy="18034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800378" y="4415592"/>
            <a:ext cx="546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VAD</a:t>
            </a:r>
            <a:endParaRPr lang="fr-FR" sz="16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127500" y="2552700"/>
            <a:ext cx="0" cy="11938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87428" y="3786089"/>
            <a:ext cx="108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Autogreffe</a:t>
            </a:r>
            <a:endParaRPr lang="fr-FR" sz="1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499100" y="2514600"/>
            <a:ext cx="0" cy="216317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991100" y="4745623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Thalidomide</a:t>
            </a:r>
            <a:endParaRPr lang="fr-FR" sz="16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6654800" y="2514600"/>
            <a:ext cx="0" cy="30226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499100" y="5537200"/>
            <a:ext cx="26302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Inhibiteurs de </a:t>
            </a:r>
            <a:r>
              <a:rPr lang="fr-FR" sz="1600" dirty="0" err="1" smtClean="0"/>
              <a:t>protéasome</a:t>
            </a:r>
            <a:r>
              <a:rPr lang="fr-FR" sz="1600" dirty="0" smtClean="0"/>
              <a:t>, </a:t>
            </a:r>
          </a:p>
          <a:p>
            <a:r>
              <a:rPr lang="fr-FR" sz="1600" dirty="0" smtClean="0"/>
              <a:t>Agents </a:t>
            </a:r>
            <a:r>
              <a:rPr lang="fr-FR" sz="1600" dirty="0" err="1" smtClean="0"/>
              <a:t>immuno</a:t>
            </a:r>
            <a:r>
              <a:rPr lang="fr-FR" sz="1600" dirty="0" smtClean="0"/>
              <a:t>-modulateurs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14001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b="0" dirty="0" smtClean="0">
                <a:solidFill>
                  <a:schemeClr val="bg1"/>
                </a:solidFill>
              </a:rPr>
              <a:t>Données générales</a:t>
            </a:r>
            <a:endParaRPr lang="fr-FR" sz="2400" b="0" dirty="0">
              <a:solidFill>
                <a:schemeClr val="bg1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05226" y="1829188"/>
            <a:ext cx="7854696" cy="3792746"/>
          </a:xfrm>
        </p:spPr>
        <p:txBody>
          <a:bodyPr>
            <a:normAutofit fontScale="92500" lnSpcReduction="10000"/>
          </a:bodyPr>
          <a:lstStyle/>
          <a:p>
            <a:pPr marR="0" algn="l">
              <a:lnSpc>
                <a:spcPct val="110000"/>
              </a:lnSpc>
              <a:spcAft>
                <a:spcPts val="600"/>
              </a:spcAft>
              <a:buSzPct val="107000"/>
              <a:buFont typeface="Arial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Constantia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Calibri" charset="0"/>
              </a:rPr>
              <a:t>  </a:t>
            </a:r>
            <a:r>
              <a:rPr lang="fr-FR" sz="2400" dirty="0">
                <a:solidFill>
                  <a:schemeClr val="bg1"/>
                </a:solidFill>
                <a:latin typeface="Calibri" charset="0"/>
              </a:rPr>
              <a:t>3</a:t>
            </a:r>
            <a:r>
              <a:rPr lang="fr-FR" sz="2400" baseline="300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ème</a:t>
            </a: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cancer hématologique après les lymphomes et les </a:t>
            </a:r>
          </a:p>
          <a:p>
            <a:pPr marR="0" algn="l">
              <a:lnSpc>
                <a:spcPct val="110000"/>
              </a:lnSpc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   leucémies</a:t>
            </a:r>
          </a:p>
          <a:p>
            <a:pPr marR="0" algn="l">
              <a:lnSpc>
                <a:spcPct val="130000"/>
              </a:lnSpc>
              <a:spcAft>
                <a:spcPts val="600"/>
              </a:spcAft>
              <a:buSzPct val="107000"/>
              <a:buFont typeface="Arial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 3 600 nouveaux cas par an en France</a:t>
            </a:r>
          </a:p>
          <a:p>
            <a:pPr marR="0" algn="l">
              <a:lnSpc>
                <a:spcPct val="13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 50 % des patients ont plus de 70 ans et 20 % ont plus de 80 ans</a:t>
            </a:r>
          </a:p>
          <a:p>
            <a:pPr marR="0" algn="l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 Fréquence de la </a:t>
            </a:r>
            <a:r>
              <a:rPr lang="fr-FR" sz="2400" dirty="0" err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gammapathie</a:t>
            </a: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monoclonale de signification  </a:t>
            </a:r>
          </a:p>
          <a:p>
            <a:pPr marR="0" algn="l">
              <a:lnSpc>
                <a:spcPct val="110000"/>
              </a:lnSpc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   indéterminée ( MGUS) : </a:t>
            </a:r>
            <a:r>
              <a:rPr lang="fr-FR" sz="2400" dirty="0" err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IgG</a:t>
            </a: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monoclonale chez 6,1 % des  sujets   </a:t>
            </a:r>
          </a:p>
          <a:p>
            <a:pPr marR="0" algn="l">
              <a:lnSpc>
                <a:spcPct val="110000"/>
              </a:lnSpc>
              <a:spcAft>
                <a:spcPts val="600"/>
              </a:spcAft>
            </a:pPr>
            <a:r>
              <a:rPr lang="fr-FR" sz="2400" dirty="0">
                <a:solidFill>
                  <a:schemeClr val="bg1"/>
                </a:solidFill>
                <a:latin typeface="Calibri" charset="0"/>
                <a:cs typeface="ＭＳ Ｐゴシック" charset="0"/>
              </a:rPr>
              <a:t>    normaux  de plus de 70 ans.</a:t>
            </a:r>
          </a:p>
          <a:p>
            <a:pPr marR="0" algn="l">
              <a:lnSpc>
                <a:spcPct val="80000"/>
              </a:lnSpc>
              <a:buFont typeface="Arial" charset="0"/>
              <a:buChar char="•"/>
            </a:pPr>
            <a:endParaRPr lang="fr-FR" sz="1000" b="1" dirty="0">
              <a:solidFill>
                <a:schemeClr val="bg1"/>
              </a:solidFill>
              <a:latin typeface="Calibri" charset="0"/>
            </a:endParaRPr>
          </a:p>
          <a:p>
            <a:pPr marR="0" algn="l">
              <a:lnSpc>
                <a:spcPct val="80000"/>
              </a:lnSpc>
              <a:buFont typeface="Arial" charset="0"/>
              <a:buChar char="•"/>
            </a:pPr>
            <a:endParaRPr lang="fr-FR" sz="800" dirty="0">
              <a:solidFill>
                <a:schemeClr val="bg1"/>
              </a:solidFill>
              <a:latin typeface="Constantia" charset="0"/>
            </a:endParaRPr>
          </a:p>
          <a:p>
            <a:pPr marR="0" algn="l">
              <a:lnSpc>
                <a:spcPct val="80000"/>
              </a:lnSpc>
            </a:pPr>
            <a:endParaRPr lang="fr-FR" sz="800" dirty="0">
              <a:solidFill>
                <a:schemeClr val="bg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7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i="0" dirty="0" smtClean="0"/>
              <a:t>MRD: corrélation avec le pronostic en termes de SSP et SG</a:t>
            </a:r>
            <a:endParaRPr lang="fr-FR" b="0" i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57200" y="5940096"/>
            <a:ext cx="8229600" cy="531813"/>
          </a:xfrm>
        </p:spPr>
        <p:txBody>
          <a:bodyPr/>
          <a:lstStyle/>
          <a:p>
            <a:pPr marL="0" indent="0" algn="ctr">
              <a:buNone/>
            </a:pPr>
            <a:r>
              <a:rPr lang="fr-FR" sz="1600" b="0" dirty="0" smtClean="0"/>
              <a:t>Mois depuis randomisation</a:t>
            </a:r>
            <a:endParaRPr lang="fr-FR" sz="1600" b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maladie résiduelle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686"/>
              </p:ext>
            </p:extLst>
          </p:nvPr>
        </p:nvGraphicFramePr>
        <p:xfrm>
          <a:off x="254438" y="1982901"/>
          <a:ext cx="7264186" cy="394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704265" y="2940573"/>
            <a:ext cx="2083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Survie 3 ans:</a:t>
            </a:r>
          </a:p>
          <a:p>
            <a:r>
              <a:rPr lang="fr-FR" dirty="0" smtClean="0"/>
              <a:t>83 vs 53% en pré</a:t>
            </a:r>
          </a:p>
          <a:p>
            <a:r>
              <a:rPr lang="fr-FR" dirty="0" smtClean="0"/>
              <a:t>90 vs 59% en post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22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maladie résiduelle médullaire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35" name="Espace réservé du contenu 34"/>
          <p:cNvPicPr>
            <a:picLocks noGrp="1" noChangeAspect="1"/>
          </p:cNvPicPr>
          <p:nvPr>
            <p:ph idx="1"/>
          </p:nvPr>
        </p:nvPicPr>
        <p:blipFill>
          <a:blip r:embed="rId2"/>
          <a:srcRect t="22930" b="22930"/>
          <a:stretch>
            <a:fillRect/>
          </a:stretch>
        </p:blipFill>
        <p:spPr/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032"/>
            <a:ext cx="9144000" cy="52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i="0" dirty="0" smtClean="0"/>
              <a:t>Protocole IFM/DFCI 2009: intérêt IRM/TEP à visée pronostique et diagnostique (survie sans progression/survie globale)</a:t>
            </a:r>
            <a:endParaRPr lang="fr-FR" b="0" i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457200" y="5344304"/>
            <a:ext cx="8229600" cy="77550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	TEP négatif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TEP positif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 et myélome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11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185563"/>
              </p:ext>
            </p:extLst>
          </p:nvPr>
        </p:nvGraphicFramePr>
        <p:xfrm>
          <a:off x="457201" y="2166938"/>
          <a:ext cx="4081794" cy="301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315189"/>
              </p:ext>
            </p:extLst>
          </p:nvPr>
        </p:nvGraphicFramePr>
        <p:xfrm>
          <a:off x="4710768" y="2103945"/>
          <a:ext cx="4191000" cy="302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777004" y="5481567"/>
            <a:ext cx="381000" cy="1588"/>
          </a:xfrm>
          <a:prstGeom prst="line">
            <a:avLst/>
          </a:prstGeom>
          <a:ln w="38100" cap="flat" cmpd="sng" algn="ctr">
            <a:solidFill>
              <a:srgbClr val="F36F2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27298" y="5895940"/>
            <a:ext cx="381000" cy="1588"/>
          </a:xfrm>
          <a:prstGeom prst="line">
            <a:avLst/>
          </a:prstGeom>
          <a:ln w="38100" cap="flat" cmpd="sng" algn="ctr">
            <a:solidFill>
              <a:srgbClr val="1F48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6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Étude IFM 2009 : autogreffe dans les myélomes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 multiple: place de l’autogreffe?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8" y="1608667"/>
            <a:ext cx="7029297" cy="8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9" y="1958446"/>
            <a:ext cx="14144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91" y="1958446"/>
            <a:ext cx="18589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29" y="1961092"/>
            <a:ext cx="2352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" y="2589213"/>
            <a:ext cx="70294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" y="3113617"/>
            <a:ext cx="3273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9" y="3653367"/>
            <a:ext cx="3273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8" y="4190472"/>
            <a:ext cx="32734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9" y="5069416"/>
            <a:ext cx="3273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5808133"/>
            <a:ext cx="7029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3" y="3170767"/>
            <a:ext cx="3273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3" y="3735389"/>
            <a:ext cx="32734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2" y="4300538"/>
            <a:ext cx="32734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53" y="5069416"/>
            <a:ext cx="32734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2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" y="1029696"/>
            <a:ext cx="8229599" cy="435425"/>
          </a:xfrm>
        </p:spPr>
        <p:txBody>
          <a:bodyPr/>
          <a:lstStyle/>
          <a:p>
            <a:r>
              <a:rPr lang="fr-FR" dirty="0" smtClean="0"/>
              <a:t>Étude IFM 2009 : autogreffe dans les myélomes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incontournables</a:t>
            </a:r>
            <a:br>
              <a:rPr lang="fr-FR" dirty="0" smtClean="0"/>
            </a:br>
            <a:r>
              <a:rPr lang="fr-FR" dirty="0" smtClean="0"/>
              <a:t>Myélome multiple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ASH 2015 - D’après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Attal 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391,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420" y="242295"/>
            <a:ext cx="514529" cy="38100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1D924B46-CAF6-4D5A-975D-CC0976A41991}" type="slidenum">
              <a:rPr lang="fr-FR" smtClean="0">
                <a:solidFill>
                  <a:prstClr val="white"/>
                </a:solidFill>
              </a:rPr>
              <a:pPr/>
              <a:t>24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18201" y="2175446"/>
            <a:ext cx="334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Tableau de SSP p.4 </a:t>
            </a:r>
            <a:r>
              <a:rPr lang="fr-FR" dirty="0" err="1" smtClean="0"/>
              <a:t>myelomag</a:t>
            </a:r>
            <a:endParaRPr lang="fr-FR" dirty="0"/>
          </a:p>
        </p:txBody>
      </p:sp>
      <p:pic>
        <p:nvPicPr>
          <p:cNvPr id="8" name="Picture 2" descr="C:\Users\Hélène\Pictures\Mes numérisations\2016-02 (févr.)\numérisation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69" y="1601188"/>
            <a:ext cx="7848872" cy="4554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10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62451"/>
              </p:ext>
            </p:extLst>
          </p:nvPr>
        </p:nvGraphicFramePr>
        <p:xfrm>
          <a:off x="494920" y="1462747"/>
          <a:ext cx="8229600" cy="432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VCD</a:t>
                      </a:r>
                    </a:p>
                    <a:p>
                      <a:r>
                        <a:rPr lang="fr-FR" dirty="0" smtClean="0"/>
                        <a:t>(n=84)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VRD</a:t>
                      </a:r>
                    </a:p>
                    <a:p>
                      <a:r>
                        <a:rPr lang="fr-FR" dirty="0" smtClean="0"/>
                        <a:t>(n=270)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RD</a:t>
                      </a:r>
                    </a:p>
                    <a:p>
                      <a:r>
                        <a:rPr lang="fr-FR" dirty="0" smtClean="0"/>
                        <a:t>(n=178)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VD</a:t>
                      </a:r>
                    </a:p>
                    <a:p>
                      <a:r>
                        <a:rPr lang="fr-FR" dirty="0" smtClean="0"/>
                        <a:t>(n=161)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3366FF"/>
                          </a:solidFill>
                        </a:rPr>
                        <a:t>Réponse avant</a:t>
                      </a:r>
                      <a:r>
                        <a:rPr lang="fr-FR" sz="1400" b="1" baseline="0" dirty="0" smtClean="0">
                          <a:solidFill>
                            <a:srgbClr val="3366FF"/>
                          </a:solidFill>
                        </a:rPr>
                        <a:t> auto CSH</a:t>
                      </a:r>
                      <a:endParaRPr lang="fr-FR" sz="1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(5%)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54 (20%)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 (16%)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 (18%)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 (30%)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99 (37%)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46 (26%)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 (33%)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42 (50%)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103 (38%)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97 (54%)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67 (42%)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3366FF"/>
                          </a:solidFill>
                        </a:rPr>
                        <a:t>Réponse 100 jours après auto CSH</a:t>
                      </a:r>
                      <a:endParaRPr lang="fr-FR" sz="14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0,08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 (27%)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100 (37%)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 (30%)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 (35%)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26 (31%)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75 (28%)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59 (33%)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 (30%)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24 (29%)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62 (23%)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39 (22%)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 (22%)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consolidation après autogreffe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Cornell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 R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. 396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0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Cornell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 R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. 396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sp>
        <p:nvSpPr>
          <p:cNvPr id="8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consolidation après autogreffe</a:t>
            </a:r>
            <a:endParaRPr lang="fr-FR" dirty="0"/>
          </a:p>
        </p:txBody>
      </p:sp>
      <p:graphicFrame>
        <p:nvGraphicFramePr>
          <p:cNvPr id="21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83683"/>
              </p:ext>
            </p:extLst>
          </p:nvPr>
        </p:nvGraphicFramePr>
        <p:xfrm>
          <a:off x="1001370" y="1785067"/>
          <a:ext cx="7264186" cy="399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11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7115" y="1709790"/>
            <a:ext cx="8229599" cy="3014132"/>
          </a:xfrm>
        </p:spPr>
        <p:txBody>
          <a:bodyPr/>
          <a:lstStyle/>
          <a:p>
            <a:r>
              <a:rPr lang="fr-FR" dirty="0" smtClean="0"/>
              <a:t>Etude ENDEAVOR</a:t>
            </a:r>
          </a:p>
          <a:p>
            <a:r>
              <a:rPr lang="fr-FR" dirty="0" smtClean="0"/>
              <a:t>900 patients randomisés</a:t>
            </a:r>
          </a:p>
          <a:p>
            <a:r>
              <a:rPr lang="fr-FR" dirty="0" err="1" smtClean="0"/>
              <a:t>Kd</a:t>
            </a:r>
            <a:r>
              <a:rPr lang="fr-FR" dirty="0" smtClean="0"/>
              <a:t> versus </a:t>
            </a:r>
            <a:r>
              <a:rPr lang="fr-FR" dirty="0" err="1" smtClean="0"/>
              <a:t>Vd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i="0" dirty="0" smtClean="0"/>
              <a:t>CARFILZOMIB</a:t>
            </a:r>
            <a:endParaRPr lang="fr-FR" b="0" i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inhibiteurs du </a:t>
            </a:r>
            <a:r>
              <a:rPr lang="fr-FR" dirty="0" err="1" smtClean="0"/>
              <a:t>protéasome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8" name="Picture 2" descr="C:\Users\Hélène\Pictures\Mes numérisations\2016-02 (févr.)\numérisatio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25" y="2961081"/>
            <a:ext cx="8305967" cy="3183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60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Inhibiteur de </a:t>
            </a:r>
            <a:r>
              <a:rPr lang="fr-FR" dirty="0" err="1" smtClean="0"/>
              <a:t>protéasome</a:t>
            </a:r>
            <a:r>
              <a:rPr lang="fr-FR" dirty="0" smtClean="0"/>
              <a:t> oral</a:t>
            </a:r>
          </a:p>
          <a:p>
            <a:r>
              <a:rPr lang="fr-FR" dirty="0" smtClean="0"/>
              <a:t>4 mg J1, J8, J15</a:t>
            </a:r>
          </a:p>
          <a:p>
            <a:r>
              <a:rPr lang="fr-FR" dirty="0" smtClean="0"/>
              <a:t>Essai TOURMALINE: IRD versus RD + placebo, réfractaires ou rechute, 1 à 3 lignes antérieurs: gain de SSP</a:t>
            </a:r>
          </a:p>
          <a:p>
            <a:r>
              <a:rPr lang="fr-FR" dirty="0" smtClean="0"/>
              <a:t>Maintenance pour les hauts risques?</a:t>
            </a:r>
          </a:p>
          <a:p>
            <a:r>
              <a:rPr lang="fr-FR" dirty="0" smtClean="0"/>
              <a:t>Association à d’autres molécules?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i="0" dirty="0" smtClean="0"/>
              <a:t>IXAZOMIB</a:t>
            </a:r>
            <a:endParaRPr lang="fr-FR" b="0" i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Myélome: inhibiteurs du </a:t>
            </a:r>
            <a:r>
              <a:rPr lang="fr-FR" dirty="0" err="1"/>
              <a:t>protéasome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28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38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914400" y="5537701"/>
            <a:ext cx="8229600" cy="531813"/>
          </a:xfrm>
        </p:spPr>
        <p:txBody>
          <a:bodyPr/>
          <a:lstStyle/>
          <a:p>
            <a:pPr marL="0" indent="0" algn="ctr">
              <a:buNone/>
            </a:pPr>
            <a:r>
              <a:rPr lang="fr-FR" b="0" dirty="0" smtClean="0"/>
              <a:t>mois</a:t>
            </a:r>
            <a:endParaRPr lang="fr-FR" b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IRD versus RD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Moreau P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. 727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graphicFrame>
        <p:nvGraphicFramePr>
          <p:cNvPr id="9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60342"/>
              </p:ext>
            </p:extLst>
          </p:nvPr>
        </p:nvGraphicFramePr>
        <p:xfrm>
          <a:off x="457200" y="1420956"/>
          <a:ext cx="8229600" cy="403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59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générales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10592" y="1480065"/>
            <a:ext cx="8229599" cy="37897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  <a:buClr>
                <a:srgbClr val="20C9F8"/>
              </a:buClr>
              <a:buFont typeface="Calibri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Hémopathie maligne de la lignée lympho</a:t>
            </a: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ïde B au stade plasmocytaire dans la moelle osseuse.</a:t>
            </a:r>
          </a:p>
          <a:p>
            <a:pPr>
              <a:lnSpc>
                <a:spcPct val="120000"/>
              </a:lnSpc>
              <a:spcAft>
                <a:spcPts val="200"/>
              </a:spcAft>
              <a:buClr>
                <a:srgbClr val="20C9F8"/>
              </a:buClr>
              <a:buFont typeface="Calibri" charset="0"/>
              <a:buChar char="•"/>
            </a:pP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 Le clone plasmocytaire du myélome produit une immunoglobuline      monoclonale (complète ou chaînes légères uniquement), génère des éléments destructeurs du tissu osseux (interleukines, TNF) et envahit la moelle osseuse (insuffisance médullaire).</a:t>
            </a:r>
          </a:p>
          <a:p>
            <a:pPr>
              <a:lnSpc>
                <a:spcPct val="120000"/>
              </a:lnSpc>
              <a:spcAft>
                <a:spcPts val="200"/>
              </a:spcAft>
              <a:buClr>
                <a:srgbClr val="20C9F8"/>
              </a:buClr>
              <a:buFont typeface="Calibri" charset="0"/>
              <a:buChar char="•"/>
            </a:pP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 Principaux types de myélome :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Clr>
                <a:srgbClr val="20C9F8"/>
              </a:buClr>
              <a:buNone/>
            </a:pP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	- </a:t>
            </a:r>
            <a:r>
              <a:rPr lang="fr-FR" altLang="ja-JP" sz="1600" dirty="0" err="1">
                <a:solidFill>
                  <a:srgbClr val="000000"/>
                </a:solidFill>
                <a:latin typeface="+mj-lt"/>
                <a:cs typeface="ＭＳ Ｐゴシック" charset="0"/>
              </a:rPr>
              <a:t>Ig</a:t>
            </a: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 G : 64 %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Clr>
                <a:srgbClr val="20C9F8"/>
              </a:buClr>
              <a:buNone/>
            </a:pP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	- </a:t>
            </a:r>
            <a:r>
              <a:rPr lang="fr-FR" altLang="ja-JP" sz="1600" dirty="0" err="1">
                <a:solidFill>
                  <a:srgbClr val="000000"/>
                </a:solidFill>
                <a:latin typeface="+mj-lt"/>
                <a:cs typeface="ＭＳ Ｐゴシック" charset="0"/>
              </a:rPr>
              <a:t>Ig</a:t>
            </a: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 A : 20 %</a:t>
            </a:r>
          </a:p>
          <a:p>
            <a:pPr>
              <a:lnSpc>
                <a:spcPct val="120000"/>
              </a:lnSpc>
              <a:spcAft>
                <a:spcPts val="200"/>
              </a:spcAft>
              <a:buFont typeface="Arial" charset="0"/>
              <a:buNone/>
            </a:pP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	 </a:t>
            </a:r>
            <a:r>
              <a:rPr lang="fr-FR" altLang="ja-JP" sz="1600" dirty="0" smtClean="0">
                <a:solidFill>
                  <a:srgbClr val="000000"/>
                </a:solidFill>
                <a:latin typeface="+mj-lt"/>
                <a:cs typeface="ＭＳ Ｐゴシック" charset="0"/>
              </a:rPr>
              <a:t>   - </a:t>
            </a:r>
            <a:r>
              <a:rPr lang="fr-FR" altLang="ja-JP" sz="1600" dirty="0" err="1" smtClean="0">
                <a:solidFill>
                  <a:srgbClr val="000000"/>
                </a:solidFill>
                <a:latin typeface="+mj-lt"/>
                <a:cs typeface="ＭＳ Ｐゴシック" charset="0"/>
              </a:rPr>
              <a:t>Ig</a:t>
            </a:r>
            <a:r>
              <a:rPr lang="fr-FR" altLang="ja-JP" sz="1600" dirty="0" smtClean="0">
                <a:solidFill>
                  <a:srgbClr val="000000"/>
                </a:solidFill>
                <a:latin typeface="+mj-lt"/>
                <a:cs typeface="ＭＳ Ｐゴシック" charset="0"/>
              </a:rPr>
              <a:t> </a:t>
            </a: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D, E ou M &lt; 2 %</a:t>
            </a:r>
          </a:p>
          <a:p>
            <a:pPr>
              <a:lnSpc>
                <a:spcPct val="120000"/>
              </a:lnSpc>
              <a:spcAft>
                <a:spcPts val="200"/>
              </a:spcAft>
              <a:buFont typeface="Arial" charset="0"/>
              <a:buNone/>
            </a:pP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	 </a:t>
            </a:r>
            <a:r>
              <a:rPr lang="fr-FR" altLang="ja-JP" sz="1600" dirty="0" smtClean="0">
                <a:solidFill>
                  <a:srgbClr val="000000"/>
                </a:solidFill>
                <a:latin typeface="+mj-lt"/>
                <a:cs typeface="ＭＳ Ｐゴシック" charset="0"/>
              </a:rPr>
              <a:t>   - Chaînes </a:t>
            </a:r>
            <a:r>
              <a:rPr lang="fr-FR" altLang="ja-JP" sz="1600" dirty="0">
                <a:solidFill>
                  <a:srgbClr val="000000"/>
                </a:solidFill>
                <a:latin typeface="+mj-lt"/>
                <a:cs typeface="ＭＳ Ｐゴシック" charset="0"/>
              </a:rPr>
              <a:t>légères (kappa ou lambda) : 14 %</a:t>
            </a:r>
            <a:endParaRPr lang="fr-FR" sz="160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9" name="Picture 5" descr="67-3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67" y="3779534"/>
            <a:ext cx="2928938" cy="2197100"/>
          </a:xfrm>
          <a:prstGeom prst="rect">
            <a:avLst/>
          </a:prstGeom>
          <a:noFill/>
          <a:ln w="28575">
            <a:solidFill>
              <a:srgbClr val="161C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9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i="0" dirty="0" smtClean="0"/>
              <a:t>ELOTUZUMAB</a:t>
            </a:r>
            <a:endParaRPr lang="fr-FR" b="0" i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Myélome: anticorps monoclonaux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65675" y="2567934"/>
            <a:ext cx="2780525" cy="3014132"/>
          </a:xfrm>
        </p:spPr>
        <p:txBody>
          <a:bodyPr/>
          <a:lstStyle/>
          <a:p>
            <a:r>
              <a:rPr lang="fr-FR" dirty="0" smtClean="0"/>
              <a:t>Cible: SLAMF7</a:t>
            </a:r>
          </a:p>
          <a:p>
            <a:r>
              <a:rPr lang="fr-FR" dirty="0" smtClean="0"/>
              <a:t>Voie IV, 1x/</a:t>
            </a:r>
            <a:r>
              <a:rPr lang="fr-FR" dirty="0" err="1" smtClean="0"/>
              <a:t>sem</a:t>
            </a:r>
            <a:r>
              <a:rPr lang="fr-FR" dirty="0" smtClean="0"/>
              <a:t> 2 mois puis 2x/mois</a:t>
            </a:r>
          </a:p>
          <a:p>
            <a:r>
              <a:rPr lang="fr-FR" dirty="0" smtClean="0"/>
              <a:t>Etude Eloquent</a:t>
            </a:r>
            <a:endParaRPr lang="fr-FR" dirty="0"/>
          </a:p>
        </p:txBody>
      </p:sp>
      <p:pic>
        <p:nvPicPr>
          <p:cNvPr id="11" name="Picture 2" descr="C:\Users\Hélène\Pictures\Mes numérisations\2016-02 (févr.)\numérisatio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432" y="1814233"/>
            <a:ext cx="5811012" cy="358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6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0" i="0" dirty="0"/>
              <a:t>ELOTUZUMAB</a:t>
            </a:r>
          </a:p>
          <a:p>
            <a:endParaRPr lang="fr-FR" b="0" i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Myélome: anticorps monoclonaux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8" name="Picture 2" descr="C:\Users\Hélène\Pictures\Mes numérisations\2016-02 (févr.)\numérisation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942" b="16942"/>
          <a:stretch>
            <a:fillRect/>
          </a:stretch>
        </p:blipFill>
        <p:spPr bwMode="auto">
          <a:xfrm>
            <a:off x="411437" y="2242616"/>
            <a:ext cx="8229599" cy="3546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58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Hélène\Pictures\Mes numérisations\2016-02 (févr.)\numérisation0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39383" t="-39928" r="-87436" b="-32679"/>
          <a:stretch/>
        </p:blipFill>
        <p:spPr bwMode="auto">
          <a:xfrm>
            <a:off x="-466084" y="-256319"/>
            <a:ext cx="13719578" cy="7410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89725" y="291271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Myélome: anticorps monoclonaux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303" y="1642774"/>
            <a:ext cx="197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DARATUMUMAB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6347" y="2691354"/>
            <a:ext cx="22243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Voie IV</a:t>
            </a:r>
          </a:p>
          <a:p>
            <a:r>
              <a:rPr lang="fr-FR" dirty="0" smtClean="0"/>
              <a:t>Monothérapie:</a:t>
            </a:r>
          </a:p>
          <a:p>
            <a:r>
              <a:rPr lang="fr-FR" dirty="0" smtClean="0"/>
              <a:t>31% réponse </a:t>
            </a:r>
          </a:p>
          <a:p>
            <a:r>
              <a:rPr lang="fr-FR" dirty="0"/>
              <a:t>g</a:t>
            </a:r>
            <a:r>
              <a:rPr lang="fr-FR" dirty="0" smtClean="0"/>
              <a:t>lobale</a:t>
            </a:r>
          </a:p>
          <a:p>
            <a:r>
              <a:rPr lang="fr-FR" dirty="0" smtClean="0"/>
              <a:t>Association: </a:t>
            </a:r>
          </a:p>
          <a:p>
            <a:r>
              <a:rPr lang="fr-FR" dirty="0" smtClean="0"/>
              <a:t>Len-</a:t>
            </a:r>
            <a:r>
              <a:rPr lang="fr-FR" dirty="0" err="1" smtClean="0"/>
              <a:t>Dex</a:t>
            </a:r>
            <a:r>
              <a:rPr lang="fr-FR" dirty="0" smtClean="0"/>
              <a:t>, </a:t>
            </a:r>
            <a:r>
              <a:rPr lang="fr-FR" dirty="0" err="1" smtClean="0"/>
              <a:t>Pom-Dex</a:t>
            </a:r>
            <a:r>
              <a:rPr lang="fr-FR" dirty="0" smtClean="0"/>
              <a:t>,</a:t>
            </a:r>
          </a:p>
          <a:p>
            <a:r>
              <a:rPr lang="fr-FR" dirty="0" smtClean="0"/>
              <a:t>81/71% réponse </a:t>
            </a:r>
          </a:p>
          <a:p>
            <a:r>
              <a:rPr lang="fr-FR" dirty="0" smtClean="0"/>
              <a:t>globale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Myélome: </a:t>
            </a:r>
            <a:r>
              <a:rPr lang="fr-FR" dirty="0" smtClean="0"/>
              <a:t>utiliser le système immunitaire anti-tumoral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Picture 2" descr="C:\Users\Hélène\Pictures\Mes numérisations\2016-02 (févr.)\numérisation0009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1" y="1103926"/>
            <a:ext cx="8391768" cy="527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73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7852" y="2772846"/>
            <a:ext cx="8229599" cy="3014132"/>
          </a:xfrm>
        </p:spPr>
        <p:txBody>
          <a:bodyPr/>
          <a:lstStyle/>
          <a:p>
            <a:r>
              <a:rPr lang="fr-FR" dirty="0" smtClean="0"/>
              <a:t>Inhibiteur de la synapse immunitaire</a:t>
            </a:r>
          </a:p>
          <a:p>
            <a:r>
              <a:rPr lang="fr-FR" dirty="0" err="1" smtClean="0"/>
              <a:t>Nivolumab</a:t>
            </a:r>
            <a:r>
              <a:rPr lang="fr-FR" dirty="0" smtClean="0"/>
              <a:t>, </a:t>
            </a:r>
            <a:r>
              <a:rPr lang="fr-FR" dirty="0" err="1" smtClean="0"/>
              <a:t>Pembrolizumab</a:t>
            </a:r>
            <a:endParaRPr lang="fr-FR" dirty="0" smtClean="0"/>
          </a:p>
          <a:p>
            <a:r>
              <a:rPr lang="fr-FR" dirty="0" smtClean="0"/>
              <a:t>Voie IV</a:t>
            </a:r>
          </a:p>
          <a:p>
            <a:r>
              <a:rPr lang="fr-FR" dirty="0" smtClean="0"/>
              <a:t>Profil de tolérance correct</a:t>
            </a:r>
          </a:p>
          <a:p>
            <a:r>
              <a:rPr lang="fr-FR" dirty="0" smtClean="0"/>
              <a:t>Etude </a:t>
            </a:r>
            <a:r>
              <a:rPr lang="fr-FR" dirty="0" err="1" smtClean="0"/>
              <a:t>Keynote</a:t>
            </a:r>
            <a:r>
              <a:rPr lang="fr-FR" dirty="0" smtClean="0"/>
              <a:t>: taux de réponse globale 76% dont 24% de TBRP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7200" y="1626106"/>
            <a:ext cx="8229599" cy="635289"/>
          </a:xfrm>
        </p:spPr>
        <p:txBody>
          <a:bodyPr/>
          <a:lstStyle/>
          <a:p>
            <a:r>
              <a:rPr lang="fr-FR" b="0" i="0" dirty="0" smtClean="0"/>
              <a:t>Axe PD-1/PD-1L</a:t>
            </a:r>
            <a:endParaRPr lang="fr-FR" b="0" i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Myélome: utiliser le système immunitaire anti-</a:t>
            </a:r>
            <a:r>
              <a:rPr lang="fr-FR" dirty="0" smtClean="0"/>
              <a:t>tumoral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082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Myélome: utiliser le système immunitaire anti-tumoral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rcRect t="18371" b="18371"/>
          <a:stretch>
            <a:fillRect/>
          </a:stretch>
        </p:blipFill>
        <p:spPr/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2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3631" y="155936"/>
            <a:ext cx="8229600" cy="556275"/>
          </a:xfrm>
        </p:spPr>
        <p:txBody>
          <a:bodyPr/>
          <a:lstStyle/>
          <a:p>
            <a:r>
              <a:rPr lang="fr-FR" dirty="0" smtClean="0"/>
              <a:t>Nouvelles molécules</a:t>
            </a:r>
            <a:endParaRPr lang="fr-FR" dirty="0"/>
          </a:p>
        </p:txBody>
      </p:sp>
      <p:pic>
        <p:nvPicPr>
          <p:cNvPr id="7170" name="Picture 2" descr="C:\Users\Hélène\Pictures\Mes numérisations\2016-02 (févr.)\numérisation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08" y="1792399"/>
            <a:ext cx="8522333" cy="4130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25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5331" y="2255334"/>
            <a:ext cx="8229599" cy="3359263"/>
          </a:xfrm>
        </p:spPr>
        <p:txBody>
          <a:bodyPr/>
          <a:lstStyle/>
          <a:p>
            <a:r>
              <a:rPr lang="fr-FR" dirty="0" smtClean="0"/>
              <a:t>TTT d’induction par triplets: IMID + inhibiteur de </a:t>
            </a:r>
            <a:r>
              <a:rPr lang="fr-FR" dirty="0" err="1" smtClean="0"/>
              <a:t>protéasome</a:t>
            </a:r>
            <a:r>
              <a:rPr lang="fr-FR" dirty="0" smtClean="0"/>
              <a:t> + DXM</a:t>
            </a:r>
          </a:p>
          <a:p>
            <a:r>
              <a:rPr lang="fr-FR" dirty="0" smtClean="0"/>
              <a:t>Autogreffe CSP</a:t>
            </a:r>
          </a:p>
          <a:p>
            <a:r>
              <a:rPr lang="fr-FR" dirty="0" smtClean="0"/>
              <a:t>TTT d’entretien (</a:t>
            </a:r>
            <a:r>
              <a:rPr lang="fr-FR" dirty="0" err="1" smtClean="0"/>
              <a:t>Rev</a:t>
            </a:r>
            <a:r>
              <a:rPr lang="fr-FR" dirty="0" smtClean="0"/>
              <a:t>: cancer secondaire)</a:t>
            </a:r>
          </a:p>
          <a:p>
            <a:r>
              <a:rPr lang="fr-FR" dirty="0" smtClean="0"/>
              <a:t>Vérification réponse moléculaire</a:t>
            </a:r>
          </a:p>
          <a:p>
            <a:r>
              <a:rPr lang="fr-FR" dirty="0" smtClean="0"/>
              <a:t>TTT adaptés au profil de tolérance</a:t>
            </a:r>
          </a:p>
          <a:p>
            <a:r>
              <a:rPr lang="fr-FR" dirty="0" smtClean="0"/>
              <a:t>Coût des associations?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Questions/réponses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37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3488" y="1631123"/>
            <a:ext cx="7854950" cy="5433528"/>
          </a:xfrm>
          <a:prstGeom prst="rect">
            <a:avLst/>
          </a:prstGeom>
        </p:spPr>
        <p:txBody>
          <a:bodyPr lIns="0" tIns="0" rIns="0" bIns="0"/>
          <a:lstStyle>
            <a:lvl1pPr marL="276225" indent="-276225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DC5A20"/>
              </a:buClr>
              <a:buSzPct val="100000"/>
              <a:buFont typeface="Lucida Grande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52450" indent="-268288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C5A20"/>
              </a:buClr>
              <a:buFont typeface="Lucida Grande" pitchFamily="-8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00100" indent="-231775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C5A20"/>
              </a:buClr>
              <a:buSzPct val="100000"/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0"/>
              </a:buClr>
              <a:buFont typeface="Arial" pitchFamily="-84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0"/>
              </a:buClr>
              <a:buFont typeface="Arial" pitchFamily="-84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fr-FR" b="1" dirty="0" smtClean="0">
                <a:latin typeface="Calibri" charset="0"/>
                <a:cs typeface="ＭＳ Ｐゴシック" charset="0"/>
              </a:rPr>
              <a:t> </a:t>
            </a:r>
            <a:endParaRPr lang="fr-FR" dirty="0">
              <a:latin typeface="Constantia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45548" y="1712679"/>
            <a:ext cx="8229599" cy="47768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/>
              <a:t>Manifestations osseuses</a:t>
            </a:r>
            <a:r>
              <a:rPr lang="fr-FR" dirty="0"/>
              <a:t> : douleurs, </a:t>
            </a:r>
            <a:r>
              <a:rPr lang="fr-FR" dirty="0" smtClean="0"/>
              <a:t>tassement vertébral</a:t>
            </a:r>
            <a:r>
              <a:rPr lang="fr-FR" dirty="0"/>
              <a:t>, fractures, </a:t>
            </a:r>
            <a:r>
              <a:rPr lang="fr-FR" dirty="0" smtClean="0"/>
              <a:t>signes radiologiques </a:t>
            </a:r>
            <a:r>
              <a:rPr lang="fr-FR" dirty="0"/>
              <a:t>ostéolytiques, hypercalcémie</a:t>
            </a:r>
            <a:r>
              <a:rPr lang="fr-FR" i="1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/>
              <a:t>Manifestations </a:t>
            </a:r>
            <a:r>
              <a:rPr lang="fr-FR" b="1" dirty="0"/>
              <a:t>hématologiques</a:t>
            </a:r>
            <a:r>
              <a:rPr lang="fr-FR" dirty="0"/>
              <a:t> : anémie (fatigue), infections (pneumocoque ++, conséquences de  </a:t>
            </a:r>
            <a:r>
              <a:rPr lang="fr-FR" dirty="0" smtClean="0"/>
              <a:t>l</a:t>
            </a:r>
            <a:r>
              <a:rPr lang="ja-JP" altLang="fr-FR" dirty="0" smtClean="0"/>
              <a:t>’</a:t>
            </a:r>
            <a:r>
              <a:rPr lang="fr-FR" dirty="0" err="1" smtClean="0"/>
              <a:t>hypogammaglobulinémie</a:t>
            </a:r>
            <a:r>
              <a:rPr lang="fr-FR" dirty="0"/>
              <a:t>)</a:t>
            </a:r>
            <a:r>
              <a:rPr lang="fr-FR" i="1" dirty="0"/>
              <a:t>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/>
              <a:t>Conséquences </a:t>
            </a:r>
            <a:r>
              <a:rPr lang="fr-FR" b="1" dirty="0"/>
              <a:t>de l</a:t>
            </a:r>
            <a:r>
              <a:rPr lang="ja-JP" altLang="fr-FR" b="1" dirty="0"/>
              <a:t>’</a:t>
            </a:r>
            <a:r>
              <a:rPr lang="fr-FR" b="1" dirty="0" err="1"/>
              <a:t>hyper</a:t>
            </a:r>
            <a:r>
              <a:rPr lang="fr-FR" b="1" dirty="0" err="1">
                <a:sym typeface="Symbol" charset="0"/>
              </a:rPr>
              <a:t>gamma</a:t>
            </a:r>
            <a:r>
              <a:rPr lang="fr-FR" b="1" dirty="0" err="1"/>
              <a:t>globulinémie</a:t>
            </a:r>
            <a:r>
              <a:rPr lang="fr-FR" dirty="0"/>
              <a:t> : vitesse de sédimentation augmentée avec CRP normale, insuffisance rénale (par précipitation </a:t>
            </a:r>
            <a:r>
              <a:rPr lang="fr-FR" dirty="0" err="1"/>
              <a:t>intratubulaire</a:t>
            </a:r>
            <a:r>
              <a:rPr lang="fr-FR" dirty="0"/>
              <a:t> de cha</a:t>
            </a:r>
            <a:r>
              <a:rPr lang="fr-FR" altLang="ja-JP" dirty="0"/>
              <a:t>înes légères, amylose ou maladie des dépôts d’</a:t>
            </a:r>
            <a:r>
              <a:rPr lang="fr-FR" altLang="ja-JP" dirty="0" err="1"/>
              <a:t>Ig</a:t>
            </a:r>
            <a:r>
              <a:rPr lang="fr-FR" altLang="ja-JP" dirty="0"/>
              <a:t>).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90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/>
          <a:srcRect t="26228" b="26228"/>
          <a:stretch>
            <a:fillRect/>
          </a:stretch>
        </p:blipFill>
        <p:spPr>
          <a:xfrm>
            <a:off x="457200" y="1973635"/>
            <a:ext cx="8229599" cy="3488286"/>
          </a:xfrm>
        </p:spPr>
      </p:pic>
    </p:spTree>
    <p:extLst>
      <p:ext uri="{BB962C8B-B14F-4D97-AF65-F5344CB8AC3E}">
        <p14:creationId xmlns:p14="http://schemas.microsoft.com/office/powerpoint/2010/main" val="29805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rcRect t="29898" b="29898"/>
          <a:stretch>
            <a:fillRect/>
          </a:stretch>
        </p:blipFill>
        <p:spPr>
          <a:xfrm>
            <a:off x="457200" y="1223960"/>
            <a:ext cx="8229599" cy="5018235"/>
          </a:xfrm>
        </p:spPr>
      </p:pic>
    </p:spTree>
    <p:extLst>
      <p:ext uri="{BB962C8B-B14F-4D97-AF65-F5344CB8AC3E}">
        <p14:creationId xmlns:p14="http://schemas.microsoft.com/office/powerpoint/2010/main" val="18137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Imagerie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62" y="1334009"/>
            <a:ext cx="4758475" cy="52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Depuis 2003, critères CRAB soit:</a:t>
            </a:r>
          </a:p>
          <a:p>
            <a:r>
              <a:rPr lang="fr-FR" dirty="0" smtClean="0"/>
              <a:t>Calcémie</a:t>
            </a:r>
          </a:p>
          <a:p>
            <a:r>
              <a:rPr lang="fr-FR" dirty="0" smtClean="0"/>
              <a:t>Insuffisance rénale</a:t>
            </a:r>
          </a:p>
          <a:p>
            <a:r>
              <a:rPr lang="fr-FR" dirty="0" smtClean="0"/>
              <a:t>Anémie</a:t>
            </a:r>
          </a:p>
          <a:p>
            <a:r>
              <a:rPr lang="fr-FR" dirty="0" smtClean="0"/>
              <a:t>Lésions osseuses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Fin 2014, publication par IMWG d’une actualisation de ces critères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Critères Diagnostiques: changements?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68010"/>
            <a:ext cx="8229599" cy="4014523"/>
          </a:xfrm>
        </p:spPr>
        <p:txBody>
          <a:bodyPr/>
          <a:lstStyle/>
          <a:p>
            <a:r>
              <a:rPr lang="fr-FR" dirty="0" smtClean="0"/>
              <a:t>Majorité des myélomes indolents (</a:t>
            </a:r>
            <a:r>
              <a:rPr lang="fr-FR" dirty="0" err="1" smtClean="0"/>
              <a:t>Smoldering</a:t>
            </a:r>
            <a:r>
              <a:rPr lang="fr-FR" dirty="0" smtClean="0"/>
              <a:t> Multiple </a:t>
            </a:r>
            <a:r>
              <a:rPr lang="fr-FR" dirty="0" err="1" smtClean="0"/>
              <a:t>Myeloma</a:t>
            </a:r>
            <a:r>
              <a:rPr lang="fr-FR" dirty="0" smtClean="0"/>
              <a:t>) évoluent vers maladie symptomatique</a:t>
            </a:r>
          </a:p>
          <a:p>
            <a:r>
              <a:rPr lang="fr-FR" dirty="0" smtClean="0"/>
              <a:t>Risque individuel très hétérogène</a:t>
            </a:r>
          </a:p>
          <a:p>
            <a:r>
              <a:rPr lang="fr-FR" dirty="0" smtClean="0"/>
              <a:t>Prise en charge thérapeutique précoce</a:t>
            </a:r>
          </a:p>
          <a:p>
            <a:r>
              <a:rPr lang="fr-FR" dirty="0" smtClean="0"/>
              <a:t>Principaux facteurs prédictifs (risque de progression de 25%/an):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critères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-84" charset="-128"/>
              </a:rPr>
              <a:t>ASH 2015 - D’après Xxxxxx X et al., abstr. XXXX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62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28999</TotalTime>
  <Words>1511</Words>
  <Application>Microsoft Macintosh PowerPoint</Application>
  <PresentationFormat>Présentation à l'écran (4:3)</PresentationFormat>
  <Paragraphs>363</Paragraphs>
  <Slides>37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1_Thème Office</vt:lpstr>
      <vt:lpstr>Thème Office</vt:lpstr>
      <vt:lpstr>Présentation PowerPoint</vt:lpstr>
      <vt:lpstr>Données générales</vt:lpstr>
      <vt:lpstr>Données générales</vt:lpstr>
      <vt:lpstr>Clinique</vt:lpstr>
      <vt:lpstr>Imagerie</vt:lpstr>
      <vt:lpstr>Imagerie</vt:lpstr>
      <vt:lpstr>Imagerie</vt:lpstr>
      <vt:lpstr>Critères Diagnostiques: changements?</vt:lpstr>
      <vt:lpstr>Nouveaux critères</vt:lpstr>
      <vt:lpstr>Nouveaux critères</vt:lpstr>
      <vt:lpstr>Nouveaux critères</vt:lpstr>
      <vt:lpstr>Nouveautés:</vt:lpstr>
      <vt:lpstr>Modèle d’oncogénèse du myélome</vt:lpstr>
      <vt:lpstr>Myélome: diversité clonale</vt:lpstr>
      <vt:lpstr>Critères de réponse au traitement</vt:lpstr>
      <vt:lpstr>Biologie au diagnostic</vt:lpstr>
      <vt:lpstr>Rechute</vt:lpstr>
      <vt:lpstr>Rechute</vt:lpstr>
      <vt:lpstr>Evolution des traitements</vt:lpstr>
      <vt:lpstr>Myélome: maladie résiduelle</vt:lpstr>
      <vt:lpstr>Myélome: maladie résiduelle médullaire</vt:lpstr>
      <vt:lpstr>PET et myélome</vt:lpstr>
      <vt:lpstr>Myélome multiple: place de l’autogreffe?</vt:lpstr>
      <vt:lpstr>Les incontournables Myélome multiple</vt:lpstr>
      <vt:lpstr>Myélome: consolidation après autogreffe</vt:lpstr>
      <vt:lpstr>Myélome: consolidation après autogreffe</vt:lpstr>
      <vt:lpstr>Myélome: inhibiteurs du protéasome</vt:lpstr>
      <vt:lpstr>Myélome: inhibiteurs du protéasome</vt:lpstr>
      <vt:lpstr>IRD versus RD</vt:lpstr>
      <vt:lpstr>Myélome: anticorps monoclonaux</vt:lpstr>
      <vt:lpstr>Myélome: anticorps monoclonaux</vt:lpstr>
      <vt:lpstr>Présentation PowerPoint</vt:lpstr>
      <vt:lpstr>Myélome: utiliser le système immunitaire anti-tumoral</vt:lpstr>
      <vt:lpstr>Myélome: utiliser le système immunitaire anti-tumoral</vt:lpstr>
      <vt:lpstr>Myélome: utiliser le système immunitaire anti-tumoral</vt:lpstr>
      <vt:lpstr>Nouvelles molécules</vt:lpstr>
      <vt:lpstr>Questions/réponses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</dc:title>
  <dc:creator>thierry leveau</dc:creator>
  <cp:lastModifiedBy>sohn claudine</cp:lastModifiedBy>
  <cp:revision>135</cp:revision>
  <cp:lastPrinted>2016-05-17T08:07:40Z</cp:lastPrinted>
  <dcterms:created xsi:type="dcterms:W3CDTF">2015-12-17T11:09:09Z</dcterms:created>
  <dcterms:modified xsi:type="dcterms:W3CDTF">2016-12-01T21:35:06Z</dcterms:modified>
</cp:coreProperties>
</file>