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292" r:id="rId14"/>
    <p:sldId id="294" r:id="rId15"/>
    <p:sldId id="295" r:id="rId16"/>
    <p:sldId id="313" r:id="rId17"/>
    <p:sldId id="296" r:id="rId18"/>
    <p:sldId id="297" r:id="rId19"/>
    <p:sldId id="298" r:id="rId20"/>
    <p:sldId id="299" r:id="rId21"/>
    <p:sldId id="285" r:id="rId22"/>
    <p:sldId id="290" r:id="rId23"/>
    <p:sldId id="291" r:id="rId24"/>
    <p:sldId id="289" r:id="rId25"/>
  </p:sldIdLst>
  <p:sldSz cx="9144000" cy="6858000" type="screen4x3"/>
  <p:notesSz cx="7559675" cy="10691813"/>
  <p:custDataLst>
    <p:tags r:id="rId2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3F93C196-C8ED-4AC5-87EF-1A660E368638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30/11/2016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98CAD92-4A1D-4F36-B337-640D21E45E46}" type="slidenum">
              <a:rPr lang="fr-FR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755576" y="2348880"/>
            <a:ext cx="7916056" cy="211759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Carcinomes </a:t>
            </a:r>
            <a:r>
              <a:rPr lang="fr-FR" sz="4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Urotheliaux</a:t>
            </a:r>
            <a:endParaRPr lang="fr-FR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fr-FR" sz="2800" b="0" strike="noStrike" spc="-1" dirty="0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 Thomas ALBERT</a:t>
            </a:r>
            <a:endParaRPr lang="fr-FR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800" b="0" strike="noStrike" spc="-1" dirty="0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 décembre 2016</a:t>
            </a:r>
            <a:endParaRPr lang="fr-FR" sz="4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611560" y="5229200"/>
            <a:ext cx="3140280" cy="1274400"/>
          </a:xfrm>
          <a:prstGeom prst="rect">
            <a:avLst/>
          </a:prstGeom>
          <a:ln>
            <a:noFill/>
          </a:ln>
        </p:spPr>
      </p:pic>
      <p:pic>
        <p:nvPicPr>
          <p:cNvPr id="5" name="Picture 3"/>
          <p:cNvPicPr/>
          <p:nvPr/>
        </p:nvPicPr>
        <p:blipFill>
          <a:blip r:embed="rId3"/>
          <a:stretch/>
        </p:blipFill>
        <p:spPr>
          <a:xfrm>
            <a:off x="5292080" y="4751329"/>
            <a:ext cx="3632268" cy="1905872"/>
          </a:xfrm>
          <a:prstGeom prst="rect">
            <a:avLst/>
          </a:prstGeom>
          <a:ln>
            <a:noFill/>
          </a:ln>
        </p:spPr>
      </p:pic>
      <p:pic>
        <p:nvPicPr>
          <p:cNvPr id="6" name="Picture 2"/>
          <p:cNvPicPr/>
          <p:nvPr/>
        </p:nvPicPr>
        <p:blipFill>
          <a:blip r:embed="rId4"/>
          <a:stretch/>
        </p:blipFill>
        <p:spPr>
          <a:xfrm>
            <a:off x="467544" y="258019"/>
            <a:ext cx="2892152" cy="1872208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459432"/>
            <a:ext cx="3816424" cy="2735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400" dirty="0"/>
              <a:t>Cystoscopie en </a:t>
            </a:r>
            <a:r>
              <a:rPr lang="fr-FR" sz="4400" dirty="0" smtClean="0"/>
              <a:t>lumière bleue</a:t>
            </a:r>
            <a:br>
              <a:rPr lang="fr-FR" sz="4400" dirty="0" smtClean="0"/>
            </a:br>
            <a:r>
              <a:rPr lang="fr-FR" sz="3600" dirty="0" err="1" smtClean="0"/>
              <a:t>Ac</a:t>
            </a:r>
            <a:r>
              <a:rPr lang="fr-FR" sz="3600" dirty="0" smtClean="0"/>
              <a:t> </a:t>
            </a:r>
            <a:r>
              <a:rPr lang="fr-FR" sz="3600" dirty="0" err="1" smtClean="0"/>
              <a:t>Hexaminolevulinate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389120"/>
          </a:xfrm>
        </p:spPr>
        <p:txBody>
          <a:bodyPr>
            <a:normAutofit/>
          </a:bodyPr>
          <a:lstStyle/>
          <a:p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Utilisation recommandée </a:t>
            </a: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lors 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d’une première résection</a:t>
            </a:r>
          </a:p>
          <a:p>
            <a:endParaRPr lang="fr-FR" sz="2400" dirty="0"/>
          </a:p>
        </p:txBody>
      </p:sp>
      <p:pic>
        <p:nvPicPr>
          <p:cNvPr id="5" name="Picture 2"/>
          <p:cNvPicPr/>
          <p:nvPr/>
        </p:nvPicPr>
        <p:blipFill>
          <a:blip r:embed="rId2"/>
          <a:stretch/>
        </p:blipFill>
        <p:spPr>
          <a:xfrm>
            <a:off x="127928" y="2891602"/>
            <a:ext cx="4267440" cy="2539080"/>
          </a:xfrm>
          <a:prstGeom prst="rect">
            <a:avLst/>
          </a:prstGeom>
          <a:ln>
            <a:noFill/>
          </a:ln>
        </p:spPr>
      </p:pic>
      <p:pic>
        <p:nvPicPr>
          <p:cNvPr id="6" name="Picture 3"/>
          <p:cNvPicPr/>
          <p:nvPr/>
        </p:nvPicPr>
        <p:blipFill>
          <a:blip r:embed="rId3"/>
          <a:stretch/>
        </p:blipFill>
        <p:spPr>
          <a:xfrm>
            <a:off x="4412880" y="4176000"/>
            <a:ext cx="4659120" cy="2622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Cytologie </a:t>
            </a:r>
            <a:r>
              <a:rPr lang="fr-FR" sz="4400" dirty="0"/>
              <a:t>urinaire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89120"/>
          </a:xfrm>
        </p:spPr>
        <p:txBody>
          <a:bodyPr/>
          <a:lstStyle/>
          <a:p>
            <a:r>
              <a:rPr lang="fr-FR" dirty="0"/>
              <a:t>recherche de cellules atypiques sur </a:t>
            </a:r>
            <a:r>
              <a:rPr lang="fr-FR" dirty="0" smtClean="0"/>
              <a:t>premières </a:t>
            </a:r>
            <a:r>
              <a:rPr lang="fr-FR" dirty="0"/>
              <a:t>urines du </a:t>
            </a:r>
            <a:r>
              <a:rPr lang="fr-FR" dirty="0" smtClean="0"/>
              <a:t>matin</a:t>
            </a:r>
          </a:p>
          <a:p>
            <a:r>
              <a:rPr lang="fr-FR" dirty="0" smtClean="0"/>
              <a:t>Bonne </a:t>
            </a:r>
            <a:r>
              <a:rPr lang="fr-FR" dirty="0"/>
              <a:t>sensibilité pour les tumeur de haut </a:t>
            </a:r>
            <a:r>
              <a:rPr lang="fr-FR" dirty="0" smtClean="0"/>
              <a:t>grade</a:t>
            </a:r>
          </a:p>
          <a:p>
            <a:r>
              <a:rPr lang="fr-FR" dirty="0" smtClean="0"/>
              <a:t> </a:t>
            </a:r>
            <a:r>
              <a:rPr lang="fr-FR" dirty="0"/>
              <a:t>Beaucoup de faux </a:t>
            </a:r>
            <a:r>
              <a:rPr lang="fr-FR" dirty="0" err="1" smtClean="0"/>
              <a:t>negatifs</a:t>
            </a:r>
            <a:endParaRPr lang="fr-FR" dirty="0" smtClean="0"/>
          </a:p>
          <a:p>
            <a:r>
              <a:rPr lang="fr-FR" dirty="0" smtClean="0"/>
              <a:t>Utilisée pour </a:t>
            </a:r>
            <a:r>
              <a:rPr lang="fr-FR" dirty="0" err="1"/>
              <a:t>detection</a:t>
            </a:r>
            <a:r>
              <a:rPr lang="fr-FR" dirty="0"/>
              <a:t> et surveillance des TVNIM de Haut grade</a:t>
            </a: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 l="36005"/>
          <a:stretch/>
        </p:blipFill>
        <p:spPr>
          <a:xfrm>
            <a:off x="6588224" y="116632"/>
            <a:ext cx="2396880" cy="196812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3"/>
          <a:srcRect b="26390"/>
          <a:stretch/>
        </p:blipFill>
        <p:spPr>
          <a:xfrm>
            <a:off x="5863186" y="4869160"/>
            <a:ext cx="3096344" cy="17733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9599" y="836712"/>
            <a:ext cx="8229600" cy="1143000"/>
          </a:xfrm>
        </p:spPr>
        <p:txBody>
          <a:bodyPr>
            <a:noAutofit/>
          </a:bodyPr>
          <a:lstStyle/>
          <a:p>
            <a:r>
              <a:rPr lang="fr-FR" sz="4000" dirty="0"/>
              <a:t>URO Scanner : recherche de localisations du haut </a:t>
            </a:r>
            <a:r>
              <a:rPr lang="fr-FR" sz="4000" dirty="0" smtClean="0"/>
              <a:t>appareil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rcRect r="48625"/>
          <a:stretch/>
        </p:blipFill>
        <p:spPr>
          <a:xfrm>
            <a:off x="659599" y="2276872"/>
            <a:ext cx="3780440" cy="2127768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/>
          <a:stretch/>
        </p:blipFill>
        <p:spPr>
          <a:xfrm>
            <a:off x="4644008" y="2663104"/>
            <a:ext cx="4211960" cy="3483072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4"/>
          <a:stretch/>
        </p:blipFill>
        <p:spPr>
          <a:xfrm>
            <a:off x="611560" y="4581128"/>
            <a:ext cx="3852440" cy="22340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584" y="610103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err="1"/>
              <a:t>Resection</a:t>
            </a:r>
            <a:r>
              <a:rPr lang="fr-FR" sz="3600" dirty="0"/>
              <a:t> </a:t>
            </a:r>
            <a:r>
              <a:rPr lang="fr-FR" sz="3600" dirty="0" err="1"/>
              <a:t>Trans</a:t>
            </a:r>
            <a:r>
              <a:rPr lang="fr-FR" sz="3600" dirty="0"/>
              <a:t> </a:t>
            </a:r>
            <a:r>
              <a:rPr lang="fr-FR" sz="3600" dirty="0" err="1"/>
              <a:t>uretrale</a:t>
            </a:r>
            <a:r>
              <a:rPr lang="fr-FR" sz="3600" dirty="0"/>
              <a:t> de la </a:t>
            </a:r>
            <a:r>
              <a:rPr lang="fr-FR" sz="3600" dirty="0" smtClean="0"/>
              <a:t>tumeur</a:t>
            </a:r>
            <a:br>
              <a:rPr lang="fr-FR" sz="3600" dirty="0" smtClean="0"/>
            </a:br>
            <a:r>
              <a:rPr lang="fr-FR" sz="3600" dirty="0" smtClean="0">
                <a:sym typeface="Wingdings" pitchFamily="2" charset="2"/>
              </a:rPr>
              <a:t> </a:t>
            </a:r>
            <a:r>
              <a:rPr lang="fr-FR" sz="3600" dirty="0">
                <a:sym typeface="Wingdings" pitchFamily="2" charset="2"/>
              </a:rPr>
              <a:t>é</a:t>
            </a:r>
            <a:r>
              <a:rPr lang="fr-FR" sz="3600" dirty="0" smtClean="0"/>
              <a:t>tape </a:t>
            </a:r>
            <a:r>
              <a:rPr lang="fr-FR" sz="3600" dirty="0"/>
              <a:t>indispensable pour la </a:t>
            </a:r>
            <a:r>
              <a:rPr lang="fr-FR" sz="3600" dirty="0" err="1" smtClean="0"/>
              <a:t>stadification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7704" y="3844440"/>
            <a:ext cx="5193336" cy="520664"/>
          </a:xfr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smtClean="0">
                <a:sym typeface="Wingdings" pitchFamily="2" charset="2"/>
              </a:rPr>
              <a:t>       </a:t>
            </a:r>
            <a:r>
              <a:rPr lang="fr-FR" dirty="0" smtClean="0"/>
              <a:t>Diagnostique et thérapeutique</a:t>
            </a:r>
            <a:endParaRPr lang="fr-FR" dirty="0"/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1044620" y="1916832"/>
            <a:ext cx="2437920" cy="1828440"/>
          </a:xfrm>
          <a:prstGeom prst="rect">
            <a:avLst/>
          </a:prstGeom>
          <a:ln>
            <a:noFill/>
          </a:ln>
        </p:spPr>
      </p:pic>
      <p:pic>
        <p:nvPicPr>
          <p:cNvPr id="5" name="Picture 3"/>
          <p:cNvPicPr/>
          <p:nvPr/>
        </p:nvPicPr>
        <p:blipFill>
          <a:blip r:embed="rId3"/>
          <a:stretch/>
        </p:blipFill>
        <p:spPr>
          <a:xfrm>
            <a:off x="1044620" y="4656088"/>
            <a:ext cx="2142720" cy="2142720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4"/>
          <a:stretch/>
        </p:blipFill>
        <p:spPr>
          <a:xfrm>
            <a:off x="5448240" y="2166120"/>
            <a:ext cx="3047760" cy="1361880"/>
          </a:xfrm>
          <a:prstGeom prst="rect">
            <a:avLst/>
          </a:prstGeom>
          <a:ln>
            <a:noFill/>
          </a:ln>
        </p:spPr>
      </p:pic>
      <p:pic>
        <p:nvPicPr>
          <p:cNvPr id="7" name="Picture 5"/>
          <p:cNvPicPr/>
          <p:nvPr/>
        </p:nvPicPr>
        <p:blipFill>
          <a:blip r:embed="rId5"/>
          <a:stretch/>
        </p:blipFill>
        <p:spPr>
          <a:xfrm>
            <a:off x="5652120" y="4642404"/>
            <a:ext cx="3178064" cy="21452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27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9505056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Comment faire une bonne résection 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6187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Cartographie </a:t>
            </a:r>
            <a:r>
              <a:rPr lang="fr-FR" dirty="0" smtClean="0"/>
              <a:t>précise</a:t>
            </a:r>
          </a:p>
          <a:p>
            <a:r>
              <a:rPr lang="fr-FR" dirty="0" smtClean="0"/>
              <a:t>Résection complète </a:t>
            </a:r>
            <a:r>
              <a:rPr lang="fr-FR" dirty="0"/>
              <a:t>ou </a:t>
            </a:r>
            <a:r>
              <a:rPr lang="fr-FR" dirty="0" smtClean="0"/>
              <a:t>maximaliste</a:t>
            </a:r>
          </a:p>
          <a:p>
            <a:r>
              <a:rPr lang="fr-FR" dirty="0" smtClean="0"/>
              <a:t>Résection </a:t>
            </a:r>
            <a:r>
              <a:rPr lang="fr-FR" dirty="0"/>
              <a:t>profonde en monobloc, emportant le </a:t>
            </a:r>
            <a:r>
              <a:rPr lang="fr-FR" dirty="0" smtClean="0"/>
              <a:t>muscle</a:t>
            </a:r>
          </a:p>
          <a:p>
            <a:r>
              <a:rPr lang="fr-FR" dirty="0" smtClean="0"/>
              <a:t>Utilisation </a:t>
            </a:r>
            <a:r>
              <a:rPr lang="fr-FR" dirty="0"/>
              <a:t>de </a:t>
            </a:r>
            <a:r>
              <a:rPr lang="fr-FR" dirty="0" smtClean="0"/>
              <a:t>lumière </a:t>
            </a:r>
            <a:r>
              <a:rPr lang="fr-FR" dirty="0"/>
              <a:t>bleue/</a:t>
            </a:r>
            <a:r>
              <a:rPr lang="fr-FR" dirty="0" err="1"/>
              <a:t>Hexvix</a:t>
            </a:r>
            <a:r>
              <a:rPr lang="fr-FR" dirty="0"/>
              <a:t> lors de la </a:t>
            </a:r>
            <a:r>
              <a:rPr lang="fr-FR" dirty="0" smtClean="0"/>
              <a:t>première résection</a:t>
            </a:r>
          </a:p>
          <a:p>
            <a:endParaRPr lang="fr-FR" dirty="0" smtClean="0"/>
          </a:p>
          <a:p>
            <a:r>
              <a:rPr lang="fr-FR" dirty="0" smtClean="0"/>
              <a:t>Instillation </a:t>
            </a:r>
            <a:r>
              <a:rPr lang="fr-FR" dirty="0"/>
              <a:t>post op </a:t>
            </a:r>
            <a:r>
              <a:rPr lang="fr-FR" dirty="0" err="1"/>
              <a:t>précose</a:t>
            </a:r>
            <a:r>
              <a:rPr lang="fr-FR" dirty="0"/>
              <a:t> de </a:t>
            </a:r>
            <a:r>
              <a:rPr lang="fr-FR" dirty="0" err="1"/>
              <a:t>Mitomycine</a:t>
            </a:r>
            <a:r>
              <a:rPr lang="fr-FR" dirty="0"/>
              <a:t> C : </a:t>
            </a:r>
            <a:r>
              <a:rPr lang="fr-FR" dirty="0" err="1"/>
              <a:t>reduit</a:t>
            </a:r>
            <a:r>
              <a:rPr lang="fr-FR" dirty="0"/>
              <a:t> le risque de </a:t>
            </a:r>
            <a:r>
              <a:rPr lang="fr-FR" dirty="0" err="1"/>
              <a:t>recidive</a:t>
            </a:r>
            <a:r>
              <a:rPr lang="fr-FR" dirty="0"/>
              <a:t> de 30 </a:t>
            </a:r>
            <a:r>
              <a:rPr lang="fr-FR" dirty="0" smtClean="0"/>
              <a:t>%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Résection </a:t>
            </a:r>
            <a:r>
              <a:rPr lang="fr-FR" dirty="0"/>
              <a:t>second look à 1 mois si </a:t>
            </a:r>
            <a:r>
              <a:rPr lang="fr-FR" dirty="0" smtClean="0"/>
              <a:t>:</a:t>
            </a:r>
          </a:p>
          <a:p>
            <a:pPr lvl="1"/>
            <a:r>
              <a:rPr lang="fr-FR" dirty="0"/>
              <a:t>muscle non vu	</a:t>
            </a:r>
            <a:endParaRPr lang="fr-FR" dirty="0" smtClean="0"/>
          </a:p>
          <a:p>
            <a:pPr lvl="1"/>
            <a:r>
              <a:rPr lang="fr-FR" dirty="0" smtClean="0"/>
              <a:t>stade </a:t>
            </a:r>
            <a:r>
              <a:rPr lang="fr-FR" dirty="0"/>
              <a:t>pT1 et/ ou haut grade	</a:t>
            </a:r>
            <a:endParaRPr lang="fr-FR" dirty="0" smtClean="0"/>
          </a:p>
          <a:p>
            <a:pPr lvl="1"/>
            <a:r>
              <a:rPr lang="fr-FR" dirty="0" smtClean="0"/>
              <a:t>tumeur </a:t>
            </a:r>
            <a:r>
              <a:rPr lang="fr-FR" dirty="0"/>
              <a:t>volumineuse ou multifocale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La </a:t>
            </a:r>
            <a:r>
              <a:rPr lang="fr-FR" dirty="0" err="1"/>
              <a:t>stadification</a:t>
            </a:r>
            <a:r>
              <a:rPr lang="fr-FR" dirty="0"/>
              <a:t> : TNM et grade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/>
          <p:nvPr/>
        </p:nvPicPr>
        <p:blipFill>
          <a:blip r:embed="rId2"/>
          <a:srcRect t="37124" r="47865" b="18423"/>
          <a:stretch/>
        </p:blipFill>
        <p:spPr>
          <a:xfrm>
            <a:off x="30979" y="1679007"/>
            <a:ext cx="3815280" cy="2592000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/>
          <a:stretch/>
        </p:blipFill>
        <p:spPr>
          <a:xfrm>
            <a:off x="3429360" y="3227040"/>
            <a:ext cx="5714640" cy="3612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/>
              <a:t>La prise en charge des </a:t>
            </a:r>
            <a:r>
              <a:rPr lang="fr-FR" sz="4800" dirty="0" smtClean="0"/>
              <a:t>TVNIM</a:t>
            </a:r>
            <a:endParaRPr lang="fr-FR" sz="48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86501"/>
              </p:ext>
            </p:extLst>
          </p:nvPr>
        </p:nvGraphicFramePr>
        <p:xfrm>
          <a:off x="971600" y="2060848"/>
          <a:ext cx="6744072" cy="29523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48024"/>
                <a:gridCol w="2248024"/>
                <a:gridCol w="2248024"/>
              </a:tblGrid>
              <a:tr h="794858">
                <a:tc>
                  <a:txBody>
                    <a:bodyPr/>
                    <a:lstStyle/>
                    <a:p>
                      <a:pPr algn="ctr"/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Faible risque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Risque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intermediaire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Haut risque</a:t>
                      </a:r>
                      <a:endParaRPr lang="fr-FR" dirty="0"/>
                    </a:p>
                  </a:txBody>
                  <a:tcPr anchor="ctr"/>
                </a:tc>
              </a:tr>
              <a:tr h="21574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-</a:t>
                      </a:r>
                      <a:r>
                        <a:rPr lang="fr-FR" sz="1800" strike="noStrike" spc="-1" baseline="0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  premier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episode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pTa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bas grade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Unifocale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&lt; 3cm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-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pTa</a:t>
                      </a: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bas grade multifocale ou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etendu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pT1 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haut grade 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CIS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8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/>
              <a:t>La prise en charge des </a:t>
            </a:r>
            <a:r>
              <a:rPr lang="fr-FR" sz="4800" dirty="0" smtClean="0"/>
              <a:t>TVNIM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002365"/>
              </p:ext>
            </p:extLst>
          </p:nvPr>
        </p:nvGraphicFramePr>
        <p:xfrm>
          <a:off x="971600" y="2060848"/>
          <a:ext cx="6744072" cy="29523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48024"/>
                <a:gridCol w="2248024"/>
                <a:gridCol w="2248024"/>
              </a:tblGrid>
              <a:tr h="794858">
                <a:tc>
                  <a:txBody>
                    <a:bodyPr/>
                    <a:lstStyle/>
                    <a:p>
                      <a:pPr algn="ctr"/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Faible risque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Risque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intermediaire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Haut risque</a:t>
                      </a:r>
                      <a:endParaRPr lang="fr-FR" dirty="0"/>
                    </a:p>
                  </a:txBody>
                  <a:tcPr anchor="ctr"/>
                </a:tc>
              </a:tr>
              <a:tr h="21574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-</a:t>
                      </a:r>
                      <a:r>
                        <a:rPr lang="fr-FR" sz="1800" strike="noStrike" spc="-1" baseline="0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  premier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episode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pTa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bas grade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Unifocale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&lt; 3cm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-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pTa</a:t>
                      </a: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bas grade multifocale ou </a:t>
                      </a:r>
                      <a:r>
                        <a:rPr lang="fr-FR" sz="1800" strike="noStrike" spc="-1" dirty="0" err="1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etendu</a:t>
                      </a:r>
                      <a:endParaRPr lang="fr-FR" sz="1800" strike="noStrike" spc="-1" dirty="0" smtClean="0">
                        <a:uFill>
                          <a:solidFill>
                            <a:srgbClr val="FFFFFF"/>
                          </a:solidFill>
                        </a:uFill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pT1 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haut grade 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CIS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lèche vers le bas 10"/>
          <p:cNvSpPr/>
          <p:nvPr/>
        </p:nvSpPr>
        <p:spPr>
          <a:xfrm>
            <a:off x="1835696" y="4581128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>
            <a:off x="4139952" y="4518651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6660232" y="4518651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079612" y="5661248"/>
            <a:ext cx="1944216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 smtClean="0"/>
              <a:t>Surveillance rapprochée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329862" y="5661248"/>
            <a:ext cx="2052228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Instillations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endo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vesicales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de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Mitomycine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C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893344" y="5643343"/>
            <a:ext cx="2160240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Instillations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endovesicales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de BCG</a:t>
            </a: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696" y="137574"/>
            <a:ext cx="8651304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Algorithme de prise en charge </a:t>
            </a:r>
            <a:r>
              <a:rPr lang="fr-FR" sz="3600" dirty="0"/>
              <a:t>des TVNIM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60595"/>
            <a:ext cx="7196540" cy="539740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707904" y="2924944"/>
            <a:ext cx="864096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61758" y="3835261"/>
            <a:ext cx="864096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716712" y="1916832"/>
            <a:ext cx="864096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Autofit/>
          </a:bodyPr>
          <a:lstStyle/>
          <a:p>
            <a:r>
              <a:rPr lang="fr-FR" sz="4000" dirty="0"/>
              <a:t>Le suivi des TVNIM :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cytologie </a:t>
            </a:r>
            <a:r>
              <a:rPr lang="fr-FR" sz="4000" dirty="0"/>
              <a:t>et </a:t>
            </a:r>
            <a:r>
              <a:rPr lang="fr-FR" sz="4000" dirty="0" smtClean="0"/>
              <a:t>cystoscopie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5940152" cy="44551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33195" y="3068960"/>
            <a:ext cx="2907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….. et l’</a:t>
            </a:r>
            <a:r>
              <a:rPr lang="fr-FR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arret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l’intoxication tabagique !!!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Epidemiologie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12000 nouveaux cas par an en France ( </a:t>
            </a:r>
            <a:r>
              <a:rPr lang="fr-FR" sz="1600" i="1" dirty="0"/>
              <a:t>IVS 2015</a:t>
            </a:r>
            <a:r>
              <a:rPr lang="fr-FR" dirty="0"/>
              <a:t>)</a:t>
            </a:r>
          </a:p>
          <a:p>
            <a:r>
              <a:rPr lang="fr-FR" dirty="0"/>
              <a:t>4° place en incidence ( +1% par an)</a:t>
            </a:r>
          </a:p>
          <a:p>
            <a:r>
              <a:rPr lang="fr-FR" dirty="0"/>
              <a:t> 3% des décès par cancers ( </a:t>
            </a:r>
            <a:r>
              <a:rPr lang="fr-FR" dirty="0" smtClean="0"/>
              <a:t>7°rang)</a:t>
            </a:r>
            <a:endParaRPr lang="fr-FR" dirty="0"/>
          </a:p>
          <a:p>
            <a:endParaRPr lang="fr-FR" dirty="0"/>
          </a:p>
          <a:p>
            <a:r>
              <a:rPr lang="fr-FR" dirty="0"/>
              <a:t>Apres 60 ans dans la majorité des cas</a:t>
            </a:r>
          </a:p>
          <a:p>
            <a:r>
              <a:rPr lang="fr-FR" dirty="0"/>
              <a:t>80 % chez l’homme (avec progression++ chez les femmes)</a:t>
            </a:r>
          </a:p>
          <a:p>
            <a:endParaRPr lang="fr-FR" dirty="0"/>
          </a:p>
          <a:p>
            <a:r>
              <a:rPr lang="fr-FR" dirty="0"/>
              <a:t>Localisation vésicale dans 95% des cas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En cas de TVIM ….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Bilan d’extension : Scanner TAP </a:t>
            </a:r>
            <a:r>
              <a:rPr lang="fr-FR" dirty="0" smtClean="0"/>
              <a:t>injecté</a:t>
            </a:r>
          </a:p>
          <a:p>
            <a:r>
              <a:rPr lang="fr-FR" dirty="0" smtClean="0"/>
              <a:t>en </a:t>
            </a:r>
            <a:r>
              <a:rPr lang="fr-FR" dirty="0"/>
              <a:t>cas de point d’appel </a:t>
            </a:r>
            <a:r>
              <a:rPr lang="fr-FR" dirty="0" smtClean="0"/>
              <a:t>clinique :</a:t>
            </a:r>
          </a:p>
          <a:p>
            <a:pPr lvl="1"/>
            <a:r>
              <a:rPr lang="fr-FR" dirty="0" smtClean="0"/>
              <a:t>Scintigraphie osseuse</a:t>
            </a:r>
          </a:p>
          <a:p>
            <a:pPr lvl="1"/>
            <a:r>
              <a:rPr lang="fr-FR" dirty="0" smtClean="0"/>
              <a:t>Scanner cérébral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Pet Scanner FDG à discuter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20888"/>
            <a:ext cx="2832314" cy="2124236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/>
          <a:stretch/>
        </p:blipFill>
        <p:spPr>
          <a:xfrm>
            <a:off x="5364088" y="5085184"/>
            <a:ext cx="2790149" cy="1625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/>
          <a:lstStyle/>
          <a:p>
            <a:r>
              <a:rPr lang="fr-FR" sz="5400" dirty="0"/>
              <a:t>Traitement des TVIM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389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 cancer localisé à la vessie = N0 M0 :   CYSTECTOMIE TOTALE = </a:t>
            </a:r>
            <a:r>
              <a:rPr lang="fr-FR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trt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curatif</a:t>
            </a:r>
          </a:p>
          <a:p>
            <a:pPr lvl="1">
              <a:buFont typeface="Arial" pitchFamily="34" charset="0"/>
              <a:buChar char="•"/>
            </a:pP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Chez l’homme :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Cysto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-prostatectomie
Chez la femme :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Pelvectomie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anterieure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= vessie + </a:t>
            </a:r>
            <a:r>
              <a:rPr lang="fr-FR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uterus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+ annexes </a:t>
            </a:r>
            <a:endParaRPr lang="fr-FR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précédée d’une </a:t>
            </a:r>
            <a:r>
              <a:rPr lang="fr-FR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Chimiotherapie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neo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adjuvant par MVAC</a:t>
            </a:r>
            <a:endParaRPr lang="fr-FR" dirty="0"/>
          </a:p>
          <a:p>
            <a:pPr marL="0" indent="0">
              <a:buNone/>
            </a:pPr>
            <a:endParaRPr lang="fr-FR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/>
        </p:blipFill>
        <p:spPr>
          <a:xfrm>
            <a:off x="323528" y="4293096"/>
            <a:ext cx="3347864" cy="2678656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51251"/>
            <a:ext cx="3362624" cy="26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Alternatives à la cystectomie…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Radiotherapie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chimio-potentialisée </a:t>
            </a:r>
            <a:r>
              <a:rPr lang="fr-FR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apres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resection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complete</a:t>
            </a:r>
            <a:endParaRPr lang="fr-FR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fr-FR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Resections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itératives = soins de support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/>
        </p:blipFill>
        <p:spPr>
          <a:xfrm>
            <a:off x="6804248" y="3717031"/>
            <a:ext cx="2172200" cy="27163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6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715200" cy="708688"/>
          </a:xfrm>
        </p:spPr>
        <p:txBody>
          <a:bodyPr>
            <a:noAutofit/>
          </a:bodyPr>
          <a:lstStyle/>
          <a:p>
            <a:r>
              <a:rPr lang="fr-FR" sz="4000" dirty="0" smtClean="0"/>
              <a:t>En cas de cancers métastatiques :</a:t>
            </a:r>
            <a:br>
              <a:rPr lang="fr-FR" sz="4000" dirty="0" smtClean="0"/>
            </a:br>
            <a:r>
              <a:rPr lang="fr-FR" sz="4000" dirty="0" smtClean="0"/>
              <a:t>chimiothérapie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>
            <a:normAutofit/>
          </a:bodyPr>
          <a:lstStyle/>
          <a:p>
            <a:r>
              <a:rPr lang="fr-FR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Chimiotherapie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base de sels de platine : MVAC ou </a:t>
            </a:r>
            <a:r>
              <a:rPr lang="fr-FR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Genzar</a:t>
            </a: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</a:t>
            </a:r>
            <a:r>
              <a:rPr lang="fr-FR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Cisplatine</a:t>
            </a:r>
            <a:endParaRPr lang="fr-FR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Dans les années à venir : </a:t>
            </a:r>
            <a:r>
              <a:rPr lang="fr-FR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immunotherapie</a:t>
            </a:r>
            <a:r>
              <a:rPr lang="fr-F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mais pour l’instant aucune AMM</a:t>
            </a:r>
            <a:endParaRPr lang="fr-FR" sz="2400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/>
        </p:blipFill>
        <p:spPr>
          <a:xfrm>
            <a:off x="3024000" y="3730680"/>
            <a:ext cx="3564224" cy="28666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1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 smtClean="0"/>
              <a:t>Carcinome </a:t>
            </a:r>
            <a:r>
              <a:rPr lang="fr-FR" sz="2400" dirty="0" err="1" smtClean="0"/>
              <a:t>urotheliale</a:t>
            </a:r>
            <a:r>
              <a:rPr lang="fr-FR" sz="2400" dirty="0" smtClean="0"/>
              <a:t> = maladie de tout l’</a:t>
            </a:r>
            <a:r>
              <a:rPr lang="fr-FR" sz="2400" dirty="0" err="1" smtClean="0"/>
              <a:t>urothelium</a:t>
            </a:r>
            <a:r>
              <a:rPr lang="fr-FR" sz="2400" dirty="0" smtClean="0"/>
              <a:t> </a:t>
            </a:r>
          </a:p>
          <a:p>
            <a:pPr marL="667512" lvl="2" indent="0">
              <a:buNone/>
            </a:pPr>
            <a:r>
              <a:rPr lang="fr-FR" sz="1900" dirty="0" smtClean="0"/>
              <a:t> vessie mais aussi Voies </a:t>
            </a:r>
            <a:r>
              <a:rPr lang="fr-FR" sz="1900" dirty="0" err="1" smtClean="0"/>
              <a:t>excretices</a:t>
            </a:r>
            <a:r>
              <a:rPr lang="fr-FR" sz="1900" dirty="0" smtClean="0"/>
              <a:t> </a:t>
            </a:r>
            <a:r>
              <a:rPr lang="fr-FR" sz="1900" dirty="0" err="1" smtClean="0"/>
              <a:t>superieures</a:t>
            </a:r>
            <a:r>
              <a:rPr lang="fr-FR" sz="1900" dirty="0" smtClean="0"/>
              <a:t> et </a:t>
            </a:r>
            <a:r>
              <a:rPr lang="fr-FR" sz="1900" dirty="0" err="1" smtClean="0"/>
              <a:t>uretre</a:t>
            </a:r>
            <a:endParaRPr lang="fr-FR" sz="1900" dirty="0" smtClean="0"/>
          </a:p>
          <a:p>
            <a:endParaRPr lang="fr-FR" sz="2400" dirty="0" smtClean="0"/>
          </a:p>
          <a:p>
            <a:r>
              <a:rPr lang="fr-FR" sz="2400" dirty="0" smtClean="0"/>
              <a:t>Tabac ++ mais penser à l’exposition professionnelle</a:t>
            </a:r>
          </a:p>
          <a:p>
            <a:endParaRPr lang="fr-FR" sz="2400" dirty="0"/>
          </a:p>
          <a:p>
            <a:r>
              <a:rPr lang="fr-FR" sz="2400" dirty="0" smtClean="0"/>
              <a:t>TVNIM : suivi </a:t>
            </a:r>
            <a:r>
              <a:rPr lang="fr-FR" sz="2400" dirty="0" err="1" smtClean="0"/>
              <a:t>indipensable</a:t>
            </a:r>
            <a:r>
              <a:rPr lang="fr-FR" sz="2400" dirty="0" smtClean="0"/>
              <a:t> pour éviter progression</a:t>
            </a:r>
          </a:p>
          <a:p>
            <a:endParaRPr lang="fr-FR" sz="2400" dirty="0" smtClean="0"/>
          </a:p>
          <a:p>
            <a:r>
              <a:rPr lang="fr-FR" sz="2400" dirty="0" smtClean="0"/>
              <a:t>TVIM : maladie de mauvais pronostic </a:t>
            </a:r>
            <a:r>
              <a:rPr lang="fr-FR" sz="2400" dirty="0" err="1" smtClean="0"/>
              <a:t>necessitant</a:t>
            </a:r>
            <a:r>
              <a:rPr lang="fr-FR" sz="2400" dirty="0" smtClean="0"/>
              <a:t> des traitements lourds</a:t>
            </a:r>
          </a:p>
          <a:p>
            <a:endParaRPr lang="fr-FR" sz="2400" dirty="0" smtClean="0"/>
          </a:p>
          <a:p>
            <a:r>
              <a:rPr lang="fr-FR" sz="2400" smtClean="0"/>
              <a:t>Métastatiques </a:t>
            </a:r>
            <a:r>
              <a:rPr lang="fr-FR" sz="2400" dirty="0" smtClean="0"/>
              <a:t>: pas de </a:t>
            </a:r>
            <a:r>
              <a:rPr lang="fr-FR" sz="2400" dirty="0" err="1" smtClean="0"/>
              <a:t>rééls</a:t>
            </a:r>
            <a:r>
              <a:rPr lang="fr-FR" sz="2400" dirty="0" smtClean="0"/>
              <a:t> </a:t>
            </a:r>
            <a:r>
              <a:rPr lang="fr-FR" sz="2400" dirty="0" err="1" smtClean="0"/>
              <a:t>progres</a:t>
            </a:r>
            <a:r>
              <a:rPr lang="fr-FR" sz="2400" dirty="0" smtClean="0"/>
              <a:t> </a:t>
            </a:r>
            <a:r>
              <a:rPr lang="fr-FR" sz="2400" dirty="0" err="1" smtClean="0"/>
              <a:t>therapeutiques</a:t>
            </a:r>
            <a:r>
              <a:rPr lang="fr-FR" sz="2400" dirty="0" smtClean="0"/>
              <a:t> depuis 20 ans mais beaucoup d’espoir dans l’</a:t>
            </a:r>
            <a:r>
              <a:rPr lang="fr-FR" sz="2400" dirty="0" err="1" smtClean="0"/>
              <a:t>immunotherapie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580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Prévention et </a:t>
            </a:r>
            <a:r>
              <a:rPr lang="fr-FR" sz="4400" dirty="0" smtClean="0"/>
              <a:t>Dépistage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FDR </a:t>
            </a:r>
            <a:r>
              <a:rPr lang="fr-FR" dirty="0" smtClean="0"/>
              <a:t>: </a:t>
            </a:r>
          </a:p>
          <a:p>
            <a:pPr lvl="1"/>
            <a:r>
              <a:rPr lang="fr-FR" dirty="0" smtClean="0"/>
              <a:t>TABAGISME +++ , </a:t>
            </a:r>
            <a:r>
              <a:rPr lang="fr-FR" dirty="0"/>
              <a:t>cannabis</a:t>
            </a:r>
          </a:p>
          <a:p>
            <a:pPr lvl="1"/>
            <a:r>
              <a:rPr lang="fr-FR" dirty="0" smtClean="0"/>
              <a:t>Exposition </a:t>
            </a:r>
            <a:r>
              <a:rPr lang="fr-FR" dirty="0"/>
              <a:t>professionnelle à un cancérogène vésical</a:t>
            </a:r>
          </a:p>
          <a:p>
            <a:pPr lvl="1"/>
            <a:r>
              <a:rPr lang="fr-FR" dirty="0" err="1" smtClean="0"/>
              <a:t>Bilharzioze</a:t>
            </a:r>
            <a:r>
              <a:rPr lang="fr-FR" dirty="0" smtClean="0"/>
              <a:t> </a:t>
            </a:r>
            <a:r>
              <a:rPr lang="fr-FR" dirty="0"/>
              <a:t>urinaire</a:t>
            </a:r>
          </a:p>
          <a:p>
            <a:pPr lvl="1"/>
            <a:r>
              <a:rPr lang="fr-FR" dirty="0" smtClean="0"/>
              <a:t>Irradiation pelvienne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Prévention </a:t>
            </a:r>
            <a:r>
              <a:rPr lang="fr-FR" dirty="0"/>
              <a:t>=  Lutte contre l’intoxication Tabagique</a:t>
            </a:r>
          </a:p>
          <a:p>
            <a:endParaRPr lang="fr-FR" dirty="0"/>
          </a:p>
          <a:p>
            <a:r>
              <a:rPr lang="fr-FR" dirty="0"/>
              <a:t>Dépistage  ciblé 20 ans après début d’une exposition professionnelle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Exposition </a:t>
            </a:r>
            <a:r>
              <a:rPr lang="fr-FR" dirty="0" smtClean="0"/>
              <a:t>professionnelle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8058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Dépistage  ciblé après exposition </a:t>
            </a:r>
            <a:r>
              <a:rPr lang="fr-FR" dirty="0" smtClean="0"/>
              <a:t>professionnelle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Amines aromatiques:  Tableau </a:t>
            </a:r>
            <a:r>
              <a:rPr lang="fr-FR" dirty="0" err="1"/>
              <a:t>regime</a:t>
            </a:r>
            <a:r>
              <a:rPr lang="fr-FR" dirty="0"/>
              <a:t> général 15ter</a:t>
            </a:r>
          </a:p>
          <a:p>
            <a:r>
              <a:rPr lang="fr-FR" dirty="0"/>
              <a:t>Hydrocarbures aromatiques polycycliques: Tableau </a:t>
            </a:r>
            <a:r>
              <a:rPr lang="fr-FR" dirty="0" smtClean="0"/>
              <a:t>16bis</a:t>
            </a:r>
            <a:endParaRPr lang="fr-FR" dirty="0"/>
          </a:p>
          <a:p>
            <a:endParaRPr lang="fr-FR" dirty="0"/>
          </a:p>
        </p:txBody>
      </p:sp>
      <p:pic>
        <p:nvPicPr>
          <p:cNvPr id="4" name="Picture 2"/>
          <p:cNvPicPr/>
          <p:nvPr/>
        </p:nvPicPr>
        <p:blipFill rotWithShape="1">
          <a:blip r:embed="rId2"/>
          <a:srcRect b="12594"/>
          <a:stretch/>
        </p:blipFill>
        <p:spPr>
          <a:xfrm>
            <a:off x="971600" y="2276872"/>
            <a:ext cx="7128792" cy="3240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/>
              <a:t>Tumeurs de vessies : deux maladies aux pronostics et prise en charge très différents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/>
          <p:nvPr/>
        </p:nvPicPr>
        <p:blipFill>
          <a:blip r:embed="rId2"/>
          <a:srcRect t="43080" r="48844" b="21918"/>
          <a:stretch/>
        </p:blipFill>
        <p:spPr>
          <a:xfrm>
            <a:off x="2771800" y="1893218"/>
            <a:ext cx="4539544" cy="2520280"/>
          </a:xfrm>
          <a:prstGeom prst="rect">
            <a:avLst/>
          </a:prstGeom>
          <a:ln>
            <a:noFill/>
          </a:ln>
        </p:spPr>
      </p:pic>
      <p:sp>
        <p:nvSpPr>
          <p:cNvPr id="5" name="TextShape 1"/>
          <p:cNvSpPr txBox="1"/>
          <p:nvPr/>
        </p:nvSpPr>
        <p:spPr>
          <a:xfrm>
            <a:off x="0" y="3717032"/>
            <a:ext cx="3635896" cy="3416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TVNIM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80% des cas au 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diagnostic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80% de survie à 5 ans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Risque de récidive ( 50%)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et de progression vers TVIM (15%)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SUIVI 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indispensable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4581128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TVIM</a:t>
            </a:r>
            <a:endParaRPr lang="fr-FR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 50% de survie à 5 ans</a:t>
            </a:r>
            <a:endParaRPr lang="fr-FR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Risque= évolution métastatique</a:t>
            </a:r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-367605" y="2996952"/>
            <a:ext cx="53716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 flipV="1">
            <a:off x="5004048" y="2996952"/>
            <a:ext cx="72008" cy="439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Diagnostic : signes </a:t>
            </a:r>
            <a:r>
              <a:rPr lang="fr-FR" sz="4400" dirty="0" smtClean="0"/>
              <a:t>cliniques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Hématurie macroscopique: 80% des cas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Signes irritatifs vésicaux</a:t>
            </a:r>
          </a:p>
          <a:p>
            <a:endParaRPr lang="fr-FR" dirty="0"/>
          </a:p>
          <a:p>
            <a:r>
              <a:rPr lang="fr-FR" dirty="0"/>
              <a:t>Signes d’</a:t>
            </a:r>
            <a:r>
              <a:rPr lang="fr-FR" dirty="0" err="1"/>
              <a:t>obstuctions</a:t>
            </a:r>
            <a:r>
              <a:rPr lang="fr-FR" dirty="0"/>
              <a:t> des voies urinaires ( douleur lombaire) ou d’évolution </a:t>
            </a:r>
            <a:r>
              <a:rPr lang="fr-FR" dirty="0" err="1"/>
              <a:t>metastatique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13" y="2204864"/>
            <a:ext cx="242975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8229600" cy="1143000"/>
          </a:xfrm>
        </p:spPr>
        <p:txBody>
          <a:bodyPr>
            <a:noAutofit/>
          </a:bodyPr>
          <a:lstStyle/>
          <a:p>
            <a:r>
              <a:rPr lang="fr-FR" sz="4000" dirty="0" smtClean="0"/>
              <a:t>Diagnostic : </a:t>
            </a:r>
            <a:br>
              <a:rPr lang="fr-FR" sz="4000" dirty="0" smtClean="0"/>
            </a:br>
            <a:r>
              <a:rPr lang="fr-FR" sz="4000" dirty="0" smtClean="0"/>
              <a:t>Echographie </a:t>
            </a:r>
            <a:r>
              <a:rPr lang="fr-FR" sz="4000" dirty="0" err="1" smtClean="0"/>
              <a:t>reno-vesicale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80588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Se= 80% pour </a:t>
            </a:r>
            <a:r>
              <a:rPr lang="fr-FR" dirty="0" err="1"/>
              <a:t>lesion</a:t>
            </a:r>
            <a:r>
              <a:rPr lang="fr-FR" dirty="0"/>
              <a:t> &gt; </a:t>
            </a:r>
            <a:r>
              <a:rPr lang="fr-FR" dirty="0" smtClean="0"/>
              <a:t>5mm</a:t>
            </a:r>
          </a:p>
          <a:p>
            <a:endParaRPr lang="fr-FR" dirty="0"/>
          </a:p>
          <a:p>
            <a:r>
              <a:rPr lang="fr-FR" dirty="0"/>
              <a:t>mais seulement 20 %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si </a:t>
            </a:r>
            <a:r>
              <a:rPr lang="fr-FR" dirty="0" err="1"/>
              <a:t>lesion</a:t>
            </a:r>
            <a:r>
              <a:rPr lang="fr-FR" dirty="0"/>
              <a:t> &lt; 5mm</a:t>
            </a:r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Si image typique elle peut dispenser de cystoscopie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Si </a:t>
            </a:r>
            <a:r>
              <a:rPr lang="fr-FR" dirty="0" err="1"/>
              <a:t>Hematurie</a:t>
            </a:r>
            <a:r>
              <a:rPr lang="fr-FR" dirty="0"/>
              <a:t> et </a:t>
            </a:r>
            <a:r>
              <a:rPr lang="fr-FR" dirty="0" err="1"/>
              <a:t>echo</a:t>
            </a:r>
            <a:r>
              <a:rPr lang="fr-FR" dirty="0"/>
              <a:t> normale: Cystoscopie indispensable</a:t>
            </a:r>
          </a:p>
          <a:p>
            <a:endParaRPr lang="fr-FR" dirty="0"/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5220072" y="1916832"/>
            <a:ext cx="3312368" cy="27185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/>
          <a:lstStyle/>
          <a:p>
            <a:r>
              <a:rPr lang="fr-FR" dirty="0"/>
              <a:t> La cystoscopie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33880"/>
          </a:xfrm>
        </p:spPr>
        <p:txBody>
          <a:bodyPr/>
          <a:lstStyle/>
          <a:p>
            <a:r>
              <a:rPr lang="fr-FR" dirty="0"/>
              <a:t>En consultation, sous AL</a:t>
            </a:r>
          </a:p>
          <a:p>
            <a:r>
              <a:rPr lang="fr-FR" dirty="0"/>
              <a:t>Sensibilité 71%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Nouvelle techniques permettent d’augmenter la fiabilité de l’examen: NBI et Fluorescence </a:t>
            </a:r>
            <a:r>
              <a:rPr lang="fr-FR" dirty="0" err="1"/>
              <a:t>hexvix</a:t>
            </a:r>
            <a:endParaRPr lang="fr-FR" dirty="0"/>
          </a:p>
          <a:p>
            <a:endParaRPr lang="fr-FR" dirty="0"/>
          </a:p>
        </p:txBody>
      </p:sp>
      <p:pic>
        <p:nvPicPr>
          <p:cNvPr id="4" name="Picture 2"/>
          <p:cNvPicPr/>
          <p:nvPr/>
        </p:nvPicPr>
        <p:blipFill>
          <a:blip r:embed="rId2"/>
          <a:srcRect l="11203" r="16952"/>
          <a:stretch/>
        </p:blipFill>
        <p:spPr>
          <a:xfrm>
            <a:off x="3851920" y="2492896"/>
            <a:ext cx="3672408" cy="3168352"/>
          </a:xfrm>
          <a:prstGeom prst="rect">
            <a:avLst/>
          </a:prstGeom>
          <a:ln>
            <a:noFill/>
          </a:ln>
        </p:spPr>
      </p:pic>
      <p:pic>
        <p:nvPicPr>
          <p:cNvPr id="5" name="Picture 3"/>
          <p:cNvPicPr/>
          <p:nvPr/>
        </p:nvPicPr>
        <p:blipFill>
          <a:blip r:embed="rId3"/>
          <a:stretch/>
        </p:blipFill>
        <p:spPr>
          <a:xfrm>
            <a:off x="6444208" y="117264"/>
            <a:ext cx="2314080" cy="244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NBI : Narrow-Band </a:t>
            </a:r>
            <a:r>
              <a:rPr lang="fr-FR" sz="4400" dirty="0" smtClean="0"/>
              <a:t>Imaging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Augmente la Se à 95 % pour </a:t>
            </a:r>
            <a:r>
              <a:rPr lang="fr-FR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tvnim</a:t>
            </a:r>
            <a:endParaRPr lang="fr-FR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dirty="0"/>
          </a:p>
        </p:txBody>
      </p:sp>
      <p:pic>
        <p:nvPicPr>
          <p:cNvPr id="4" name="Picture 4"/>
          <p:cNvPicPr/>
          <p:nvPr/>
        </p:nvPicPr>
        <p:blipFill>
          <a:blip r:embed="rId2"/>
          <a:stretch/>
        </p:blipFill>
        <p:spPr>
          <a:xfrm>
            <a:off x="4925105" y="3356992"/>
            <a:ext cx="4237920" cy="3234600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/>
          <a:stretch/>
        </p:blipFill>
        <p:spPr>
          <a:xfrm>
            <a:off x="6720821" y="1556792"/>
            <a:ext cx="2469960" cy="82512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4"/>
          <a:stretch/>
        </p:blipFill>
        <p:spPr>
          <a:xfrm>
            <a:off x="51120" y="3501008"/>
            <a:ext cx="4700880" cy="2467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9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SAVEMESSAGETIMESTAMP" val="RXP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4667</TotalTime>
  <Words>561</Words>
  <Application>Microsoft Office PowerPoint</Application>
  <PresentationFormat>Affichage à l'écran (4:3)</PresentationFormat>
  <Paragraphs>170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Débit</vt:lpstr>
      <vt:lpstr>Présentation PowerPoint</vt:lpstr>
      <vt:lpstr>Epidemiologie </vt:lpstr>
      <vt:lpstr>Prévention et Dépistage</vt:lpstr>
      <vt:lpstr>Exposition professionnelle</vt:lpstr>
      <vt:lpstr>Tumeurs de vessies : deux maladies aux pronostics et prise en charge très différents</vt:lpstr>
      <vt:lpstr>Diagnostic : signes cliniques</vt:lpstr>
      <vt:lpstr>Diagnostic :  Echographie reno-vesicale</vt:lpstr>
      <vt:lpstr> La cystoscopie </vt:lpstr>
      <vt:lpstr>NBI : Narrow-Band Imaging</vt:lpstr>
      <vt:lpstr>Cystoscopie en lumière bleue Ac Hexaminolevulinate</vt:lpstr>
      <vt:lpstr>Cytologie urinaire</vt:lpstr>
      <vt:lpstr>URO Scanner : recherche de localisations du haut appareil</vt:lpstr>
      <vt:lpstr>Resection Trans uretrale de la tumeur  étape indispensable pour la stadification</vt:lpstr>
      <vt:lpstr>Comment faire une bonne résection ?</vt:lpstr>
      <vt:lpstr>La stadification : TNM et grade </vt:lpstr>
      <vt:lpstr>La prise en charge des TVNIM</vt:lpstr>
      <vt:lpstr>La prise en charge des TVNIM</vt:lpstr>
      <vt:lpstr>Algorithme de prise en charge des TVNIM</vt:lpstr>
      <vt:lpstr>Le suivi des TVNIM :  cytologie et cystoscopie</vt:lpstr>
      <vt:lpstr>En cas de TVIM ….</vt:lpstr>
      <vt:lpstr>Traitement des TVIM</vt:lpstr>
      <vt:lpstr>Alternatives à la cystectomie…</vt:lpstr>
      <vt:lpstr>En cas de cancers métastatiques : chimiothérapie</vt:lpstr>
      <vt:lpstr>Conclusions</vt:lpstr>
    </vt:vector>
  </TitlesOfParts>
  <Company>CHITS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Carcinomes Urotheliaux</dc:title>
  <dc:creator>ALBERT THOMAS</dc:creator>
  <cp:lastModifiedBy>Debelle, Nicolas {MWFS~Boulogne-Billancourt}</cp:lastModifiedBy>
  <cp:revision>28</cp:revision>
  <dcterms:created xsi:type="dcterms:W3CDTF">2016-11-25T14:50:04Z</dcterms:created>
  <dcterms:modified xsi:type="dcterms:W3CDTF">2016-12-01T15:10:29Z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CHITS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11</vt:i4>
  </property>
</Properties>
</file>