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7" r:id="rId3"/>
    <p:sldId id="259" r:id="rId4"/>
    <p:sldId id="272" r:id="rId5"/>
    <p:sldId id="275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8" r:id="rId19"/>
    <p:sldId id="279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</p:sldIdLst>
  <p:sldSz cx="9144000" cy="6858000" type="screen4x3"/>
  <p:notesSz cx="6858000" cy="9144000"/>
  <p:custDataLst>
    <p:tags r:id="rId34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23ED2A-9ECA-4A58-A338-DBA422381E4E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512720-3CEE-4ACA-ABCB-79839204FB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3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347F-F795-438E-A000-F7A51450B72C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60D0-0435-4736-978B-A0FC1C4E0A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D750-F02B-4577-85FC-E161DB081FA1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5B27-287C-487E-9AC4-8CFF031702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8F24-BCBD-4341-AF26-04A288A2E91C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9B17-1F2F-43DC-A1BB-D0B78669E2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2BEFA-0318-4FF1-868D-9A9860F8A5F3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0F321-5C14-4F78-AAA7-E263DF2DE9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41B4-FBD9-454F-AD5F-9CB574ED471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E26C4-A668-4717-AF89-AE706014068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9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B624-488E-40E8-9F3F-47EEF1B727E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9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3B519-F63A-4CF6-B00B-E33FFBF098B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71E4C-02A2-49E4-AEEF-27BDC1FB00F2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793E4-72A7-49F4-9C98-2C26BA06CC3E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0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D7140-9EB5-4633-BC28-C0BED31CD1F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3BEE-4D0B-4460-988D-3606C679AB4A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8A70-50D4-4204-95E1-6F1D606443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E83F5-BB2B-4392-BDD2-2791D50966F9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50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C2BE-22DE-4DB7-91DD-692E790082A5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2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6BE4-3F1C-4242-9E81-544FD3F4AE21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16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1772A-4E2A-4F5F-BC26-709932ABC7A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5DB9-ED16-4AFF-BF35-890B76614F2D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96EE-4140-4CF3-9E61-82D9D5F9E1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4D8F-F04A-4F52-BDAB-85282226224C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4C3B-ECF8-4B4F-8C18-94D48E2FC0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F376-3EF5-48E2-84C6-0A7F9015A55D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1871-AB9F-4968-83CC-FE07F29310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44C0-F435-4CE3-807E-D71AB081BD8B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D7CF-4D93-4CC3-A4B1-AF6343B7E9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3822-6EC5-40AF-95C3-855CB94CD660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ACF5-F965-4118-9A70-5E90AFE215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CD6D-A5F7-4D0E-BE22-F2720C9A150F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90A9-EF2E-47F9-8C34-63A78CE319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19EE-DAA8-4BB4-94D1-9CCBBF609956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88DC-574B-4924-86E8-997503BDE1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F593D9-FFC1-4F4D-A74D-6284B8C30600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21A359-5663-4490-926A-86706DC5F7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fr-FR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fr-FR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A91985F3-3F48-451C-969C-4EB73784FE34}" type="slidenum">
              <a:rPr lang="fr-FR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/>
              <a:t>‹N°›</a:t>
            </a:fld>
            <a:endParaRPr lang="fr-FR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Copies%20de%20sauvegarde%20Time%20machine\Clients\Kephren\DIAPORAMA%20ARTEMIS\dossier%20sans%20titre\T5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Copies%20de%20sauvegarde%20Time%20machine\Clients\Kephren\DIAPORAMA%20ARTEMIS\dossier%20sans%20titre\T5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Copies%20de%20sauvegarde%20Time%20machine\Clients\Kephren\DIAPORAMA%20ARTEMIS\AD\Archive\T55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Copies%20de%20sauvegarde%20Time%20machine\Clients\Kephren\DIAPORAMA%20ARTEMIS\AD\Archive\T55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Copies%20de%20sauvegarde%20Time%20machine\Clients\Kephren\DIAPORAMA%20ARTEMIS\AD\Archive\T56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Copies%20de%20sauvegarde%20Time%20machine\Clients\Kephren\DIAPORAMA%20ARTEMIS\AD\Archive\T58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Volumes\Copies%20de%20sauvegarde%20Time%20machine\Clients\Kephren\DIAPORAMA%20ARTEMIS\AD\Archive\T59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Déclaration publique d’intérêts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 txBox="1">
            <a:spLocks/>
          </p:cNvSpPr>
          <p:nvPr/>
        </p:nvSpPr>
        <p:spPr bwMode="auto">
          <a:xfrm>
            <a:off x="849313" y="274638"/>
            <a:ext cx="7251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4400">
                <a:latin typeface="Calibri" pitchFamily="-72" charset="0"/>
              </a:rPr>
              <a:t>Toxicité des thérapies ciblées</a:t>
            </a:r>
          </a:p>
        </p:txBody>
      </p:sp>
      <p:pic>
        <p:nvPicPr>
          <p:cNvPr id="4" name="Image 3" descr="Capture d’écran 2014-02-06 à 16.50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2" y="1349658"/>
            <a:ext cx="7051267" cy="2703308"/>
          </a:xfrm>
          <a:prstGeom prst="roundRect">
            <a:avLst>
              <a:gd name="adj" fmla="val 10235"/>
            </a:avLst>
          </a:prstGeom>
          <a:ln>
            <a:noFill/>
          </a:ln>
          <a:effectLst/>
          <a:scene3d>
            <a:camera prst="perspectiveFront" fov="2700000">
              <a:rot lat="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331788" y="1503363"/>
            <a:ext cx="681831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rgbClr val="9A1B7B"/>
              </a:buClr>
              <a:buSzPct val="100000"/>
              <a:buFont typeface="Lucida Grande" pitchFamily="-72" charset="0"/>
              <a:buChar char="●"/>
            </a:pPr>
            <a:r>
              <a:rPr lang="fr-FR" sz="1600">
                <a:latin typeface="Arial Unicode MS" pitchFamily="-72" charset="0"/>
                <a:cs typeface="M L Arial Light" charset="0"/>
              </a:rPr>
              <a:t>Toxicités souvent différentes de celles des chimiothérapies</a:t>
            </a:r>
            <a:r>
              <a:rPr lang="fr-FR" sz="1600" baseline="30000">
                <a:latin typeface="Arial Unicode MS" pitchFamily="-72" charset="0"/>
                <a:cs typeface="M L Arial Light" charset="0"/>
              </a:rPr>
              <a:t>(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rgbClr val="9A1B7B"/>
              </a:buClr>
              <a:buSzPct val="100000"/>
              <a:buFont typeface="Lucida Grande" pitchFamily="-72" charset="0"/>
              <a:buChar char="●"/>
            </a:pPr>
            <a:r>
              <a:rPr lang="fr-FR" sz="1600">
                <a:latin typeface="Arial Unicode MS" pitchFamily="-72" charset="0"/>
                <a:cs typeface="M L Arial Light" charset="0"/>
              </a:rPr>
              <a:t>Parfois liées à la présence de la cible moléculaire dans les tissus normaux</a:t>
            </a:r>
            <a:r>
              <a:rPr lang="fr-FR" sz="1400" baseline="30000">
                <a:latin typeface="Arial Unicode MS" pitchFamily="-72" charset="0"/>
                <a:cs typeface="M L Arial Light" charset="0"/>
              </a:rPr>
              <a:t> </a:t>
            </a:r>
            <a:r>
              <a:rPr lang="fr-FR" sz="1400">
                <a:latin typeface="Arial Unicode MS" pitchFamily="-72" charset="0"/>
                <a:cs typeface="M L Arial Light" charset="0"/>
              </a:rPr>
              <a:t>(exemple : toxicité cutanée observée avec les inhibiteurs de l’EGFR, l’activation de ce récepteur permettant la maturation des kératinocytes) </a:t>
            </a:r>
            <a:endParaRPr lang="fr-FR" sz="1600">
              <a:latin typeface="Arial Unicode MS" pitchFamily="-72" charset="0"/>
              <a:cs typeface="M L Arial Light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rgbClr val="9A1B7B"/>
              </a:buClr>
              <a:buSzPct val="100000"/>
              <a:buFont typeface="Lucida Grande" pitchFamily="-72" charset="0"/>
              <a:buChar char="●"/>
            </a:pPr>
            <a:r>
              <a:rPr lang="fr-FR" sz="1600">
                <a:latin typeface="Arial Unicode MS" pitchFamily="-72" charset="0"/>
                <a:cs typeface="M L Arial Light" charset="0"/>
              </a:rPr>
              <a:t>Apparaissent parfois après une durée de traitement prolongée </a:t>
            </a:r>
            <a:br>
              <a:rPr lang="fr-FR" sz="1600">
                <a:latin typeface="Arial Unicode MS" pitchFamily="-72" charset="0"/>
                <a:cs typeface="M L Arial Light" charset="0"/>
              </a:rPr>
            </a:br>
            <a:r>
              <a:rPr lang="fr-FR" sz="1600">
                <a:latin typeface="Arial Unicode MS" pitchFamily="-72" charset="0"/>
                <a:cs typeface="M L Arial Light" charset="0"/>
              </a:rPr>
              <a:t>(trastuzumab et toxicité cardiaque)</a:t>
            </a:r>
            <a:endParaRPr lang="fr-FR" sz="1600" baseline="30000">
              <a:latin typeface="Arial Unicode MS" pitchFamily="-72" charset="0"/>
              <a:cs typeface="M L Arial Light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rgbClr val="9A1B7B"/>
              </a:buClr>
              <a:buSzPct val="100000"/>
              <a:buFont typeface="Lucida Grande" pitchFamily="-72" charset="0"/>
              <a:buChar char="●"/>
            </a:pPr>
            <a:r>
              <a:rPr lang="fr-FR" sz="1600">
                <a:latin typeface="Arial Unicode MS" pitchFamily="-72" charset="0"/>
                <a:cs typeface="M L Arial Light" charset="0"/>
              </a:rPr>
              <a:t>Nombreuses interactions médicamenteuses possibles</a:t>
            </a:r>
            <a:endParaRPr lang="fr-FR" sz="1600" baseline="30000">
              <a:latin typeface="Arial Unicode MS" pitchFamily="-72" charset="0"/>
              <a:cs typeface="M L Arial Light" charset="0"/>
            </a:endParaRPr>
          </a:p>
        </p:txBody>
      </p:sp>
      <p:pic>
        <p:nvPicPr>
          <p:cNvPr id="6" name="Image 5" descr="Capture d’écran 2014-02-06 à 13.31.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8579" y="4369870"/>
            <a:ext cx="6058300" cy="1317521"/>
          </a:xfrm>
          <a:prstGeom prst="roundRect">
            <a:avLst>
              <a:gd name="adj" fmla="val 46593"/>
            </a:avLst>
          </a:prstGeom>
          <a:ln>
            <a:noFill/>
          </a:ln>
          <a:effectLst/>
          <a:scene3d>
            <a:camera prst="perspectiveFront" fov="2700000">
              <a:rot lat="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845" name="Rectangle 15"/>
          <p:cNvSpPr>
            <a:spLocks noChangeArrowheads="1"/>
          </p:cNvSpPr>
          <p:nvPr/>
        </p:nvSpPr>
        <p:spPr bwMode="auto">
          <a:xfrm>
            <a:off x="1028700" y="4635500"/>
            <a:ext cx="6237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fr-FR" sz="2000" b="1">
                <a:solidFill>
                  <a:srgbClr val="9A1B7B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  <a:sym typeface="Wingdings" pitchFamily="-72" charset="2"/>
              </a:rPr>
              <a:t></a:t>
            </a:r>
            <a:r>
              <a:rPr lang="fr-FR" sz="2000" b="1">
                <a:solidFill>
                  <a:schemeClr val="bg1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  <a:sym typeface="Wingdings" pitchFamily="-72" charset="2"/>
              </a:rPr>
              <a:t> </a:t>
            </a:r>
            <a:r>
              <a:rPr lang="fr-FR" sz="2000" b="1">
                <a:solidFill>
                  <a:schemeClr val="bg1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Nécessité d’une attention particulière </a:t>
            </a:r>
          </a:p>
          <a:p>
            <a:pPr algn="ctr">
              <a:lnSpc>
                <a:spcPts val="2400"/>
              </a:lnSpc>
            </a:pPr>
            <a:r>
              <a:rPr lang="fr-FR" sz="2000" b="1">
                <a:solidFill>
                  <a:schemeClr val="bg1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quant aux comorbidités/terrain du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4-02-06 à 13.13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4785" y="5717144"/>
            <a:ext cx="5834430" cy="674671"/>
          </a:xfrm>
          <a:prstGeom prst="roundRect">
            <a:avLst>
              <a:gd name="adj" fmla="val 30103"/>
            </a:avLst>
          </a:prstGeom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>
              <a:srgbClr val="9A1B7B">
                <a:alpha val="43000"/>
              </a:srgbClr>
            </a:outerShdw>
          </a:effectLst>
          <a:scene3d>
            <a:camera prst="perspectiveFront" fov="2700000">
              <a:rot lat="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6866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457200"/>
            <a:r>
              <a:rPr lang="fr-FR" sz="2000">
                <a:solidFill>
                  <a:srgbClr val="9A1B7B"/>
                </a:solidFill>
                <a:latin typeface="Arial Rounded MT Bold" pitchFamily="-72" charset="0"/>
                <a:ea typeface="Arial Rounded MT Bold" pitchFamily="-72" charset="0"/>
                <a:cs typeface="Arial Rounded MT Bold" pitchFamily="-72" charset="0"/>
              </a:rPr>
              <a:t>Principales toxicités des thérapies ciblées</a:t>
            </a:r>
          </a:p>
        </p:txBody>
      </p:sp>
      <p:sp>
        <p:nvSpPr>
          <p:cNvPr id="36867" name="ZoneTexte 7"/>
          <p:cNvSpPr txBox="1">
            <a:spLocks noChangeArrowheads="1"/>
          </p:cNvSpPr>
          <p:nvPr/>
        </p:nvSpPr>
        <p:spPr bwMode="auto">
          <a:xfrm>
            <a:off x="1654175" y="5792788"/>
            <a:ext cx="583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9F0F6D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Toxicités sévères (toxicités limitant la dose) des thérapies ciblées</a:t>
            </a:r>
          </a:p>
          <a:p>
            <a:pPr algn="ctr"/>
            <a:r>
              <a:rPr lang="fr-FR" sz="1400" b="1">
                <a:solidFill>
                  <a:srgbClr val="9F0F6D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Très différentes des chimiothérapies classiques</a:t>
            </a:r>
          </a:p>
        </p:txBody>
      </p:sp>
      <p:grpSp>
        <p:nvGrpSpPr>
          <p:cNvPr id="36868" name="Groupe 64"/>
          <p:cNvGrpSpPr>
            <a:grpSpLocks/>
          </p:cNvGrpSpPr>
          <p:nvPr/>
        </p:nvGrpSpPr>
        <p:grpSpPr bwMode="auto">
          <a:xfrm>
            <a:off x="1254125" y="1479550"/>
            <a:ext cx="6483350" cy="4364038"/>
            <a:chOff x="1199778" y="1160460"/>
            <a:chExt cx="6788523" cy="4760267"/>
          </a:xfrm>
        </p:grpSpPr>
        <p:sp>
          <p:nvSpPr>
            <p:cNvPr id="36869" name="Rectangle 10"/>
            <p:cNvSpPr>
              <a:spLocks noChangeArrowheads="1"/>
            </p:cNvSpPr>
            <p:nvPr/>
          </p:nvSpPr>
          <p:spPr bwMode="auto">
            <a:xfrm>
              <a:off x="3151229" y="1292064"/>
              <a:ext cx="3179835" cy="400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b="1">
                  <a:solidFill>
                    <a:srgbClr val="9A1B7B"/>
                  </a:solidFill>
                  <a:latin typeface="Arial Unicode MS" pitchFamily="-72" charset="0"/>
                  <a:ea typeface="Arial Unicode MS" pitchFamily="-72" charset="0"/>
                  <a:cs typeface="Arial Unicode MS" pitchFamily="-72" charset="0"/>
                </a:rPr>
                <a:t>Revue d’études de phase I</a:t>
              </a:r>
              <a:r>
                <a:rPr lang="fr-FR">
                  <a:solidFill>
                    <a:srgbClr val="9A1B7B"/>
                  </a:solidFill>
                  <a:latin typeface="Arial Unicode MS" pitchFamily="-72" charset="0"/>
                  <a:ea typeface="Arial Unicode MS" pitchFamily="-72" charset="0"/>
                  <a:cs typeface="Arial Unicode MS" pitchFamily="-72" charset="0"/>
                </a:rPr>
                <a:t> </a:t>
              </a:r>
            </a:p>
          </p:txBody>
        </p:sp>
        <p:grpSp>
          <p:nvGrpSpPr>
            <p:cNvPr id="36870" name="Groupe 9"/>
            <p:cNvGrpSpPr>
              <a:grpSpLocks/>
            </p:cNvGrpSpPr>
            <p:nvPr/>
          </p:nvGrpSpPr>
          <p:grpSpPr bwMode="auto">
            <a:xfrm>
              <a:off x="1763799" y="1292213"/>
              <a:ext cx="6224502" cy="3314452"/>
              <a:chOff x="1763799" y="1586557"/>
              <a:chExt cx="6224502" cy="3314452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763272" y="1586409"/>
                <a:ext cx="91422" cy="474468"/>
              </a:xfrm>
              <a:custGeom>
                <a:avLst/>
                <a:gdLst>
                  <a:gd name="T0" fmla="*/ 58 w 58"/>
                  <a:gd name="T1" fmla="*/ 299 h 299"/>
                  <a:gd name="T2" fmla="*/ 58 w 58"/>
                  <a:gd name="T3" fmla="*/ 0 h 299"/>
                  <a:gd name="T4" fmla="*/ 0 w 58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99">
                    <a:moveTo>
                      <a:pt x="58" y="299"/>
                    </a:move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 flipV="1">
                <a:off x="1854694" y="2531882"/>
                <a:ext cx="0" cy="474468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 flipV="1">
                <a:off x="1854694" y="3006350"/>
                <a:ext cx="0" cy="472737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" name="Line 10"/>
              <p:cNvSpPr>
                <a:spLocks noChangeShapeType="1"/>
              </p:cNvSpPr>
              <p:nvPr/>
            </p:nvSpPr>
            <p:spPr bwMode="auto">
              <a:xfrm>
                <a:off x="1763272" y="3479087"/>
                <a:ext cx="91422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>
                <a:off x="1763272" y="3006350"/>
                <a:ext cx="91422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" name="Line 12"/>
              <p:cNvSpPr>
                <a:spLocks noChangeShapeType="1"/>
              </p:cNvSpPr>
              <p:nvPr/>
            </p:nvSpPr>
            <p:spPr bwMode="auto">
              <a:xfrm>
                <a:off x="1763272" y="2531882"/>
                <a:ext cx="91422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" name="Line 13"/>
              <p:cNvSpPr>
                <a:spLocks noChangeShapeType="1"/>
              </p:cNvSpPr>
              <p:nvPr/>
            </p:nvSpPr>
            <p:spPr bwMode="auto">
              <a:xfrm>
                <a:off x="1763272" y="2060877"/>
                <a:ext cx="91422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 flipV="1">
                <a:off x="1854694" y="2060877"/>
                <a:ext cx="0" cy="471005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 flipV="1">
                <a:off x="1854694" y="4424560"/>
                <a:ext cx="0" cy="476199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2" name="Line 16"/>
              <p:cNvSpPr>
                <a:spLocks noChangeShapeType="1"/>
              </p:cNvSpPr>
              <p:nvPr/>
            </p:nvSpPr>
            <p:spPr bwMode="auto">
              <a:xfrm flipV="1">
                <a:off x="1854694" y="3951823"/>
                <a:ext cx="0" cy="472737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>
                <a:off x="1763272" y="4900759"/>
                <a:ext cx="91422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>
                <a:off x="1763272" y="4424560"/>
                <a:ext cx="91422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5" name="Line 19"/>
              <p:cNvSpPr>
                <a:spLocks noChangeShapeType="1"/>
              </p:cNvSpPr>
              <p:nvPr/>
            </p:nvSpPr>
            <p:spPr bwMode="auto">
              <a:xfrm>
                <a:off x="1763272" y="3951823"/>
                <a:ext cx="91422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 flipV="1">
                <a:off x="1854694" y="3479087"/>
                <a:ext cx="0" cy="472736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>
                <a:off x="1854694" y="4900759"/>
                <a:ext cx="6133607" cy="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Rectangle 22"/>
              <p:cNvSpPr>
                <a:spLocks noChangeArrowheads="1"/>
              </p:cNvSpPr>
              <p:nvPr/>
            </p:nvSpPr>
            <p:spPr bwMode="auto">
              <a:xfrm>
                <a:off x="7102476" y="4814888"/>
                <a:ext cx="333375" cy="85725"/>
              </a:xfrm>
              <a:prstGeom prst="rect">
                <a:avLst/>
              </a:prstGeom>
              <a:solidFill>
                <a:srgbClr val="B4B2A4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Rectangle 23"/>
              <p:cNvSpPr>
                <a:spLocks noChangeArrowheads="1"/>
              </p:cNvSpPr>
              <p:nvPr/>
            </p:nvSpPr>
            <p:spPr bwMode="auto">
              <a:xfrm>
                <a:off x="7537451" y="4814888"/>
                <a:ext cx="333375" cy="85725"/>
              </a:xfrm>
              <a:prstGeom prst="rect">
                <a:avLst/>
              </a:prstGeom>
              <a:solidFill>
                <a:srgbClr val="58585A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Rectangle 24"/>
              <p:cNvSpPr>
                <a:spLocks noChangeArrowheads="1"/>
              </p:cNvSpPr>
              <p:nvPr/>
            </p:nvSpPr>
            <p:spPr bwMode="auto">
              <a:xfrm>
                <a:off x="6672263" y="4662488"/>
                <a:ext cx="330200" cy="238125"/>
              </a:xfrm>
              <a:prstGeom prst="rect">
                <a:avLst/>
              </a:prstGeom>
              <a:solidFill>
                <a:srgbClr val="59879E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922463" y="2066925"/>
                <a:ext cx="331788" cy="2833688"/>
              </a:xfrm>
              <a:custGeom>
                <a:avLst/>
                <a:gdLst>
                  <a:gd name="T0" fmla="*/ 209 w 209"/>
                  <a:gd name="T1" fmla="*/ 0 h 1785"/>
                  <a:gd name="T2" fmla="*/ 0 w 209"/>
                  <a:gd name="T3" fmla="*/ 0 h 1785"/>
                  <a:gd name="T4" fmla="*/ 0 w 209"/>
                  <a:gd name="T5" fmla="*/ 1785 h 1785"/>
                  <a:gd name="T6" fmla="*/ 209 w 209"/>
                  <a:gd name="T7" fmla="*/ 1785 h 1785"/>
                  <a:gd name="T8" fmla="*/ 209 w 209"/>
                  <a:gd name="T9" fmla="*/ 0 h 1785"/>
                  <a:gd name="T10" fmla="*/ 209 w 209"/>
                  <a:gd name="T11" fmla="*/ 0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785">
                    <a:moveTo>
                      <a:pt x="209" y="0"/>
                    </a:moveTo>
                    <a:lnTo>
                      <a:pt x="0" y="0"/>
                    </a:lnTo>
                    <a:lnTo>
                      <a:pt x="0" y="1785"/>
                    </a:lnTo>
                    <a:lnTo>
                      <a:pt x="209" y="1785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6F59A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2352676" y="2587625"/>
                <a:ext cx="333375" cy="2312988"/>
              </a:xfrm>
              <a:custGeom>
                <a:avLst/>
                <a:gdLst>
                  <a:gd name="T0" fmla="*/ 210 w 210"/>
                  <a:gd name="T1" fmla="*/ 0 h 1457"/>
                  <a:gd name="T2" fmla="*/ 0 w 210"/>
                  <a:gd name="T3" fmla="*/ 0 h 1457"/>
                  <a:gd name="T4" fmla="*/ 0 w 210"/>
                  <a:gd name="T5" fmla="*/ 1457 h 1457"/>
                  <a:gd name="T6" fmla="*/ 210 w 210"/>
                  <a:gd name="T7" fmla="*/ 1457 h 1457"/>
                  <a:gd name="T8" fmla="*/ 210 w 210"/>
                  <a:gd name="T9" fmla="*/ 0 h 1457"/>
                  <a:gd name="T10" fmla="*/ 210 w 210"/>
                  <a:gd name="T11" fmla="*/ 0 h 1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1457">
                    <a:moveTo>
                      <a:pt x="210" y="0"/>
                    </a:moveTo>
                    <a:lnTo>
                      <a:pt x="0" y="0"/>
                    </a:lnTo>
                    <a:lnTo>
                      <a:pt x="0" y="1457"/>
                    </a:lnTo>
                    <a:lnTo>
                      <a:pt x="210" y="1457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A5237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2786063" y="2776538"/>
                <a:ext cx="331788" cy="2124075"/>
              </a:xfrm>
              <a:custGeom>
                <a:avLst/>
                <a:gdLst>
                  <a:gd name="T0" fmla="*/ 209 w 209"/>
                  <a:gd name="T1" fmla="*/ 0 h 1338"/>
                  <a:gd name="T2" fmla="*/ 0 w 209"/>
                  <a:gd name="T3" fmla="*/ 0 h 1338"/>
                  <a:gd name="T4" fmla="*/ 0 w 209"/>
                  <a:gd name="T5" fmla="*/ 1338 h 1338"/>
                  <a:gd name="T6" fmla="*/ 209 w 209"/>
                  <a:gd name="T7" fmla="*/ 1338 h 1338"/>
                  <a:gd name="T8" fmla="*/ 209 w 209"/>
                  <a:gd name="T9" fmla="*/ 0 h 1338"/>
                  <a:gd name="T10" fmla="*/ 209 w 209"/>
                  <a:gd name="T11" fmla="*/ 0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8">
                    <a:moveTo>
                      <a:pt x="209" y="0"/>
                    </a:moveTo>
                    <a:lnTo>
                      <a:pt x="0" y="0"/>
                    </a:lnTo>
                    <a:lnTo>
                      <a:pt x="0" y="1338"/>
                    </a:lnTo>
                    <a:lnTo>
                      <a:pt x="209" y="1338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EC008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Rectangle 28"/>
              <p:cNvSpPr>
                <a:spLocks noChangeArrowheads="1"/>
              </p:cNvSpPr>
              <p:nvPr/>
            </p:nvSpPr>
            <p:spPr bwMode="auto">
              <a:xfrm>
                <a:off x="3216276" y="3252788"/>
                <a:ext cx="333375" cy="1647825"/>
              </a:xfrm>
              <a:prstGeom prst="rect">
                <a:avLst/>
              </a:prstGeom>
              <a:solidFill>
                <a:srgbClr val="DA181F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Rectangle 29"/>
              <p:cNvSpPr>
                <a:spLocks noChangeArrowheads="1"/>
              </p:cNvSpPr>
              <p:nvPr/>
            </p:nvSpPr>
            <p:spPr bwMode="auto">
              <a:xfrm>
                <a:off x="3649663" y="3448050"/>
                <a:ext cx="330200" cy="1452563"/>
              </a:xfrm>
              <a:prstGeom prst="rect">
                <a:avLst/>
              </a:prstGeom>
              <a:solidFill>
                <a:srgbClr val="F68B1F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Rectangle 30"/>
              <p:cNvSpPr>
                <a:spLocks noChangeArrowheads="1"/>
              </p:cNvSpPr>
              <p:nvPr/>
            </p:nvSpPr>
            <p:spPr bwMode="auto">
              <a:xfrm>
                <a:off x="4081463" y="3900488"/>
                <a:ext cx="331788" cy="1000125"/>
              </a:xfrm>
              <a:prstGeom prst="rect">
                <a:avLst/>
              </a:prstGeom>
              <a:solidFill>
                <a:srgbClr val="FEB811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4945063" y="4006850"/>
                <a:ext cx="331788" cy="893763"/>
              </a:xfrm>
              <a:prstGeom prst="rect">
                <a:avLst/>
              </a:prstGeom>
              <a:solidFill>
                <a:srgbClr val="5FBA71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" name="Rectangle 32"/>
              <p:cNvSpPr>
                <a:spLocks noChangeArrowheads="1"/>
              </p:cNvSpPr>
              <p:nvPr/>
            </p:nvSpPr>
            <p:spPr bwMode="auto">
              <a:xfrm>
                <a:off x="4511676" y="4006850"/>
                <a:ext cx="331788" cy="893763"/>
              </a:xfrm>
              <a:prstGeom prst="rect">
                <a:avLst/>
              </a:prstGeom>
              <a:solidFill>
                <a:srgbClr val="A7CE39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5808663" y="4149725"/>
                <a:ext cx="331788" cy="750888"/>
              </a:xfrm>
              <a:prstGeom prst="rect">
                <a:avLst/>
              </a:prstGeom>
              <a:solidFill>
                <a:srgbClr val="8EB2C6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0" name="Rectangle 34"/>
              <p:cNvSpPr>
                <a:spLocks noChangeArrowheads="1"/>
              </p:cNvSpPr>
              <p:nvPr/>
            </p:nvSpPr>
            <p:spPr bwMode="auto">
              <a:xfrm>
                <a:off x="5375276" y="4149725"/>
                <a:ext cx="331788" cy="750888"/>
              </a:xfrm>
              <a:prstGeom prst="rect">
                <a:avLst/>
              </a:prstGeom>
              <a:solidFill>
                <a:srgbClr val="00ABBC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1" name="Rectangle 35"/>
              <p:cNvSpPr>
                <a:spLocks noChangeArrowheads="1"/>
              </p:cNvSpPr>
              <p:nvPr/>
            </p:nvSpPr>
            <p:spPr bwMode="auto">
              <a:xfrm>
                <a:off x="6238876" y="4338638"/>
                <a:ext cx="333375" cy="561975"/>
              </a:xfrm>
              <a:prstGeom prst="rect">
                <a:avLst/>
              </a:prstGeom>
              <a:solidFill>
                <a:srgbClr val="0079C2"/>
              </a:solidFill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100">
                  <a:latin typeface="+mj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1555494" y="4473080"/>
              <a:ext cx="270943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0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70721" y="4000342"/>
              <a:ext cx="355716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10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470721" y="3527607"/>
              <a:ext cx="355716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20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470721" y="3054869"/>
              <a:ext cx="355716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30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70721" y="2580401"/>
              <a:ext cx="355716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40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70721" y="2105933"/>
              <a:ext cx="355716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50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70721" y="1633197"/>
              <a:ext cx="355716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60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470721" y="1160460"/>
              <a:ext cx="355716" cy="283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70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683039" y="2698864"/>
              <a:ext cx="1482280" cy="448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Essais concernés (%)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 rot="18032436">
              <a:off x="1618879" y="4989819"/>
              <a:ext cx="1316043" cy="44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Troubles généraux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 rot="18032436">
              <a:off x="1188362" y="5081381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Gastro-intestinal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 rot="18032436">
              <a:off x="2054380" y="5081381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Hépatique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 rot="18032436">
              <a:off x="2488221" y="5079648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Hématologique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 rot="18032436">
              <a:off x="2922061" y="5079648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Cardiaque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 rot="18032436">
              <a:off x="3353409" y="5080549"/>
              <a:ext cx="1316043" cy="27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Cutané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 rot="18032436">
              <a:off x="3787249" y="5080549"/>
              <a:ext cx="1316043" cy="27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Respiratoire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 rot="18032436">
              <a:off x="4657423" y="5079648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Neurologique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 rot="18032436">
              <a:off x="5089601" y="5081381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Vasculaire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 rot="18032436">
              <a:off x="5523442" y="5079648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Rénal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 rot="18032436">
              <a:off x="5955621" y="5081381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Pancréatique</a:t>
              </a: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 rot="18032436">
              <a:off x="6389461" y="5079648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Musculaire</a:t>
              </a: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 rot="18032436">
              <a:off x="6821639" y="5079648"/>
              <a:ext cx="1316043" cy="27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Ophtalmologique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 rot="18032436">
              <a:off x="4164540" y="5037439"/>
              <a:ext cx="1317775" cy="44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Troubles </a:t>
              </a:r>
              <a:r>
                <a:rPr lang="fr-FR" sz="1100" b="1" dirty="0">
                  <a:solidFill>
                    <a:srgbClr val="1F497D"/>
                  </a:solidFill>
                  <a:latin typeface="+mj-lt"/>
                  <a:ea typeface="+mn-ea"/>
                  <a:cs typeface="Arial" pitchFamily="34" charset="0"/>
                </a:rPr>
                <a:t>électrolytiques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 txBox="1">
            <a:spLocks/>
          </p:cNvSpPr>
          <p:nvPr/>
        </p:nvSpPr>
        <p:spPr bwMode="auto">
          <a:xfrm>
            <a:off x="849313" y="274638"/>
            <a:ext cx="59404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457200"/>
            <a:r>
              <a:rPr lang="fr-FR" sz="2800">
                <a:solidFill>
                  <a:srgbClr val="9A1B7B"/>
                </a:solidFill>
                <a:latin typeface="Arial Rounded MT Bold" pitchFamily="-72" charset="0"/>
                <a:ea typeface="Arial Rounded MT Bold" pitchFamily="-72" charset="0"/>
                <a:cs typeface="Arial Rounded MT Bold" pitchFamily="-72" charset="0"/>
              </a:rPr>
              <a:t>Les interactions médicamenteuses</a:t>
            </a:r>
          </a:p>
        </p:txBody>
      </p:sp>
      <p:pic>
        <p:nvPicPr>
          <p:cNvPr id="4" name="Image 3" descr="Capture d’écran 2014-02-06 à 16.50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1" y="1415165"/>
            <a:ext cx="7084399" cy="3278313"/>
          </a:xfrm>
          <a:prstGeom prst="roundRect">
            <a:avLst>
              <a:gd name="adj" fmla="val 15718"/>
            </a:avLst>
          </a:prstGeom>
          <a:ln>
            <a:noFill/>
          </a:ln>
          <a:effectLst/>
          <a:scene3d>
            <a:camera prst="perspectiveFront" fov="2700000">
              <a:rot lat="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28625" y="1735138"/>
            <a:ext cx="6657975" cy="2719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1800"/>
              </a:spcAft>
              <a:buSzPct val="100000"/>
              <a:defRPr/>
            </a:pPr>
            <a:r>
              <a:rPr lang="fr-FR" sz="2000" b="1" dirty="0">
                <a:solidFill>
                  <a:srgbClr val="A7D13C"/>
                </a:solidFill>
                <a:latin typeface="Arial Unicode MS"/>
                <a:ea typeface="M L Arial Light"/>
                <a:cs typeface="Arial Unicode MS"/>
              </a:rPr>
              <a:t>2 grandes familles d’interactions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Font typeface="Lucida Grande"/>
              <a:buChar char="●"/>
              <a:defRPr/>
            </a:pPr>
            <a:r>
              <a:rPr lang="fr-FR" sz="1600" b="1" dirty="0">
                <a:latin typeface="Arial Unicode MS"/>
                <a:ea typeface="M L Arial Light"/>
                <a:cs typeface="Arial Unicode MS"/>
              </a:rPr>
              <a:t>Pharmacodynamiques</a:t>
            </a:r>
            <a:r>
              <a:rPr lang="fr-FR" sz="1400" b="1" dirty="0">
                <a:latin typeface="Arial Unicode MS"/>
                <a:ea typeface="M L Arial Light"/>
                <a:cs typeface="Arial Unicode MS"/>
              </a:rPr>
              <a:t> (liées au mécanisme d’action)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2B83CA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latin typeface="Arial Unicode MS"/>
                <a:ea typeface="M L Arial Light"/>
                <a:cs typeface="Arial Unicode MS"/>
              </a:rPr>
              <a:t>Synergie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1800"/>
              </a:spcAft>
              <a:buClr>
                <a:srgbClr val="2B83CA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latin typeface="Arial Unicode MS"/>
                <a:ea typeface="M L Arial Light"/>
                <a:cs typeface="Arial Unicode MS"/>
              </a:rPr>
              <a:t>Antagonisme</a:t>
            </a: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Font typeface="Lucida Grande"/>
              <a:buChar char="●"/>
              <a:defRPr/>
            </a:pPr>
            <a:r>
              <a:rPr lang="fr-FR" sz="1600" b="1" dirty="0">
                <a:latin typeface="Arial Unicode MS"/>
                <a:ea typeface="M L Arial Light"/>
                <a:cs typeface="Arial Unicode MS"/>
              </a:rPr>
              <a:t>Pharmacocinétiques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2B83CA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latin typeface="Arial Unicode MS"/>
                <a:ea typeface="M L Arial Light"/>
                <a:cs typeface="Arial Unicode MS"/>
              </a:rPr>
              <a:t>Les moins prévisibles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2B83CA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latin typeface="Arial Unicode MS"/>
                <a:ea typeface="M L Arial Light"/>
                <a:cs typeface="Arial Unicode MS"/>
              </a:rPr>
              <a:t>Grande variabilité interindividuelle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2B83CA"/>
              </a:buClr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latin typeface="Arial Unicode MS"/>
                <a:ea typeface="M L Arial Light"/>
                <a:cs typeface="Arial Unicode MS"/>
              </a:rPr>
              <a:t>Concernent toutes les phases de l’ADME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 txBox="1">
            <a:spLocks/>
          </p:cNvSpPr>
          <p:nvPr/>
        </p:nvSpPr>
        <p:spPr bwMode="auto">
          <a:xfrm>
            <a:off x="385763" y="368300"/>
            <a:ext cx="54737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457200"/>
            <a:r>
              <a:rPr lang="fr-FR" sz="2000">
                <a:solidFill>
                  <a:srgbClr val="9A1B7B"/>
                </a:solidFill>
                <a:latin typeface="Arial Rounded MT Bold" pitchFamily="-72" charset="0"/>
                <a:ea typeface="Arial Rounded MT Bold" pitchFamily="-72" charset="0"/>
                <a:cs typeface="Arial Rounded MT Bold" pitchFamily="-72" charset="0"/>
              </a:rPr>
              <a:t>Interactions médicamenteuses (IM)</a:t>
            </a:r>
          </a:p>
        </p:txBody>
      </p:sp>
      <p:sp>
        <p:nvSpPr>
          <p:cNvPr id="38914" name="ZoneTexte 51"/>
          <p:cNvSpPr txBox="1">
            <a:spLocks noChangeArrowheads="1"/>
          </p:cNvSpPr>
          <p:nvPr/>
        </p:nvSpPr>
        <p:spPr bwMode="auto">
          <a:xfrm>
            <a:off x="38100" y="1492250"/>
            <a:ext cx="3313113" cy="835025"/>
          </a:xfrm>
          <a:prstGeom prst="rect">
            <a:avLst/>
          </a:prstGeom>
          <a:noFill/>
          <a:ln w="9525">
            <a:solidFill>
              <a:srgbClr val="9F0F6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solidFill>
                  <a:srgbClr val="9A1B7B"/>
                </a:solidFill>
                <a:latin typeface="Calibri" pitchFamily="-72" charset="0"/>
                <a:cs typeface="M L Arial Light" charset="0"/>
              </a:rPr>
              <a:t>IM potentielles impliquant les modulateurs des enzymes du cytochrome (CYP)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9175" y="2943225"/>
            <a:ext cx="1727200" cy="15843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" lastClr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175" y="2943225"/>
            <a:ext cx="1727200" cy="15843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rgbClr val="00206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10000" y="1514475"/>
            <a:ext cx="1296988" cy="777875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Erlotinib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Imatinib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Evérolimus</a:t>
            </a:r>
          </a:p>
        </p:txBody>
      </p:sp>
      <p:sp>
        <p:nvSpPr>
          <p:cNvPr id="9" name="Ellipse 8"/>
          <p:cNvSpPr/>
          <p:nvPr/>
        </p:nvSpPr>
        <p:spPr>
          <a:xfrm>
            <a:off x="6438900" y="3048000"/>
            <a:ext cx="1295400" cy="1150938"/>
          </a:xfrm>
          <a:prstGeom prst="ellipse">
            <a:avLst/>
          </a:prstGeom>
          <a:solidFill>
            <a:srgbClr val="A7D13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 err="1">
                <a:solidFill>
                  <a:srgbClr val="002060"/>
                </a:solidFill>
              </a:rPr>
              <a:t>Lapatinib</a:t>
            </a:r>
            <a:endParaRPr lang="fr-FR" sz="1200" b="1" kern="0" dirty="0">
              <a:solidFill>
                <a:srgbClr val="00206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811588" y="5214938"/>
            <a:ext cx="1295400" cy="1152525"/>
          </a:xfrm>
          <a:prstGeom prst="ellipse">
            <a:avLst/>
          </a:prstGeom>
          <a:solidFill>
            <a:srgbClr val="CC66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 err="1" smtClean="0">
                <a:solidFill>
                  <a:srgbClr val="002060"/>
                </a:solidFill>
              </a:rPr>
              <a:t>Gefitinib</a:t>
            </a:r>
            <a:endParaRPr lang="fr-FR" sz="1200" b="1" kern="0" dirty="0">
              <a:solidFill>
                <a:srgbClr val="00206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70613" y="1514475"/>
            <a:ext cx="1766887" cy="1193800"/>
          </a:xfrm>
          <a:prstGeom prst="roundRect">
            <a:avLst/>
          </a:prstGeom>
          <a:solidFill>
            <a:srgbClr val="6CA8E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 smtClean="0">
                <a:solidFill>
                  <a:sysClr val="window" lastClr="FFFFFF"/>
                </a:solidFill>
              </a:rPr>
              <a:t>CYP2C8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ysClr val="window" lastClr="FFFFFF"/>
                </a:solidFill>
              </a:rPr>
              <a:t>I</a:t>
            </a:r>
            <a:r>
              <a:rPr lang="fr-FR" sz="1200" b="1" kern="0" dirty="0" smtClean="0">
                <a:solidFill>
                  <a:sysClr val="window" lastClr="FFFFFF"/>
                </a:solidFill>
              </a:rPr>
              <a:t>nhibiteurs </a:t>
            </a:r>
            <a:r>
              <a:rPr lang="fr-FR" sz="1200" b="1" kern="0" dirty="0">
                <a:solidFill>
                  <a:sysClr val="window" lastClr="FFFFFF"/>
                </a:solidFill>
              </a:rPr>
              <a:t>puissants</a:t>
            </a:r>
            <a:r>
              <a:rPr lang="fr-FR" sz="1200" kern="0" dirty="0">
                <a:solidFill>
                  <a:sysClr val="window" lastClr="FFFFFF"/>
                </a:solidFill>
              </a:rPr>
              <a:t/>
            </a:r>
            <a:br>
              <a:rPr lang="fr-FR" sz="12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Montelukast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Gemfibrozil</a:t>
            </a:r>
            <a:endParaRPr lang="fr-FR" sz="1100" kern="0" dirty="0">
              <a:solidFill>
                <a:sysClr val="window" lastClr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ysClr val="window" lastClr="FFFFFF"/>
                </a:solidFill>
              </a:rPr>
              <a:t>Inducteurs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>
                <a:solidFill>
                  <a:sysClr val="window" lastClr="FFFFFF"/>
                </a:solidFill>
              </a:rPr>
              <a:t>Rifampicine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203950" y="4376738"/>
            <a:ext cx="1766888" cy="2311400"/>
          </a:xfrm>
          <a:prstGeom prst="roundRect">
            <a:avLst/>
          </a:prstGeom>
          <a:solidFill>
            <a:srgbClr val="6CA8E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 smtClean="0">
                <a:solidFill>
                  <a:sysClr val="window" lastClr="FFFFFF"/>
                </a:solidFill>
              </a:rPr>
              <a:t>CYP2C19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ysClr val="window" lastClr="FFFFFF"/>
                </a:solidFill>
              </a:rPr>
              <a:t> </a:t>
            </a:r>
            <a:r>
              <a:rPr lang="fr-FR" sz="1200" kern="0" dirty="0">
                <a:solidFill>
                  <a:sysClr val="window" lastClr="FFFFFF"/>
                </a:solidFill>
              </a:rPr>
              <a:t>I</a:t>
            </a:r>
            <a:r>
              <a:rPr lang="fr-FR" sz="1200" b="1" kern="0" dirty="0">
                <a:solidFill>
                  <a:sysClr val="window" lastClr="FFFFFF"/>
                </a:solidFill>
              </a:rPr>
              <a:t>nhibiteurs puissants </a:t>
            </a:r>
            <a:br>
              <a:rPr lang="fr-FR" sz="1200" b="1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Fluconazole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Fluvoxamine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Ticlopidine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Esomeprazole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Omeprazole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Topiramate</a:t>
            </a:r>
            <a:endParaRPr lang="fr-FR" sz="1100" kern="0" dirty="0">
              <a:solidFill>
                <a:sysClr val="window" lastClr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kern="0" dirty="0">
                <a:solidFill>
                  <a:sysClr val="window" lastClr="FFFFFF"/>
                </a:solidFill>
              </a:rPr>
              <a:t>Inducteurs 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Phenobarbital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Phenytoine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>
                <a:solidFill>
                  <a:sysClr val="window" lastClr="FFFFFF"/>
                </a:solidFill>
              </a:rPr>
              <a:t>Rifampicine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541463" y="5176838"/>
            <a:ext cx="1655762" cy="1228725"/>
          </a:xfrm>
          <a:prstGeom prst="roundRect">
            <a:avLst/>
          </a:prstGeom>
          <a:solidFill>
            <a:srgbClr val="6CA8E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 smtClean="0">
                <a:solidFill>
                  <a:sysClr val="window" lastClr="FFFFFF"/>
                </a:solidFill>
              </a:rPr>
              <a:t>CYP2D6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ysClr val="window" lastClr="FFFFFF"/>
                </a:solidFill>
              </a:rPr>
              <a:t> </a:t>
            </a:r>
            <a:r>
              <a:rPr lang="fr-FR" sz="1200" kern="0" dirty="0">
                <a:solidFill>
                  <a:sysClr val="window" lastClr="FFFFFF"/>
                </a:solidFill>
              </a:rPr>
              <a:t>I</a:t>
            </a:r>
            <a:r>
              <a:rPr lang="fr-FR" sz="1200" b="1" kern="0" dirty="0">
                <a:solidFill>
                  <a:sysClr val="window" lastClr="FFFFFF"/>
                </a:solidFill>
              </a:rPr>
              <a:t>nhibiteurs puissants </a:t>
            </a:r>
            <a:br>
              <a:rPr lang="fr-FR" sz="1200" b="1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Bupropion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Fluoxetine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Paroxetine</a:t>
            </a:r>
            <a:r>
              <a:rPr lang="fr-FR" sz="1100" kern="0" dirty="0">
                <a:solidFill>
                  <a:sysClr val="window" lastClr="FFFFFF"/>
                </a:solidFill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</a:rPr>
            </a:br>
            <a:r>
              <a:rPr lang="fr-FR" sz="1100" kern="0" dirty="0" err="1">
                <a:solidFill>
                  <a:sysClr val="window" lastClr="FFFFFF"/>
                </a:solidFill>
              </a:rPr>
              <a:t>Quinidine</a:t>
            </a:r>
            <a:endParaRPr lang="fr-FR" sz="1100" kern="0" dirty="0">
              <a:solidFill>
                <a:sysClr val="window" lastClr="FFFFFF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41463" y="2492375"/>
            <a:ext cx="4373562" cy="2454275"/>
          </a:xfrm>
          <a:prstGeom prst="roundRect">
            <a:avLst/>
          </a:prstGeom>
          <a:solidFill>
            <a:srgbClr val="6CA8E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kern="0" dirty="0">
              <a:solidFill>
                <a:sysClr val="window" lastClr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51213" y="2498725"/>
            <a:ext cx="671512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CYP3A4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74825" y="2638425"/>
            <a:ext cx="149860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Inhibiteurs puissants</a:t>
            </a:r>
            <a:endParaRPr lang="fr-FR" sz="1200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Clarithromycine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Itranacozole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Kétoconazole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Voriconazole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Posaconazole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Lopinavir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/</a:t>
            </a: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ritonavir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Saquinavir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Indinavir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Nelfinavir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Boceprevir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Telaprevir</a:t>
            </a:r>
            <a:endParaRPr lang="fr-FR" sz="1100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173413" y="2638425"/>
            <a:ext cx="1462087" cy="197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Inhibiteurs modérés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Aprepitant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Cliprofloxacine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Dilitiazem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Erythomycine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Verapamil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Fluconazole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Atazanavir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Amiodarone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Pamplemousse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27575" y="2638425"/>
            <a:ext cx="1106488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Inducteurs</a:t>
            </a:r>
            <a:endParaRPr lang="fr-FR" sz="1100" b="1" kern="0" dirty="0">
              <a:solidFill>
                <a:sysClr val="window" lastClr="FFFFFF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Bosentan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Carbamazepine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Efavirenz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Nevirapine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Phenytoin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Rifampicine</a:t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Dexamethasone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Phenobarbital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Primidone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 err="1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Topiramate</a:t>
            </a: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</a:br>
            <a:r>
              <a:rPr lang="fr-FR" sz="11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rPr>
              <a:t>Millepertuis</a:t>
            </a:r>
          </a:p>
        </p:txBody>
      </p:sp>
      <p:cxnSp>
        <p:nvCxnSpPr>
          <p:cNvPr id="38928" name="Connecteur droit avec flèche 18"/>
          <p:cNvCxnSpPr>
            <a:cxnSpLocks noChangeShapeType="1"/>
          </p:cNvCxnSpPr>
          <p:nvPr/>
        </p:nvCxnSpPr>
        <p:spPr bwMode="auto">
          <a:xfrm flipH="1">
            <a:off x="5097463" y="1716088"/>
            <a:ext cx="1106487" cy="0"/>
          </a:xfrm>
          <a:prstGeom prst="straightConnector1">
            <a:avLst/>
          </a:prstGeom>
          <a:noFill/>
          <a:ln w="28575">
            <a:solidFill>
              <a:srgbClr val="9F0F6D"/>
            </a:solidFill>
            <a:round/>
            <a:headEnd/>
            <a:tailEnd type="triangle" w="med" len="med"/>
          </a:ln>
        </p:spPr>
      </p:cxnSp>
      <p:cxnSp>
        <p:nvCxnSpPr>
          <p:cNvPr id="38929" name="Connecteur droit avec flèche 19"/>
          <p:cNvCxnSpPr>
            <a:cxnSpLocks noChangeShapeType="1"/>
          </p:cNvCxnSpPr>
          <p:nvPr/>
        </p:nvCxnSpPr>
        <p:spPr bwMode="auto">
          <a:xfrm rot="5400000">
            <a:off x="6927056" y="2875757"/>
            <a:ext cx="320675" cy="1588"/>
          </a:xfrm>
          <a:prstGeom prst="straightConnector1">
            <a:avLst/>
          </a:prstGeom>
          <a:noFill/>
          <a:ln w="28575">
            <a:solidFill>
              <a:srgbClr val="9F0F6D"/>
            </a:solidFill>
            <a:round/>
            <a:headEnd/>
            <a:tailEnd type="triangle" w="med" len="med"/>
          </a:ln>
        </p:spPr>
      </p:cxnSp>
      <p:cxnSp>
        <p:nvCxnSpPr>
          <p:cNvPr id="38930" name="Connecteur droit avec flèche 20"/>
          <p:cNvCxnSpPr>
            <a:cxnSpLocks noChangeShapeType="1"/>
          </p:cNvCxnSpPr>
          <p:nvPr/>
        </p:nvCxnSpPr>
        <p:spPr bwMode="auto">
          <a:xfrm flipV="1">
            <a:off x="7086600" y="4198938"/>
            <a:ext cx="0" cy="177800"/>
          </a:xfrm>
          <a:prstGeom prst="straightConnector1">
            <a:avLst/>
          </a:prstGeom>
          <a:noFill/>
          <a:ln w="28575">
            <a:solidFill>
              <a:srgbClr val="9F0F6D"/>
            </a:solidFill>
            <a:round/>
            <a:headEnd/>
            <a:tailEnd type="triangle" w="med" len="med"/>
          </a:ln>
        </p:spPr>
      </p:cxnSp>
      <p:cxnSp>
        <p:nvCxnSpPr>
          <p:cNvPr id="38931" name="Connecteur droit avec flèche 21"/>
          <p:cNvCxnSpPr>
            <a:cxnSpLocks noChangeShapeType="1"/>
          </p:cNvCxnSpPr>
          <p:nvPr/>
        </p:nvCxnSpPr>
        <p:spPr bwMode="auto">
          <a:xfrm>
            <a:off x="4459288" y="4956175"/>
            <a:ext cx="0" cy="258763"/>
          </a:xfrm>
          <a:prstGeom prst="straightConnector1">
            <a:avLst/>
          </a:prstGeom>
          <a:noFill/>
          <a:ln w="28575">
            <a:solidFill>
              <a:srgbClr val="9F0F6D"/>
            </a:solidFill>
            <a:round/>
            <a:headEnd/>
            <a:tailEnd type="triangle" w="med" len="med"/>
          </a:ln>
        </p:spPr>
      </p:cxnSp>
      <p:cxnSp>
        <p:nvCxnSpPr>
          <p:cNvPr id="38932" name="Connecteur droit avec flèche 22"/>
          <p:cNvCxnSpPr>
            <a:cxnSpLocks noChangeShapeType="1"/>
          </p:cNvCxnSpPr>
          <p:nvPr/>
        </p:nvCxnSpPr>
        <p:spPr bwMode="auto">
          <a:xfrm flipV="1">
            <a:off x="3197225" y="5791200"/>
            <a:ext cx="614363" cy="0"/>
          </a:xfrm>
          <a:prstGeom prst="straightConnector1">
            <a:avLst/>
          </a:prstGeom>
          <a:noFill/>
          <a:ln w="28575">
            <a:solidFill>
              <a:srgbClr val="9F0F6D"/>
            </a:solidFill>
            <a:round/>
            <a:headEnd/>
            <a:tailEnd type="triangle" w="med" len="med"/>
          </a:ln>
        </p:spPr>
      </p:cxnSp>
      <p:cxnSp>
        <p:nvCxnSpPr>
          <p:cNvPr id="38933" name="Connecteur droit avec flèche 23"/>
          <p:cNvCxnSpPr>
            <a:cxnSpLocks noChangeShapeType="1"/>
          </p:cNvCxnSpPr>
          <p:nvPr/>
        </p:nvCxnSpPr>
        <p:spPr bwMode="auto">
          <a:xfrm flipV="1">
            <a:off x="4448175" y="2292350"/>
            <a:ext cx="0" cy="209550"/>
          </a:xfrm>
          <a:prstGeom prst="straightConnector1">
            <a:avLst/>
          </a:prstGeom>
          <a:noFill/>
          <a:ln w="28575">
            <a:solidFill>
              <a:srgbClr val="9F0F6D"/>
            </a:solidFill>
            <a:round/>
            <a:headEnd/>
            <a:tailEnd type="triangle" w="med" len="med"/>
          </a:ln>
        </p:spPr>
      </p:cxnSp>
      <p:cxnSp>
        <p:nvCxnSpPr>
          <p:cNvPr id="38934" name="Connecteur droit 24"/>
          <p:cNvCxnSpPr>
            <a:cxnSpLocks noChangeShapeType="1"/>
          </p:cNvCxnSpPr>
          <p:nvPr/>
        </p:nvCxnSpPr>
        <p:spPr bwMode="auto">
          <a:xfrm>
            <a:off x="5924550" y="3589338"/>
            <a:ext cx="514350" cy="0"/>
          </a:xfrm>
          <a:prstGeom prst="line">
            <a:avLst/>
          </a:prstGeom>
          <a:noFill/>
          <a:ln w="28575">
            <a:solidFill>
              <a:srgbClr val="9F0F6D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457200"/>
            <a:r>
              <a:rPr lang="fr-FR" sz="2000">
                <a:solidFill>
                  <a:srgbClr val="9A1B7B"/>
                </a:solidFill>
                <a:latin typeface="Arial Rounded MT Bold" pitchFamily="-72" charset="0"/>
                <a:ea typeface="Arial Rounded MT Bold" pitchFamily="-72" charset="0"/>
                <a:cs typeface="Arial Rounded MT Bold" pitchFamily="-72" charset="0"/>
              </a:rPr>
              <a:t>Interactions médicamenteuses (IM)</a:t>
            </a:r>
          </a:p>
        </p:txBody>
      </p:sp>
      <p:sp>
        <p:nvSpPr>
          <p:cNvPr id="5" name="ZoneTexte 25"/>
          <p:cNvSpPr txBox="1">
            <a:spLocks noChangeArrowheads="1"/>
          </p:cNvSpPr>
          <p:nvPr/>
        </p:nvSpPr>
        <p:spPr bwMode="auto">
          <a:xfrm>
            <a:off x="6503988" y="6175375"/>
            <a:ext cx="264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>
                <a:solidFill>
                  <a:srgbClr val="1F497D"/>
                </a:solidFill>
                <a:latin typeface="Calibri" pitchFamily="34" charset="0"/>
                <a:ea typeface="+mn-ea"/>
                <a:cs typeface="+mn-cs"/>
              </a:rPr>
              <a:t>PGP = glycoprotéine-P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>
                <a:solidFill>
                  <a:srgbClr val="1F497D"/>
                </a:solidFill>
                <a:latin typeface="Calibri" pitchFamily="34" charset="0"/>
                <a:ea typeface="+mn-ea"/>
                <a:cs typeface="+mn-cs"/>
              </a:rPr>
              <a:t>BCRP = breast cancer resistance protein</a:t>
            </a:r>
          </a:p>
        </p:txBody>
      </p:sp>
      <p:sp>
        <p:nvSpPr>
          <p:cNvPr id="39939" name="ZoneTexte 26"/>
          <p:cNvSpPr txBox="1">
            <a:spLocks noChangeArrowheads="1"/>
          </p:cNvSpPr>
          <p:nvPr/>
        </p:nvSpPr>
        <p:spPr bwMode="auto">
          <a:xfrm>
            <a:off x="114300" y="1492250"/>
            <a:ext cx="3313113" cy="650875"/>
          </a:xfrm>
          <a:prstGeom prst="rect">
            <a:avLst/>
          </a:prstGeom>
          <a:noFill/>
          <a:ln w="9525">
            <a:solidFill>
              <a:srgbClr val="9F0F6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9A1B7B"/>
                </a:solidFill>
                <a:latin typeface="Calibri" pitchFamily="-72" charset="0"/>
                <a:cs typeface="M L Arial Light" charset="0"/>
              </a:rPr>
              <a:t>IM potentielles impliquant les modulateurs des transporteurs</a:t>
            </a:r>
          </a:p>
        </p:txBody>
      </p:sp>
      <p:grpSp>
        <p:nvGrpSpPr>
          <p:cNvPr id="39940" name="Groupe 25"/>
          <p:cNvGrpSpPr>
            <a:grpSpLocks/>
          </p:cNvGrpSpPr>
          <p:nvPr/>
        </p:nvGrpSpPr>
        <p:grpSpPr bwMode="auto">
          <a:xfrm>
            <a:off x="1579563" y="1665288"/>
            <a:ext cx="7007225" cy="4556125"/>
            <a:chOff x="1359706" y="1537046"/>
            <a:chExt cx="7008583" cy="4556250"/>
          </a:xfrm>
        </p:grpSpPr>
        <p:sp>
          <p:nvSpPr>
            <p:cNvPr id="8" name="Ellipse 7"/>
            <p:cNvSpPr/>
            <p:nvPr/>
          </p:nvSpPr>
          <p:spPr>
            <a:xfrm>
              <a:off x="6300963" y="2997586"/>
              <a:ext cx="1727535" cy="1439902"/>
            </a:xfrm>
            <a:prstGeom prst="ellipse">
              <a:avLst/>
            </a:prstGeom>
            <a:solidFill>
              <a:srgbClr val="CC66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</a:rPr>
                <a:t>Erlotinib</a:t>
              </a:r>
              <a:endParaRPr lang="fr-FR" sz="1400" b="1" kern="0" dirty="0">
                <a:solidFill>
                  <a:srgbClr val="00206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</a:rPr>
                <a:t>Géfitinib</a:t>
              </a:r>
              <a:endParaRPr lang="fr-FR" sz="1400" b="1" kern="0" dirty="0">
                <a:solidFill>
                  <a:srgbClr val="00206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</a:rPr>
                <a:t>Imatinib</a:t>
              </a:r>
              <a:endParaRPr lang="fr-FR" sz="1400" b="1" kern="0" dirty="0">
                <a:solidFill>
                  <a:srgbClr val="00206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</a:rPr>
                <a:t>Lapatinib</a:t>
              </a:r>
              <a:endParaRPr lang="fr-FR" sz="1400" b="1" kern="0" dirty="0">
                <a:solidFill>
                  <a:srgbClr val="00206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</a:rPr>
                <a:t>Sorafenib</a:t>
              </a:r>
              <a:endParaRPr lang="fr-FR" sz="1400" b="1" kern="0" dirty="0">
                <a:solidFill>
                  <a:srgbClr val="00206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</a:rPr>
                <a:t>Sunitinib</a:t>
              </a:r>
              <a:endParaRPr lang="fr-FR" sz="1400" b="1" kern="0" dirty="0">
                <a:solidFill>
                  <a:srgbClr val="00206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300963" y="4653393"/>
              <a:ext cx="1727535" cy="1439903"/>
            </a:xfrm>
            <a:prstGeom prst="ellipse">
              <a:avLst/>
            </a:prstGeom>
            <a:solidFill>
              <a:srgbClr val="CC66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Evérolimus</a:t>
              </a:r>
              <a:endParaRPr lang="fr-FR" sz="1400" b="1" kern="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 err="1">
                  <a:solidFill>
                    <a:srgbClr val="002060"/>
                  </a:solidFill>
                  <a:latin typeface="Calibri"/>
                  <a:ea typeface="+mn-ea"/>
                  <a:cs typeface="+mn-cs"/>
                </a:rPr>
                <a:t>Temsirolimus</a:t>
              </a:r>
              <a:endParaRPr lang="fr-FR" sz="1400" b="1" kern="0" dirty="0">
                <a:solidFill>
                  <a:srgbClr val="00206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835735" y="1537046"/>
              <a:ext cx="2532554" cy="998564"/>
            </a:xfrm>
            <a:prstGeom prst="roundRect">
              <a:avLst/>
            </a:prstGeom>
            <a:solidFill>
              <a:srgbClr val="6CA8E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736023" y="1537046"/>
              <a:ext cx="752621" cy="3048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CYP3A4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983402" y="1872017"/>
              <a:ext cx="1111465" cy="5175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Inhibiteurs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Cyclosporine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307633" y="1872017"/>
              <a:ext cx="973326" cy="5175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Inducteurs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Inconnus</a:t>
              </a:r>
            </a:p>
          </p:txBody>
        </p:sp>
        <p:cxnSp>
          <p:nvCxnSpPr>
            <p:cNvPr id="39947" name="Connecteur droit 13"/>
            <p:cNvCxnSpPr>
              <a:cxnSpLocks noChangeShapeType="1"/>
            </p:cNvCxnSpPr>
            <p:nvPr/>
          </p:nvCxnSpPr>
          <p:spPr bwMode="auto">
            <a:xfrm>
              <a:off x="7102806" y="1937107"/>
              <a:ext cx="0" cy="396886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</p:spPr>
        </p:cxnSp>
        <p:sp>
          <p:nvSpPr>
            <p:cNvPr id="15" name="Rectangle à coins arrondis 14"/>
            <p:cNvSpPr/>
            <p:nvPr/>
          </p:nvSpPr>
          <p:spPr>
            <a:xfrm>
              <a:off x="1359706" y="2183176"/>
              <a:ext cx="3788509" cy="3856144"/>
            </a:xfrm>
            <a:prstGeom prst="roundRect">
              <a:avLst/>
            </a:prstGeom>
            <a:solidFill>
              <a:srgbClr val="6CA8E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 dirty="0">
                <a:solidFill>
                  <a:srgbClr val="00206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42782" y="2229215"/>
              <a:ext cx="487456" cy="3048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PGP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597877" y="2564186"/>
              <a:ext cx="1535410" cy="32830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Inhibiteurs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Amiodarone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Azithromycine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Captopril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Carvedilol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Clarithromycine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Cyclosporine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Diltiazem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Erythromycine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Felodipine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Itraconazole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Ketoconazole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Lopinavir</a:t>
              </a: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/</a:t>
              </a: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ritonavir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Quinidine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Verapamil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395275" y="2564186"/>
              <a:ext cx="1606861" cy="13684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Inducteurs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Carbamazepine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Phenytoin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Rifampicine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Millepertuis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Ritonavir</a:t>
              </a:r>
              <a:r>
                <a:rPr lang="fr-FR" sz="1400" kern="0" dirty="0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/</a:t>
              </a:r>
              <a:r>
                <a:rPr lang="fr-FR" sz="1400" kern="0" dirty="0" err="1">
                  <a:solidFill>
                    <a:sysClr val="window" lastClr="FFFFFF"/>
                  </a:solidFill>
                  <a:latin typeface="Calibri"/>
                  <a:ea typeface="+mn-ea"/>
                  <a:cs typeface="Arial" pitchFamily="34" charset="0"/>
                </a:rPr>
                <a:t>tipranavir</a:t>
              </a:r>
              <a:endParaRPr lang="fr-FR" sz="1400" kern="0" dirty="0">
                <a:solidFill>
                  <a:sysClr val="window" lastClr="FFFFFF"/>
                </a:solidFill>
                <a:latin typeface="Calibri"/>
                <a:ea typeface="+mn-ea"/>
                <a:cs typeface="Arial" pitchFamily="34" charset="0"/>
              </a:endParaRPr>
            </a:p>
          </p:txBody>
        </p:sp>
        <p:cxnSp>
          <p:nvCxnSpPr>
            <p:cNvPr id="39952" name="Connecteur droit 18"/>
            <p:cNvCxnSpPr>
              <a:cxnSpLocks noChangeShapeType="1"/>
            </p:cNvCxnSpPr>
            <p:nvPr/>
          </p:nvCxnSpPr>
          <p:spPr bwMode="auto">
            <a:xfrm flipH="1">
              <a:off x="3203150" y="2630863"/>
              <a:ext cx="11115" cy="3257639"/>
            </a:xfrm>
            <a:prstGeom prst="line">
              <a:avLst/>
            </a:prstGeom>
            <a:noFill/>
            <a:ln w="6350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39953" name="Connecteur droit avec flèche 19"/>
            <p:cNvCxnSpPr>
              <a:cxnSpLocks noChangeShapeType="1"/>
            </p:cNvCxnSpPr>
            <p:nvPr/>
          </p:nvCxnSpPr>
          <p:spPr bwMode="auto">
            <a:xfrm>
              <a:off x="5219666" y="3716743"/>
              <a:ext cx="936807" cy="0"/>
            </a:xfrm>
            <a:prstGeom prst="straightConnector1">
              <a:avLst/>
            </a:prstGeom>
            <a:noFill/>
            <a:ln w="28575">
              <a:solidFill>
                <a:srgbClr val="9F0F6D"/>
              </a:solidFill>
              <a:round/>
              <a:headEnd/>
              <a:tailEnd type="triangle" w="med" len="med"/>
            </a:ln>
          </p:spPr>
        </p:cxnSp>
        <p:cxnSp>
          <p:nvCxnSpPr>
            <p:cNvPr id="39954" name="Connecteur droit avec flèche 20"/>
            <p:cNvCxnSpPr>
              <a:cxnSpLocks noChangeShapeType="1"/>
            </p:cNvCxnSpPr>
            <p:nvPr/>
          </p:nvCxnSpPr>
          <p:spPr bwMode="auto">
            <a:xfrm>
              <a:off x="5219666" y="5372551"/>
              <a:ext cx="936807" cy="0"/>
            </a:xfrm>
            <a:prstGeom prst="straightConnector1">
              <a:avLst/>
            </a:prstGeom>
            <a:noFill/>
            <a:ln w="28575">
              <a:solidFill>
                <a:srgbClr val="9F0F6D"/>
              </a:solidFill>
              <a:round/>
              <a:headEnd/>
              <a:tailEnd type="triangle" w="med" len="med"/>
            </a:ln>
          </p:spPr>
        </p:cxnSp>
        <p:cxnSp>
          <p:nvCxnSpPr>
            <p:cNvPr id="39955" name="Connecteur droit avec flèche 21"/>
            <p:cNvCxnSpPr>
              <a:cxnSpLocks noChangeShapeType="1"/>
            </p:cNvCxnSpPr>
            <p:nvPr/>
          </p:nvCxnSpPr>
          <p:spPr bwMode="auto">
            <a:xfrm>
              <a:off x="7102806" y="2600700"/>
              <a:ext cx="0" cy="288933"/>
            </a:xfrm>
            <a:prstGeom prst="straightConnector1">
              <a:avLst/>
            </a:prstGeom>
            <a:noFill/>
            <a:ln w="28575">
              <a:solidFill>
                <a:srgbClr val="9F0F6D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 txBox="1">
            <a:spLocks/>
          </p:cNvSpPr>
          <p:nvPr/>
        </p:nvSpPr>
        <p:spPr bwMode="auto">
          <a:xfrm>
            <a:off x="176213" y="549275"/>
            <a:ext cx="69103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defTabSz="457200"/>
            <a:r>
              <a:rPr lang="fr-FR">
                <a:solidFill>
                  <a:srgbClr val="9A1B7B"/>
                </a:solidFill>
                <a:latin typeface="Arial Rounded MT Bold" pitchFamily="-72" charset="0"/>
                <a:ea typeface="Arial Rounded MT Bold" pitchFamily="-72" charset="0"/>
                <a:cs typeface="Arial Rounded MT Bold" pitchFamily="-72" charset="0"/>
              </a:rPr>
              <a:t>Quelques modulateurs enzymatiques non médicamenteux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616325" y="2200275"/>
            <a:ext cx="2197100" cy="79216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Enzymes du métabolisme</a:t>
            </a:r>
          </a:p>
        </p:txBody>
      </p:sp>
      <p:sp>
        <p:nvSpPr>
          <p:cNvPr id="6" name="Flèche courbée vers le bas 5"/>
          <p:cNvSpPr/>
          <p:nvPr/>
        </p:nvSpPr>
        <p:spPr>
          <a:xfrm rot="18699337">
            <a:off x="1216026" y="2365375"/>
            <a:ext cx="1655762" cy="719137"/>
          </a:xfrm>
          <a:prstGeom prst="curvedDownArrow">
            <a:avLst/>
          </a:prstGeom>
          <a:solidFill>
            <a:srgbClr val="6699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00313" y="3279775"/>
            <a:ext cx="1998662" cy="2232025"/>
          </a:xfrm>
          <a:prstGeom prst="roundRect">
            <a:avLst/>
          </a:prstGeom>
          <a:solidFill>
            <a:srgbClr val="6CA8E0"/>
          </a:soli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>
                <a:solidFill>
                  <a:srgbClr val="C00000"/>
                </a:solidFill>
              </a:rPr>
              <a:t>Inhibiteurs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Sauge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Jus de pamplemousse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Ginkgo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Ginseng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Valériane</a:t>
            </a:r>
          </a:p>
        </p:txBody>
      </p:sp>
      <p:sp>
        <p:nvSpPr>
          <p:cNvPr id="8" name="Flèche courbée vers le bas 7"/>
          <p:cNvSpPr/>
          <p:nvPr/>
        </p:nvSpPr>
        <p:spPr>
          <a:xfrm rot="14599055" flipV="1">
            <a:off x="6621463" y="2435225"/>
            <a:ext cx="1655762" cy="782638"/>
          </a:xfrm>
          <a:prstGeom prst="curvedDown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786313" y="3279775"/>
            <a:ext cx="1981200" cy="2232025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>
                <a:solidFill>
                  <a:srgbClr val="C00000"/>
                </a:solidFill>
              </a:rPr>
              <a:t>Inducteurs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Alcool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Tabac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Millepertuis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Echinacée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002060"/>
                </a:solidFill>
              </a:rPr>
              <a:t>Kava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002060"/>
                </a:solidFill>
              </a:rPr>
              <a:t>Pépin </a:t>
            </a:r>
            <a:r>
              <a:rPr lang="fr-FR" b="1" kern="0" dirty="0">
                <a:solidFill>
                  <a:srgbClr val="002060"/>
                </a:solidFill>
              </a:rPr>
              <a:t>de raisin</a:t>
            </a:r>
          </a:p>
        </p:txBody>
      </p:sp>
      <p:sp>
        <p:nvSpPr>
          <p:cNvPr id="10" name="Moins 9"/>
          <p:cNvSpPr/>
          <p:nvPr/>
        </p:nvSpPr>
        <p:spPr>
          <a:xfrm>
            <a:off x="1906588" y="2559050"/>
            <a:ext cx="431800" cy="431800"/>
          </a:xfrm>
          <a:prstGeom prst="mathMinus">
            <a:avLst/>
          </a:prstGeom>
          <a:solidFill>
            <a:srgbClr val="6699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" lastClr="FFFFFF"/>
              </a:solidFill>
            </a:endParaRPr>
          </a:p>
        </p:txBody>
      </p:sp>
      <p:sp>
        <p:nvSpPr>
          <p:cNvPr id="11" name="Plus 17"/>
          <p:cNvSpPr/>
          <p:nvPr/>
        </p:nvSpPr>
        <p:spPr>
          <a:xfrm>
            <a:off x="7086600" y="2630488"/>
            <a:ext cx="649288" cy="649287"/>
          </a:xfrm>
          <a:prstGeom prst="mathPlus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1363"/>
            <a:ext cx="8229600" cy="786067"/>
          </a:xfrm>
        </p:spPr>
        <p:txBody>
          <a:bodyPr/>
          <a:lstStyle/>
          <a:p>
            <a:r>
              <a:rPr lang="fr-FR" sz="2800" dirty="0" smtClean="0">
                <a:solidFill>
                  <a:srgbClr val="0070C0"/>
                </a:solidFill>
              </a:rPr>
              <a:t>Toxicités cutanées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6624"/>
          </a:xfrm>
        </p:spPr>
        <p:txBody>
          <a:bodyPr/>
          <a:lstStyle/>
          <a:p>
            <a:r>
              <a:rPr lang="fr-FR" sz="2800" dirty="0" err="1" smtClean="0"/>
              <a:t>Sd</a:t>
            </a:r>
            <a:r>
              <a:rPr lang="fr-FR" sz="2800" dirty="0" smtClean="0"/>
              <a:t> d’hypersensibilité : </a:t>
            </a:r>
            <a:r>
              <a:rPr lang="fr-FR" sz="2400" b="1" dirty="0" smtClean="0"/>
              <a:t>tous les </a:t>
            </a:r>
            <a:r>
              <a:rPr lang="fr-FR" sz="2400" b="1" dirty="0" err="1" smtClean="0"/>
              <a:t>Ac</a:t>
            </a:r>
            <a:r>
              <a:rPr lang="fr-FR" sz="2400" b="1" dirty="0" smtClean="0"/>
              <a:t> monoclonaux</a:t>
            </a:r>
          </a:p>
          <a:p>
            <a:r>
              <a:rPr lang="fr-FR" sz="2800" dirty="0" smtClean="0"/>
              <a:t>Folliculite </a:t>
            </a:r>
            <a:r>
              <a:rPr lang="fr-FR" sz="2800" dirty="0" err="1" smtClean="0"/>
              <a:t>neutrophilique</a:t>
            </a:r>
            <a:r>
              <a:rPr lang="fr-FR" sz="2800" dirty="0" smtClean="0"/>
              <a:t> : </a:t>
            </a:r>
            <a:r>
              <a:rPr lang="fr-FR" sz="2400" b="1" dirty="0" smtClean="0"/>
              <a:t>réaction précoce, </a:t>
            </a:r>
            <a:r>
              <a:rPr lang="fr-FR" sz="2400" b="1" dirty="0" err="1" smtClean="0"/>
              <a:t>erythème</a:t>
            </a:r>
            <a:r>
              <a:rPr lang="fr-FR" sz="2400" b="1" dirty="0" smtClean="0"/>
              <a:t> pustuleux, prurit variable, zone médio-faciale, cuir chevelu, tronc</a:t>
            </a:r>
          </a:p>
          <a:p>
            <a:r>
              <a:rPr lang="fr-FR" sz="2800" dirty="0" err="1" smtClean="0"/>
              <a:t>Xerose</a:t>
            </a:r>
            <a:r>
              <a:rPr lang="fr-FR" sz="2800" dirty="0" smtClean="0"/>
              <a:t>- Rashs </a:t>
            </a:r>
            <a:r>
              <a:rPr lang="fr-FR" dirty="0" smtClean="0"/>
              <a:t>: </a:t>
            </a:r>
            <a:r>
              <a:rPr lang="fr-FR" sz="2400" b="1" dirty="0" err="1" smtClean="0"/>
              <a:t>Vemurafenib</a:t>
            </a:r>
            <a:r>
              <a:rPr lang="fr-FR" sz="2400" b="1" dirty="0" smtClean="0"/>
              <a:t>, anti-EGFR</a:t>
            </a:r>
          </a:p>
          <a:p>
            <a:r>
              <a:rPr lang="fr-FR" sz="2800" dirty="0" err="1" smtClean="0"/>
              <a:t>Eczema</a:t>
            </a:r>
            <a:r>
              <a:rPr lang="fr-FR" sz="2800" dirty="0" smtClean="0"/>
              <a:t> sec </a:t>
            </a:r>
            <a:endParaRPr lang="fr-FR" dirty="0" smtClean="0"/>
          </a:p>
          <a:p>
            <a:r>
              <a:rPr lang="fr-FR" sz="2800" dirty="0" smtClean="0"/>
              <a:t>Photosensibilisation</a:t>
            </a:r>
          </a:p>
          <a:p>
            <a:r>
              <a:rPr lang="fr-FR" sz="2800" dirty="0" err="1" smtClean="0"/>
              <a:t>Sd</a:t>
            </a:r>
            <a:r>
              <a:rPr lang="fr-FR" sz="2800" dirty="0" smtClean="0"/>
              <a:t> main pied</a:t>
            </a:r>
          </a:p>
          <a:p>
            <a:r>
              <a:rPr lang="fr-FR" sz="2800" dirty="0" smtClean="0"/>
              <a:t>Œdème facial ou orbitaire</a:t>
            </a:r>
          </a:p>
          <a:p>
            <a:r>
              <a:rPr lang="fr-FR" sz="2800" dirty="0" smtClean="0"/>
              <a:t>Ulcération muqueuses</a:t>
            </a:r>
          </a:p>
          <a:p>
            <a:r>
              <a:rPr lang="fr-FR" sz="2800" dirty="0" smtClean="0"/>
              <a:t>Ongles – cheveux – cils</a:t>
            </a:r>
          </a:p>
          <a:p>
            <a:r>
              <a:rPr lang="fr-FR" sz="2800" dirty="0" smtClean="0"/>
              <a:t>Tumeurs éruptives - Carcinomes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038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rbi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014538"/>
            <a:ext cx="53276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27088" y="2728913"/>
            <a:ext cx="720725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ＭＳ Ｐゴシック" pitchFamily="-105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87675" y="2803525"/>
            <a:ext cx="720725" cy="287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ＭＳ Ｐゴシック" pitchFamily="-105" charset="-128"/>
            </a:endParaRPr>
          </a:p>
        </p:txBody>
      </p:sp>
      <p:pic>
        <p:nvPicPr>
          <p:cNvPr id="6" name="Picture 6" descr="cetuximab follicul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 b="2853"/>
          <a:stretch>
            <a:fillRect/>
          </a:stretch>
        </p:blipFill>
        <p:spPr bwMode="auto">
          <a:xfrm>
            <a:off x="0" y="0"/>
            <a:ext cx="532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47813" y="2590800"/>
            <a:ext cx="661987" cy="2889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fr-FR" u="none">
              <a:solidFill>
                <a:srgbClr val="FFFFFF"/>
              </a:solidFill>
              <a:latin typeface="Calibri" pitchFamily="34" charset="0"/>
              <a:ea typeface="ＭＳ Ｐゴシック" pitchFamily="-105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590800"/>
            <a:ext cx="661988" cy="2889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fr-FR" u="none">
              <a:solidFill>
                <a:srgbClr val="FFFFFF"/>
              </a:solidFill>
              <a:latin typeface="Calibri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3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Cetuximab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= toxicité cutané Gde III</a:t>
            </a:r>
          </a:p>
        </p:txBody>
      </p:sp>
      <p:pic>
        <p:nvPicPr>
          <p:cNvPr id="10" name="Espace réservé du contenu 3" descr="ToxCut-Cetux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486092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 1" descr="Do.jp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19063"/>
            <a:ext cx="6894513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cardiovasculaires - Conduite à tenir</a:t>
            </a:r>
          </a:p>
        </p:txBody>
      </p:sp>
      <p:pic>
        <p:nvPicPr>
          <p:cNvPr id="5" name="T53.jpg" descr="/Volumes/Copies de sauvegarde Time machine/Clients/Kephren/DIAPORAMA ARTEMIS/dossier sans titre/T53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267" y="1700808"/>
            <a:ext cx="9137650" cy="37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2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55563" y="788988"/>
            <a:ext cx="57975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800" dirty="0" err="1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Trastuzumab</a:t>
            </a:r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 : surveillance sous traitement</a:t>
            </a:r>
          </a:p>
        </p:txBody>
      </p:sp>
      <p:pic>
        <p:nvPicPr>
          <p:cNvPr id="5" name="Image 4" descr="Capture d’écran 2014-02-06 à 16.50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1" y="1548432"/>
            <a:ext cx="7084399" cy="1367046"/>
          </a:xfrm>
          <a:prstGeom prst="roundRect">
            <a:avLst>
              <a:gd name="adj" fmla="val 5121"/>
            </a:avLst>
          </a:prstGeom>
          <a:ln>
            <a:noFill/>
          </a:ln>
          <a:effectLst/>
          <a:scene3d>
            <a:camera prst="perspectiveFront" fov="2700000">
              <a:rot lat="0" lon="0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2263" y="1643063"/>
            <a:ext cx="6870700" cy="1177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SzPct val="100000"/>
              <a:defRPr/>
            </a:pPr>
            <a:r>
              <a:rPr lang="fr-FR" b="1" dirty="0">
                <a:solidFill>
                  <a:srgbClr val="0070C0"/>
                </a:solidFill>
                <a:latin typeface="Arial Unicode MS"/>
                <a:ea typeface="M L Arial Light"/>
                <a:cs typeface="Arial Unicode MS"/>
              </a:rPr>
              <a:t>Evaluation cardiaque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A7D13C"/>
              </a:buClr>
              <a:buFont typeface="Lucida Grande"/>
              <a:buChar char="●"/>
              <a:defRPr/>
            </a:pPr>
            <a:r>
              <a:rPr lang="fr-FR" sz="1400" dirty="0">
                <a:latin typeface="Arial Unicode MS"/>
                <a:ea typeface="M L Arial Light"/>
                <a:cs typeface="Arial Unicode MS"/>
              </a:rPr>
              <a:t>Toutes les 12 semaines pendant le traitement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A7D13C"/>
              </a:buClr>
              <a:buFont typeface="Lucida Grande"/>
              <a:buChar char="●"/>
              <a:defRPr/>
            </a:pPr>
            <a:r>
              <a:rPr lang="fr-FR" sz="1400" dirty="0">
                <a:latin typeface="Arial Unicode MS"/>
                <a:ea typeface="M L Arial Light"/>
                <a:cs typeface="Arial Unicode MS"/>
              </a:rPr>
              <a:t>Toutes les 6-8 semaines en cas de dysfonctionnement cardiaque asymptomatique</a:t>
            </a:r>
            <a:r>
              <a:rPr lang="fr-FR" sz="1400" baseline="30000" dirty="0">
                <a:latin typeface="Arial Unicode MS"/>
                <a:ea typeface="M L Arial Light"/>
                <a:cs typeface="Arial Unicode MS"/>
              </a:rPr>
              <a:t>(23)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41663" y="2895600"/>
            <a:ext cx="21986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cap="small" dirty="0">
                <a:solidFill>
                  <a:srgbClr val="98126E"/>
                </a:solidFill>
                <a:latin typeface="Arial Unicode MS"/>
                <a:cs typeface="Arial Unicode MS"/>
              </a:rPr>
              <a:t>Algorithme décisionnel</a:t>
            </a:r>
          </a:p>
        </p:txBody>
      </p:sp>
      <p:pic>
        <p:nvPicPr>
          <p:cNvPr id="8" name="Image 15" descr="arbre73 copie.pdf"/>
          <p:cNvPicPr>
            <a:picLocks noChangeAspect="1"/>
          </p:cNvPicPr>
          <p:nvPr/>
        </p:nvPicPr>
        <p:blipFill>
          <a:blip r:embed="rId3"/>
          <a:srcRect t="20895" b="16194"/>
          <a:stretch>
            <a:fillRect/>
          </a:stretch>
        </p:blipFill>
        <p:spPr bwMode="auto">
          <a:xfrm>
            <a:off x="538163" y="3073400"/>
            <a:ext cx="7569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cardiovasculaires </a:t>
            </a:r>
          </a:p>
        </p:txBody>
      </p:sp>
      <p:pic>
        <p:nvPicPr>
          <p:cNvPr id="5" name="T54.jpg" descr="/Volumes/Copies de sauvegarde Time machine/Clients/Kephren/DIAPORAMA ARTEMIS/dossier sans titre/T54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716088"/>
            <a:ext cx="9140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4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cardiovasculaires</a:t>
            </a:r>
          </a:p>
        </p:txBody>
      </p:sp>
      <p:pic>
        <p:nvPicPr>
          <p:cNvPr id="5" name="T55.jpg" descr="/Volumes/Copies de sauvegarde Time machine/Clients/Kephren/DIAPORAMA ARTEMIS/AD/Archive/T55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88" y="1677988"/>
            <a:ext cx="9140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9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arbre81 copie.pdf"/>
          <p:cNvPicPr>
            <a:picLocks noChangeAspect="1"/>
          </p:cNvPicPr>
          <p:nvPr/>
        </p:nvPicPr>
        <p:blipFill>
          <a:blip r:embed="rId2"/>
          <a:srcRect t="13541" b="12204"/>
          <a:stretch>
            <a:fillRect/>
          </a:stretch>
        </p:blipFill>
        <p:spPr bwMode="auto">
          <a:xfrm>
            <a:off x="0" y="1466850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55563" y="788988"/>
            <a:ext cx="61182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800" b="1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Anti-</a:t>
            </a:r>
            <a:r>
              <a:rPr lang="fr-FR" sz="1800" b="1" dirty="0" err="1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angiogéniques</a:t>
            </a:r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/>
            </a:r>
            <a:b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</a:br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Prise en charge de la pression artérielle au cours du suivi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82850" y="6264275"/>
            <a:ext cx="66611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* PA non contrôlée : &gt; 135 et/ou 85 </a:t>
            </a:r>
            <a:r>
              <a:rPr lang="fr-FR" sz="1200" i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mmHg</a:t>
            </a:r>
            <a:r>
              <a:rPr lang="fr-FR" sz="120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 (PA en AMT) ou </a:t>
            </a:r>
            <a:r>
              <a:rPr lang="fr-FR" sz="1200" i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&gt;</a:t>
            </a:r>
            <a:r>
              <a:rPr lang="fr-FR" sz="120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 140 et/ou 90 </a:t>
            </a:r>
            <a:r>
              <a:rPr lang="fr-FR" sz="1200" i="1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mmHg</a:t>
            </a:r>
            <a:r>
              <a:rPr lang="fr-FR" sz="120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 (PA de consultation)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86150" y="1466850"/>
            <a:ext cx="2198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cap="small" dirty="0">
                <a:solidFill>
                  <a:srgbClr val="98126E"/>
                </a:solidFill>
                <a:latin typeface="Arial Unicode MS"/>
                <a:cs typeface="Arial Unicode MS"/>
              </a:rPr>
              <a:t>Algorithme décisionnel</a:t>
            </a:r>
          </a:p>
        </p:txBody>
      </p:sp>
    </p:spTree>
    <p:extLst>
      <p:ext uri="{BB962C8B-B14F-4D97-AF65-F5344CB8AC3E}">
        <p14:creationId xmlns:p14="http://schemas.microsoft.com/office/powerpoint/2010/main" val="17812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arbre95 copie.pdf"/>
          <p:cNvPicPr>
            <a:picLocks noChangeAspect="1"/>
          </p:cNvPicPr>
          <p:nvPr/>
        </p:nvPicPr>
        <p:blipFill>
          <a:blip r:embed="rId2"/>
          <a:srcRect t="16895" b="14211"/>
          <a:stretch>
            <a:fillRect/>
          </a:stretch>
        </p:blipFill>
        <p:spPr bwMode="auto">
          <a:xfrm>
            <a:off x="-25400" y="2006600"/>
            <a:ext cx="91694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55563" y="788988"/>
            <a:ext cx="61182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Anti-</a:t>
            </a:r>
            <a:r>
              <a:rPr lang="fr-FR" sz="1600" b="1" dirty="0" err="1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angiogéniques</a:t>
            </a:r>
            <a:r>
              <a:rPr lang="fr-FR" sz="16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/>
            </a:r>
            <a:br>
              <a:rPr lang="fr-FR" sz="16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</a:br>
            <a:r>
              <a:rPr lang="fr-FR" sz="16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Prise en charge de l’atteinte rénale au cours du traitement</a:t>
            </a:r>
          </a:p>
        </p:txBody>
      </p:sp>
      <p:sp>
        <p:nvSpPr>
          <p:cNvPr id="6" name="Espace réservé du contenu 7"/>
          <p:cNvSpPr>
            <a:spLocks noGrp="1"/>
          </p:cNvSpPr>
          <p:nvPr/>
        </p:nvSpPr>
        <p:spPr bwMode="auto">
          <a:xfrm>
            <a:off x="114300" y="1603375"/>
            <a:ext cx="8904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lang="fr-FR" sz="2400" b="1" kern="1200">
                <a:solidFill>
                  <a:srgbClr val="660066"/>
                </a:solidFill>
                <a:latin typeface="+mj-lt"/>
                <a:ea typeface="M L Arial Light"/>
                <a:cs typeface="M L Arial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•"/>
              <a:defRPr lang="fr-FR" sz="2000" kern="1200">
                <a:solidFill>
                  <a:srgbClr val="1F497D"/>
                </a:solidFill>
                <a:latin typeface="+mj-lt"/>
                <a:ea typeface="M L Arial Light"/>
                <a:cs typeface="M L Arial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kern="1200">
                <a:solidFill>
                  <a:srgbClr val="1F497D"/>
                </a:solidFill>
                <a:latin typeface="+mj-lt"/>
                <a:ea typeface="M L Arial Light"/>
                <a:cs typeface="M L Arial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–"/>
              <a:defRPr kern="1200">
                <a:solidFill>
                  <a:schemeClr val="tx2"/>
                </a:solidFill>
                <a:latin typeface="+mj-lt"/>
                <a:ea typeface="M L Arial Light"/>
                <a:cs typeface="M L Arial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Courier New" charset="0"/>
              <a:buChar char="o"/>
              <a:defRPr kern="1200">
                <a:solidFill>
                  <a:schemeClr val="tx2"/>
                </a:solidFill>
                <a:latin typeface="+mj-lt"/>
                <a:ea typeface="M L Arial Light"/>
                <a:cs typeface="M L Arial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sz="1400" dirty="0" smtClean="0">
                <a:solidFill>
                  <a:srgbClr val="0070C0"/>
                </a:solidFill>
                <a:latin typeface="Arial Unicode MS"/>
                <a:cs typeface="Arial Unicode MS"/>
              </a:rPr>
              <a:t>Pendant le traitement, une bandelette urinaire doit être faite avant chaque injection de bevacizumab</a:t>
            </a:r>
            <a:r>
              <a:rPr sz="1400" i="1" baseline="30000" dirty="0" smtClean="0">
                <a:solidFill>
                  <a:srgbClr val="0070C0"/>
                </a:solidFill>
                <a:latin typeface="Arial Unicode MS"/>
                <a:cs typeface="Arial Unicode MS"/>
              </a:rPr>
              <a:t>(21)</a:t>
            </a:r>
          </a:p>
          <a:p>
            <a:pPr>
              <a:buFont typeface="Wingdings" charset="2"/>
              <a:buNone/>
              <a:defRPr/>
            </a:pPr>
            <a:endParaRPr sz="1800" dirty="0">
              <a:solidFill>
                <a:srgbClr val="0070C0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0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cardiovasculaires</a:t>
            </a:r>
            <a:endParaRPr lang="fr-FR" sz="1800" dirty="0" smtClean="0">
              <a:solidFill>
                <a:srgbClr val="9A1B7B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T55.jpg" descr="/Volumes/Copies de sauvegarde Time machine/Clients/Kephren/DIAPORAMA ARTEMIS/AD/Archive/T55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88" y="1677988"/>
            <a:ext cx="9140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6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sz="1800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cardiovasculaires</a:t>
            </a:r>
          </a:p>
        </p:txBody>
      </p:sp>
      <p:pic>
        <p:nvPicPr>
          <p:cNvPr id="5" name="T56.jpg" descr="/Volumes/Copies de sauvegarde Time machine/Clients/Kephren/DIAPORAMA ARTEMIS/AD/Archive/T56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63" y="1795463"/>
            <a:ext cx="91344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7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respiratoires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2190750"/>
            <a:ext cx="91440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digestives </a:t>
            </a:r>
          </a:p>
        </p:txBody>
      </p:sp>
      <p:pic>
        <p:nvPicPr>
          <p:cNvPr id="5" name="T58.jpg" descr="/Volumes/Copies de sauvegarde Time machine/Clients/Kephren/DIAPORAMA ARTEMIS/AD/Archive/T58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350" y="1835150"/>
            <a:ext cx="913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6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027"/>
          <p:cNvSpPr>
            <a:spLocks noGrp="1"/>
          </p:cNvSpPr>
          <p:nvPr>
            <p:ph type="body" idx="1"/>
          </p:nvPr>
        </p:nvSpPr>
        <p:spPr>
          <a:xfrm>
            <a:off x="304800" y="457200"/>
            <a:ext cx="8382000" cy="6019800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Nom = </a:t>
            </a:r>
            <a:r>
              <a:rPr lang="en-US" sz="1800" dirty="0" err="1">
                <a:solidFill>
                  <a:schemeClr val="tx2"/>
                </a:solidFill>
              </a:rPr>
              <a:t>préfixe</a:t>
            </a:r>
            <a:r>
              <a:rPr lang="en-US" sz="1800" dirty="0">
                <a:solidFill>
                  <a:schemeClr val="tx2"/>
                </a:solidFill>
              </a:rPr>
              <a:t> + sous-</a:t>
            </a:r>
            <a:r>
              <a:rPr lang="en-US" sz="1800" dirty="0" err="1">
                <a:solidFill>
                  <a:schemeClr val="tx2"/>
                </a:solidFill>
              </a:rPr>
              <a:t>racine</a:t>
            </a:r>
            <a:r>
              <a:rPr lang="en-US" sz="1800" dirty="0">
                <a:solidFill>
                  <a:schemeClr val="tx2"/>
                </a:solidFill>
              </a:rPr>
              <a:t> + </a:t>
            </a:r>
            <a:r>
              <a:rPr lang="en-US" sz="1800" dirty="0" err="1">
                <a:solidFill>
                  <a:schemeClr val="tx2"/>
                </a:solidFill>
              </a:rPr>
              <a:t>racine</a:t>
            </a:r>
            <a:r>
              <a:rPr lang="en-US" sz="2000" dirty="0">
                <a:solidFill>
                  <a:schemeClr val="tx2"/>
                </a:solidFill>
              </a:rPr>
              <a:t> 		</a:t>
            </a:r>
            <a:r>
              <a:rPr lang="en-US" sz="1800" dirty="0">
                <a:solidFill>
                  <a:schemeClr val="tx2"/>
                </a:solidFill>
              </a:rPr>
              <a:t>-</a:t>
            </a:r>
            <a:r>
              <a:rPr lang="en-US" sz="1800" dirty="0" err="1">
                <a:solidFill>
                  <a:schemeClr val="tx2"/>
                </a:solidFill>
              </a:rPr>
              <a:t>mab</a:t>
            </a:r>
            <a:r>
              <a:rPr lang="en-US" sz="1800" dirty="0">
                <a:solidFill>
                  <a:schemeClr val="tx2"/>
                </a:solidFill>
              </a:rPr>
              <a:t> = Ac monoclonal</a:t>
            </a:r>
          </a:p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					-</a:t>
            </a:r>
            <a:r>
              <a:rPr lang="en-US" sz="1800" dirty="0" err="1">
                <a:solidFill>
                  <a:schemeClr val="tx2"/>
                </a:solidFill>
              </a:rPr>
              <a:t>ib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= </a:t>
            </a:r>
            <a:r>
              <a:rPr lang="en-US" sz="1800" dirty="0" err="1" smtClean="0">
                <a:solidFill>
                  <a:schemeClr val="tx2"/>
                </a:solidFill>
              </a:rPr>
              <a:t>pte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molécule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inhibitrice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	variable</a:t>
            </a:r>
          </a:p>
          <a:p>
            <a:pPr>
              <a:buFont typeface="Arial" pitchFamily="-72" charset="0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i="1" u="sng" dirty="0">
                <a:solidFill>
                  <a:schemeClr val="tx2"/>
                </a:solidFill>
              </a:rPr>
              <a:t>Ac </a:t>
            </a:r>
            <a:r>
              <a:rPr lang="en-US" sz="1800" i="1" u="sng" dirty="0" err="1">
                <a:solidFill>
                  <a:schemeClr val="tx2"/>
                </a:solidFill>
              </a:rPr>
              <a:t>monoclonaux</a:t>
            </a:r>
            <a:r>
              <a:rPr lang="en-US" sz="1800" dirty="0">
                <a:solidFill>
                  <a:schemeClr val="tx2"/>
                </a:solidFill>
              </a:rPr>
              <a:t>				</a:t>
            </a:r>
            <a:r>
              <a:rPr lang="en-US" sz="1800" i="1" u="sng" dirty="0">
                <a:solidFill>
                  <a:schemeClr val="tx2"/>
                </a:solidFill>
              </a:rPr>
              <a:t>Source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dirty="0" err="1">
                <a:solidFill>
                  <a:schemeClr val="tx2"/>
                </a:solidFill>
              </a:rPr>
              <a:t>Cible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-ci r - = </a:t>
            </a:r>
            <a:r>
              <a:rPr lang="en-US" sz="1800" dirty="0" err="1">
                <a:solidFill>
                  <a:schemeClr val="tx2"/>
                </a:solidFill>
              </a:rPr>
              <a:t>circulant</a:t>
            </a:r>
            <a:r>
              <a:rPr lang="en-US" sz="1800" dirty="0">
                <a:solidFill>
                  <a:schemeClr val="tx2"/>
                </a:solidFill>
              </a:rPr>
              <a:t>				-</a:t>
            </a:r>
            <a:r>
              <a:rPr lang="en-US" sz="1800" dirty="0" err="1">
                <a:solidFill>
                  <a:schemeClr val="tx2"/>
                </a:solidFill>
              </a:rPr>
              <a:t>ximab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 err="1">
                <a:solidFill>
                  <a:schemeClr val="tx2"/>
                </a:solidFill>
              </a:rPr>
              <a:t>chimère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-li m - = </a:t>
            </a:r>
            <a:r>
              <a:rPr lang="en-US" sz="1800" dirty="0" err="1">
                <a:solidFill>
                  <a:schemeClr val="tx2"/>
                </a:solidFill>
              </a:rPr>
              <a:t>système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immunitaire</a:t>
            </a:r>
            <a:r>
              <a:rPr lang="en-US" sz="1800" dirty="0">
                <a:solidFill>
                  <a:schemeClr val="tx2"/>
                </a:solidFill>
              </a:rPr>
              <a:t>		</a:t>
            </a:r>
            <a:r>
              <a:rPr lang="en-US" sz="1800" dirty="0" smtClean="0">
                <a:solidFill>
                  <a:schemeClr val="tx2"/>
                </a:solidFill>
              </a:rPr>
              <a:t>	-</a:t>
            </a:r>
            <a:r>
              <a:rPr lang="en-US" sz="1800" dirty="0" err="1">
                <a:solidFill>
                  <a:schemeClr val="tx2"/>
                </a:solidFill>
              </a:rPr>
              <a:t>zumab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 err="1">
                <a:solidFill>
                  <a:schemeClr val="tx2"/>
                </a:solidFill>
              </a:rPr>
              <a:t>murin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humanisé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-t u - = </a:t>
            </a:r>
            <a:r>
              <a:rPr lang="en-US" sz="1800" dirty="0" err="1">
                <a:solidFill>
                  <a:schemeClr val="tx2"/>
                </a:solidFill>
              </a:rPr>
              <a:t>tumeur</a:t>
            </a:r>
            <a:r>
              <a:rPr lang="en-US" sz="1800" dirty="0">
                <a:solidFill>
                  <a:schemeClr val="tx2"/>
                </a:solidFill>
              </a:rPr>
              <a:t>				</a:t>
            </a:r>
            <a:r>
              <a:rPr lang="en-US" sz="1800" dirty="0" smtClean="0">
                <a:solidFill>
                  <a:schemeClr val="tx2"/>
                </a:solidFill>
              </a:rPr>
              <a:t>-</a:t>
            </a:r>
            <a:r>
              <a:rPr lang="en-US" sz="1800" dirty="0" err="1" smtClean="0">
                <a:solidFill>
                  <a:schemeClr val="tx2"/>
                </a:solidFill>
              </a:rPr>
              <a:t>mumab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= </a:t>
            </a:r>
            <a:r>
              <a:rPr lang="en-US" sz="1800" dirty="0" err="1">
                <a:solidFill>
                  <a:schemeClr val="tx2"/>
                </a:solidFill>
              </a:rPr>
              <a:t>complètement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humain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i="1" u="sng" dirty="0">
                <a:solidFill>
                  <a:schemeClr val="tx2"/>
                </a:solidFill>
              </a:rPr>
              <a:t>Petites </a:t>
            </a:r>
            <a:r>
              <a:rPr lang="en-US" sz="1800" i="1" u="sng" dirty="0" err="1">
                <a:solidFill>
                  <a:schemeClr val="tx2"/>
                </a:solidFill>
              </a:rPr>
              <a:t>molécules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-	tin = </a:t>
            </a:r>
            <a:r>
              <a:rPr lang="en-US" sz="1800" dirty="0" err="1">
                <a:solidFill>
                  <a:schemeClr val="tx2"/>
                </a:solidFill>
              </a:rPr>
              <a:t>inhibiteurs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tyrosines</a:t>
            </a:r>
            <a:r>
              <a:rPr lang="en-US" sz="1800" dirty="0">
                <a:solidFill>
                  <a:schemeClr val="tx2"/>
                </a:solidFill>
              </a:rPr>
              <a:t> kinases</a:t>
            </a:r>
          </a:p>
          <a:p>
            <a:pPr>
              <a:buFont typeface="Arial" pitchFamily="-72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- 	</a:t>
            </a:r>
            <a:r>
              <a:rPr lang="en-US" sz="1800" dirty="0" err="1">
                <a:solidFill>
                  <a:schemeClr val="tx2"/>
                </a:solidFill>
              </a:rPr>
              <a:t>zom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 err="1">
                <a:solidFill>
                  <a:schemeClr val="tx2"/>
                </a:solidFill>
              </a:rPr>
              <a:t>inhibiteurs</a:t>
            </a:r>
            <a:r>
              <a:rPr lang="en-US" sz="1800" dirty="0">
                <a:solidFill>
                  <a:schemeClr val="tx2"/>
                </a:solidFill>
              </a:rPr>
              <a:t> du </a:t>
            </a:r>
            <a:r>
              <a:rPr lang="en-US" sz="1800" dirty="0" err="1">
                <a:solidFill>
                  <a:schemeClr val="tx2"/>
                </a:solidFill>
              </a:rPr>
              <a:t>protéasome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 err="1">
                <a:solidFill>
                  <a:schemeClr val="tx2"/>
                </a:solidFill>
              </a:rPr>
              <a:t>cicl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 err="1">
                <a:solidFill>
                  <a:schemeClr val="tx2"/>
                </a:solidFill>
              </a:rPr>
              <a:t>inhibiteurs</a:t>
            </a:r>
            <a:r>
              <a:rPr lang="en-US" sz="1800" dirty="0">
                <a:solidFill>
                  <a:schemeClr val="tx2"/>
                </a:solidFill>
              </a:rPr>
              <a:t> TK </a:t>
            </a:r>
            <a:r>
              <a:rPr lang="en-US" sz="1800" dirty="0" err="1">
                <a:solidFill>
                  <a:schemeClr val="tx2"/>
                </a:solidFill>
              </a:rPr>
              <a:t>dépendant</a:t>
            </a:r>
            <a:r>
              <a:rPr lang="en-US" sz="1800" dirty="0">
                <a:solidFill>
                  <a:schemeClr val="tx2"/>
                </a:solidFill>
              </a:rPr>
              <a:t> des </a:t>
            </a:r>
            <a:r>
              <a:rPr lang="en-US" sz="1800" dirty="0" err="1">
                <a:solidFill>
                  <a:schemeClr val="tx2"/>
                </a:solidFill>
              </a:rPr>
              <a:t>cyclines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Par = </a:t>
            </a:r>
            <a:r>
              <a:rPr lang="en-US" sz="1800" dirty="0" err="1">
                <a:solidFill>
                  <a:schemeClr val="tx2"/>
                </a:solidFill>
              </a:rPr>
              <a:t>inhibiteur</a:t>
            </a:r>
            <a:r>
              <a:rPr lang="en-US" sz="1800" dirty="0">
                <a:solidFill>
                  <a:schemeClr val="tx2"/>
                </a:solidFill>
              </a:rPr>
              <a:t> de PARP</a:t>
            </a: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57348" name="Line 1028"/>
          <p:cNvSpPr>
            <a:spLocks noChangeShapeType="1"/>
          </p:cNvSpPr>
          <p:nvPr/>
        </p:nvSpPr>
        <p:spPr bwMode="auto">
          <a:xfrm>
            <a:off x="4114800" y="68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Line 1029"/>
          <p:cNvSpPr>
            <a:spLocks noChangeShapeType="1"/>
          </p:cNvSpPr>
          <p:nvPr/>
        </p:nvSpPr>
        <p:spPr bwMode="auto">
          <a:xfrm>
            <a:off x="2514600" y="914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1030"/>
          <p:cNvSpPr>
            <a:spLocks noChangeShapeType="1"/>
          </p:cNvSpPr>
          <p:nvPr/>
        </p:nvSpPr>
        <p:spPr bwMode="auto">
          <a:xfrm>
            <a:off x="1447800" y="83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176213" y="788988"/>
            <a:ext cx="54737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/>
                <a:ea typeface="Arial Rounded MT Bold"/>
                <a:cs typeface="Arial Unicode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9A1B7B"/>
                </a:solidFill>
                <a:latin typeface="Arial Rounded MT Bold"/>
                <a:ea typeface="Arial Rounded MT Bold"/>
                <a:cs typeface="Arial Rounded MT Bold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  <a:latin typeface="Arial Rounded MT Bold"/>
                <a:cs typeface="Arial Rounded MT Bold"/>
              </a:rPr>
              <a:t>Complications digestives</a:t>
            </a:r>
          </a:p>
        </p:txBody>
      </p:sp>
      <p:pic>
        <p:nvPicPr>
          <p:cNvPr id="5" name="T59.jpg" descr="/Volumes/Copies de sauvegarde Time machine/Clients/Kephren/DIAPORAMA ARTEMIS/AD/Archive/T59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350" y="1898650"/>
            <a:ext cx="913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0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chemeClr val="tx2"/>
                </a:solidFill>
              </a:rPr>
              <a:t>Thérapies ciblées : un traitement de la maladie métastatique</a:t>
            </a:r>
            <a:endParaRPr lang="en-US"/>
          </a:p>
        </p:txBody>
      </p:sp>
      <p:graphicFrame>
        <p:nvGraphicFramePr>
          <p:cNvPr id="7788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08253"/>
              </p:ext>
            </p:extLst>
          </p:nvPr>
        </p:nvGraphicFramePr>
        <p:xfrm>
          <a:off x="457200" y="2057400"/>
          <a:ext cx="8229600" cy="379571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INDICATIONS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METASTATIQUE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ADJUVANT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Anti-angiogéniques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Bevacizumab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 VEGFR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oui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Anti-EGFR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Cetuximab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Panitumumab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oui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Anti-HER2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Trastuzumab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Pertuzumab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Oui (sein, estomac)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Oui (sein)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C-kit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Imatinib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oui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Oui (GIST)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Anti-TK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Erlotinib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oui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T15.jpg" descr="/Volumes/Copies de sauvegarde Time machine/Clients/Kephren/DIAPORAMA ARTEMIS/dossier sans titre/T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1268413"/>
            <a:ext cx="88757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195513" y="5684838"/>
            <a:ext cx="5413375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VEGF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=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Vascular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Endothelial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Growth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Factor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CTLA4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=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Cytotoxic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T-Lymphocyte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Antigen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EGF-R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=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Epidermal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Growth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Factor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Receptor</a:t>
            </a:r>
            <a:endParaRPr lang="fr-FR" sz="105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HER-2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= </a:t>
            </a:r>
            <a:r>
              <a:rPr lang="en-US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human epidermal growth factor receptor 2</a:t>
            </a:r>
            <a:endParaRPr lang="fr-FR" sz="105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mTOR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=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mammalian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target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of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rapamycin</a:t>
            </a:r>
            <a:endParaRPr lang="fr-FR" sz="105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ALK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=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Anaplastic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05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lymphoma</a:t>
            </a:r>
            <a:r>
              <a:rPr lang="fr-FR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itchFamily="34" charset="0"/>
                <a:ea typeface="+mn-ea"/>
                <a:cs typeface="+mn-cs"/>
              </a:rPr>
              <a:t> kinase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T16.jpg" descr="/Volumes/Copies de sauvegarde Time machine/Clients/Kephren/DIAPORAMA ARTEMIS/dossier sans titre/T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344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ZoneTexte 6"/>
          <p:cNvSpPr txBox="1">
            <a:spLocks noChangeArrowheads="1"/>
          </p:cNvSpPr>
          <p:nvPr/>
        </p:nvSpPr>
        <p:spPr bwMode="auto">
          <a:xfrm>
            <a:off x="3924300" y="476250"/>
            <a:ext cx="172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9A1B7B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Cancer du sein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871663"/>
            <a:ext cx="9144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ZoneTexte 6"/>
          <p:cNvSpPr txBox="1">
            <a:spLocks noChangeArrowheads="1"/>
          </p:cNvSpPr>
          <p:nvPr/>
        </p:nvSpPr>
        <p:spPr bwMode="auto">
          <a:xfrm>
            <a:off x="2000250" y="1524000"/>
            <a:ext cx="533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9A1B7B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Cancer bronchique non à petites cellules (CBNPC)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3375"/>
            <a:ext cx="91440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ZoneTexte 6"/>
          <p:cNvSpPr txBox="1">
            <a:spLocks noChangeArrowheads="1"/>
          </p:cNvSpPr>
          <p:nvPr/>
        </p:nvSpPr>
        <p:spPr bwMode="auto">
          <a:xfrm>
            <a:off x="3235325" y="160337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9A1B7B"/>
                </a:solidFill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Cancer colorectal (CCR)</a:t>
            </a:r>
          </a:p>
        </p:txBody>
      </p:sp>
      <p:sp>
        <p:nvSpPr>
          <p:cNvPr id="6" name="Rectangle 5"/>
          <p:cNvSpPr/>
          <p:nvPr/>
        </p:nvSpPr>
        <p:spPr>
          <a:xfrm>
            <a:off x="8235950" y="6596063"/>
            <a:ext cx="885825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Source : RCP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2"/>
                </a:solidFill>
              </a:rPr>
              <a:t>Toxicité : un langage commun</a:t>
            </a:r>
            <a:endParaRPr lang="en-US"/>
          </a:p>
        </p:txBody>
      </p:sp>
      <p:graphicFrame>
        <p:nvGraphicFramePr>
          <p:cNvPr id="74800" name="Group 48"/>
          <p:cNvGraphicFramePr>
            <a:graphicFrameLocks noGrp="1"/>
          </p:cNvGraphicFramePr>
          <p:nvPr/>
        </p:nvGraphicFramePr>
        <p:xfrm>
          <a:off x="457200" y="1600200"/>
          <a:ext cx="8229600" cy="4782186"/>
        </p:xfrm>
        <a:graphic>
          <a:graphicData uri="http://schemas.openxmlformats.org/drawingml/2006/table">
            <a:tbl>
              <a:tblPr/>
              <a:tblGrid>
                <a:gridCol w="1524000"/>
                <a:gridCol w="3962400"/>
                <a:gridCol w="2743200"/>
              </a:tblGrid>
              <a:tr h="565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Common Terminology criteria for Adverse Events V3.0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GRADE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DEGRE de TOXICITE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Exemple / PN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Grade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Absence de toxicité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Tx 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Grade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Toxicité légère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&gt;1500 /mm3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Grade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Toxicité modérée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Entre 1000 et 1500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Grade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Toxicité Sévère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Entre 500 et 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Grade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Toxicité mettant en danger le patient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&lt;500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Grade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Décès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-72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Décès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SAVEMESSAGETIMESTAMP" val="RXP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602</Words>
  <Application>Microsoft Office PowerPoint</Application>
  <PresentationFormat>Affichage à l'écran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Thème Office</vt:lpstr>
      <vt:lpstr>Modèle par défaut</vt:lpstr>
      <vt:lpstr>Déclaration publique d’intérêts</vt:lpstr>
      <vt:lpstr>Présentation PowerPoint</vt:lpstr>
      <vt:lpstr>Présentation PowerPoint</vt:lpstr>
      <vt:lpstr>Thérapies ciblées : un traitement de la maladie métastatique</vt:lpstr>
      <vt:lpstr>Présentation PowerPoint</vt:lpstr>
      <vt:lpstr>Présentation PowerPoint</vt:lpstr>
      <vt:lpstr>Présentation PowerPoint</vt:lpstr>
      <vt:lpstr>Présentation PowerPoint</vt:lpstr>
      <vt:lpstr>Toxicité : un langage commun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Toxicités cutanées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effets secondaires thérapies ciblées</dc:title>
  <dc:creator>VIRET FREDERIC</dc:creator>
  <cp:lastModifiedBy>Debelle, Nicolas {MWFS~Boulogne-Billancourt}</cp:lastModifiedBy>
  <cp:revision>19</cp:revision>
  <dcterms:created xsi:type="dcterms:W3CDTF">2016-11-25T18:38:37Z</dcterms:created>
  <dcterms:modified xsi:type="dcterms:W3CDTF">2016-12-01T10:04:24Z</dcterms:modified>
</cp:coreProperties>
</file>