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256" r:id="rId2"/>
    <p:sldId id="258" r:id="rId3"/>
    <p:sldId id="264" r:id="rId4"/>
    <p:sldId id="265" r:id="rId5"/>
    <p:sldId id="266" r:id="rId6"/>
    <p:sldId id="267" r:id="rId7"/>
    <p:sldId id="260" r:id="rId8"/>
    <p:sldId id="259" r:id="rId9"/>
    <p:sldId id="274" r:id="rId10"/>
    <p:sldId id="275" r:id="rId11"/>
    <p:sldId id="261" r:id="rId12"/>
    <p:sldId id="262" r:id="rId13"/>
    <p:sldId id="263" r:id="rId14"/>
    <p:sldId id="269" r:id="rId15"/>
    <p:sldId id="271" r:id="rId16"/>
    <p:sldId id="272" r:id="rId17"/>
    <p:sldId id="273" r:id="rId18"/>
    <p:sldId id="276" r:id="rId19"/>
    <p:sldId id="277" r:id="rId20"/>
    <p:sldId id="278" r:id="rId21"/>
    <p:sldId id="279" r:id="rId22"/>
    <p:sldId id="280" r:id="rId23"/>
    <p:sldId id="281"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6FE"/>
    <a:srgbClr val="FFBD5B"/>
    <a:srgbClr val="CEB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99" autoAdjust="0"/>
  </p:normalViewPr>
  <p:slideViewPr>
    <p:cSldViewPr>
      <p:cViewPr varScale="1">
        <p:scale>
          <a:sx n="68" d="100"/>
          <a:sy n="68" d="100"/>
        </p:scale>
        <p:origin x="-122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32188FD-F7E4-41BB-8581-619829B67FFA}" type="datetimeFigureOut">
              <a:rPr lang="fr-FR"/>
              <a:pPr>
                <a:defRPr/>
              </a:pPr>
              <a:t>01/12/2016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fr-FR"/>
              <a:t>céline PHILIPPIN CHITS</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C3DF9D-DF04-4AE5-94A8-CAF4863556E2}" type="slidenum">
              <a:rPr lang="fr-FR"/>
              <a:pPr>
                <a:defRPr/>
              </a:pPr>
              <a:t>‹N°›</a:t>
            </a:fld>
            <a:endParaRPr lang="fr-FR"/>
          </a:p>
        </p:txBody>
      </p:sp>
    </p:spTree>
    <p:extLst>
      <p:ext uri="{BB962C8B-B14F-4D97-AF65-F5344CB8AC3E}">
        <p14:creationId xmlns:p14="http://schemas.microsoft.com/office/powerpoint/2010/main" val="47238833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633145D-8B64-4950-B5F0-17A479D8A7B4}" type="datetimeFigureOut">
              <a:rPr lang="fr-FR"/>
              <a:pPr>
                <a:defRPr/>
              </a:pPr>
              <a:t>01/12/2016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r>
              <a:rPr lang="fr-FR"/>
              <a:t>céline PHILIPPIN CHITS</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955956C-3198-4816-A3F3-A18F797D4FC6}" type="slidenum">
              <a:rPr lang="fr-FR"/>
              <a:pPr>
                <a:defRPr/>
              </a:pPr>
              <a:t>‹N°›</a:t>
            </a:fld>
            <a:endParaRPr lang="fr-FR"/>
          </a:p>
        </p:txBody>
      </p:sp>
    </p:spTree>
    <p:extLst>
      <p:ext uri="{BB962C8B-B14F-4D97-AF65-F5344CB8AC3E}">
        <p14:creationId xmlns:p14="http://schemas.microsoft.com/office/powerpoint/2010/main" val="3425261881"/>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5FD97A-2660-4D7A-9CAE-D6A6096894FF}" type="slidenum">
              <a:rPr lang="fr-FR"/>
              <a:pPr fontAlgn="base">
                <a:spcBef>
                  <a:spcPct val="0"/>
                </a:spcBef>
                <a:spcAft>
                  <a:spcPct val="0"/>
                </a:spcAft>
              </a:pPr>
              <a:t>1</a:t>
            </a:fld>
            <a:endParaRPr lang="fr-FR"/>
          </a:p>
        </p:txBody>
      </p:sp>
      <p:sp>
        <p:nvSpPr>
          <p:cNvPr id="16388" name="Espace réservé de la dat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ECF7611-6672-4F92-82AB-CA18FDCDDEEA}" type="datetime1">
              <a:rPr lang="fr-FR"/>
              <a:pPr fontAlgn="base">
                <a:spcBef>
                  <a:spcPct val="0"/>
                </a:spcBef>
                <a:spcAft>
                  <a:spcPct val="0"/>
                </a:spcAft>
              </a:pPr>
              <a:t>01/12/2016</a:t>
            </a:fld>
            <a:endParaRPr lang="fr-FR"/>
          </a:p>
        </p:txBody>
      </p:sp>
      <p:sp>
        <p:nvSpPr>
          <p:cNvPr id="16389" name="Espace réservé du pied de page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t>céline PHILIPPIN CHITS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r>
              <a:rPr lang="fr-FR"/>
              <a:t>01/12/2016</a:t>
            </a:r>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fr-FR"/>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722B6D71-056A-4ED5-AD07-CF522C6175A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r>
              <a:rPr lang="fr-FR"/>
              <a:t>01/12/2016</a:t>
            </a: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1DA9D5B-2DC9-4E24-ABB8-9A54E689758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r>
              <a:rPr lang="fr-FR"/>
              <a:t>01/12/2016</a:t>
            </a: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81118AB-EE5B-4BD2-B011-48F4E64B48F4}"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Cliquez pour modifier le style des sous-titres du masque</a:t>
            </a:r>
            <a:endParaRPr lang="fr-FR"/>
          </a:p>
        </p:txBody>
      </p:sp>
      <p:sp>
        <p:nvSpPr>
          <p:cNvPr id="4" name="Espace réservé de la date 3"/>
          <p:cNvSpPr>
            <a:spLocks noGrp="1"/>
          </p:cNvSpPr>
          <p:nvPr>
            <p:ph type="dt" sz="half" idx="10"/>
          </p:nvPr>
        </p:nvSpPr>
        <p:spPr>
          <a:xfrm>
            <a:off x="6454775" y="5808663"/>
            <a:ext cx="1212850" cy="365125"/>
          </a:xfrm>
        </p:spPr>
        <p:txBody>
          <a:bodyPr/>
          <a:lstStyle>
            <a:lvl1pPr>
              <a:defRPr/>
            </a:lvl1pPr>
          </a:lstStyle>
          <a:p>
            <a:pPr>
              <a:defRPr/>
            </a:pPr>
            <a:r>
              <a:rPr lang="fr-FR"/>
              <a:t>01/12/2016</a:t>
            </a:r>
          </a:p>
        </p:txBody>
      </p:sp>
      <p:sp>
        <p:nvSpPr>
          <p:cNvPr id="5" name="Espace réservé du pied de page 4"/>
          <p:cNvSpPr>
            <a:spLocks noGrp="1"/>
          </p:cNvSpPr>
          <p:nvPr>
            <p:ph type="ftr" sz="quarter" idx="11"/>
          </p:nvPr>
        </p:nvSpPr>
        <p:spPr>
          <a:xfrm>
            <a:off x="914400" y="5808663"/>
            <a:ext cx="5540375" cy="365125"/>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7670800" y="5808663"/>
            <a:ext cx="554038" cy="365125"/>
          </a:xfrm>
        </p:spPr>
        <p:txBody>
          <a:bodyPr/>
          <a:lstStyle>
            <a:lvl1pPr>
              <a:defRPr/>
            </a:lvl1pPr>
          </a:lstStyle>
          <a:p>
            <a:pPr>
              <a:defRPr/>
            </a:pPr>
            <a:fld id="{FFC140BD-950D-4B3B-B532-D5E66B20EB3C}"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r>
              <a:rPr lang="fr-FR"/>
              <a:t>01/12/2016</a:t>
            </a: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682D0F2-CF53-467A-82F1-BD8ECC481237}"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r>
              <a:rPr lang="fr-FR"/>
              <a:t>01/12/2016</a:t>
            </a: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097F78F-AFBB-4F6F-ABE1-805BEEF5D5C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3"/>
          <p:cNvSpPr>
            <a:spLocks noGrp="1"/>
          </p:cNvSpPr>
          <p:nvPr>
            <p:ph type="dt" sz="half" idx="15"/>
          </p:nvPr>
        </p:nvSpPr>
        <p:spPr/>
        <p:txBody>
          <a:bodyPr/>
          <a:lstStyle>
            <a:lvl1pPr>
              <a:defRPr/>
            </a:lvl1pPr>
          </a:lstStyle>
          <a:p>
            <a:pPr>
              <a:defRPr/>
            </a:pPr>
            <a:r>
              <a:rPr lang="fr-FR"/>
              <a:t>01/12/2016</a:t>
            </a:r>
          </a:p>
        </p:txBody>
      </p:sp>
      <p:sp>
        <p:nvSpPr>
          <p:cNvPr id="6" name="Footer Placeholder 4"/>
          <p:cNvSpPr>
            <a:spLocks noGrp="1"/>
          </p:cNvSpPr>
          <p:nvPr>
            <p:ph type="ftr" sz="quarter" idx="16"/>
          </p:nvPr>
        </p:nvSpPr>
        <p:spPr/>
        <p:txBody>
          <a:bodyPr/>
          <a:lstStyle>
            <a:lvl1pPr>
              <a:defRPr/>
            </a:lvl1pPr>
          </a:lstStyle>
          <a:p>
            <a:pPr>
              <a:defRPr/>
            </a:pPr>
            <a:endParaRPr lang="fr-FR"/>
          </a:p>
        </p:txBody>
      </p:sp>
      <p:sp>
        <p:nvSpPr>
          <p:cNvPr id="7" name="Slide Number Placeholder 5"/>
          <p:cNvSpPr>
            <a:spLocks noGrp="1"/>
          </p:cNvSpPr>
          <p:nvPr>
            <p:ph type="sldNum" sz="quarter" idx="17"/>
          </p:nvPr>
        </p:nvSpPr>
        <p:spPr/>
        <p:txBody>
          <a:bodyPr/>
          <a:lstStyle>
            <a:lvl1pPr>
              <a:defRPr/>
            </a:lvl1pPr>
          </a:lstStyle>
          <a:p>
            <a:pPr>
              <a:defRPr/>
            </a:pPr>
            <a:fld id="{0CA6EF4C-475B-41F2-8B26-32445DA8EF76}"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1" name="Content Placeholder 10"/>
          <p:cNvSpPr>
            <a:spLocks noGrp="1"/>
          </p:cNvSpPr>
          <p:nvPr>
            <p:ph sz="quarter" idx="13"/>
          </p:nvPr>
        </p:nvSpPr>
        <p:spPr>
          <a:xfrm>
            <a:off x="1298448" y="2944368"/>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p:cNvSpPr>
            <a:spLocks noGrp="1"/>
          </p:cNvSpPr>
          <p:nvPr>
            <p:ph type="dt" sz="half" idx="15"/>
          </p:nvPr>
        </p:nvSpPr>
        <p:spPr/>
        <p:txBody>
          <a:bodyPr/>
          <a:lstStyle>
            <a:lvl1pPr>
              <a:defRPr/>
            </a:lvl1pPr>
          </a:lstStyle>
          <a:p>
            <a:pPr>
              <a:defRPr/>
            </a:pPr>
            <a:r>
              <a:rPr lang="fr-FR"/>
              <a:t>01/12/2016</a:t>
            </a:r>
          </a:p>
        </p:txBody>
      </p:sp>
      <p:sp>
        <p:nvSpPr>
          <p:cNvPr id="8" name="Footer Placeholder 4"/>
          <p:cNvSpPr>
            <a:spLocks noGrp="1"/>
          </p:cNvSpPr>
          <p:nvPr>
            <p:ph type="ftr" sz="quarter" idx="16"/>
          </p:nvPr>
        </p:nvSpPr>
        <p:spPr/>
        <p:txBody>
          <a:bodyPr/>
          <a:lstStyle>
            <a:lvl1pPr>
              <a:defRPr/>
            </a:lvl1pPr>
          </a:lstStyle>
          <a:p>
            <a:pPr>
              <a:defRPr/>
            </a:pPr>
            <a:endParaRPr lang="fr-FR"/>
          </a:p>
        </p:txBody>
      </p:sp>
      <p:sp>
        <p:nvSpPr>
          <p:cNvPr id="9" name="Slide Number Placeholder 5"/>
          <p:cNvSpPr>
            <a:spLocks noGrp="1"/>
          </p:cNvSpPr>
          <p:nvPr>
            <p:ph type="sldNum" sz="quarter" idx="17"/>
          </p:nvPr>
        </p:nvSpPr>
        <p:spPr/>
        <p:txBody>
          <a:bodyPr/>
          <a:lstStyle>
            <a:lvl1pPr>
              <a:defRPr/>
            </a:lvl1pPr>
          </a:lstStyle>
          <a:p>
            <a:pPr>
              <a:defRPr/>
            </a:pPr>
            <a:fld id="{F9A8D1AA-7C1E-46F9-8CDC-8E4DFC8A845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r>
              <a:rPr lang="fr-FR"/>
              <a:t>01/12/2016</a:t>
            </a: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6F845E41-05DC-471D-9B42-80577289B9C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fr-FR"/>
              <a:t>01/12/2016</a:t>
            </a: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9EC6471F-BC62-4B07-BF44-AAADF6629AB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r>
              <a:rPr lang="fr-FR"/>
              <a:t>01/12/2016</a:t>
            </a:r>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fr-FR"/>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F203896E-B1EA-4765-8085-4253CAF52C74}"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r>
              <a:rPr lang="fr-FR"/>
              <a:t>01/12/2016</a:t>
            </a:r>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fr-FR"/>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ADF532DC-C3BE-4CD8-8532-46814F953E6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5"/>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5"/>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endParaRPr lang="en-US"/>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Rage Italic" pitchFamily="66" charset="0"/>
              </a:defRPr>
            </a:lvl1pPr>
          </a:lstStyle>
          <a:p>
            <a:pPr>
              <a:defRPr/>
            </a:pPr>
            <a:r>
              <a:rPr lang="fr-FR"/>
              <a:t>01/12/2016</a:t>
            </a:r>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chemeClr val="tx2"/>
                </a:solidFill>
                <a:latin typeface="Rage Italic" pitchFamily="66" charset="0"/>
              </a:defRPr>
            </a:lvl1pPr>
          </a:lstStyle>
          <a:p>
            <a:pPr>
              <a:defRPr/>
            </a:pPr>
            <a:endParaRPr lang="fr-FR"/>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2"/>
                </a:solidFill>
                <a:latin typeface="Rage Italic" pitchFamily="66" charset="0"/>
              </a:defRPr>
            </a:lvl1pPr>
          </a:lstStyle>
          <a:p>
            <a:pPr>
              <a:defRPr/>
            </a:pPr>
            <a:fld id="{AA0B794D-1E84-4988-B3A9-D0A3E701C7C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07" r:id="rId2"/>
    <p:sldLayoutId id="2147483706" r:id="rId3"/>
    <p:sldLayoutId id="2147483705" r:id="rId4"/>
    <p:sldLayoutId id="2147483704" r:id="rId5"/>
    <p:sldLayoutId id="2147483703" r:id="rId6"/>
    <p:sldLayoutId id="2147483702" r:id="rId7"/>
    <p:sldLayoutId id="2147483710" r:id="rId8"/>
    <p:sldLayoutId id="2147483711" r:id="rId9"/>
    <p:sldLayoutId id="2147483701" r:id="rId10"/>
    <p:sldLayoutId id="2147483700" r:id="rId11"/>
    <p:sldLayoutId id="2147483708" r:id="rId12"/>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itchFamily="18" charset="0"/>
        </a:defRPr>
      </a:lvl2pPr>
      <a:lvl3pPr algn="ctr" rtl="0" fontAlgn="base">
        <a:spcBef>
          <a:spcPct val="0"/>
        </a:spcBef>
        <a:spcAft>
          <a:spcPct val="0"/>
        </a:spcAft>
        <a:defRPr sz="4400">
          <a:solidFill>
            <a:schemeClr val="tx1"/>
          </a:solidFill>
          <a:latin typeface="Constantia" pitchFamily="18" charset="0"/>
        </a:defRPr>
      </a:lvl3pPr>
      <a:lvl4pPr algn="ctr" rtl="0" fontAlgn="base">
        <a:spcBef>
          <a:spcPct val="0"/>
        </a:spcBef>
        <a:spcAft>
          <a:spcPct val="0"/>
        </a:spcAft>
        <a:defRPr sz="4400">
          <a:solidFill>
            <a:schemeClr val="tx1"/>
          </a:solidFill>
          <a:latin typeface="Constantia" pitchFamily="18" charset="0"/>
        </a:defRPr>
      </a:lvl4pPr>
      <a:lvl5pPr algn="ctr" rtl="0" fontAlgn="base">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27200" y="1795463"/>
            <a:ext cx="5722938" cy="1993900"/>
          </a:xfrm>
        </p:spPr>
        <p:txBody>
          <a:bodyPr rtlCol="0">
            <a:normAutofit fontScale="90000"/>
          </a:bodyPr>
          <a:lstStyle/>
          <a:p>
            <a:pPr fontAlgn="auto">
              <a:spcAft>
                <a:spcPts val="0"/>
              </a:spcAft>
              <a:defRPr/>
            </a:pPr>
            <a:r>
              <a:rPr lang="fr-FR" dirty="0">
                <a:latin typeface="Candara" pitchFamily="34" charset="0"/>
              </a:rPr>
              <a:t>DISPOSITIF D’ANNONCE  EN   	CANCEROLOGIE	</a:t>
            </a:r>
          </a:p>
        </p:txBody>
      </p:sp>
      <p:sp>
        <p:nvSpPr>
          <p:cNvPr id="15362" name="Sous-titre 2"/>
          <p:cNvSpPr>
            <a:spLocks noGrp="1"/>
          </p:cNvSpPr>
          <p:nvPr>
            <p:ph type="subTitle" idx="1"/>
          </p:nvPr>
        </p:nvSpPr>
        <p:spPr>
          <a:xfrm>
            <a:off x="1727200" y="3736975"/>
            <a:ext cx="5711825" cy="1524000"/>
          </a:xfrm>
        </p:spPr>
        <p:txBody>
          <a:bodyPr/>
          <a:lstStyle/>
          <a:p>
            <a:endParaRPr lang="fr-FR">
              <a:latin typeface="Candara" pitchFamily="34" charset="0"/>
            </a:endParaRPr>
          </a:p>
          <a:p>
            <a:r>
              <a:rPr lang="fr-FR">
                <a:latin typeface="Candara" pitchFamily="34" charset="0"/>
              </a:rPr>
              <a:t>Temps soignant et coordination</a:t>
            </a:r>
          </a:p>
        </p:txBody>
      </p:sp>
      <p:sp>
        <p:nvSpPr>
          <p:cNvPr id="15363" name="Espace réservé de la date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atin typeface="Rage Italic"/>
              </a:rPr>
              <a:t>01/12/2016</a:t>
            </a:r>
          </a:p>
        </p:txBody>
      </p:sp>
      <p:sp>
        <p:nvSpPr>
          <p:cNvPr id="15364"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1DBFB3-F805-46BF-B3CC-FA82A19E8B91}" type="slidenum">
              <a:rPr lang="fr-FR">
                <a:latin typeface="Rage Italic"/>
              </a:rPr>
              <a:pPr fontAlgn="base">
                <a:spcBef>
                  <a:spcPct val="0"/>
                </a:spcBef>
                <a:spcAft>
                  <a:spcPct val="0"/>
                </a:spcAft>
              </a:pPr>
              <a:t>1</a:t>
            </a:fld>
            <a:endParaRPr lang="fr-FR">
              <a:latin typeface="Rage Ital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ndara" panose="020E0502030303020204" pitchFamily="34" charset="0"/>
              </a:rPr>
              <a:t>Fiche de liaison</a:t>
            </a:r>
          </a:p>
        </p:txBody>
      </p:sp>
      <p:pic>
        <p:nvPicPr>
          <p:cNvPr id="6" name="Espace réservé du contenu 5"/>
          <p:cNvPicPr>
            <a:picLocks noGrp="1" noChangeAspect="1"/>
          </p:cNvPicPr>
          <p:nvPr>
            <p:ph idx="1"/>
          </p:nvPr>
        </p:nvPicPr>
        <p:blipFill>
          <a:blip r:embed="rId2">
            <a:lum bright="-40000" contrast="40000"/>
          </a:blip>
          <a:stretch>
            <a:fillRect/>
          </a:stretch>
        </p:blipFill>
        <p:spPr>
          <a:xfrm>
            <a:off x="3276294" y="1916833"/>
            <a:ext cx="2807873" cy="3806106"/>
          </a:xfrm>
          <a:prstGeom prst="rect">
            <a:avLst/>
          </a:prstGeom>
        </p:spPr>
      </p:pic>
      <p:sp>
        <p:nvSpPr>
          <p:cNvPr id="4" name="Espace réservé de la date 3"/>
          <p:cNvSpPr>
            <a:spLocks noGrp="1"/>
          </p:cNvSpPr>
          <p:nvPr>
            <p:ph type="dt" sz="half" idx="10"/>
          </p:nvPr>
        </p:nvSpPr>
        <p:spPr/>
        <p:txBody>
          <a:bodyPr/>
          <a:lstStyle/>
          <a:p>
            <a:pPr>
              <a:defRPr/>
            </a:pPr>
            <a:r>
              <a:rPr lang="fr-FR"/>
              <a:t>01/12/2016</a:t>
            </a:r>
          </a:p>
        </p:txBody>
      </p:sp>
      <p:sp>
        <p:nvSpPr>
          <p:cNvPr id="5" name="Espace réservé du numéro de diapositive 4"/>
          <p:cNvSpPr>
            <a:spLocks noGrp="1"/>
          </p:cNvSpPr>
          <p:nvPr>
            <p:ph type="sldNum" sz="quarter" idx="12"/>
          </p:nvPr>
        </p:nvSpPr>
        <p:spPr/>
        <p:txBody>
          <a:bodyPr/>
          <a:lstStyle/>
          <a:p>
            <a:pPr>
              <a:defRPr/>
            </a:pPr>
            <a:fld id="{4682D0F2-CF53-467A-82F1-BD8ECC481237}" type="slidenum">
              <a:rPr lang="fr-FR" smtClean="0"/>
              <a:pPr>
                <a:defRPr/>
              </a:pPr>
              <a:t>10</a:t>
            </a:fld>
            <a:endParaRPr lang="fr-FR"/>
          </a:p>
        </p:txBody>
      </p:sp>
    </p:spTree>
    <p:extLst>
      <p:ext uri="{BB962C8B-B14F-4D97-AF65-F5344CB8AC3E}">
        <p14:creationId xmlns:p14="http://schemas.microsoft.com/office/powerpoint/2010/main" val="1207682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dirty="0">
                <a:latin typeface="Candara" pitchFamily="34" charset="0"/>
              </a:rPr>
              <a:t>Temps d’accompagnement soignant</a:t>
            </a:r>
          </a:p>
        </p:txBody>
      </p:sp>
      <p:sp>
        <p:nvSpPr>
          <p:cNvPr id="3" name="Espace réservé du contenu 2"/>
          <p:cNvSpPr>
            <a:spLocks noGrp="1"/>
          </p:cNvSpPr>
          <p:nvPr>
            <p:ph idx="1"/>
          </p:nvPr>
        </p:nvSpPr>
        <p:spPr>
          <a:xfrm>
            <a:off x="1463675" y="2564904"/>
            <a:ext cx="6196013" cy="3158034"/>
          </a:xfrm>
        </p:spPr>
        <p:txBody>
          <a:bodyPr rtlCol="0">
            <a:normAutofit lnSpcReduction="10000"/>
          </a:bodyPr>
          <a:lstStyle/>
          <a:p>
            <a:pPr marL="274320" indent="-274320" fontAlgn="auto">
              <a:spcAft>
                <a:spcPts val="0"/>
              </a:spcAft>
              <a:buFont typeface="Brush Script MT" pitchFamily="66" charset="0"/>
              <a:buChar char="O"/>
              <a:defRPr/>
            </a:pPr>
            <a:r>
              <a:rPr lang="fr-FR" dirty="0">
                <a:latin typeface="Candara" pitchFamily="34" charset="0"/>
              </a:rPr>
              <a:t>C’est le temps à partir duquel l’ infirmière prend en charge le patient </a:t>
            </a:r>
          </a:p>
          <a:p>
            <a:pPr marL="274320" indent="-274320" fontAlgn="auto">
              <a:spcAft>
                <a:spcPts val="0"/>
              </a:spcAft>
              <a:buFont typeface="Brush Script MT" pitchFamily="66" charset="0"/>
              <a:buChar char="O"/>
              <a:defRPr/>
            </a:pPr>
            <a:r>
              <a:rPr lang="fr-FR" dirty="0">
                <a:latin typeface="Candara" pitchFamily="34" charset="0"/>
              </a:rPr>
              <a:t>proposé après le temps médical soit en rencontre directe soit par téléphone.</a:t>
            </a:r>
          </a:p>
          <a:p>
            <a:pPr marL="274320" indent="-274320" fontAlgn="auto">
              <a:spcAft>
                <a:spcPts val="0"/>
              </a:spcAft>
              <a:buFont typeface="Brush Script MT" pitchFamily="66" charset="0"/>
              <a:buChar char="O"/>
              <a:defRPr/>
            </a:pPr>
            <a:r>
              <a:rPr lang="fr-FR" dirty="0">
                <a:latin typeface="Candara" pitchFamily="34" charset="0"/>
              </a:rPr>
              <a:t>Plusieurs étapes :</a:t>
            </a:r>
          </a:p>
          <a:p>
            <a:pPr marL="2744470" lvl="7" indent="-274320">
              <a:defRPr/>
            </a:pPr>
            <a:r>
              <a:rPr lang="fr-FR" dirty="0">
                <a:latin typeface="Candara" pitchFamily="34" charset="0"/>
              </a:rPr>
              <a:t>1</a:t>
            </a:r>
            <a:r>
              <a:rPr lang="fr-FR" baseline="30000" dirty="0">
                <a:latin typeface="Candara" pitchFamily="34" charset="0"/>
              </a:rPr>
              <a:t>er</a:t>
            </a:r>
            <a:r>
              <a:rPr lang="fr-FR" dirty="0">
                <a:latin typeface="Candara" pitchFamily="34" charset="0"/>
              </a:rPr>
              <a:t> contact</a:t>
            </a:r>
          </a:p>
          <a:p>
            <a:pPr marL="2744470" lvl="7" indent="-274320">
              <a:defRPr/>
            </a:pPr>
            <a:r>
              <a:rPr lang="fr-FR" dirty="0">
                <a:latin typeface="Candara" pitchFamily="34" charset="0"/>
              </a:rPr>
              <a:t>Consultation d’annonce</a:t>
            </a:r>
          </a:p>
          <a:p>
            <a:pPr marL="2744470" lvl="7" indent="-274320">
              <a:defRPr/>
            </a:pPr>
            <a:r>
              <a:rPr lang="fr-FR" dirty="0">
                <a:latin typeface="Candara" pitchFamily="34" charset="0"/>
              </a:rPr>
              <a:t>Consultation de suivi </a:t>
            </a:r>
          </a:p>
          <a:p>
            <a:pPr marL="2744470" lvl="7" indent="-274320">
              <a:defRPr/>
            </a:pPr>
            <a:r>
              <a:rPr lang="fr-FR" dirty="0">
                <a:latin typeface="Candara" pitchFamily="34" charset="0"/>
              </a:rPr>
              <a:t>coordination</a:t>
            </a:r>
          </a:p>
          <a:p>
            <a:pPr marL="2744470" lvl="7" indent="-274320">
              <a:defRPr/>
            </a:pPr>
            <a:endParaRPr lang="fr-FR" dirty="0">
              <a:latin typeface="Candara" pitchFamily="34" charset="0"/>
            </a:endParaRPr>
          </a:p>
        </p:txBody>
      </p:sp>
      <p:sp>
        <p:nvSpPr>
          <p:cNvPr id="21507" name="Espace réservé de la date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atin typeface="Rage Italic"/>
              </a:rPr>
              <a:t>01/12/2016</a:t>
            </a:r>
          </a:p>
        </p:txBody>
      </p:sp>
      <p:sp>
        <p:nvSpPr>
          <p:cNvPr id="21508"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E6F21-3E71-4D9D-8609-AEB5790F857D}" type="slidenum">
              <a:rPr lang="fr-FR">
                <a:latin typeface="Rage Italic"/>
              </a:rPr>
              <a:pPr fontAlgn="base">
                <a:spcBef>
                  <a:spcPct val="0"/>
                </a:spcBef>
                <a:spcAft>
                  <a:spcPct val="0"/>
                </a:spcAft>
              </a:pPr>
              <a:t>11</a:t>
            </a:fld>
            <a:endParaRPr lang="fr-FR">
              <a:latin typeface="Rage Ital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dirty="0">
                <a:latin typeface="Candara" pitchFamily="34" charset="0"/>
              </a:rPr>
              <a:t>Accès à une équipe impliquée dans les soins de support</a:t>
            </a:r>
          </a:p>
        </p:txBody>
      </p:sp>
      <p:sp>
        <p:nvSpPr>
          <p:cNvPr id="22530" name="Espace réservé du contenu 2"/>
          <p:cNvSpPr>
            <a:spLocks noGrp="1"/>
          </p:cNvSpPr>
          <p:nvPr>
            <p:ph idx="1"/>
          </p:nvPr>
        </p:nvSpPr>
        <p:spPr>
          <a:xfrm>
            <a:off x="1463675" y="2565400"/>
            <a:ext cx="6196013" cy="3157538"/>
          </a:xfrm>
        </p:spPr>
        <p:txBody>
          <a:bodyPr/>
          <a:lstStyle/>
          <a:p>
            <a:r>
              <a:rPr lang="fr-FR"/>
              <a:t>Assistante sociale</a:t>
            </a:r>
          </a:p>
          <a:p>
            <a:r>
              <a:rPr lang="fr-FR"/>
              <a:t>Psychologue</a:t>
            </a:r>
          </a:p>
          <a:p>
            <a:r>
              <a:rPr lang="fr-FR"/>
              <a:t>Kinésithérapeute</a:t>
            </a:r>
          </a:p>
          <a:p>
            <a:r>
              <a:rPr lang="fr-FR"/>
              <a:t>Diététicien</a:t>
            </a:r>
          </a:p>
          <a:p>
            <a:r>
              <a:rPr lang="fr-FR"/>
              <a:t>Onco-esthéticienne</a:t>
            </a:r>
          </a:p>
          <a:p>
            <a:r>
              <a:rPr lang="fr-FR"/>
              <a:t>Equipe d’algologie</a:t>
            </a:r>
          </a:p>
        </p:txBody>
      </p:sp>
      <p:sp>
        <p:nvSpPr>
          <p:cNvPr id="22531" name="Espace réservé de la date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atin typeface="Rage Italic"/>
              </a:rPr>
              <a:t>01/12/2016</a:t>
            </a:r>
          </a:p>
        </p:txBody>
      </p:sp>
      <p:sp>
        <p:nvSpPr>
          <p:cNvPr id="22532"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7C521C-AB77-49D5-8948-B0FF473F1EBE}" type="slidenum">
              <a:rPr lang="fr-FR">
                <a:latin typeface="Rage Italic"/>
              </a:rPr>
              <a:pPr fontAlgn="base">
                <a:spcBef>
                  <a:spcPct val="0"/>
                </a:spcBef>
                <a:spcAft>
                  <a:spcPct val="0"/>
                </a:spcAft>
              </a:pPr>
              <a:t>12</a:t>
            </a:fld>
            <a:endParaRPr lang="fr-FR">
              <a:latin typeface="Rage Ital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r>
              <a:rPr lang="fr-FR" sz="4000">
                <a:latin typeface="Candara" pitchFamily="34" charset="0"/>
              </a:rPr>
              <a:t>Temps d’articulation avec la médecine de ville</a:t>
            </a:r>
          </a:p>
        </p:txBody>
      </p:sp>
      <p:sp>
        <p:nvSpPr>
          <p:cNvPr id="23554" name="Espace réservé du contenu 8"/>
          <p:cNvSpPr>
            <a:spLocks noGrp="1"/>
          </p:cNvSpPr>
          <p:nvPr>
            <p:ph idx="1"/>
          </p:nvPr>
        </p:nvSpPr>
        <p:spPr>
          <a:xfrm>
            <a:off x="1463675" y="2708275"/>
            <a:ext cx="6196013" cy="3014663"/>
          </a:xfrm>
        </p:spPr>
        <p:txBody>
          <a:bodyPr/>
          <a:lstStyle/>
          <a:p>
            <a:r>
              <a:rPr lang="fr-FR"/>
              <a:t>Information continue du médecin traitant, qui assure les soins entre les venues à l’hôpital</a:t>
            </a:r>
          </a:p>
          <a:p>
            <a:endParaRPr lang="fr-FR"/>
          </a:p>
          <a:p>
            <a:r>
              <a:rPr lang="fr-FR"/>
              <a:t>Facilités d’échanges avec le médecin référent et d’hospitalisation du patient</a:t>
            </a:r>
          </a:p>
        </p:txBody>
      </p:sp>
      <p:sp>
        <p:nvSpPr>
          <p:cNvPr id="23555" name="Espace réservé de la date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atin typeface="Rage Italic"/>
              </a:rPr>
              <a:t>01/12/2016</a:t>
            </a:r>
          </a:p>
        </p:txBody>
      </p:sp>
      <p:sp>
        <p:nvSpPr>
          <p:cNvPr id="23556"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145290-79E1-49C0-BA76-8C3F6559C262}" type="slidenum">
              <a:rPr lang="fr-FR">
                <a:latin typeface="Rage Italic"/>
              </a:rPr>
              <a:pPr fontAlgn="base">
                <a:spcBef>
                  <a:spcPct val="0"/>
                </a:spcBef>
                <a:spcAft>
                  <a:spcPct val="0"/>
                </a:spcAft>
              </a:pPr>
              <a:t>13</a:t>
            </a:fld>
            <a:endParaRPr lang="fr-FR">
              <a:latin typeface="Rage Ital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Rectangle 12"/>
          <p:cNvSpPr>
            <a:spLocks noGrp="1"/>
          </p:cNvSpPr>
          <p:nvPr>
            <p:ph type="ctrTitle"/>
          </p:nvPr>
        </p:nvSpPr>
        <p:spPr/>
        <p:txBody>
          <a:bodyPr/>
          <a:lstStyle/>
          <a:p>
            <a:r>
              <a:rPr lang="fr-FR" sz="4000"/>
              <a:t/>
            </a:r>
            <a:br>
              <a:rPr lang="fr-FR" sz="4000"/>
            </a:br>
            <a:r>
              <a:rPr lang="fr-FR" sz="3600">
                <a:solidFill>
                  <a:schemeClr val="tx2"/>
                </a:solidFill>
                <a:latin typeface="Candara" pitchFamily="34" charset="0"/>
              </a:rPr>
              <a:t>Qu’est ce que le temps soignant de l’annonce ?</a:t>
            </a:r>
          </a:p>
        </p:txBody>
      </p:sp>
      <p:sp>
        <p:nvSpPr>
          <p:cNvPr id="40973" name="Rectangle 13"/>
          <p:cNvSpPr>
            <a:spLocks noGrp="1"/>
          </p:cNvSpPr>
          <p:nvPr>
            <p:ph type="subTitle" idx="1"/>
          </p:nvPr>
        </p:nvSpPr>
        <p:spPr>
          <a:xfrm>
            <a:off x="1371600" y="5157788"/>
            <a:ext cx="6400800" cy="481012"/>
          </a:xfrm>
        </p:spPr>
        <p:txBody>
          <a:bodyPr/>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fr-FR" sz="4000" dirty="0">
                <a:latin typeface="Candara" pitchFamily="34" charset="0"/>
              </a:rPr>
              <a:t>Missions des infirmières de consultation d’annonce</a:t>
            </a:r>
          </a:p>
        </p:txBody>
      </p:sp>
      <p:sp>
        <p:nvSpPr>
          <p:cNvPr id="51206" name="Oval 6"/>
          <p:cNvSpPr>
            <a:spLocks noChangeArrowheads="1"/>
          </p:cNvSpPr>
          <p:nvPr/>
        </p:nvSpPr>
        <p:spPr bwMode="auto">
          <a:xfrm>
            <a:off x="755650" y="2708275"/>
            <a:ext cx="1512888" cy="1490663"/>
          </a:xfrm>
          <a:prstGeom prst="ellipse">
            <a:avLst/>
          </a:prstGeom>
          <a:solidFill>
            <a:schemeClr val="folHlink"/>
          </a:solidFill>
          <a:ln w="9525">
            <a:solidFill>
              <a:schemeClr val="tx1"/>
            </a:solidFill>
            <a:round/>
            <a:headEnd/>
            <a:tailEnd/>
          </a:ln>
          <a:effectLst/>
        </p:spPr>
        <p:txBody>
          <a:bodyPr wrap="none" anchor="ctr"/>
          <a:lstStyle/>
          <a:p>
            <a:pPr algn="ctr"/>
            <a:r>
              <a:rPr lang="fr-FR" b="1" i="1">
                <a:latin typeface="Candara" pitchFamily="34" charset="0"/>
              </a:rPr>
              <a:t>1er contact</a:t>
            </a:r>
          </a:p>
          <a:p>
            <a:pPr algn="ctr"/>
            <a:r>
              <a:rPr lang="fr-FR">
                <a:latin typeface="Candara" pitchFamily="34" charset="0"/>
              </a:rPr>
              <a:t>20 à 30 mn</a:t>
            </a:r>
          </a:p>
        </p:txBody>
      </p:sp>
      <p:sp>
        <p:nvSpPr>
          <p:cNvPr id="51210" name="Oval 10"/>
          <p:cNvSpPr>
            <a:spLocks noChangeArrowheads="1"/>
          </p:cNvSpPr>
          <p:nvPr/>
        </p:nvSpPr>
        <p:spPr bwMode="auto">
          <a:xfrm>
            <a:off x="2936728" y="2672556"/>
            <a:ext cx="2232025" cy="1439862"/>
          </a:xfrm>
          <a:prstGeom prst="ellipse">
            <a:avLst/>
          </a:prstGeom>
          <a:solidFill>
            <a:srgbClr val="FFBD5B"/>
          </a:solidFill>
          <a:ln w="9525">
            <a:solidFill>
              <a:schemeClr val="tx1"/>
            </a:solidFill>
            <a:round/>
            <a:headEnd/>
            <a:tailEnd/>
          </a:ln>
          <a:effectLst/>
        </p:spPr>
        <p:txBody>
          <a:bodyPr wrap="none" anchor="ctr"/>
          <a:lstStyle/>
          <a:p>
            <a:pPr algn="ctr"/>
            <a:r>
              <a:rPr lang="fr-FR" b="1" i="1" dirty="0"/>
              <a:t>Temps </a:t>
            </a:r>
          </a:p>
          <a:p>
            <a:pPr algn="ctr"/>
            <a:r>
              <a:rPr lang="fr-FR" b="1" i="1" dirty="0"/>
              <a:t>d’accompagnement </a:t>
            </a:r>
          </a:p>
          <a:p>
            <a:pPr algn="ctr"/>
            <a:r>
              <a:rPr lang="fr-FR" b="1" i="1" dirty="0"/>
              <a:t>Soignant</a:t>
            </a:r>
          </a:p>
          <a:p>
            <a:pPr algn="ctr"/>
            <a:r>
              <a:rPr lang="fr-FR" dirty="0">
                <a:latin typeface="Candara" pitchFamily="34" charset="0"/>
              </a:rPr>
              <a:t>45 mn à 1h</a:t>
            </a:r>
          </a:p>
        </p:txBody>
      </p:sp>
      <p:sp>
        <p:nvSpPr>
          <p:cNvPr id="51211" name="AutoShape 11"/>
          <p:cNvSpPr>
            <a:spLocks noChangeArrowheads="1"/>
          </p:cNvSpPr>
          <p:nvPr/>
        </p:nvSpPr>
        <p:spPr bwMode="auto">
          <a:xfrm>
            <a:off x="5168466" y="2841253"/>
            <a:ext cx="864468" cy="647700"/>
          </a:xfrm>
          <a:prstGeom prst="curvedDownArrow">
            <a:avLst>
              <a:gd name="adj1" fmla="val 31127"/>
              <a:gd name="adj2" fmla="val 62255"/>
              <a:gd name="adj3" fmla="val 33333"/>
            </a:avLst>
          </a:prstGeom>
          <a:solidFill>
            <a:schemeClr val="accent1"/>
          </a:solidFill>
          <a:ln w="9525">
            <a:solidFill>
              <a:schemeClr val="tx1"/>
            </a:solidFill>
            <a:miter lim="800000"/>
            <a:headEnd/>
            <a:tailEnd/>
          </a:ln>
          <a:effectLst/>
        </p:spPr>
        <p:txBody>
          <a:bodyPr wrap="none" anchor="ctr"/>
          <a:lstStyle/>
          <a:p>
            <a:endParaRPr lang="fr-FR"/>
          </a:p>
        </p:txBody>
      </p:sp>
      <p:sp>
        <p:nvSpPr>
          <p:cNvPr id="51212" name="AutoShape 12"/>
          <p:cNvSpPr>
            <a:spLocks noChangeArrowheads="1"/>
          </p:cNvSpPr>
          <p:nvPr/>
        </p:nvSpPr>
        <p:spPr bwMode="auto">
          <a:xfrm>
            <a:off x="2268538" y="3429000"/>
            <a:ext cx="790575" cy="733425"/>
          </a:xfrm>
          <a:prstGeom prst="curvedUpArrow">
            <a:avLst>
              <a:gd name="adj1" fmla="val 23550"/>
              <a:gd name="adj2" fmla="val 47100"/>
              <a:gd name="adj3" fmla="val 33333"/>
            </a:avLst>
          </a:prstGeom>
          <a:solidFill>
            <a:schemeClr val="accent1"/>
          </a:solidFill>
          <a:ln w="9525">
            <a:solidFill>
              <a:schemeClr val="tx1"/>
            </a:solidFill>
            <a:miter lim="800000"/>
            <a:headEnd/>
            <a:tailEnd/>
          </a:ln>
          <a:effectLst/>
        </p:spPr>
        <p:txBody>
          <a:bodyPr wrap="none" anchor="ctr"/>
          <a:lstStyle/>
          <a:p>
            <a:endParaRPr lang="fr-FR"/>
          </a:p>
        </p:txBody>
      </p:sp>
      <p:sp>
        <p:nvSpPr>
          <p:cNvPr id="51213" name="Oval 13"/>
          <p:cNvSpPr>
            <a:spLocks noChangeArrowheads="1"/>
          </p:cNvSpPr>
          <p:nvPr/>
        </p:nvSpPr>
        <p:spPr bwMode="auto">
          <a:xfrm>
            <a:off x="5938837" y="1989138"/>
            <a:ext cx="2449513" cy="4032250"/>
          </a:xfrm>
          <a:prstGeom prst="ellipse">
            <a:avLst/>
          </a:prstGeom>
          <a:solidFill>
            <a:srgbClr val="F5D6FE"/>
          </a:solidFill>
          <a:ln w="9525">
            <a:solidFill>
              <a:schemeClr val="tx1"/>
            </a:solidFill>
            <a:round/>
            <a:headEnd/>
            <a:tailEnd/>
          </a:ln>
          <a:effectLst/>
        </p:spPr>
        <p:txBody>
          <a:bodyPr wrap="none" anchor="ctr"/>
          <a:lstStyle/>
          <a:p>
            <a:pPr algn="ctr">
              <a:buFont typeface="Wingdings" pitchFamily="2" charset="2"/>
              <a:buChar char="Ø"/>
            </a:pPr>
            <a:r>
              <a:rPr lang="fr-FR" dirty="0">
                <a:latin typeface="Candara" pitchFamily="34" charset="0"/>
              </a:rPr>
              <a:t>Orientation </a:t>
            </a:r>
          </a:p>
          <a:p>
            <a:pPr algn="ctr">
              <a:buFont typeface="Wingdings" pitchFamily="2" charset="2"/>
              <a:buNone/>
            </a:pPr>
            <a:r>
              <a:rPr lang="fr-FR" dirty="0">
                <a:latin typeface="Candara" pitchFamily="34" charset="0"/>
              </a:rPr>
              <a:t>vers d’autres</a:t>
            </a:r>
          </a:p>
          <a:p>
            <a:pPr algn="ctr">
              <a:buFont typeface="Wingdings" pitchFamily="2" charset="2"/>
              <a:buNone/>
            </a:pPr>
            <a:r>
              <a:rPr lang="fr-FR" dirty="0">
                <a:latin typeface="Candara" pitchFamily="34" charset="0"/>
              </a:rPr>
              <a:t>partenaires de santé</a:t>
            </a:r>
          </a:p>
          <a:p>
            <a:pPr algn="ctr">
              <a:buFont typeface="Wingdings" pitchFamily="2" charset="2"/>
              <a:buChar char="Ø"/>
            </a:pPr>
            <a:r>
              <a:rPr lang="fr-FR" dirty="0">
                <a:latin typeface="Candara" pitchFamily="34" charset="0"/>
              </a:rPr>
              <a:t>Liens ville / hôpital</a:t>
            </a:r>
          </a:p>
          <a:p>
            <a:pPr algn="ctr">
              <a:buFont typeface="Wingdings" pitchFamily="2" charset="2"/>
              <a:buNone/>
            </a:pPr>
            <a:r>
              <a:rPr lang="fr-FR" dirty="0">
                <a:latin typeface="Candara" pitchFamily="34" charset="0"/>
              </a:rPr>
              <a:t>Avec </a:t>
            </a:r>
            <a:r>
              <a:rPr lang="fr-FR" dirty="0" err="1">
                <a:latin typeface="Candara" pitchFamily="34" charset="0"/>
              </a:rPr>
              <a:t>idel</a:t>
            </a:r>
            <a:r>
              <a:rPr lang="fr-FR" dirty="0">
                <a:latin typeface="Candara" pitchFamily="34" charset="0"/>
              </a:rPr>
              <a:t>,</a:t>
            </a:r>
          </a:p>
          <a:p>
            <a:pPr algn="ctr">
              <a:buFont typeface="Wingdings" pitchFamily="2" charset="2"/>
              <a:buNone/>
            </a:pPr>
            <a:r>
              <a:rPr lang="fr-FR" dirty="0">
                <a:latin typeface="Candara" pitchFamily="34" charset="0"/>
              </a:rPr>
              <a:t>médecin traitant,</a:t>
            </a:r>
          </a:p>
          <a:p>
            <a:pPr algn="ctr">
              <a:buFont typeface="Wingdings" pitchFamily="2" charset="2"/>
              <a:buNone/>
            </a:pPr>
            <a:r>
              <a:rPr lang="fr-FR" dirty="0">
                <a:latin typeface="Candara" pitchFamily="34" charset="0"/>
              </a:rPr>
              <a:t>Prestataires de santé</a:t>
            </a:r>
          </a:p>
          <a:p>
            <a:pPr algn="ctr">
              <a:buFont typeface="Wingdings" pitchFamily="2" charset="2"/>
              <a:buChar char="Ø"/>
            </a:pPr>
            <a:r>
              <a:rPr lang="fr-FR" dirty="0"/>
              <a:t> </a:t>
            </a:r>
            <a:r>
              <a:rPr lang="fr-FR" dirty="0">
                <a:latin typeface="Candara" pitchFamily="34" charset="0"/>
              </a:rPr>
              <a:t>gestion des </a:t>
            </a:r>
          </a:p>
          <a:p>
            <a:pPr algn="ctr">
              <a:buFont typeface="Wingdings" pitchFamily="2" charset="2"/>
              <a:buNone/>
            </a:pPr>
            <a:r>
              <a:rPr lang="fr-FR" dirty="0">
                <a:latin typeface="Candara" pitchFamily="34" charset="0"/>
              </a:rPr>
              <a:t>appels téléphoniques</a:t>
            </a:r>
          </a:p>
          <a:p>
            <a:pPr algn="ctr"/>
            <a:r>
              <a:rPr lang="fr-FR" dirty="0">
                <a:latin typeface="Candara" pitchFamily="34" charset="0"/>
              </a:rPr>
              <a:t>des patients et de </a:t>
            </a:r>
          </a:p>
          <a:p>
            <a:pPr algn="ctr"/>
            <a:r>
              <a:rPr lang="fr-FR" dirty="0">
                <a:latin typeface="Candara" pitchFamily="34" charset="0"/>
              </a:rPr>
              <a:t>l’entourage</a:t>
            </a:r>
          </a:p>
          <a:p>
            <a:pPr algn="ctr">
              <a:buFont typeface="Wingdings" pitchFamily="2" charset="2"/>
              <a:buChar char="Ø"/>
            </a:pPr>
            <a:endParaRPr lang="fr-FR" dirty="0">
              <a:latin typeface="Candara" pitchFamily="34" charset="0"/>
            </a:endParaRPr>
          </a:p>
          <a:p>
            <a:pPr algn="ctr"/>
            <a:endParaRPr lang="fr-FR" dirty="0">
              <a:latin typeface="Candara" pitchFamily="34" charset="0"/>
            </a:endParaRPr>
          </a:p>
        </p:txBody>
      </p:sp>
      <p:sp>
        <p:nvSpPr>
          <p:cNvPr id="51214" name="Text Box 14"/>
          <p:cNvSpPr txBox="1">
            <a:spLocks noChangeArrowheads="1"/>
          </p:cNvSpPr>
          <p:nvPr/>
        </p:nvSpPr>
        <p:spPr bwMode="auto">
          <a:xfrm>
            <a:off x="827088" y="4437063"/>
            <a:ext cx="1512887" cy="366712"/>
          </a:xfrm>
          <a:prstGeom prst="rect">
            <a:avLst/>
          </a:prstGeom>
          <a:noFill/>
          <a:ln w="9525">
            <a:noFill/>
            <a:miter lim="800000"/>
            <a:headEnd/>
            <a:tailEnd/>
          </a:ln>
          <a:effectLst/>
        </p:spPr>
        <p:txBody>
          <a:bodyPr>
            <a:spAutoFit/>
          </a:bodyPr>
          <a:lstStyle/>
          <a:p>
            <a:endParaRPr lang="fr-FR"/>
          </a:p>
        </p:txBody>
      </p:sp>
      <p:sp>
        <p:nvSpPr>
          <p:cNvPr id="51215" name="Text Box 15"/>
          <p:cNvSpPr txBox="1">
            <a:spLocks noChangeArrowheads="1"/>
          </p:cNvSpPr>
          <p:nvPr/>
        </p:nvSpPr>
        <p:spPr bwMode="auto">
          <a:xfrm>
            <a:off x="755650" y="4413250"/>
            <a:ext cx="2641600" cy="2130425"/>
          </a:xfrm>
          <a:prstGeom prst="rect">
            <a:avLst/>
          </a:prstGeom>
          <a:noFill/>
          <a:ln w="9525">
            <a:noFill/>
            <a:miter lim="800000"/>
            <a:headEnd/>
            <a:tailEnd/>
          </a:ln>
          <a:effectLst/>
        </p:spPr>
        <p:txBody>
          <a:bodyPr wrap="none">
            <a:spAutoFit/>
          </a:bodyPr>
          <a:lstStyle/>
          <a:p>
            <a:r>
              <a:rPr lang="fr-FR" sz="1400">
                <a:latin typeface="Candara" pitchFamily="34" charset="0"/>
              </a:rPr>
              <a:t>Rencontre avec</a:t>
            </a:r>
            <a:r>
              <a:rPr lang="fr-FR" sz="1400"/>
              <a:t> </a:t>
            </a:r>
            <a:r>
              <a:rPr lang="fr-FR" sz="1400">
                <a:latin typeface="Candara" pitchFamily="34" charset="0"/>
              </a:rPr>
              <a:t>le patient</a:t>
            </a:r>
          </a:p>
          <a:p>
            <a:r>
              <a:rPr lang="fr-FR" sz="1400">
                <a:latin typeface="Candara" pitchFamily="34" charset="0"/>
              </a:rPr>
              <a:t>Temps d’écoute</a:t>
            </a:r>
          </a:p>
          <a:p>
            <a:r>
              <a:rPr lang="fr-FR" sz="1400">
                <a:latin typeface="Candara" pitchFamily="34" charset="0"/>
              </a:rPr>
              <a:t>PPS et ordonnances revus</a:t>
            </a:r>
          </a:p>
          <a:p>
            <a:r>
              <a:rPr lang="fr-FR" sz="1400">
                <a:latin typeface="Candara" pitchFamily="34" charset="0"/>
              </a:rPr>
              <a:t>Coordination:</a:t>
            </a:r>
          </a:p>
          <a:p>
            <a:r>
              <a:rPr lang="fr-FR" sz="1400">
                <a:latin typeface="Candara" pitchFamily="34" charset="0"/>
              </a:rPr>
              <a:t>rdv voie veineuse (PAC, Picc line)</a:t>
            </a:r>
          </a:p>
          <a:p>
            <a:r>
              <a:rPr lang="fr-FR" sz="1400">
                <a:latin typeface="Candara" pitchFamily="34" charset="0"/>
              </a:rPr>
              <a:t>Rdv examens ou consultations</a:t>
            </a:r>
          </a:p>
          <a:p>
            <a:endParaRPr lang="fr-FR" sz="1400">
              <a:latin typeface="Candara" pitchFamily="34" charset="0"/>
            </a:endParaRPr>
          </a:p>
          <a:p>
            <a:endParaRPr lang="fr-FR">
              <a:latin typeface="Candara" pitchFamily="34" charset="0"/>
            </a:endParaRPr>
          </a:p>
          <a:p>
            <a:endParaRPr lang="fr-FR">
              <a:latin typeface="Candar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fr-FR" sz="3600" dirty="0"/>
              <a:t>Objectifs du temps d’accompagnement soignant</a:t>
            </a:r>
          </a:p>
        </p:txBody>
      </p:sp>
      <p:sp>
        <p:nvSpPr>
          <p:cNvPr id="55299" name="Rectangle 3"/>
          <p:cNvSpPr>
            <a:spLocks noGrp="1"/>
          </p:cNvSpPr>
          <p:nvPr>
            <p:ph type="body" idx="1"/>
          </p:nvPr>
        </p:nvSpPr>
        <p:spPr/>
        <p:txBody>
          <a:bodyPr/>
          <a:lstStyle/>
          <a:p>
            <a:r>
              <a:rPr lang="fr-FR" sz="2000" dirty="0">
                <a:latin typeface="Candara" pitchFamily="34" charset="0"/>
              </a:rPr>
              <a:t>Cohérence et complémentarité entre les différents acteurs de santé</a:t>
            </a:r>
          </a:p>
          <a:p>
            <a:r>
              <a:rPr lang="fr-FR" sz="2000" dirty="0">
                <a:latin typeface="Candara" pitchFamily="34" charset="0"/>
              </a:rPr>
              <a:t>Amélioration de la prise en charge du patient </a:t>
            </a:r>
          </a:p>
          <a:p>
            <a:r>
              <a:rPr lang="fr-FR" sz="2000" dirty="0">
                <a:latin typeface="Candara" pitchFamily="34" charset="0"/>
              </a:rPr>
              <a:t>Adhésion au projet thérapeutique</a:t>
            </a:r>
          </a:p>
          <a:p>
            <a:r>
              <a:rPr lang="fr-FR" sz="2000" dirty="0">
                <a:latin typeface="Candara" pitchFamily="34" charset="0"/>
              </a:rPr>
              <a:t>Autonomie du patient</a:t>
            </a:r>
          </a:p>
          <a:p>
            <a:r>
              <a:rPr lang="fr-FR" sz="2000" dirty="0">
                <a:latin typeface="Candara" pitchFamily="34" charset="0"/>
              </a:rPr>
              <a:t>Evaluation des connaissances du patient </a:t>
            </a:r>
          </a:p>
          <a:p>
            <a:r>
              <a:rPr lang="fr-FR" sz="2000" dirty="0">
                <a:latin typeface="Candara" pitchFamily="34" charset="0"/>
              </a:rPr>
              <a:t>Réajustement et/ou ré explication des informations</a:t>
            </a:r>
          </a:p>
          <a:p>
            <a:r>
              <a:rPr lang="fr-FR" sz="2000" dirty="0">
                <a:latin typeface="Candara" pitchFamily="34" charset="0"/>
              </a:rPr>
              <a:t>Actions préventives et éducatives</a:t>
            </a:r>
          </a:p>
          <a:p>
            <a:r>
              <a:rPr lang="fr-FR" sz="2000" dirty="0">
                <a:latin typeface="Candara" pitchFamily="34" charset="0"/>
              </a:rPr>
              <a:t>Création d’un climat de confiance entre le patient et l’équipe soignante</a:t>
            </a:r>
          </a:p>
          <a:p>
            <a:endParaRPr lang="fr-FR" sz="2000" dirty="0">
              <a:latin typeface="Candar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fr-FR" sz="3600" dirty="0">
                <a:latin typeface="Candara" panose="020E0502030303020204" pitchFamily="34" charset="0"/>
              </a:rPr>
              <a:t>Rôle de l’infirmière de consultation d’annonce</a:t>
            </a:r>
          </a:p>
        </p:txBody>
      </p:sp>
      <p:sp>
        <p:nvSpPr>
          <p:cNvPr id="56323" name="Rectangle 3"/>
          <p:cNvSpPr>
            <a:spLocks noGrp="1"/>
          </p:cNvSpPr>
          <p:nvPr>
            <p:ph type="body" idx="1"/>
          </p:nvPr>
        </p:nvSpPr>
        <p:spPr/>
        <p:txBody>
          <a:bodyPr/>
          <a:lstStyle/>
          <a:p>
            <a:pPr>
              <a:lnSpc>
                <a:spcPct val="80000"/>
              </a:lnSpc>
            </a:pPr>
            <a:r>
              <a:rPr lang="fr-FR" sz="1800" dirty="0">
                <a:latin typeface="Candara" pitchFamily="34" charset="0"/>
              </a:rPr>
              <a:t>Accueillir</a:t>
            </a:r>
          </a:p>
          <a:p>
            <a:pPr>
              <a:lnSpc>
                <a:spcPct val="80000"/>
              </a:lnSpc>
            </a:pPr>
            <a:r>
              <a:rPr lang="fr-FR" sz="1800" dirty="0">
                <a:latin typeface="Candara" pitchFamily="34" charset="0"/>
              </a:rPr>
              <a:t>Expliquer le but de la consultation</a:t>
            </a:r>
          </a:p>
          <a:p>
            <a:pPr>
              <a:lnSpc>
                <a:spcPct val="80000"/>
              </a:lnSpc>
            </a:pPr>
            <a:r>
              <a:rPr lang="fr-FR" sz="1800" dirty="0">
                <a:latin typeface="Candara" pitchFamily="34" charset="0"/>
              </a:rPr>
              <a:t>Écouter et entendre</a:t>
            </a:r>
          </a:p>
          <a:p>
            <a:pPr>
              <a:lnSpc>
                <a:spcPct val="80000"/>
              </a:lnSpc>
            </a:pPr>
            <a:r>
              <a:rPr lang="fr-FR" sz="1800" dirty="0">
                <a:latin typeface="Candara" pitchFamily="34" charset="0"/>
              </a:rPr>
              <a:t>Aider le patient à reformuler et informer</a:t>
            </a:r>
          </a:p>
          <a:p>
            <a:pPr>
              <a:lnSpc>
                <a:spcPct val="80000"/>
              </a:lnSpc>
            </a:pPr>
            <a:r>
              <a:rPr lang="fr-FR" sz="1800" dirty="0">
                <a:latin typeface="Candara" pitchFamily="34" charset="0"/>
              </a:rPr>
              <a:t>Clarifier, dédramatiser</a:t>
            </a:r>
          </a:p>
          <a:p>
            <a:pPr>
              <a:lnSpc>
                <a:spcPct val="80000"/>
              </a:lnSpc>
            </a:pPr>
            <a:r>
              <a:rPr lang="fr-FR" sz="1800" dirty="0">
                <a:latin typeface="Candara" pitchFamily="34" charset="0"/>
              </a:rPr>
              <a:t>Décrypter ce que le patient a entendu et identifié</a:t>
            </a:r>
          </a:p>
          <a:p>
            <a:pPr>
              <a:lnSpc>
                <a:spcPct val="80000"/>
              </a:lnSpc>
            </a:pPr>
            <a:r>
              <a:rPr lang="fr-FR" sz="1800" dirty="0">
                <a:latin typeface="Candara" pitchFamily="34" charset="0"/>
              </a:rPr>
              <a:t>Respecter les souhaits du patient</a:t>
            </a:r>
          </a:p>
          <a:p>
            <a:pPr>
              <a:lnSpc>
                <a:spcPct val="80000"/>
              </a:lnSpc>
            </a:pPr>
            <a:r>
              <a:rPr lang="fr-FR" sz="1800" dirty="0">
                <a:latin typeface="Candara" pitchFamily="34" charset="0"/>
              </a:rPr>
              <a:t>Rendre le patient acteur de sa prise en charge</a:t>
            </a:r>
          </a:p>
          <a:p>
            <a:pPr>
              <a:lnSpc>
                <a:spcPct val="80000"/>
              </a:lnSpc>
            </a:pPr>
            <a:r>
              <a:rPr lang="fr-FR" sz="1800" dirty="0">
                <a:latin typeface="Candara" pitchFamily="34" charset="0"/>
              </a:rPr>
              <a:t>Repérer les besoins</a:t>
            </a:r>
          </a:p>
          <a:p>
            <a:pPr>
              <a:lnSpc>
                <a:spcPct val="80000"/>
              </a:lnSpc>
            </a:pPr>
            <a:r>
              <a:rPr lang="fr-FR" sz="1800" dirty="0">
                <a:latin typeface="Candara" pitchFamily="34" charset="0"/>
              </a:rPr>
              <a:t>Coordonner les soins de support</a:t>
            </a:r>
          </a:p>
          <a:p>
            <a:pPr>
              <a:lnSpc>
                <a:spcPct val="80000"/>
              </a:lnSpc>
            </a:pPr>
            <a:r>
              <a:rPr lang="fr-FR" sz="1800" dirty="0">
                <a:latin typeface="Candara" pitchFamily="34" charset="0"/>
              </a:rPr>
              <a:t>Tracer les données dans le dossier patient unique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ndara" panose="020E0502030303020204" pitchFamily="34" charset="0"/>
              </a:rPr>
              <a:t>Fiche de liaison infirmière</a:t>
            </a:r>
          </a:p>
        </p:txBody>
      </p:sp>
      <p:pic>
        <p:nvPicPr>
          <p:cNvPr id="7" name="Espace réservé du contenu 6"/>
          <p:cNvPicPr>
            <a:picLocks noGrp="1" noChangeAspect="1"/>
          </p:cNvPicPr>
          <p:nvPr>
            <p:ph sz="quarter" idx="13"/>
          </p:nvPr>
        </p:nvPicPr>
        <p:blipFill>
          <a:blip r:embed="rId2">
            <a:lum bright="-20000" contrast="20000"/>
          </a:blip>
          <a:stretch>
            <a:fillRect/>
          </a:stretch>
        </p:blipFill>
        <p:spPr>
          <a:xfrm rot="5400000">
            <a:off x="1374663" y="2120107"/>
            <a:ext cx="2509466" cy="3603625"/>
          </a:xfrm>
          <a:prstGeom prst="rect">
            <a:avLst/>
          </a:prstGeom>
        </p:spPr>
      </p:pic>
      <p:pic>
        <p:nvPicPr>
          <p:cNvPr id="8" name="Espace réservé du contenu 7"/>
          <p:cNvPicPr>
            <a:picLocks noGrp="1" noChangeAspect="1"/>
          </p:cNvPicPr>
          <p:nvPr>
            <p:ph sz="quarter" idx="14"/>
          </p:nvPr>
        </p:nvPicPr>
        <p:blipFill>
          <a:blip r:embed="rId3">
            <a:lum bright="-20000" contrast="20000"/>
          </a:blip>
          <a:stretch>
            <a:fillRect/>
          </a:stretch>
        </p:blipFill>
        <p:spPr>
          <a:xfrm rot="5400000">
            <a:off x="4991402" y="2119313"/>
            <a:ext cx="2545746" cy="3605212"/>
          </a:xfrm>
          <a:prstGeom prst="rect">
            <a:avLst/>
          </a:prstGeom>
        </p:spPr>
      </p:pic>
      <p:sp>
        <p:nvSpPr>
          <p:cNvPr id="5" name="Espace réservé de la date 4"/>
          <p:cNvSpPr>
            <a:spLocks noGrp="1"/>
          </p:cNvSpPr>
          <p:nvPr>
            <p:ph type="dt" sz="half" idx="15"/>
          </p:nvPr>
        </p:nvSpPr>
        <p:spPr/>
        <p:txBody>
          <a:bodyPr/>
          <a:lstStyle/>
          <a:p>
            <a:pPr>
              <a:defRPr/>
            </a:pPr>
            <a:r>
              <a:rPr lang="fr-FR"/>
              <a:t>01/12/2016</a:t>
            </a:r>
          </a:p>
        </p:txBody>
      </p:sp>
      <p:sp>
        <p:nvSpPr>
          <p:cNvPr id="6" name="Espace réservé du numéro de diapositive 5"/>
          <p:cNvSpPr>
            <a:spLocks noGrp="1"/>
          </p:cNvSpPr>
          <p:nvPr>
            <p:ph type="sldNum" sz="quarter" idx="17"/>
          </p:nvPr>
        </p:nvSpPr>
        <p:spPr/>
        <p:txBody>
          <a:bodyPr/>
          <a:lstStyle/>
          <a:p>
            <a:pPr>
              <a:defRPr/>
            </a:pPr>
            <a:fld id="{0CA6EF4C-475B-41F2-8B26-32445DA8EF76}" type="slidenum">
              <a:rPr lang="fr-FR" smtClean="0"/>
              <a:pPr>
                <a:defRPr/>
              </a:pPr>
              <a:t>18</a:t>
            </a:fld>
            <a:endParaRPr lang="fr-FR"/>
          </a:p>
        </p:txBody>
      </p:sp>
    </p:spTree>
    <p:extLst>
      <p:ext uri="{BB962C8B-B14F-4D97-AF65-F5344CB8AC3E}">
        <p14:creationId xmlns:p14="http://schemas.microsoft.com/office/powerpoint/2010/main" val="3899958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latin typeface="Candara" panose="020E0502030303020204" pitchFamily="34" charset="0"/>
              </a:rPr>
              <a:t>volet social et nutritionnel de la fiche de liaison</a:t>
            </a:r>
          </a:p>
        </p:txBody>
      </p:sp>
      <p:pic>
        <p:nvPicPr>
          <p:cNvPr id="7" name="Espace réservé du contenu 6"/>
          <p:cNvPicPr>
            <a:picLocks noGrp="1" noChangeAspect="1"/>
          </p:cNvPicPr>
          <p:nvPr>
            <p:ph sz="quarter" idx="13"/>
          </p:nvPr>
        </p:nvPicPr>
        <p:blipFill>
          <a:blip r:embed="rId2"/>
          <a:stretch>
            <a:fillRect/>
          </a:stretch>
        </p:blipFill>
        <p:spPr>
          <a:xfrm rot="5400000">
            <a:off x="1388059" y="2085715"/>
            <a:ext cx="2551455" cy="3672408"/>
          </a:xfrm>
          <a:prstGeom prst="rect">
            <a:avLst/>
          </a:prstGeom>
        </p:spPr>
      </p:pic>
      <p:pic>
        <p:nvPicPr>
          <p:cNvPr id="8" name="Espace réservé du contenu 7"/>
          <p:cNvPicPr>
            <a:picLocks noGrp="1" noChangeAspect="1"/>
          </p:cNvPicPr>
          <p:nvPr>
            <p:ph sz="quarter" idx="14"/>
          </p:nvPr>
        </p:nvPicPr>
        <p:blipFill>
          <a:blip r:embed="rId3"/>
          <a:stretch>
            <a:fillRect/>
          </a:stretch>
        </p:blipFill>
        <p:spPr>
          <a:xfrm rot="5400000">
            <a:off x="5210972" y="2032397"/>
            <a:ext cx="2549819" cy="3763169"/>
          </a:xfrm>
          <a:prstGeom prst="rect">
            <a:avLst/>
          </a:prstGeom>
        </p:spPr>
      </p:pic>
      <p:sp>
        <p:nvSpPr>
          <p:cNvPr id="5" name="Espace réservé de la date 4"/>
          <p:cNvSpPr>
            <a:spLocks noGrp="1"/>
          </p:cNvSpPr>
          <p:nvPr>
            <p:ph type="dt" sz="half" idx="15"/>
          </p:nvPr>
        </p:nvSpPr>
        <p:spPr/>
        <p:txBody>
          <a:bodyPr/>
          <a:lstStyle/>
          <a:p>
            <a:pPr>
              <a:defRPr/>
            </a:pPr>
            <a:r>
              <a:rPr lang="fr-FR"/>
              <a:t>01/12/2016</a:t>
            </a:r>
          </a:p>
        </p:txBody>
      </p:sp>
      <p:sp>
        <p:nvSpPr>
          <p:cNvPr id="6" name="Espace réservé du numéro de diapositive 5"/>
          <p:cNvSpPr>
            <a:spLocks noGrp="1"/>
          </p:cNvSpPr>
          <p:nvPr>
            <p:ph type="sldNum" sz="quarter" idx="17"/>
          </p:nvPr>
        </p:nvSpPr>
        <p:spPr/>
        <p:txBody>
          <a:bodyPr/>
          <a:lstStyle/>
          <a:p>
            <a:pPr>
              <a:defRPr/>
            </a:pPr>
            <a:fld id="{0CA6EF4C-475B-41F2-8B26-32445DA8EF76}" type="slidenum">
              <a:rPr lang="fr-FR" smtClean="0"/>
              <a:pPr>
                <a:defRPr/>
              </a:pPr>
              <a:t>19</a:t>
            </a:fld>
            <a:endParaRPr lang="fr-FR"/>
          </a:p>
        </p:txBody>
      </p:sp>
    </p:spTree>
    <p:extLst>
      <p:ext uri="{BB962C8B-B14F-4D97-AF65-F5344CB8AC3E}">
        <p14:creationId xmlns:p14="http://schemas.microsoft.com/office/powerpoint/2010/main" val="776237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dirty="0">
                <a:latin typeface="Candara"/>
              </a:rPr>
              <a:t>Qu'est ce que le dispositif d’annonce en cancérologie ?</a:t>
            </a:r>
            <a:br>
              <a:rPr lang="fr-FR" dirty="0">
                <a:latin typeface="Candara"/>
              </a:rPr>
            </a:br>
            <a:endParaRPr lang="fr-FR" dirty="0"/>
          </a:p>
        </p:txBody>
      </p:sp>
      <p:sp>
        <p:nvSpPr>
          <p:cNvPr id="3" name="Espace réservé du contenu 2"/>
          <p:cNvSpPr>
            <a:spLocks noGrp="1"/>
          </p:cNvSpPr>
          <p:nvPr>
            <p:ph idx="1"/>
          </p:nvPr>
        </p:nvSpPr>
        <p:spPr/>
        <p:txBody>
          <a:bodyPr>
            <a:normAutofit/>
          </a:bodyPr>
          <a:lstStyle/>
          <a:p>
            <a:pPr>
              <a:lnSpc>
                <a:spcPct val="90000"/>
              </a:lnSpc>
            </a:pPr>
            <a:r>
              <a:rPr lang="fr-FR">
                <a:latin typeface="Candara" pitchFamily="34" charset="0"/>
              </a:rPr>
              <a:t>C’ est une </a:t>
            </a:r>
            <a:r>
              <a:rPr lang="fr-FR" b="1">
                <a:latin typeface="Candara" pitchFamily="34" charset="0"/>
              </a:rPr>
              <a:t>mesure du Plan cancer (2003-2007) mis en place à partir de juin 2004</a:t>
            </a:r>
            <a:endParaRPr lang="fr-FR">
              <a:latin typeface="Candara" pitchFamily="34" charset="0"/>
            </a:endParaRPr>
          </a:p>
          <a:p>
            <a:pPr>
              <a:lnSpc>
                <a:spcPct val="90000"/>
              </a:lnSpc>
            </a:pPr>
            <a:r>
              <a:rPr lang="fr-FR" b="1">
                <a:latin typeface="Candara" pitchFamily="34" charset="0"/>
              </a:rPr>
              <a:t>Prise en charge de qualité au moment de l’annonce de sa maladie</a:t>
            </a:r>
            <a:endParaRPr lang="fr-FR">
              <a:latin typeface="Candara" pitchFamily="34" charset="0"/>
            </a:endParaRPr>
          </a:p>
          <a:p>
            <a:pPr>
              <a:lnSpc>
                <a:spcPct val="90000"/>
              </a:lnSpc>
            </a:pPr>
            <a:r>
              <a:rPr lang="fr-FR">
                <a:latin typeface="Candara" pitchFamily="34" charset="0"/>
              </a:rPr>
              <a:t>Temps de discussion et d’</a:t>
            </a:r>
            <a:r>
              <a:rPr lang="fr-FR" b="1">
                <a:latin typeface="Candara" pitchFamily="34" charset="0"/>
              </a:rPr>
              <a:t>explications sur la maladie et les traitements </a:t>
            </a:r>
          </a:p>
          <a:p>
            <a:pPr>
              <a:lnSpc>
                <a:spcPct val="90000"/>
              </a:lnSpc>
            </a:pPr>
            <a:r>
              <a:rPr lang="fr-FR" b="1">
                <a:latin typeface="Candara" pitchFamily="34" charset="0"/>
              </a:rPr>
              <a:t>Information compréhensible et adaptée, progressive et respectueuse. </a:t>
            </a:r>
            <a:endParaRPr lang="fr-FR">
              <a:latin typeface="Candara" pitchFamily="34" charset="0"/>
            </a:endParaRPr>
          </a:p>
          <a:p>
            <a:pPr>
              <a:lnSpc>
                <a:spcPct val="90000"/>
              </a:lnSpc>
            </a:pPr>
            <a:endParaRPr lang="fr-FR">
              <a:latin typeface="Candara" pitchFamily="34" charset="0"/>
            </a:endParaRPr>
          </a:p>
          <a:p>
            <a:pPr>
              <a:lnSpc>
                <a:spcPct val="90000"/>
              </a:lnSpc>
            </a:pPr>
            <a:endParaRPr lang="fr-FR" sz="1000">
              <a:latin typeface="Candara" pitchFamily="34" charset="0"/>
            </a:endParaRPr>
          </a:p>
        </p:txBody>
      </p:sp>
      <p:sp>
        <p:nvSpPr>
          <p:cNvPr id="17411" name="Espace réservé de la date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atin typeface="Rage Italic"/>
              </a:rPr>
              <a:t>01/12/2016</a:t>
            </a:r>
          </a:p>
        </p:txBody>
      </p:sp>
      <p:sp>
        <p:nvSpPr>
          <p:cNvPr id="17412"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D782E8-2222-48A2-BECD-399FC84D7446}" type="slidenum">
              <a:rPr lang="fr-FR">
                <a:latin typeface="Rage Italic"/>
              </a:rPr>
              <a:pPr fontAlgn="base">
                <a:spcBef>
                  <a:spcPct val="0"/>
                </a:spcBef>
                <a:spcAft>
                  <a:spcPct val="0"/>
                </a:spcAft>
              </a:pPr>
              <a:t>2</a:t>
            </a:fld>
            <a:endParaRPr lang="fr-FR">
              <a:latin typeface="Rage Ital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 name="Espace réservé du contenu 6"/>
          <p:cNvPicPr>
            <a:picLocks noGrp="1" noChangeAspect="1"/>
          </p:cNvPicPr>
          <p:nvPr>
            <p:ph sz="quarter" idx="13"/>
          </p:nvPr>
        </p:nvPicPr>
        <p:blipFill>
          <a:blip r:embed="rId2">
            <a:lum bright="-20000" contrast="20000"/>
          </a:blip>
          <a:stretch>
            <a:fillRect/>
          </a:stretch>
        </p:blipFill>
        <p:spPr>
          <a:xfrm rot="5400000">
            <a:off x="1060013" y="1714862"/>
            <a:ext cx="3207547" cy="3816424"/>
          </a:xfrm>
          <a:prstGeom prst="rect">
            <a:avLst/>
          </a:prstGeom>
        </p:spPr>
      </p:pic>
      <p:pic>
        <p:nvPicPr>
          <p:cNvPr id="8" name="Espace réservé du contenu 7"/>
          <p:cNvPicPr>
            <a:picLocks noGrp="1" noChangeAspect="1"/>
          </p:cNvPicPr>
          <p:nvPr>
            <p:ph sz="quarter" idx="14"/>
          </p:nvPr>
        </p:nvPicPr>
        <p:blipFill>
          <a:blip r:embed="rId3">
            <a:lum bright="-20000" contrast="20000"/>
          </a:blip>
          <a:stretch>
            <a:fillRect/>
          </a:stretch>
        </p:blipFill>
        <p:spPr>
          <a:xfrm rot="5400000">
            <a:off x="4842840" y="1748460"/>
            <a:ext cx="3207547" cy="3749228"/>
          </a:xfrm>
          <a:prstGeom prst="rect">
            <a:avLst/>
          </a:prstGeom>
        </p:spPr>
      </p:pic>
      <p:sp>
        <p:nvSpPr>
          <p:cNvPr id="5" name="Espace réservé de la date 4"/>
          <p:cNvSpPr>
            <a:spLocks noGrp="1"/>
          </p:cNvSpPr>
          <p:nvPr>
            <p:ph type="dt" sz="half" idx="15"/>
          </p:nvPr>
        </p:nvSpPr>
        <p:spPr/>
        <p:txBody>
          <a:bodyPr/>
          <a:lstStyle/>
          <a:p>
            <a:pPr>
              <a:defRPr/>
            </a:pPr>
            <a:r>
              <a:rPr lang="fr-FR"/>
              <a:t>01/12/2016</a:t>
            </a:r>
          </a:p>
        </p:txBody>
      </p:sp>
      <p:sp>
        <p:nvSpPr>
          <p:cNvPr id="6" name="Espace réservé du numéro de diapositive 5"/>
          <p:cNvSpPr>
            <a:spLocks noGrp="1"/>
          </p:cNvSpPr>
          <p:nvPr>
            <p:ph type="sldNum" sz="quarter" idx="17"/>
          </p:nvPr>
        </p:nvSpPr>
        <p:spPr/>
        <p:txBody>
          <a:bodyPr/>
          <a:lstStyle/>
          <a:p>
            <a:pPr>
              <a:defRPr/>
            </a:pPr>
            <a:fld id="{0CA6EF4C-475B-41F2-8B26-32445DA8EF76}" type="slidenum">
              <a:rPr lang="fr-FR" smtClean="0"/>
              <a:pPr>
                <a:defRPr/>
              </a:pPr>
              <a:t>20</a:t>
            </a:fld>
            <a:endParaRPr lang="fr-FR"/>
          </a:p>
        </p:txBody>
      </p:sp>
    </p:spTree>
    <p:extLst>
      <p:ext uri="{BB962C8B-B14F-4D97-AF65-F5344CB8AC3E}">
        <p14:creationId xmlns:p14="http://schemas.microsoft.com/office/powerpoint/2010/main" val="2260563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 name="Espace réservé du contenu 6"/>
          <p:cNvPicPr>
            <a:picLocks noGrp="1" noChangeAspect="1"/>
          </p:cNvPicPr>
          <p:nvPr>
            <p:ph sz="quarter" idx="13"/>
          </p:nvPr>
        </p:nvPicPr>
        <p:blipFill>
          <a:blip r:embed="rId2">
            <a:lum bright="-20000" contrast="20000"/>
          </a:blip>
          <a:stretch>
            <a:fillRect/>
          </a:stretch>
        </p:blipFill>
        <p:spPr>
          <a:xfrm rot="5400000">
            <a:off x="1417817" y="1965190"/>
            <a:ext cx="2770490" cy="3681887"/>
          </a:xfrm>
          <a:prstGeom prst="rect">
            <a:avLst/>
          </a:prstGeom>
        </p:spPr>
      </p:pic>
      <p:pic>
        <p:nvPicPr>
          <p:cNvPr id="8" name="Espace réservé du contenu 7"/>
          <p:cNvPicPr>
            <a:picLocks noGrp="1" noChangeAspect="1"/>
          </p:cNvPicPr>
          <p:nvPr>
            <p:ph sz="quarter" idx="14"/>
          </p:nvPr>
        </p:nvPicPr>
        <p:blipFill>
          <a:blip r:embed="rId3">
            <a:lum bright="-20000" contrast="20000"/>
          </a:blip>
          <a:stretch>
            <a:fillRect/>
          </a:stretch>
        </p:blipFill>
        <p:spPr>
          <a:xfrm rot="5400000">
            <a:off x="5069434" y="1995464"/>
            <a:ext cx="2826367" cy="3677220"/>
          </a:xfrm>
          <a:prstGeom prst="rect">
            <a:avLst/>
          </a:prstGeom>
        </p:spPr>
      </p:pic>
      <p:sp>
        <p:nvSpPr>
          <p:cNvPr id="5" name="Espace réservé de la date 4"/>
          <p:cNvSpPr>
            <a:spLocks noGrp="1"/>
          </p:cNvSpPr>
          <p:nvPr>
            <p:ph type="dt" sz="half" idx="15"/>
          </p:nvPr>
        </p:nvSpPr>
        <p:spPr/>
        <p:txBody>
          <a:bodyPr/>
          <a:lstStyle/>
          <a:p>
            <a:pPr>
              <a:defRPr/>
            </a:pPr>
            <a:r>
              <a:rPr lang="fr-FR"/>
              <a:t>01/12/2016</a:t>
            </a:r>
          </a:p>
        </p:txBody>
      </p:sp>
      <p:sp>
        <p:nvSpPr>
          <p:cNvPr id="6" name="Espace réservé du numéro de diapositive 5"/>
          <p:cNvSpPr>
            <a:spLocks noGrp="1"/>
          </p:cNvSpPr>
          <p:nvPr>
            <p:ph type="sldNum" sz="quarter" idx="17"/>
          </p:nvPr>
        </p:nvSpPr>
        <p:spPr/>
        <p:txBody>
          <a:bodyPr/>
          <a:lstStyle/>
          <a:p>
            <a:pPr>
              <a:defRPr/>
            </a:pPr>
            <a:fld id="{0CA6EF4C-475B-41F2-8B26-32445DA8EF76}" type="slidenum">
              <a:rPr lang="fr-FR" smtClean="0"/>
              <a:pPr>
                <a:defRPr/>
              </a:pPr>
              <a:t>21</a:t>
            </a:fld>
            <a:endParaRPr lang="fr-FR"/>
          </a:p>
        </p:txBody>
      </p:sp>
    </p:spTree>
    <p:extLst>
      <p:ext uri="{BB962C8B-B14F-4D97-AF65-F5344CB8AC3E}">
        <p14:creationId xmlns:p14="http://schemas.microsoft.com/office/powerpoint/2010/main" val="1998950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latin typeface="Candara" panose="020E0502030303020204" pitchFamily="34" charset="0"/>
              </a:rPr>
              <a:t>Conclusion</a:t>
            </a:r>
          </a:p>
        </p:txBody>
      </p:sp>
      <p:sp>
        <p:nvSpPr>
          <p:cNvPr id="8" name="Espace réservé du contenu 7"/>
          <p:cNvSpPr>
            <a:spLocks noGrp="1"/>
          </p:cNvSpPr>
          <p:nvPr>
            <p:ph idx="1"/>
          </p:nvPr>
        </p:nvSpPr>
        <p:spPr>
          <a:xfrm>
            <a:off x="1463675" y="2420888"/>
            <a:ext cx="6196013" cy="3302050"/>
          </a:xfrm>
        </p:spPr>
        <p:txBody>
          <a:bodyPr/>
          <a:lstStyle/>
          <a:p>
            <a:r>
              <a:rPr lang="fr-FR" dirty="0">
                <a:latin typeface="Candara" panose="020E0502030303020204" pitchFamily="34" charset="0"/>
              </a:rPr>
              <a:t>La consultation d’annonce a permis une meilleure prise en charge des patients atteints de cancer</a:t>
            </a:r>
          </a:p>
          <a:p>
            <a:r>
              <a:rPr lang="fr-FR" dirty="0">
                <a:latin typeface="Candara" panose="020E0502030303020204" pitchFamily="34" charset="0"/>
              </a:rPr>
              <a:t>Patient pris dans sa globalité: physique psychique et sociale</a:t>
            </a:r>
            <a:r>
              <a:rPr lang="fr-FR" dirty="0" smtClean="0">
                <a:latin typeface="Candara" panose="020E0502030303020204" pitchFamily="34" charset="0"/>
              </a:rPr>
              <a:t>.</a:t>
            </a:r>
          </a:p>
          <a:p>
            <a:r>
              <a:rPr lang="fr-FR" dirty="0" smtClean="0">
                <a:latin typeface="Candara" panose="020E0502030303020204" pitchFamily="34" charset="0"/>
              </a:rPr>
              <a:t>Projet en cours : prise en charge des patients sous chimiothérapie  orale.</a:t>
            </a:r>
            <a:endParaRPr lang="fr-FR" dirty="0">
              <a:latin typeface="Candara" panose="020E0502030303020204" pitchFamily="34" charset="0"/>
            </a:endParaRPr>
          </a:p>
          <a:p>
            <a:endParaRPr lang="fr-FR" dirty="0">
              <a:latin typeface="Candara" panose="020E0502030303020204" pitchFamily="34" charset="0"/>
            </a:endParaRPr>
          </a:p>
          <a:p>
            <a:endParaRPr lang="fr-FR" dirty="0">
              <a:latin typeface="Candara" panose="020E0502030303020204" pitchFamily="34" charset="0"/>
            </a:endParaRPr>
          </a:p>
        </p:txBody>
      </p:sp>
      <p:sp>
        <p:nvSpPr>
          <p:cNvPr id="5" name="Espace réservé de la date 4"/>
          <p:cNvSpPr>
            <a:spLocks noGrp="1"/>
          </p:cNvSpPr>
          <p:nvPr>
            <p:ph type="dt" sz="half" idx="10"/>
          </p:nvPr>
        </p:nvSpPr>
        <p:spPr/>
        <p:txBody>
          <a:bodyPr/>
          <a:lstStyle/>
          <a:p>
            <a:pPr>
              <a:defRPr/>
            </a:pPr>
            <a:r>
              <a:rPr lang="fr-FR"/>
              <a:t>01/12/2016</a:t>
            </a:r>
          </a:p>
        </p:txBody>
      </p:sp>
      <p:sp>
        <p:nvSpPr>
          <p:cNvPr id="6" name="Espace réservé du numéro de diapositive 5"/>
          <p:cNvSpPr>
            <a:spLocks noGrp="1"/>
          </p:cNvSpPr>
          <p:nvPr>
            <p:ph type="sldNum" sz="quarter" idx="12"/>
          </p:nvPr>
        </p:nvSpPr>
        <p:spPr/>
        <p:txBody>
          <a:bodyPr/>
          <a:lstStyle/>
          <a:p>
            <a:pPr>
              <a:defRPr/>
            </a:pPr>
            <a:fld id="{0CA6EF4C-475B-41F2-8B26-32445DA8EF76}" type="slidenum">
              <a:rPr lang="fr-FR" smtClean="0"/>
              <a:pPr>
                <a:defRPr/>
              </a:pPr>
              <a:t>22</a:t>
            </a:fld>
            <a:endParaRPr lang="fr-FR"/>
          </a:p>
        </p:txBody>
      </p:sp>
    </p:spTree>
    <p:extLst>
      <p:ext uri="{BB962C8B-B14F-4D97-AF65-F5344CB8AC3E}">
        <p14:creationId xmlns:p14="http://schemas.microsoft.com/office/powerpoint/2010/main" val="77608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27201" y="1794934"/>
            <a:ext cx="5723468" cy="2282137"/>
          </a:xfrm>
        </p:spPr>
        <p:txBody>
          <a:bodyPr/>
          <a:lstStyle/>
          <a:p>
            <a:r>
              <a:rPr lang="fr-FR" dirty="0" smtClean="0">
                <a:latin typeface="Candara" pitchFamily="34" charset="0"/>
              </a:rPr>
              <a:t>Merci de votre attention</a:t>
            </a:r>
            <a:endParaRPr lang="fr-FR" dirty="0">
              <a:latin typeface="Candara" pitchFamily="34" charset="0"/>
            </a:endParaRPr>
          </a:p>
        </p:txBody>
      </p:sp>
      <p:sp>
        <p:nvSpPr>
          <p:cNvPr id="3" name="Sous-titre 2"/>
          <p:cNvSpPr>
            <a:spLocks noGrp="1"/>
          </p:cNvSpPr>
          <p:nvPr>
            <p:ph type="subTitle"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r>
              <a:rPr lang="fr-FR" smtClean="0"/>
              <a:t>01/12/2016</a:t>
            </a:r>
            <a:endParaRPr lang="fr-FR"/>
          </a:p>
        </p:txBody>
      </p:sp>
      <p:sp>
        <p:nvSpPr>
          <p:cNvPr id="5" name="Espace réservé du numéro de diapositive 4"/>
          <p:cNvSpPr>
            <a:spLocks noGrp="1"/>
          </p:cNvSpPr>
          <p:nvPr>
            <p:ph type="sldNum" sz="quarter" idx="12"/>
          </p:nvPr>
        </p:nvSpPr>
        <p:spPr/>
        <p:txBody>
          <a:bodyPr/>
          <a:lstStyle/>
          <a:p>
            <a:pPr>
              <a:defRPr/>
            </a:pPr>
            <a:fld id="{722B6D71-056A-4ED5-AD07-CF522C6175A0}" type="slidenum">
              <a:rPr lang="fr-FR" smtClean="0"/>
              <a:pPr>
                <a:defRPr/>
              </a:pPr>
              <a:t>23</a:t>
            </a:fld>
            <a:endParaRPr lang="fr-FR"/>
          </a:p>
        </p:txBody>
      </p:sp>
    </p:spTree>
    <p:extLst>
      <p:ext uri="{BB962C8B-B14F-4D97-AF65-F5344CB8AC3E}">
        <p14:creationId xmlns:p14="http://schemas.microsoft.com/office/powerpoint/2010/main" val="125636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095375" y="1196975"/>
            <a:ext cx="6964363" cy="822325"/>
          </a:xfrm>
        </p:spPr>
        <p:txBody>
          <a:bodyPr/>
          <a:lstStyle/>
          <a:p>
            <a:r>
              <a:rPr lang="fr-FR" sz="2500" b="1" u="sng" dirty="0">
                <a:solidFill>
                  <a:srgbClr val="0076A3"/>
                </a:solidFill>
                <a:latin typeface="Candara" pitchFamily="34" charset="0"/>
              </a:rPr>
              <a:t>Plan 2003/2007</a:t>
            </a:r>
          </a:p>
        </p:txBody>
      </p:sp>
      <p:sp>
        <p:nvSpPr>
          <p:cNvPr id="27651" name="Rectangle 3"/>
          <p:cNvSpPr>
            <a:spLocks noGrp="1"/>
          </p:cNvSpPr>
          <p:nvPr>
            <p:ph type="body" idx="1"/>
          </p:nvPr>
        </p:nvSpPr>
        <p:spPr>
          <a:xfrm>
            <a:off x="1463675" y="2420938"/>
            <a:ext cx="6196013" cy="2663825"/>
          </a:xfrm>
        </p:spPr>
        <p:txBody>
          <a:bodyPr/>
          <a:lstStyle/>
          <a:p>
            <a:pPr>
              <a:lnSpc>
                <a:spcPct val="80000"/>
              </a:lnSpc>
            </a:pPr>
            <a:r>
              <a:rPr lang="fr-FR" sz="2800" dirty="0">
                <a:latin typeface="Candara" pitchFamily="34" charset="0"/>
              </a:rPr>
              <a:t>Lutte contre le tabac</a:t>
            </a:r>
          </a:p>
          <a:p>
            <a:pPr>
              <a:lnSpc>
                <a:spcPct val="80000"/>
              </a:lnSpc>
            </a:pPr>
            <a:r>
              <a:rPr lang="fr-FR" sz="2800" dirty="0">
                <a:latin typeface="Candara" pitchFamily="34" charset="0"/>
              </a:rPr>
              <a:t>Amélioration du dépistage notamment dans le cancer du sein puis colorectal</a:t>
            </a:r>
          </a:p>
          <a:p>
            <a:pPr>
              <a:lnSpc>
                <a:spcPct val="80000"/>
              </a:lnSpc>
            </a:pPr>
            <a:r>
              <a:rPr lang="fr-FR" sz="2800" dirty="0">
                <a:latin typeface="Candara" pitchFamily="34" charset="0"/>
              </a:rPr>
              <a:t>Création de l’institut national contre le cancer en</a:t>
            </a:r>
            <a:r>
              <a:rPr lang="fr-FR" dirty="0">
                <a:latin typeface="Candara" pitchFamily="34" charset="0"/>
              </a:rPr>
              <a:t> </a:t>
            </a:r>
            <a:r>
              <a:rPr lang="fr-FR" sz="2800" dirty="0">
                <a:latin typeface="Candara" pitchFamily="34" charset="0"/>
              </a:rPr>
              <a:t>2005</a:t>
            </a:r>
          </a:p>
          <a:p>
            <a:pPr>
              <a:lnSpc>
                <a:spcPct val="80000"/>
              </a:lnSpc>
            </a:pPr>
            <a:endParaRPr lang="fr-FR" dirty="0">
              <a:latin typeface="Candara" pitchFamily="34" charset="0"/>
            </a:endParaRP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095375" y="1196975"/>
            <a:ext cx="6964363" cy="1008063"/>
          </a:xfrm>
        </p:spPr>
        <p:txBody>
          <a:bodyPr/>
          <a:lstStyle/>
          <a:p>
            <a:r>
              <a:rPr lang="fr-FR" sz="2500" b="1" u="sng">
                <a:solidFill>
                  <a:srgbClr val="0076A3"/>
                </a:solidFill>
                <a:latin typeface="Candara" pitchFamily="34" charset="0"/>
              </a:rPr>
              <a:t>Plan 2009/2013</a:t>
            </a:r>
          </a:p>
        </p:txBody>
      </p:sp>
      <p:sp>
        <p:nvSpPr>
          <p:cNvPr id="28675" name="Rectangle 3"/>
          <p:cNvSpPr>
            <a:spLocks noGrp="1"/>
          </p:cNvSpPr>
          <p:nvPr>
            <p:ph type="body" idx="1"/>
          </p:nvPr>
        </p:nvSpPr>
        <p:spPr>
          <a:xfrm>
            <a:off x="1463675" y="2276475"/>
            <a:ext cx="6196013" cy="3446463"/>
          </a:xfrm>
        </p:spPr>
        <p:txBody>
          <a:bodyPr/>
          <a:lstStyle/>
          <a:p>
            <a:pPr>
              <a:lnSpc>
                <a:spcPct val="80000"/>
              </a:lnSpc>
            </a:pPr>
            <a:r>
              <a:rPr lang="fr-FR" dirty="0">
                <a:latin typeface="Candara" pitchFamily="34" charset="0"/>
              </a:rPr>
              <a:t>Soutenir la recherche,</a:t>
            </a:r>
          </a:p>
          <a:p>
            <a:pPr>
              <a:lnSpc>
                <a:spcPct val="80000"/>
              </a:lnSpc>
            </a:pPr>
            <a:r>
              <a:rPr lang="fr-FR" dirty="0">
                <a:latin typeface="Candara" pitchFamily="34" charset="0"/>
              </a:rPr>
              <a:t>Lutter contre les inégalités,</a:t>
            </a:r>
          </a:p>
          <a:p>
            <a:pPr>
              <a:lnSpc>
                <a:spcPct val="80000"/>
              </a:lnSpc>
            </a:pPr>
            <a:r>
              <a:rPr lang="fr-FR" dirty="0">
                <a:latin typeface="Candara" pitchFamily="34" charset="0"/>
              </a:rPr>
              <a:t>Améliorer la coordination des soins au sein des établissements de santé</a:t>
            </a:r>
          </a:p>
          <a:p>
            <a:pPr>
              <a:lnSpc>
                <a:spcPct val="80000"/>
              </a:lnSpc>
            </a:pPr>
            <a:r>
              <a:rPr lang="fr-FR" dirty="0">
                <a:latin typeface="Candara" pitchFamily="34" charset="0"/>
              </a:rPr>
              <a:t>Renforcer le rôle du médecin traitant</a:t>
            </a:r>
          </a:p>
          <a:p>
            <a:pPr>
              <a:lnSpc>
                <a:spcPct val="80000"/>
              </a:lnSpc>
            </a:pPr>
            <a:r>
              <a:rPr lang="fr-FR" dirty="0">
                <a:latin typeface="Candara" pitchFamily="34" charset="0"/>
              </a:rPr>
              <a:t>Personnalisation de la prise en charge avant pendant et après la maladie (facteurs environnementaux et individuels)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fr-FR" sz="2500" b="1" u="sng">
                <a:solidFill>
                  <a:srgbClr val="0076A3"/>
                </a:solidFill>
                <a:latin typeface="Candara" pitchFamily="34" charset="0"/>
              </a:rPr>
              <a:t>Plan 2014/2019</a:t>
            </a:r>
          </a:p>
        </p:txBody>
      </p:sp>
      <p:sp>
        <p:nvSpPr>
          <p:cNvPr id="29699" name="Rectangle 3"/>
          <p:cNvSpPr>
            <a:spLocks noGrp="1"/>
          </p:cNvSpPr>
          <p:nvPr>
            <p:ph type="body" idx="1"/>
          </p:nvPr>
        </p:nvSpPr>
        <p:spPr/>
        <p:txBody>
          <a:bodyPr/>
          <a:lstStyle/>
          <a:p>
            <a:pPr lvl="1">
              <a:lnSpc>
                <a:spcPct val="80000"/>
              </a:lnSpc>
            </a:pPr>
            <a:r>
              <a:rPr lang="fr-FR" sz="2000" b="1" i="1" dirty="0">
                <a:latin typeface="Candara" pitchFamily="34" charset="0"/>
              </a:rPr>
              <a:t>17 objectifs dont:</a:t>
            </a:r>
            <a:endParaRPr lang="fr-FR" sz="2000" dirty="0">
              <a:latin typeface="Candara" pitchFamily="34" charset="0"/>
            </a:endParaRPr>
          </a:p>
          <a:p>
            <a:pPr>
              <a:lnSpc>
                <a:spcPct val="80000"/>
              </a:lnSpc>
            </a:pPr>
            <a:endParaRPr lang="fr-FR" sz="2000" b="1" dirty="0">
              <a:latin typeface="Candara" pitchFamily="34" charset="0"/>
            </a:endParaRPr>
          </a:p>
          <a:p>
            <a:pPr>
              <a:lnSpc>
                <a:spcPct val="80000"/>
              </a:lnSpc>
            </a:pPr>
            <a:r>
              <a:rPr lang="fr-FR" sz="2000" dirty="0">
                <a:latin typeface="Candara" pitchFamily="34" charset="0"/>
              </a:rPr>
              <a:t>Guérir plus de malades (diagnostic précoce et accès aux soins généralisé)</a:t>
            </a:r>
          </a:p>
          <a:p>
            <a:pPr>
              <a:lnSpc>
                <a:spcPct val="80000"/>
              </a:lnSpc>
            </a:pPr>
            <a:r>
              <a:rPr lang="fr-FR" sz="2000" dirty="0">
                <a:latin typeface="Candara" pitchFamily="34" charset="0"/>
              </a:rPr>
              <a:t>Prévention et dépistage</a:t>
            </a:r>
          </a:p>
          <a:p>
            <a:pPr>
              <a:lnSpc>
                <a:spcPct val="80000"/>
              </a:lnSpc>
            </a:pPr>
            <a:r>
              <a:rPr lang="fr-FR" sz="2000" dirty="0">
                <a:latin typeface="Candara" pitchFamily="34" charset="0"/>
              </a:rPr>
              <a:t>Préserver la continuité et la qualité de la vie</a:t>
            </a:r>
          </a:p>
          <a:p>
            <a:pPr>
              <a:lnSpc>
                <a:spcPct val="80000"/>
              </a:lnSpc>
            </a:pPr>
            <a:r>
              <a:rPr lang="fr-FR" sz="2000" dirty="0">
                <a:latin typeface="Candara" pitchFamily="34" charset="0"/>
              </a:rPr>
              <a:t>Investir dans la recherche (inclusion de 50000 patients par an dans des essais cliniques)</a:t>
            </a:r>
          </a:p>
          <a:p>
            <a:pPr>
              <a:lnSpc>
                <a:spcPct val="80000"/>
              </a:lnSpc>
            </a:pPr>
            <a:r>
              <a:rPr lang="fr-FR" sz="2000" dirty="0">
                <a:latin typeface="Candara" pitchFamily="34" charset="0"/>
              </a:rPr>
              <a:t>Optimiser le pilotage et les organisations</a:t>
            </a:r>
          </a:p>
          <a:p>
            <a:pPr>
              <a:lnSpc>
                <a:spcPct val="80000"/>
              </a:lnSpc>
            </a:pPr>
            <a:r>
              <a:rPr lang="fr-FR" sz="2000" dirty="0">
                <a:latin typeface="Candara" pitchFamily="34" charset="0"/>
              </a:rPr>
              <a:t>Amélioration de la prise en charge des enfants, adolescents et jeunes adultes ainsi que de leur famille.</a:t>
            </a:r>
          </a:p>
          <a:p>
            <a:endParaRPr lang="fr-F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fr-FR"/>
              <a:t/>
            </a:r>
            <a:br>
              <a:rPr lang="fr-FR"/>
            </a:br>
            <a:r>
              <a:rPr lang="fr-FR" sz="2800"/>
              <a:t>Centre de </a:t>
            </a:r>
            <a:r>
              <a:rPr lang="fr-FR" sz="2800">
                <a:latin typeface="Candara" pitchFamily="34" charset="0"/>
              </a:rPr>
              <a:t>coordination</a:t>
            </a:r>
            <a:r>
              <a:rPr lang="fr-FR" sz="2800"/>
              <a:t> en cancérologie</a:t>
            </a:r>
          </a:p>
        </p:txBody>
      </p:sp>
      <p:sp>
        <p:nvSpPr>
          <p:cNvPr id="30723" name="Rectangle 3"/>
          <p:cNvSpPr>
            <a:spLocks noGrp="1"/>
          </p:cNvSpPr>
          <p:nvPr>
            <p:ph type="body" idx="1"/>
          </p:nvPr>
        </p:nvSpPr>
        <p:spPr/>
        <p:txBody>
          <a:bodyPr/>
          <a:lstStyle/>
          <a:p>
            <a:endParaRPr lang="fr-FR"/>
          </a:p>
          <a:p>
            <a:r>
              <a:rPr lang="fr-FR">
                <a:latin typeface="Candara" pitchFamily="34" charset="0"/>
              </a:rPr>
              <a:t>Tout établissement de santé prenant en charge des patients atteints de cancer doit être membre d'un réseau de cancérologie et doit organiser ses activités de cancérologie dans le cadre d'un Centre de Coordination en Cancérologie (3C).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44625" y="1844825"/>
            <a:ext cx="6254750" cy="2232248"/>
          </a:xfrm>
        </p:spPr>
        <p:txBody>
          <a:bodyPr rtlCol="0">
            <a:normAutofit fontScale="90000"/>
          </a:bodyPr>
          <a:lstStyle/>
          <a:p>
            <a:pPr fontAlgn="auto">
              <a:spcAft>
                <a:spcPts val="0"/>
              </a:spcAft>
              <a:defRPr/>
            </a:pPr>
            <a:r>
              <a:rPr lang="fr-FR" dirty="0">
                <a:solidFill>
                  <a:schemeClr val="accent2">
                    <a:lumMod val="75000"/>
                  </a:schemeClr>
                </a:solidFill>
              </a:rPr>
              <a:t/>
            </a:r>
            <a:br>
              <a:rPr lang="fr-FR" dirty="0">
                <a:solidFill>
                  <a:schemeClr val="accent2">
                    <a:lumMod val="75000"/>
                  </a:schemeClr>
                </a:solidFill>
              </a:rPr>
            </a:br>
            <a:r>
              <a:rPr lang="fr-FR" dirty="0">
                <a:solidFill>
                  <a:schemeClr val="accent2">
                    <a:lumMod val="75000"/>
                  </a:schemeClr>
                </a:solidFill>
              </a:rPr>
              <a:t/>
            </a:r>
            <a:br>
              <a:rPr lang="fr-FR" dirty="0">
                <a:solidFill>
                  <a:schemeClr val="accent2">
                    <a:lumMod val="75000"/>
                  </a:schemeClr>
                </a:solidFill>
              </a:rPr>
            </a:br>
            <a:r>
              <a:rPr lang="fr-FR" dirty="0">
                <a:solidFill>
                  <a:schemeClr val="accent2">
                    <a:lumMod val="75000"/>
                  </a:schemeClr>
                </a:solidFill>
              </a:rPr>
              <a:t>Comment s’articule le dispositif d’annonce en cancérologie ?</a:t>
            </a:r>
          </a:p>
        </p:txBody>
      </p:sp>
      <p:sp>
        <p:nvSpPr>
          <p:cNvPr id="19458" name="Espace réservé du texte 6"/>
          <p:cNvSpPr>
            <a:spLocks noGrp="1"/>
          </p:cNvSpPr>
          <p:nvPr>
            <p:ph type="body" idx="1"/>
          </p:nvPr>
        </p:nvSpPr>
        <p:spPr>
          <a:xfrm flipV="1">
            <a:off x="1455738" y="5112068"/>
            <a:ext cx="6232525" cy="45719"/>
          </a:xfrm>
        </p:spPr>
        <p:txBody>
          <a:bodyPr/>
          <a:lstStyle/>
          <a:p>
            <a:endParaRPr lang="fr-FR" dirty="0"/>
          </a:p>
        </p:txBody>
      </p:sp>
      <p:sp>
        <p:nvSpPr>
          <p:cNvPr id="19459" name="Espace réservé de la date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atin typeface="Rage Italic"/>
              </a:rPr>
              <a:t>01/12/2016</a:t>
            </a:r>
          </a:p>
        </p:txBody>
      </p:sp>
      <p:sp>
        <p:nvSpPr>
          <p:cNvPr id="19460"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A30DFB-C873-4769-B550-9DA03C1CA679}" type="slidenum">
              <a:rPr lang="fr-FR">
                <a:latin typeface="Rage Italic"/>
              </a:rPr>
              <a:pPr fontAlgn="base">
                <a:spcBef>
                  <a:spcPct val="0"/>
                </a:spcBef>
                <a:spcAft>
                  <a:spcPct val="0"/>
                </a:spcAft>
              </a:pPr>
              <a:t>7</a:t>
            </a:fld>
            <a:endParaRPr lang="fr-FR">
              <a:latin typeface="Rage Ital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r>
              <a:rPr lang="fr-FR">
                <a:latin typeface="Candara" pitchFamily="34" charset="0"/>
              </a:rPr>
              <a:t>Temps médical</a:t>
            </a:r>
          </a:p>
        </p:txBody>
      </p:sp>
      <p:sp>
        <p:nvSpPr>
          <p:cNvPr id="3" name="Espace réservé du contenu 2"/>
          <p:cNvSpPr>
            <a:spLocks noGrp="1"/>
          </p:cNvSpPr>
          <p:nvPr>
            <p:ph idx="1"/>
          </p:nvPr>
        </p:nvSpPr>
        <p:spPr/>
        <p:txBody>
          <a:bodyPr rtlCol="0">
            <a:normAutofit/>
          </a:bodyPr>
          <a:lstStyle/>
          <a:p>
            <a:pPr marL="274320" indent="-274320" fontAlgn="auto">
              <a:spcAft>
                <a:spcPts val="0"/>
              </a:spcAft>
              <a:buFont typeface="Brush Script MT" pitchFamily="66" charset="0"/>
              <a:buChar char="O"/>
              <a:defRPr/>
            </a:pPr>
            <a:endParaRPr lang="fr-FR" b="1" u="sng" dirty="0">
              <a:solidFill>
                <a:schemeClr val="accent2">
                  <a:lumMod val="75000"/>
                </a:schemeClr>
              </a:solidFill>
              <a:latin typeface="Candara" pitchFamily="34" charset="0"/>
            </a:endParaRPr>
          </a:p>
          <a:p>
            <a:pPr marL="640080" lvl="1" indent="-274320" fontAlgn="auto">
              <a:spcAft>
                <a:spcPts val="0"/>
              </a:spcAft>
              <a:buFont typeface="Brush Script MT" pitchFamily="66" charset="0"/>
              <a:buChar char="O"/>
              <a:defRPr/>
            </a:pPr>
            <a:r>
              <a:rPr lang="fr-FR" dirty="0">
                <a:latin typeface="Candara" pitchFamily="34" charset="0"/>
              </a:rPr>
              <a:t>1 ou plusieurs consultations</a:t>
            </a:r>
          </a:p>
          <a:p>
            <a:pPr marL="640080" lvl="1" indent="-274320" fontAlgn="auto">
              <a:spcAft>
                <a:spcPts val="0"/>
              </a:spcAft>
              <a:buFont typeface="Brush Script MT" pitchFamily="66" charset="0"/>
              <a:buChar char="O"/>
              <a:defRPr/>
            </a:pPr>
            <a:r>
              <a:rPr lang="fr-FR" dirty="0">
                <a:latin typeface="Candara" pitchFamily="34" charset="0"/>
              </a:rPr>
              <a:t>Proposition thérapeutique déterminée en RCP</a:t>
            </a:r>
          </a:p>
          <a:p>
            <a:pPr marL="640080" lvl="1" indent="-274320" fontAlgn="auto">
              <a:spcAft>
                <a:spcPts val="0"/>
              </a:spcAft>
              <a:buFont typeface="Brush Script MT" pitchFamily="66" charset="0"/>
              <a:buChar char="O"/>
              <a:defRPr/>
            </a:pPr>
            <a:r>
              <a:rPr lang="fr-FR" dirty="0">
                <a:latin typeface="Candara" pitchFamily="34" charset="0"/>
              </a:rPr>
              <a:t>Remise du plan personnalisé de soins (PPS détaillé traitements, examens, consultations)</a:t>
            </a:r>
          </a:p>
          <a:p>
            <a:pPr marL="640080" lvl="1" indent="-274320" fontAlgn="auto">
              <a:spcAft>
                <a:spcPts val="0"/>
              </a:spcAft>
              <a:buFont typeface="Brush Script MT" pitchFamily="66" charset="0"/>
              <a:buChar char="O"/>
              <a:defRPr/>
            </a:pPr>
            <a:r>
              <a:rPr lang="fr-FR" dirty="0">
                <a:latin typeface="Candara" pitchFamily="34" charset="0"/>
              </a:rPr>
              <a:t>Fiche de liaison médecin-infirmière</a:t>
            </a:r>
          </a:p>
        </p:txBody>
      </p:sp>
      <p:sp>
        <p:nvSpPr>
          <p:cNvPr id="20483" name="Espace réservé de la date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atin typeface="Rage Italic"/>
              </a:rPr>
              <a:t>01/12/2016</a:t>
            </a:r>
          </a:p>
        </p:txBody>
      </p:sp>
      <p:sp>
        <p:nvSpPr>
          <p:cNvPr id="20484"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7805BD-6CFB-48CD-8F8B-7F69E8A142C2}" type="slidenum">
              <a:rPr lang="fr-FR">
                <a:latin typeface="Rage Italic"/>
              </a:rPr>
              <a:pPr fontAlgn="base">
                <a:spcBef>
                  <a:spcPct val="0"/>
                </a:spcBef>
                <a:spcAft>
                  <a:spcPct val="0"/>
                </a:spcAft>
              </a:pPr>
              <a:t>8</a:t>
            </a:fld>
            <a:endParaRPr lang="fr-FR">
              <a:latin typeface="Rage Ital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ndara" panose="020E0502030303020204" pitchFamily="34" charset="0"/>
              </a:rPr>
              <a:t>Plan personnalisé de soin</a:t>
            </a:r>
          </a:p>
        </p:txBody>
      </p:sp>
      <p:pic>
        <p:nvPicPr>
          <p:cNvPr id="7" name="Espace réservé du contenu 6"/>
          <p:cNvPicPr>
            <a:picLocks noGrp="1" noChangeAspect="1"/>
          </p:cNvPicPr>
          <p:nvPr>
            <p:ph sz="quarter" idx="13"/>
          </p:nvPr>
        </p:nvPicPr>
        <p:blipFill>
          <a:blip r:embed="rId2">
            <a:lum bright="-40000" contrast="40000"/>
          </a:blip>
          <a:stretch>
            <a:fillRect/>
          </a:stretch>
        </p:blipFill>
        <p:spPr>
          <a:xfrm rot="5400000">
            <a:off x="1485104" y="1979392"/>
            <a:ext cx="2629969" cy="3800994"/>
          </a:xfrm>
          <a:prstGeom prst="rect">
            <a:avLst/>
          </a:prstGeom>
        </p:spPr>
      </p:pic>
      <p:pic>
        <p:nvPicPr>
          <p:cNvPr id="8" name="Espace réservé du contenu 7"/>
          <p:cNvPicPr>
            <a:picLocks noGrp="1" noChangeAspect="1"/>
          </p:cNvPicPr>
          <p:nvPr>
            <p:ph sz="quarter" idx="14"/>
          </p:nvPr>
        </p:nvPicPr>
        <p:blipFill>
          <a:blip r:embed="rId3">
            <a:lum bright="-40000" contrast="40000"/>
          </a:blip>
          <a:stretch>
            <a:fillRect/>
          </a:stretch>
        </p:blipFill>
        <p:spPr>
          <a:xfrm rot="5400000">
            <a:off x="5193516" y="2071976"/>
            <a:ext cx="2629967" cy="3615828"/>
          </a:xfrm>
          <a:prstGeom prst="rect">
            <a:avLst/>
          </a:prstGeom>
        </p:spPr>
      </p:pic>
      <p:sp>
        <p:nvSpPr>
          <p:cNvPr id="5" name="Espace réservé de la date 4"/>
          <p:cNvSpPr>
            <a:spLocks noGrp="1"/>
          </p:cNvSpPr>
          <p:nvPr>
            <p:ph type="dt" sz="half" idx="15"/>
          </p:nvPr>
        </p:nvSpPr>
        <p:spPr/>
        <p:txBody>
          <a:bodyPr/>
          <a:lstStyle/>
          <a:p>
            <a:pPr>
              <a:defRPr/>
            </a:pPr>
            <a:r>
              <a:rPr lang="fr-FR"/>
              <a:t>01/12/2016</a:t>
            </a:r>
          </a:p>
        </p:txBody>
      </p:sp>
      <p:sp>
        <p:nvSpPr>
          <p:cNvPr id="6" name="Espace réservé du numéro de diapositive 5"/>
          <p:cNvSpPr>
            <a:spLocks noGrp="1"/>
          </p:cNvSpPr>
          <p:nvPr>
            <p:ph type="sldNum" sz="quarter" idx="17"/>
          </p:nvPr>
        </p:nvSpPr>
        <p:spPr/>
        <p:txBody>
          <a:bodyPr/>
          <a:lstStyle/>
          <a:p>
            <a:pPr>
              <a:defRPr/>
            </a:pPr>
            <a:fld id="{0CA6EF4C-475B-41F2-8B26-32445DA8EF76}" type="slidenum">
              <a:rPr lang="fr-FR" smtClean="0"/>
              <a:pPr>
                <a:defRPr/>
              </a:pPr>
              <a:t>9</a:t>
            </a:fld>
            <a:endParaRPr lang="fr-FR"/>
          </a:p>
        </p:txBody>
      </p:sp>
    </p:spTree>
    <p:extLst>
      <p:ext uri="{BB962C8B-B14F-4D97-AF65-F5344CB8AC3E}">
        <p14:creationId xmlns:p14="http://schemas.microsoft.com/office/powerpoint/2010/main" val="23244349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543</TotalTime>
  <Words>662</Words>
  <Application>Microsoft Office PowerPoint</Application>
  <PresentationFormat>Affichage à l'écran (4:3)</PresentationFormat>
  <Paragraphs>145</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Punaise</vt:lpstr>
      <vt:lpstr>DISPOSITIF D’ANNONCE  EN    CANCEROLOGIE </vt:lpstr>
      <vt:lpstr>Qu'est ce que le dispositif d’annonce en cancérologie ? </vt:lpstr>
      <vt:lpstr>Plan 2003/2007</vt:lpstr>
      <vt:lpstr>Plan 2009/2013</vt:lpstr>
      <vt:lpstr>Plan 2014/2019</vt:lpstr>
      <vt:lpstr> Centre de coordination en cancérologie</vt:lpstr>
      <vt:lpstr>  Comment s’articule le dispositif d’annonce en cancérologie ?</vt:lpstr>
      <vt:lpstr>Temps médical</vt:lpstr>
      <vt:lpstr>Plan personnalisé de soin</vt:lpstr>
      <vt:lpstr>Fiche de liaison</vt:lpstr>
      <vt:lpstr>Temps d’accompagnement soignant</vt:lpstr>
      <vt:lpstr>Accès à une équipe impliquée dans les soins de support</vt:lpstr>
      <vt:lpstr>Temps d’articulation avec la médecine de ville</vt:lpstr>
      <vt:lpstr> Qu’est ce que le temps soignant de l’annonce ?</vt:lpstr>
      <vt:lpstr>Missions des infirmières de consultation d’annonce</vt:lpstr>
      <vt:lpstr>Objectifs du temps d’accompagnement soignant</vt:lpstr>
      <vt:lpstr>Rôle de l’infirmière de consultation d’annonce</vt:lpstr>
      <vt:lpstr>Fiche de liaison infirmière</vt:lpstr>
      <vt:lpstr>volet social et nutritionnel de la fiche de liaison</vt:lpstr>
      <vt:lpstr>Présentation PowerPoint</vt:lpstr>
      <vt:lpstr>Présentation PowerPoint</vt:lpstr>
      <vt:lpstr>Conclusion</vt:lpstr>
      <vt:lpstr>Merci de votre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D’ANNONCE</dc:title>
  <dc:creator>ONCOLOGIE</dc:creator>
  <cp:lastModifiedBy>ONCOLOGIE</cp:lastModifiedBy>
  <cp:revision>33</cp:revision>
  <dcterms:created xsi:type="dcterms:W3CDTF">2016-11-07T14:59:33Z</dcterms:created>
  <dcterms:modified xsi:type="dcterms:W3CDTF">2016-12-01T11:59:30Z</dcterms:modified>
</cp:coreProperties>
</file>