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31"/>
  </p:notesMasterIdLst>
  <p:sldIdLst>
    <p:sldId id="256" r:id="rId2"/>
    <p:sldId id="259" r:id="rId3"/>
    <p:sldId id="257" r:id="rId4"/>
    <p:sldId id="265" r:id="rId5"/>
    <p:sldId id="267" r:id="rId6"/>
    <p:sldId id="260" r:id="rId7"/>
    <p:sldId id="261" r:id="rId8"/>
    <p:sldId id="268" r:id="rId9"/>
    <p:sldId id="264" r:id="rId10"/>
    <p:sldId id="269" r:id="rId11"/>
    <p:sldId id="289" r:id="rId12"/>
    <p:sldId id="273" r:id="rId13"/>
    <p:sldId id="270" r:id="rId14"/>
    <p:sldId id="271" r:id="rId15"/>
    <p:sldId id="272" r:id="rId16"/>
    <p:sldId id="275" r:id="rId17"/>
    <p:sldId id="274" r:id="rId18"/>
    <p:sldId id="279" r:id="rId19"/>
    <p:sldId id="276" r:id="rId20"/>
    <p:sldId id="278" r:id="rId21"/>
    <p:sldId id="280" r:id="rId22"/>
    <p:sldId id="263" r:id="rId23"/>
    <p:sldId id="282" r:id="rId24"/>
    <p:sldId id="281" r:id="rId25"/>
    <p:sldId id="283" r:id="rId26"/>
    <p:sldId id="285" r:id="rId27"/>
    <p:sldId id="287" r:id="rId28"/>
    <p:sldId id="288" r:id="rId29"/>
    <p:sldId id="29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5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9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CD6AD-A6F4-442A-B9A4-33736E2E18A0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39106-B772-4F78-9B46-722C89B3E4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32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161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756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220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503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475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68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81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930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79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375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30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279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228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49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3E48-CAC2-4149-AF11-04DAF0847F24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537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1EB3E48-CAC2-4149-AF11-04DAF0847F24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19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B3E48-CAC2-4149-AF11-04DAF0847F24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8A8F7CE-4259-4CE1-BA0B-FCBBE1F5BBA5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001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h-toulon.fr/documents/_processed_/csm_CHITS-Ste-Musse-010_8af23e09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166" y="-610848"/>
            <a:ext cx="13690165" cy="909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0611" y="315884"/>
            <a:ext cx="8640885" cy="3407127"/>
          </a:xfrm>
          <a:noFill/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TRAIEMENT CHIRURGICAL des CANCERS DU  POUMON EN 2016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>
                <a:solidFill>
                  <a:srgbClr val="FFFF00"/>
                </a:solidFill>
              </a:rPr>
              <a:t>Dr H.LAHLAH - Dr B.PETKOVA</a:t>
            </a:r>
          </a:p>
          <a:p>
            <a:r>
              <a:rPr lang="fr-FR" dirty="0">
                <a:solidFill>
                  <a:srgbClr val="FFFF00"/>
                </a:solidFill>
              </a:rPr>
              <a:t>Service de C chirurgie thoracique et Vasculaire </a:t>
            </a:r>
          </a:p>
          <a:p>
            <a:r>
              <a:rPr lang="fr-FR" dirty="0" err="1">
                <a:solidFill>
                  <a:srgbClr val="FFFF00"/>
                </a:solidFill>
              </a:rPr>
              <a:t>Hopital</a:t>
            </a:r>
            <a:r>
              <a:rPr lang="fr-FR" dirty="0">
                <a:solidFill>
                  <a:srgbClr val="FFFF00"/>
                </a:solidFill>
              </a:rPr>
              <a:t> Sainte Musse TOULON</a:t>
            </a:r>
          </a:p>
        </p:txBody>
      </p:sp>
    </p:spTree>
    <p:extLst>
      <p:ext uri="{BB962C8B-B14F-4D97-AF65-F5344CB8AC3E}">
        <p14:creationId xmlns:p14="http://schemas.microsoft.com/office/powerpoint/2010/main" val="194797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1579" y="1"/>
            <a:ext cx="9291215" cy="1524000"/>
          </a:xfrm>
        </p:spPr>
        <p:txBody>
          <a:bodyPr/>
          <a:lstStyle/>
          <a:p>
            <a:r>
              <a:rPr lang="fr-FR" dirty="0"/>
              <a:t>NOUVELLE APPROCHE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5333999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Principe de l’épargne parenchymateuse 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 &gt;&gt;&gt;</a:t>
            </a:r>
            <a:r>
              <a:rPr lang="fr-FR" dirty="0" err="1"/>
              <a:t>segmentectomies</a:t>
            </a:r>
            <a:r>
              <a:rPr lang="fr-FR" dirty="0"/>
              <a:t>                    conditions &gt;&gt;&gt;&gt; taille ;topographie ,,,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b="1" dirty="0">
                <a:solidFill>
                  <a:srgbClr val="FFFF00"/>
                </a:solidFill>
              </a:rPr>
              <a:t>Le minimal invasif</a:t>
            </a:r>
            <a:r>
              <a:rPr lang="fr-FR" dirty="0"/>
              <a:t>                       règles carcinologiques idem que chirurgie classique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                                                                   </a:t>
            </a:r>
          </a:p>
          <a:p>
            <a:pPr marL="0" indent="0">
              <a:buNone/>
            </a:pPr>
            <a:r>
              <a:rPr lang="fr-FR" dirty="0"/>
              <a:t>           conditions&gt;&gt;&gt;&gt;&gt;taille ;  topographie    </a:t>
            </a:r>
            <a:r>
              <a:rPr lang="fr-FR" dirty="0" smtClean="0"/>
              <a:t>; statut </a:t>
            </a:r>
            <a:r>
              <a:rPr lang="fr-FR" dirty="0"/>
              <a:t>ganglionnaire                                             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3572820" y="4069576"/>
            <a:ext cx="978408" cy="355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>
            <a:off x="3572820" y="3108035"/>
            <a:ext cx="978408" cy="346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bas 5"/>
          <p:cNvSpPr/>
          <p:nvPr/>
        </p:nvSpPr>
        <p:spPr>
          <a:xfrm>
            <a:off x="2413934" y="4424575"/>
            <a:ext cx="356975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0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7191" y="-18603"/>
            <a:ext cx="9295603" cy="1243554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Place des résections infra lobaires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45719"/>
          </a:xfrm>
          <a:solidFill>
            <a:schemeClr val="accent1">
              <a:lumMod val="50000"/>
            </a:schemeClr>
          </a:solidFill>
        </p:spPr>
        <p:txBody>
          <a:bodyPr>
            <a:normAutofit fontScale="25000" lnSpcReduction="20000"/>
          </a:bodyPr>
          <a:lstStyle/>
          <a:p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498746" y="1103705"/>
            <a:ext cx="6681843" cy="2958086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Option à prendre depuis le développement de la VATS et de la RATS</a:t>
            </a:r>
          </a:p>
          <a:p>
            <a:r>
              <a:rPr lang="fr-FR" dirty="0">
                <a:solidFill>
                  <a:srgbClr val="FFFF00"/>
                </a:solidFill>
              </a:rPr>
              <a:t>Conditions :tumeurs &lt;2cm, périphériques ,absence de ganglions suspects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fr-FR">
              <a:solidFill>
                <a:srgbClr val="FFFF00"/>
              </a:solidFill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477" y="1295534"/>
            <a:ext cx="4041775" cy="3188511"/>
          </a:xfrm>
          <a:solidFill>
            <a:schemeClr val="accent1">
              <a:lumMod val="50000"/>
            </a:schemeClr>
          </a:solidFill>
        </p:spPr>
      </p:pic>
      <p:pic>
        <p:nvPicPr>
          <p:cNvPr id="1026" name="Picture 2" descr="http://www.dynavie.com/PAGES_PRO/CORPS_HUMAIN/Photos_Dossiers/Segments_et_Lobu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4183037"/>
            <a:ext cx="5508104" cy="283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04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1703512" y="80234"/>
            <a:ext cx="3563889" cy="648072"/>
          </a:xfrm>
        </p:spPr>
        <p:txBody>
          <a:bodyPr>
            <a:noAutofit/>
          </a:bodyPr>
          <a:lstStyle/>
          <a:p>
            <a:r>
              <a:rPr lang="fr-FR" sz="2400" dirty="0"/>
              <a:t>Apport de la technologie</a:t>
            </a:r>
          </a:p>
        </p:txBody>
      </p:sp>
      <p:pic>
        <p:nvPicPr>
          <p:cNvPr id="4" name="Picture 2" descr="F:\ENDO G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337228" y="300993"/>
            <a:ext cx="3260947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203201" y="4068617"/>
            <a:ext cx="4608944" cy="2101273"/>
          </a:xfrm>
        </p:spPr>
        <p:txBody>
          <a:bodyPr/>
          <a:lstStyle/>
          <a:p>
            <a:r>
              <a:rPr lang="fr-FR" sz="2000" b="1" dirty="0">
                <a:solidFill>
                  <a:srgbClr val="FFFF00"/>
                </a:solidFill>
              </a:rPr>
              <a:t>Agrafage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sz="2000" b="1" dirty="0">
                <a:solidFill>
                  <a:srgbClr val="FFFF00"/>
                </a:solidFill>
              </a:rPr>
              <a:t>mécanique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Caméra haute </a:t>
            </a:r>
            <a:r>
              <a:rPr lang="fr-FR" sz="2000" b="1" dirty="0" smtClean="0">
                <a:solidFill>
                  <a:srgbClr val="FFFF00"/>
                </a:solidFill>
              </a:rPr>
              <a:t>résolution(3ccd,3D</a:t>
            </a:r>
            <a:r>
              <a:rPr lang="fr-FR" sz="2000" b="1" dirty="0">
                <a:solidFill>
                  <a:srgbClr val="FFFF00"/>
                </a:solidFill>
              </a:rPr>
              <a:t>)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Instrumentation dédiée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200000">
            <a:off x="8352116" y="947732"/>
            <a:ext cx="3263616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F:\tele H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32104" y="3263616"/>
            <a:ext cx="3635896" cy="359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5400000">
            <a:off x="3704598" y="1165986"/>
            <a:ext cx="3429000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-129269" y="639618"/>
            <a:ext cx="3055321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12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BUTs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57156"/>
            <a:ext cx="10515600" cy="4351338"/>
          </a:xfrm>
        </p:spPr>
        <p:txBody>
          <a:bodyPr/>
          <a:lstStyle/>
          <a:p>
            <a:r>
              <a:rPr lang="fr-FR" sz="2400" b="1" dirty="0">
                <a:solidFill>
                  <a:srgbClr val="FFFF00"/>
                </a:solidFill>
              </a:rPr>
              <a:t>Condition de non infériorité par rapport aux thoracotomies</a:t>
            </a:r>
          </a:p>
          <a:p>
            <a:endParaRPr lang="fr-FR" b="1" dirty="0">
              <a:solidFill>
                <a:srgbClr val="FFFF00"/>
              </a:solidFill>
            </a:endParaRPr>
          </a:p>
          <a:p>
            <a:r>
              <a:rPr lang="fr-FR" sz="2400" b="1" dirty="0">
                <a:solidFill>
                  <a:srgbClr val="FFFF00"/>
                </a:solidFill>
              </a:rPr>
              <a:t>Réduire le traumatisme per opératoire</a:t>
            </a:r>
          </a:p>
          <a:p>
            <a:endParaRPr lang="fr-FR" b="1" dirty="0">
              <a:solidFill>
                <a:srgbClr val="FFFF00"/>
              </a:solidFill>
            </a:endParaRPr>
          </a:p>
          <a:p>
            <a:r>
              <a:rPr lang="fr-FR" sz="2400" b="1" dirty="0">
                <a:solidFill>
                  <a:srgbClr val="FFFF00"/>
                </a:solidFill>
              </a:rPr>
              <a:t>Améliorer les suites opératoires</a:t>
            </a:r>
          </a:p>
        </p:txBody>
      </p:sp>
    </p:spTree>
    <p:extLst>
      <p:ext uri="{BB962C8B-B14F-4D97-AF65-F5344CB8AC3E}">
        <p14:creationId xmlns:p14="http://schemas.microsoft.com/office/powerpoint/2010/main" val="141749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Chirurgie </a:t>
            </a:r>
            <a:r>
              <a:rPr lang="fr-FR" dirty="0" err="1"/>
              <a:t>video</a:t>
            </a:r>
            <a:r>
              <a:rPr lang="fr-FR" dirty="0"/>
              <a:t>-assistée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69102"/>
          </a:xfrm>
        </p:spPr>
        <p:txBody>
          <a:bodyPr/>
          <a:lstStyle/>
          <a:p>
            <a:r>
              <a:rPr lang="fr-FR" dirty="0"/>
              <a:t>Début années 90 &gt;&gt;&gt; </a:t>
            </a:r>
            <a:r>
              <a:rPr lang="fr-FR" b="1" dirty="0" err="1">
                <a:solidFill>
                  <a:srgbClr val="FFFF00"/>
                </a:solidFill>
              </a:rPr>
              <a:t>plusieures</a:t>
            </a:r>
            <a:r>
              <a:rPr lang="fr-FR" b="1" dirty="0">
                <a:solidFill>
                  <a:srgbClr val="FFFF00"/>
                </a:solidFill>
              </a:rPr>
              <a:t> variantes</a:t>
            </a:r>
          </a:p>
          <a:p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Mini thoracotomie axillaire de </a:t>
            </a:r>
            <a:r>
              <a:rPr lang="fr-FR" dirty="0" smtClean="0"/>
              <a:t>5 à 7 </a:t>
            </a:r>
            <a:r>
              <a:rPr lang="fr-FR" dirty="0"/>
              <a:t>cm avec utilisation de un </a:t>
            </a:r>
            <a:r>
              <a:rPr lang="fr-FR" b="1" dirty="0"/>
              <a:t>écarteur</a:t>
            </a:r>
            <a:r>
              <a:rPr lang="fr-FR" dirty="0"/>
              <a:t> et d’une camera vidéo  ,,,,,pinces d’agrafage   </a:t>
            </a:r>
            <a:r>
              <a:rPr lang="fr-FR" b="1" dirty="0"/>
              <a:t>(</a:t>
            </a:r>
            <a:r>
              <a:rPr lang="fr-FR" b="1" dirty="0" err="1"/>
              <a:t>ctva</a:t>
            </a:r>
            <a:r>
              <a:rPr lang="fr-FR" b="1" dirty="0"/>
              <a:t>)</a:t>
            </a:r>
          </a:p>
          <a:p>
            <a:pPr marL="0" indent="0">
              <a:buNone/>
            </a:pPr>
            <a:r>
              <a:rPr lang="fr-FR" dirty="0"/>
              <a:t>GIUDICELLI 1994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Thoracotomie antérieure de 5cm </a:t>
            </a:r>
          </a:p>
          <a:p>
            <a:pPr marL="0" indent="0">
              <a:buNone/>
            </a:pPr>
            <a:r>
              <a:rPr lang="fr-FR" dirty="0"/>
              <a:t>2 orifices ‘camera et </a:t>
            </a:r>
            <a:r>
              <a:rPr lang="fr-FR" dirty="0" smtClean="0"/>
              <a:t>instruments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sans écarteur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4" name="Picture 4" descr="F:\incision avec alexi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14896" y="3643556"/>
            <a:ext cx="3838903" cy="2451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73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4463"/>
            <a:ext cx="4027053" cy="2014827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dirty="0"/>
              <a:t>Chirurgie </a:t>
            </a:r>
            <a:r>
              <a:rPr lang="fr-FR" dirty="0" err="1"/>
              <a:t>thoracoscopique</a:t>
            </a:r>
            <a:r>
              <a:rPr lang="fr-FR" dirty="0"/>
              <a:t> pure</a:t>
            </a:r>
            <a:br>
              <a:rPr lang="fr-FR" dirty="0"/>
            </a:br>
            <a:endParaRPr lang="fr-FR" dirty="0"/>
          </a:p>
        </p:txBody>
      </p:sp>
      <p:pic>
        <p:nvPicPr>
          <p:cNvPr id="5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0750" y="1062105"/>
            <a:ext cx="6011863" cy="41321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>
          <a:xfrm>
            <a:off x="0" y="2336800"/>
            <a:ext cx="2976403" cy="3574473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fr-FR" dirty="0" smtClean="0">
                <a:solidFill>
                  <a:srgbClr val="FFFF00"/>
                </a:solidFill>
              </a:rPr>
              <a:t>3 orifices </a:t>
            </a:r>
            <a:r>
              <a:rPr lang="fr-FR" dirty="0">
                <a:solidFill>
                  <a:srgbClr val="FFFF00"/>
                </a:solidFill>
              </a:rPr>
              <a:t>de 1,5 à 2,5 cm de diamètre  en </a:t>
            </a:r>
            <a:r>
              <a:rPr lang="fr-FR" dirty="0" smtClean="0">
                <a:solidFill>
                  <a:srgbClr val="FFFF00"/>
                </a:solidFill>
              </a:rPr>
              <a:t>triangulation.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dirty="0">
                <a:solidFill>
                  <a:srgbClr val="FFFF00"/>
                </a:solidFill>
              </a:rPr>
              <a:t/>
            </a:r>
            <a:br>
              <a:rPr lang="fr-FR" dirty="0">
                <a:solidFill>
                  <a:srgbClr val="FFFF00"/>
                </a:solidFill>
              </a:rPr>
            </a:br>
            <a:r>
              <a:rPr lang="fr-FR" dirty="0">
                <a:solidFill>
                  <a:srgbClr val="FFFF00"/>
                </a:solidFill>
              </a:rPr>
              <a:t>agrandissement d’un orifice  en fin de procédure pour extraire la pièce opératoire</a:t>
            </a:r>
          </a:p>
        </p:txBody>
      </p:sp>
      <p:sp>
        <p:nvSpPr>
          <p:cNvPr id="3" name="AutoShape 2" descr="Résultat de recherche d'images pour &quot;image de thoracoscopi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Résultat de recherche d'images pour &quot;image de thoracoscopi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02" name="Picture 6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291" y="2771918"/>
            <a:ext cx="4420702" cy="33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06777" y="240655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cap="all" dirty="0" smtClean="0">
                <a:solidFill>
                  <a:srgbClr val="FB8C29"/>
                </a:solidFill>
                <a:ea typeface="+mj-ea"/>
                <a:cs typeface="+mj-cs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660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Video</a:t>
            </a:r>
            <a:r>
              <a:rPr lang="fr-FR" dirty="0"/>
              <a:t> chirurgie à travers un seul orifice(</a:t>
            </a:r>
            <a:r>
              <a:rPr lang="fr-FR" dirty="0" err="1"/>
              <a:t>uniportal</a:t>
            </a:r>
            <a:r>
              <a:rPr lang="fr-FR" dirty="0"/>
              <a:t>/single incision)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6755" y="2015732"/>
            <a:ext cx="9291215" cy="3450613"/>
          </a:xfrm>
        </p:spPr>
        <p:txBody>
          <a:bodyPr/>
          <a:lstStyle/>
          <a:p>
            <a:r>
              <a:rPr lang="fr-FR" sz="2800" dirty="0">
                <a:solidFill>
                  <a:srgbClr val="FFFF00"/>
                </a:solidFill>
              </a:rPr>
              <a:t>Chirurgie difficile  peut s’</a:t>
            </a:r>
            <a:r>
              <a:rPr lang="fr-FR" sz="2800" dirty="0" err="1">
                <a:solidFill>
                  <a:srgbClr val="FFFF00"/>
                </a:solidFill>
              </a:rPr>
              <a:t>ameliorer</a:t>
            </a:r>
            <a:r>
              <a:rPr lang="fr-FR" sz="2800" dirty="0">
                <a:solidFill>
                  <a:srgbClr val="FFFF00"/>
                </a:solidFill>
              </a:rPr>
              <a:t> avec  les innovations </a:t>
            </a:r>
            <a:r>
              <a:rPr lang="fr-FR" sz="2800" dirty="0" smtClean="0">
                <a:solidFill>
                  <a:srgbClr val="FFFF00"/>
                </a:solidFill>
              </a:rPr>
              <a:t>technologiques</a:t>
            </a:r>
          </a:p>
          <a:p>
            <a:r>
              <a:rPr lang="fr-FR" sz="2800" dirty="0" smtClean="0">
                <a:solidFill>
                  <a:srgbClr val="FFFF00"/>
                </a:solidFill>
              </a:rPr>
              <a:t> journal of </a:t>
            </a:r>
            <a:r>
              <a:rPr lang="fr-FR" sz="2800" dirty="0" err="1" smtClean="0">
                <a:solidFill>
                  <a:srgbClr val="FFFF00"/>
                </a:solidFill>
              </a:rPr>
              <a:t>thoracic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</a:rPr>
              <a:t>disease</a:t>
            </a:r>
            <a:r>
              <a:rPr lang="fr-FR" sz="2800" dirty="0" smtClean="0">
                <a:solidFill>
                  <a:srgbClr val="FFFF00"/>
                </a:solidFill>
              </a:rPr>
              <a:t>  03/2016  &gt;&gt;ensemble de critiques contre cette voie</a:t>
            </a:r>
            <a:endParaRPr lang="fr-F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6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025" y="-187654"/>
            <a:ext cx="7538975" cy="7045654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94593" y="0"/>
            <a:ext cx="4558432" cy="2057400"/>
          </a:xfrm>
        </p:spPr>
        <p:txBody>
          <a:bodyPr/>
          <a:lstStyle/>
          <a:p>
            <a:r>
              <a:rPr lang="fr-FR" dirty="0"/>
              <a:t>INSTALLATION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3871912" y="378373"/>
            <a:ext cx="7483476" cy="548267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half" idx="2"/>
          </p:nvPr>
        </p:nvSpPr>
        <p:spPr>
          <a:xfrm>
            <a:off x="0" y="2057400"/>
            <a:ext cx="4772025" cy="4721772"/>
          </a:xfrm>
        </p:spPr>
        <p:txBody>
          <a:bodyPr/>
          <a:lstStyle/>
          <a:p>
            <a:r>
              <a:rPr lang="fr-FR" sz="3200" dirty="0">
                <a:solidFill>
                  <a:srgbClr val="FFFF00"/>
                </a:solidFill>
              </a:rPr>
              <a:t>Adaptation de l ’équipe chirurgicale  à une nouvelle </a:t>
            </a:r>
          </a:p>
          <a:p>
            <a:r>
              <a:rPr lang="fr-FR" sz="3200" dirty="0">
                <a:solidFill>
                  <a:srgbClr val="FFFF00"/>
                </a:solidFill>
              </a:rPr>
              <a:t>Installation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10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None/>
            </a:pPr>
            <a:r>
              <a:rPr lang="fr-FR"/>
              <a:t>VATS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4000" y="1"/>
            <a:ext cx="4427981" cy="360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51981" y="-1"/>
            <a:ext cx="4699633" cy="360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0386" y="3606472"/>
            <a:ext cx="4411594" cy="325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68367" y="3606472"/>
            <a:ext cx="4683246" cy="3251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3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-314035"/>
            <a:ext cx="8229600" cy="1534824"/>
          </a:xfr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fr-FR" sz="2400" b="1" dirty="0" smtClean="0"/>
              <a:t>Contraintes </a:t>
            </a:r>
            <a:r>
              <a:rPr lang="fr-FR" sz="2400" b="1" dirty="0"/>
              <a:t>particulières VATS</a:t>
            </a:r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4294967295"/>
          </p:nvPr>
        </p:nvSpPr>
        <p:spPr>
          <a:xfrm>
            <a:off x="129309" y="729673"/>
            <a:ext cx="12062691" cy="6128327"/>
          </a:xfrm>
        </p:spPr>
        <p:txBody>
          <a:bodyPr vert="horz" lIns="0" tIns="0" rIns="0" bIns="0" rtlCol="0" anchor="ctr">
            <a:normAutofit/>
          </a:bodyPr>
          <a:lstStyle/>
          <a:p>
            <a:pPr hangingPunct="0"/>
            <a:r>
              <a:rPr lang="fr-FR" sz="1800" dirty="0" smtClean="0">
                <a:solidFill>
                  <a:srgbClr val="FFFF00"/>
                </a:solidFill>
                <a:latin typeface="Arial" pitchFamily="18"/>
              </a:rPr>
              <a:t>Courbe  </a:t>
            </a:r>
            <a:r>
              <a:rPr lang="fr-FR" sz="1800" dirty="0">
                <a:solidFill>
                  <a:srgbClr val="FFFF00"/>
                </a:solidFill>
                <a:latin typeface="Arial" pitchFamily="18"/>
              </a:rPr>
              <a:t>d'apprentissage</a:t>
            </a:r>
          </a:p>
          <a:p>
            <a:pPr marL="0" indent="0" hangingPunct="0"/>
            <a:r>
              <a:rPr lang="fr-FR" sz="1800" dirty="0">
                <a:solidFill>
                  <a:srgbClr val="FFFF00"/>
                </a:solidFill>
                <a:latin typeface="Arial" pitchFamily="18"/>
              </a:rPr>
              <a:t>Variations anatomiques fréquentes</a:t>
            </a:r>
          </a:p>
          <a:p>
            <a:pPr marL="0" indent="0" hangingPunct="0">
              <a:buNone/>
            </a:pPr>
            <a:endParaRPr lang="fr-FR" sz="1800" dirty="0">
              <a:solidFill>
                <a:srgbClr val="FFFF00"/>
              </a:solidFill>
              <a:latin typeface="Arial" pitchFamily="18"/>
            </a:endParaRPr>
          </a:p>
          <a:p>
            <a:pPr marL="0" indent="0" hangingPunct="0"/>
            <a:r>
              <a:rPr lang="fr-FR" sz="1800" dirty="0">
                <a:solidFill>
                  <a:srgbClr val="FFFF00"/>
                </a:solidFill>
                <a:latin typeface="Arial" pitchFamily="18"/>
              </a:rPr>
              <a:t>impossibilité de palper le parenchyme&gt;&gt;intérêt imagerie récente</a:t>
            </a:r>
          </a:p>
          <a:p>
            <a:pPr marL="0" indent="0" hangingPunct="0">
              <a:buNone/>
            </a:pPr>
            <a:endParaRPr lang="fr-FR" sz="1800" dirty="0">
              <a:solidFill>
                <a:srgbClr val="FFFF00"/>
              </a:solidFill>
              <a:latin typeface="Arial" pitchFamily="18"/>
            </a:endParaRPr>
          </a:p>
          <a:p>
            <a:pPr marL="0" indent="0" hangingPunct="0"/>
            <a:r>
              <a:rPr lang="fr-FR" sz="1800" dirty="0">
                <a:solidFill>
                  <a:srgbClr val="FFFF00"/>
                </a:solidFill>
                <a:latin typeface="Arial" pitchFamily="18"/>
              </a:rPr>
              <a:t>Diagnostic histologique préalable </a:t>
            </a:r>
            <a:r>
              <a:rPr lang="fr-FR" sz="1800" dirty="0" smtClean="0">
                <a:solidFill>
                  <a:srgbClr val="FFFF00"/>
                </a:solidFill>
                <a:latin typeface="Arial" pitchFamily="18"/>
              </a:rPr>
              <a:t>&gt;&gt;</a:t>
            </a:r>
            <a:r>
              <a:rPr lang="fr-FR" sz="1800" dirty="0" smtClean="0">
                <a:solidFill>
                  <a:srgbClr val="FFFF00"/>
                </a:solidFill>
                <a:latin typeface="Arial" pitchFamily="18"/>
              </a:rPr>
              <a:t>nodule </a:t>
            </a:r>
            <a:r>
              <a:rPr lang="fr-FR" sz="1800" dirty="0">
                <a:solidFill>
                  <a:srgbClr val="FFFF00"/>
                </a:solidFill>
                <a:latin typeface="Arial" pitchFamily="18"/>
              </a:rPr>
              <a:t>profond</a:t>
            </a:r>
          </a:p>
          <a:p>
            <a:pPr marL="0" indent="0" hangingPunct="0">
              <a:buNone/>
            </a:pPr>
            <a:endParaRPr lang="fr-FR" sz="1800" dirty="0">
              <a:solidFill>
                <a:srgbClr val="FFFF00"/>
              </a:solidFill>
              <a:latin typeface="Arial" pitchFamily="18"/>
            </a:endParaRPr>
          </a:p>
          <a:p>
            <a:pPr marL="0" indent="0" hangingPunct="0"/>
            <a:r>
              <a:rPr lang="fr-FR" sz="1800" dirty="0">
                <a:solidFill>
                  <a:srgbClr val="FFFF00"/>
                </a:solidFill>
                <a:latin typeface="Arial" pitchFamily="18"/>
              </a:rPr>
              <a:t>Reconstruction 3D pour les exérèses  complexes</a:t>
            </a:r>
          </a:p>
          <a:p>
            <a:pPr marL="0" indent="0" hangingPunct="0"/>
            <a:endParaRPr lang="fr-FR" sz="1800" dirty="0">
              <a:solidFill>
                <a:srgbClr val="FFFF00"/>
              </a:solidFill>
              <a:latin typeface="Arial" pitchFamily="18"/>
            </a:endParaRPr>
          </a:p>
          <a:p>
            <a:pPr marL="0" indent="0" hangingPunct="0"/>
            <a:r>
              <a:rPr lang="fr-FR" sz="1800" dirty="0">
                <a:solidFill>
                  <a:srgbClr val="FFFF00"/>
                </a:solidFill>
                <a:latin typeface="Arial" pitchFamily="18"/>
              </a:rPr>
              <a:t>Complications vasculaires </a:t>
            </a:r>
            <a:r>
              <a:rPr lang="fr-FR" sz="1800" dirty="0" smtClean="0">
                <a:solidFill>
                  <a:srgbClr val="FFFF00"/>
                </a:solidFill>
                <a:latin typeface="Arial" pitchFamily="18"/>
              </a:rPr>
              <a:t>+++++</a:t>
            </a:r>
            <a:endParaRPr lang="fr-FR" sz="1800" dirty="0">
              <a:solidFill>
                <a:srgbClr val="FFFF00"/>
              </a:solidFill>
              <a:latin typeface="Arial" pitchFamily="18"/>
            </a:endParaRPr>
          </a:p>
          <a:p>
            <a:pPr marL="0" indent="0" hangingPunct="0">
              <a:buNone/>
            </a:pPr>
            <a:endParaRPr lang="fr-FR" sz="1800" dirty="0">
              <a:solidFill>
                <a:srgbClr val="FFFF00"/>
              </a:solidFill>
              <a:latin typeface="Arial" pitchFamily="18"/>
            </a:endParaRPr>
          </a:p>
          <a:p>
            <a:pPr marL="0" indent="0" hangingPunct="0"/>
            <a:r>
              <a:rPr lang="fr-FR" sz="1800" dirty="0" smtClean="0">
                <a:solidFill>
                  <a:srgbClr val="FFFF00"/>
                </a:solidFill>
                <a:latin typeface="Arial" pitchFamily="18"/>
              </a:rPr>
              <a:t>Conversion  &gt;&gt;pas considérée comme un </a:t>
            </a:r>
            <a:r>
              <a:rPr lang="fr-FR" sz="1800" dirty="0">
                <a:solidFill>
                  <a:srgbClr val="FFFF00"/>
                </a:solidFill>
                <a:latin typeface="Arial" pitchFamily="18"/>
              </a:rPr>
              <a:t>é</a:t>
            </a:r>
            <a:r>
              <a:rPr lang="fr-FR" sz="1800" dirty="0" smtClean="0">
                <a:solidFill>
                  <a:srgbClr val="FFFF00"/>
                </a:solidFill>
                <a:latin typeface="Arial" pitchFamily="18"/>
              </a:rPr>
              <a:t>chec</a:t>
            </a:r>
          </a:p>
          <a:p>
            <a:pPr marL="0" indent="0" hangingPunct="0">
              <a:buNone/>
            </a:pPr>
            <a:endParaRPr lang="fr-FR" sz="1800" dirty="0">
              <a:solidFill>
                <a:srgbClr val="FFFF00"/>
              </a:solidFill>
              <a:latin typeface="Arial" pitchFamily="18"/>
            </a:endParaRPr>
          </a:p>
          <a:p>
            <a:pPr marL="0" indent="0" hangingPunct="0">
              <a:buNone/>
            </a:pPr>
            <a:endParaRPr lang="fr-FR" sz="1800" dirty="0">
              <a:latin typeface="Arial" pitchFamily="1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044" y="2864464"/>
            <a:ext cx="2581390" cy="155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088" y="970988"/>
            <a:ext cx="277934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F:\ecarteurs + tampo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48128" y="4725144"/>
            <a:ext cx="3096348" cy="2148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48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46802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La chirurgie oncologique thoracique est essentiellement axée sur la prise en charge des cancers broncho- pulmonaires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7254" y="3355167"/>
            <a:ext cx="10515600" cy="435133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fr-FR" sz="2400" dirty="0">
                <a:solidFill>
                  <a:srgbClr val="FFFF00"/>
                </a:solidFill>
              </a:rPr>
              <a:t>En 2015 &gt;&gt;&gt;385000  nouveaux cas    &gt;&gt;   211000  h</a:t>
            </a:r>
          </a:p>
          <a:p>
            <a:pPr marL="0" indent="0">
              <a:buNone/>
            </a:pPr>
            <a:r>
              <a:rPr lang="fr-FR" dirty="0">
                <a:solidFill>
                  <a:srgbClr val="FFFF00"/>
                </a:solidFill>
              </a:rPr>
              <a:t>                                                                           174000  f</a:t>
            </a:r>
          </a:p>
          <a:p>
            <a:r>
              <a:rPr lang="fr-FR" sz="2400" dirty="0">
                <a:solidFill>
                  <a:srgbClr val="FFFF00"/>
                </a:solidFill>
              </a:rPr>
              <a:t>149000 décès   &gt;&gt;&gt;&gt; 1</a:t>
            </a:r>
            <a:r>
              <a:rPr lang="fr-FR" sz="2400" baseline="30000" dirty="0">
                <a:solidFill>
                  <a:srgbClr val="FFFF00"/>
                </a:solidFill>
              </a:rPr>
              <a:t>er</a:t>
            </a:r>
            <a:r>
              <a:rPr lang="fr-FR" sz="2400" dirty="0">
                <a:solidFill>
                  <a:srgbClr val="FFFF00"/>
                </a:solidFill>
              </a:rPr>
              <a:t> cancer meurtrier  chez l’homme et</a:t>
            </a:r>
          </a:p>
          <a:p>
            <a:pPr marL="0" indent="0">
              <a:buNone/>
            </a:pPr>
            <a:r>
              <a:rPr lang="fr-FR" dirty="0">
                <a:solidFill>
                  <a:srgbClr val="FFFF00"/>
                </a:solidFill>
              </a:rPr>
              <a:t>  </a:t>
            </a:r>
            <a:r>
              <a:rPr lang="fr-FR" sz="2400" dirty="0">
                <a:solidFill>
                  <a:srgbClr val="FFFF00"/>
                </a:solidFill>
              </a:rPr>
              <a:t>2eme cancer après le cancer du sein chez la femme</a:t>
            </a:r>
          </a:p>
        </p:txBody>
      </p:sp>
    </p:spTree>
    <p:extLst>
      <p:ext uri="{BB962C8B-B14F-4D97-AF65-F5344CB8AC3E}">
        <p14:creationId xmlns:p14="http://schemas.microsoft.com/office/powerpoint/2010/main" val="100926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RESULTATS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3" name="Picture 2" descr="F:\radio contrôle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7453" y="1728319"/>
            <a:ext cx="4040188" cy="4104455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3" descr="F:\pansement fi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94666" y="2010832"/>
            <a:ext cx="4572000" cy="4329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22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evmed.ch/var/ezflow_site/storage/images/revmed.ch/rms/2012/rms-n-346/images/rms_idpas_d_isbn_pu2012-24s_sa07_art07_img002.jpg/1361478-1-eng-GB/RMS_idPAS_D_ISBN_pu2012-24s_sa07_art07_img002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843" y="1806828"/>
            <a:ext cx="9108504" cy="476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de la VATS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298121" y="1681843"/>
            <a:ext cx="9444674" cy="4963886"/>
          </a:xfrm>
        </p:spPr>
        <p:txBody>
          <a:bodyPr/>
          <a:lstStyle/>
          <a:p>
            <a:r>
              <a:rPr lang="fr-FR" dirty="0"/>
              <a:t>REVUE MEDICALE SUISSE DR KRUEGER 2012</a:t>
            </a:r>
          </a:p>
        </p:txBody>
      </p:sp>
    </p:spTree>
    <p:extLst>
      <p:ext uri="{BB962C8B-B14F-4D97-AF65-F5344CB8AC3E}">
        <p14:creationId xmlns:p14="http://schemas.microsoft.com/office/powerpoint/2010/main" val="60292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. 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09" y="1579425"/>
            <a:ext cx="5631411" cy="403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ig. 1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6" y="1323926"/>
            <a:ext cx="4631273" cy="42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63273" y="99320"/>
            <a:ext cx="703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FR" b="1" i="0" dirty="0" err="1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Video-assisted</a:t>
            </a:r>
            <a:r>
              <a:rPr lang="fr-FR" b="1" i="0" dirty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fr-FR" b="1" i="0" dirty="0" err="1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thoracoscopic</a:t>
            </a:r>
            <a:r>
              <a:rPr lang="fr-FR" b="1" i="0" dirty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fr-FR" b="1" i="0" dirty="0" err="1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lobectomy</a:t>
            </a:r>
            <a:r>
              <a:rPr lang="fr-FR" b="1" i="0" dirty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 vs. </a:t>
            </a:r>
            <a:r>
              <a:rPr lang="fr-FR" b="1" i="0" dirty="0" err="1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conventional</a:t>
            </a:r>
            <a:r>
              <a:rPr lang="fr-FR" b="1" i="0" dirty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fr-FR" b="1" i="0" dirty="0" err="1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lobectomy</a:t>
            </a:r>
            <a:r>
              <a:rPr lang="fr-FR" b="1" i="0" dirty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 via open </a:t>
            </a:r>
            <a:r>
              <a:rPr lang="fr-FR" b="1" i="0" dirty="0" err="1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thoracotomy</a:t>
            </a:r>
            <a:r>
              <a:rPr lang="fr-FR" b="1" i="0" dirty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 in patients </a:t>
            </a:r>
            <a:r>
              <a:rPr lang="fr-FR" b="1" i="0" dirty="0" err="1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with</a:t>
            </a:r>
            <a:r>
              <a:rPr lang="fr-FR" b="1" i="0" dirty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fr-FR" b="1" i="0" dirty="0" err="1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clinical</a:t>
            </a:r>
            <a:r>
              <a:rPr lang="fr-FR" b="1" i="0" dirty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 stage IA non-</a:t>
            </a:r>
            <a:r>
              <a:rPr lang="fr-FR" b="1" i="0" dirty="0" err="1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small</a:t>
            </a:r>
            <a:r>
              <a:rPr lang="fr-FR" b="1" i="0" dirty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fr-FR" b="1" i="0" dirty="0" err="1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cell</a:t>
            </a:r>
            <a:r>
              <a:rPr lang="fr-FR" b="1" i="0" dirty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fr-FR" b="1" i="0" dirty="0" err="1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lung</a:t>
            </a:r>
            <a:r>
              <a:rPr lang="fr-FR" b="1" i="0" dirty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fr-FR" b="1" i="0" dirty="0" err="1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carcinoma</a:t>
            </a:r>
            <a:r>
              <a:rPr lang="fr-FR" b="1" i="0" dirty="0">
                <a:solidFill>
                  <a:srgbClr val="FFFF00"/>
                </a:solidFill>
                <a:effectLst/>
                <a:latin typeface="Georgia" panose="02040502050405020303" pitchFamily="18" charset="0"/>
              </a:rPr>
              <a:t> ;MOTOKI SAKURABA  2007</a:t>
            </a:r>
          </a:p>
        </p:txBody>
      </p:sp>
      <p:pic>
        <p:nvPicPr>
          <p:cNvPr id="4102" name="Picture 6" descr="http://cdn.oas-eu1.adnxs.com/0/OxfordJournals/H_EACTS_ESTS_LO_0516/EACTS_con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5869971"/>
            <a:ext cx="69342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41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8229600" cy="1600200"/>
          </a:xfrm>
        </p:spPr>
        <p:txBody>
          <a:bodyPr vert="horz" lIns="0" tIns="0" rIns="0" bIns="0" rtlCol="0" anchor="ctr">
            <a:normAutofit/>
          </a:bodyPr>
          <a:lstStyle/>
          <a:p>
            <a:pPr lvl="0">
              <a:buNone/>
            </a:pPr>
            <a:r>
              <a:rPr lang="fr-FR" sz="4000" b="1" dirty="0"/>
              <a:t>Résultats</a:t>
            </a:r>
            <a:br>
              <a:rPr lang="fr-FR" sz="4000" b="1" dirty="0"/>
            </a:br>
            <a:r>
              <a:rPr lang="fr-FR" sz="2000" b="1" dirty="0"/>
              <a:t/>
            </a:r>
            <a:br>
              <a:rPr lang="fr-FR" sz="2000" b="1" dirty="0"/>
            </a:br>
            <a:r>
              <a:rPr lang="fr-FR" sz="2000" b="1" dirty="0"/>
              <a:t>Méta analyse CHEN F EJSO, 20 études, 3457 interventions pour stade I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0" y="2060575"/>
            <a:ext cx="8229600" cy="4797425"/>
          </a:xfrm>
        </p:spPr>
        <p:txBody>
          <a:bodyPr vert="horz" lIns="0" tIns="0" rIns="0" bIns="0" rtlCol="0">
            <a:normAutofit fontScale="85000" lnSpcReduction="20000"/>
          </a:bodyPr>
          <a:lstStyle/>
          <a:p>
            <a:pPr lvl="0"/>
            <a:r>
              <a:rPr lang="fr-FR" sz="1800" dirty="0" smtClean="0">
                <a:solidFill>
                  <a:srgbClr val="FFFF00"/>
                </a:solidFill>
                <a:latin typeface="" pitchFamily="18"/>
              </a:rPr>
              <a:t>Interventions  plus  </a:t>
            </a:r>
            <a:r>
              <a:rPr lang="fr-FR" sz="1800" dirty="0">
                <a:solidFill>
                  <a:srgbClr val="FFFF00"/>
                </a:solidFill>
                <a:latin typeface="" pitchFamily="18"/>
              </a:rPr>
              <a:t>longues</a:t>
            </a:r>
          </a:p>
          <a:p>
            <a:pPr marL="0" indent="0">
              <a:buNone/>
            </a:pPr>
            <a:endParaRPr lang="fr-FR" sz="1800" dirty="0">
              <a:solidFill>
                <a:srgbClr val="FFFF00"/>
              </a:solidFill>
              <a:latin typeface="" pitchFamily="18"/>
            </a:endParaRPr>
          </a:p>
          <a:p>
            <a:pPr lvl="0"/>
            <a:r>
              <a:rPr lang="fr-FR" sz="1800" dirty="0">
                <a:solidFill>
                  <a:srgbClr val="FFFF00"/>
                </a:solidFill>
                <a:latin typeface="" pitchFamily="18"/>
              </a:rPr>
              <a:t>Diminution douleurs postopératoires et résiduelles</a:t>
            </a:r>
          </a:p>
          <a:p>
            <a:pPr marL="0" indent="0">
              <a:buNone/>
            </a:pPr>
            <a:endParaRPr lang="fr-FR" sz="1800" dirty="0">
              <a:solidFill>
                <a:srgbClr val="FFFF00"/>
              </a:solidFill>
              <a:latin typeface="" pitchFamily="18"/>
            </a:endParaRPr>
          </a:p>
          <a:p>
            <a:pPr lvl="0"/>
            <a:r>
              <a:rPr lang="fr-FR" sz="1800" dirty="0">
                <a:solidFill>
                  <a:srgbClr val="FFFF00"/>
                </a:solidFill>
                <a:latin typeface="" pitchFamily="18"/>
              </a:rPr>
              <a:t>Pertes sanguines diminuées</a:t>
            </a:r>
          </a:p>
          <a:p>
            <a:pPr marL="0" indent="0">
              <a:buNone/>
            </a:pPr>
            <a:endParaRPr lang="fr-FR" sz="1800" dirty="0">
              <a:solidFill>
                <a:srgbClr val="FFFF00"/>
              </a:solidFill>
              <a:latin typeface="" pitchFamily="18"/>
            </a:endParaRPr>
          </a:p>
          <a:p>
            <a:pPr lvl="0"/>
            <a:r>
              <a:rPr lang="fr-FR" sz="1800" dirty="0">
                <a:solidFill>
                  <a:srgbClr val="FFFF00"/>
                </a:solidFill>
                <a:latin typeface="" pitchFamily="18"/>
              </a:rPr>
              <a:t>Diminution durée de drainage</a:t>
            </a:r>
          </a:p>
          <a:p>
            <a:pPr marL="0" indent="0">
              <a:buNone/>
            </a:pPr>
            <a:endParaRPr lang="fr-FR" sz="1800" dirty="0">
              <a:solidFill>
                <a:srgbClr val="FFFF00"/>
              </a:solidFill>
              <a:latin typeface="" pitchFamily="18"/>
            </a:endParaRPr>
          </a:p>
          <a:p>
            <a:pPr lvl="0"/>
            <a:r>
              <a:rPr lang="fr-FR" sz="1800" dirty="0">
                <a:solidFill>
                  <a:srgbClr val="FFFF00"/>
                </a:solidFill>
                <a:latin typeface="" pitchFamily="18"/>
              </a:rPr>
              <a:t>Hospitalisation plus courte</a:t>
            </a:r>
          </a:p>
          <a:p>
            <a:pPr marL="0" indent="0">
              <a:buNone/>
            </a:pPr>
            <a:endParaRPr lang="fr-FR" sz="1800" dirty="0">
              <a:solidFill>
                <a:srgbClr val="FFFF00"/>
              </a:solidFill>
              <a:latin typeface="" pitchFamily="18"/>
            </a:endParaRPr>
          </a:p>
          <a:p>
            <a:pPr lvl="0"/>
            <a:r>
              <a:rPr lang="fr-FR" sz="1800" dirty="0">
                <a:solidFill>
                  <a:srgbClr val="FFFF00"/>
                </a:solidFill>
                <a:latin typeface="" pitchFamily="18"/>
              </a:rPr>
              <a:t>Moins de complications postopératoires (pneumopathies)</a:t>
            </a:r>
          </a:p>
          <a:p>
            <a:pPr marL="0" indent="0">
              <a:buNone/>
            </a:pPr>
            <a:endParaRPr lang="fr-FR" sz="1800" dirty="0">
              <a:solidFill>
                <a:srgbClr val="FFFF00"/>
              </a:solidFill>
              <a:latin typeface="" pitchFamily="18"/>
            </a:endParaRPr>
          </a:p>
          <a:p>
            <a:pPr lvl="0"/>
            <a:r>
              <a:rPr lang="fr-FR" sz="1800" dirty="0">
                <a:solidFill>
                  <a:srgbClr val="FFFF00"/>
                </a:solidFill>
                <a:latin typeface="" pitchFamily="18"/>
              </a:rPr>
              <a:t>Moins de récidives locales et des rechutes à distance (attention biais,  formes les plus favorables, petits nodules périphériques</a:t>
            </a:r>
            <a:r>
              <a:rPr lang="fr-FR" sz="1800" dirty="0">
                <a:latin typeface="" pitchFamily="1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626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vert="horz" lIns="0" tIns="0" rIns="0" bIns="0" rtlCol="0" anchor="ctr">
            <a:normAutofit/>
          </a:bodyPr>
          <a:lstStyle/>
          <a:p>
            <a:pPr lvl="0">
              <a:buNone/>
            </a:pPr>
            <a:r>
              <a:rPr lang="fr-FR" sz="3200"/>
              <a:t>VATS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39481" y="368274"/>
            <a:ext cx="9143643" cy="6138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5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179388"/>
            <a:ext cx="7559675" cy="1143000"/>
          </a:xfrm>
        </p:spPr>
        <p:txBody>
          <a:bodyPr vert="horz" lIns="0" tIns="0" rIns="0" bIns="0" rtlCol="0" anchor="ctr">
            <a:normAutofit/>
          </a:bodyPr>
          <a:lstStyle/>
          <a:p>
            <a:pPr lvl="0">
              <a:buNone/>
            </a:pPr>
            <a:r>
              <a:rPr lang="fr-FR" sz="3600"/>
              <a:t>Chirurgie thoracique assistée par robot</a:t>
            </a:r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4294967295"/>
          </p:nvPr>
        </p:nvSpPr>
        <p:spPr>
          <a:xfrm>
            <a:off x="0" y="539750"/>
            <a:ext cx="7704138" cy="4525963"/>
          </a:xfrm>
        </p:spPr>
        <p:txBody>
          <a:bodyPr vert="horz" lIns="0" tIns="0" rIns="0" bIns="0" rtlCol="0" anchor="ctr" anchorCtr="1">
            <a:normAutofit/>
          </a:bodyPr>
          <a:lstStyle/>
          <a:p>
            <a:pPr marL="0" indent="0" hangingPunct="0">
              <a:buNone/>
            </a:pPr>
            <a:r>
              <a:rPr lang="fr-FR" sz="1800" b="1" dirty="0"/>
              <a:t>Da Vinci Intuitive </a:t>
            </a:r>
            <a:r>
              <a:rPr lang="fr-FR" sz="1800" b="1" dirty="0" err="1"/>
              <a:t>Surgical</a:t>
            </a:r>
            <a:endParaRPr lang="fr-FR" sz="1800" b="1" dirty="0"/>
          </a:p>
          <a:p>
            <a:pPr marL="0" indent="0" hangingPunct="0">
              <a:buNone/>
            </a:pPr>
            <a:r>
              <a:rPr lang="fr-FR" sz="1800" dirty="0"/>
              <a:t>Plate-forme chirurgicale autonome,</a:t>
            </a:r>
          </a:p>
          <a:p>
            <a:pPr marL="0" indent="0" hangingPunct="0">
              <a:buNone/>
            </a:pPr>
            <a:r>
              <a:rPr lang="fr-FR" sz="1800" dirty="0"/>
              <a:t>équipée de micro instruments </a:t>
            </a:r>
          </a:p>
          <a:p>
            <a:pPr marL="0" indent="0" hangingPunct="0">
              <a:buNone/>
            </a:pPr>
            <a:r>
              <a:rPr lang="fr-FR" sz="1800" dirty="0"/>
              <a:t>manipulés par des bras articulés et </a:t>
            </a:r>
          </a:p>
          <a:p>
            <a:pPr marL="0" indent="0" hangingPunct="0">
              <a:buNone/>
            </a:pPr>
            <a:r>
              <a:rPr lang="fr-FR" sz="1800" dirty="0"/>
              <a:t>pilotés à distance par le chirurgien à</a:t>
            </a:r>
          </a:p>
          <a:p>
            <a:pPr marL="0" indent="0" hangingPunct="0">
              <a:buNone/>
            </a:pPr>
            <a:r>
              <a:rPr lang="fr-FR" sz="1800" dirty="0"/>
              <a:t>l'aide d'une console 3D HD</a:t>
            </a:r>
          </a:p>
          <a:p>
            <a:endParaRPr lang="fr-FR" sz="11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60098" y="1268761"/>
            <a:ext cx="3619076" cy="253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64527" y="4513417"/>
            <a:ext cx="6028922" cy="1571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4149080"/>
            <a:ext cx="2874437" cy="195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90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fr-FR" dirty="0"/>
              <a:t>RATS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40528" y="3300248"/>
            <a:ext cx="5951471" cy="355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297527" y="115614"/>
            <a:ext cx="5888136" cy="318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" y="115614"/>
            <a:ext cx="6234191" cy="330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3" y="3420449"/>
            <a:ext cx="6156445" cy="343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31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97214" y="1"/>
            <a:ext cx="6056586" cy="1198178"/>
          </a:xfrm>
        </p:spPr>
        <p:txBody>
          <a:bodyPr/>
          <a:lstStyle/>
          <a:p>
            <a:r>
              <a:rPr lang="fr-FR" dirty="0"/>
              <a:t>RATS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572" y="785091"/>
            <a:ext cx="11280228" cy="6072909"/>
          </a:xfrm>
        </p:spPr>
        <p:txBody>
          <a:bodyPr>
            <a:normAutofit fontScale="92500" lnSpcReduction="10000"/>
          </a:bodyPr>
          <a:lstStyle/>
          <a:p>
            <a:r>
              <a:rPr lang="fr-FR" sz="2900" dirty="0">
                <a:solidFill>
                  <a:srgbClr val="FFFF00"/>
                </a:solidFill>
              </a:rPr>
              <a:t>Mouvements intuitifs, pas de délai de </a:t>
            </a:r>
            <a:r>
              <a:rPr lang="fr-FR" sz="2900" dirty="0" smtClean="0">
                <a:solidFill>
                  <a:srgbClr val="FFFF00"/>
                </a:solidFill>
              </a:rPr>
              <a:t>transmission</a:t>
            </a:r>
            <a:endParaRPr lang="fr-FR" sz="2900" dirty="0">
              <a:solidFill>
                <a:srgbClr val="FFFF00"/>
              </a:solidFill>
            </a:endParaRPr>
          </a:p>
          <a:p>
            <a:r>
              <a:rPr lang="fr-FR" sz="3600" dirty="0">
                <a:solidFill>
                  <a:srgbClr val="FFFF00"/>
                </a:solidFill>
              </a:rPr>
              <a:t>Articulation des instruments à 360°</a:t>
            </a:r>
          </a:p>
          <a:p>
            <a:r>
              <a:rPr lang="fr-FR" sz="3600" dirty="0" smtClean="0">
                <a:solidFill>
                  <a:srgbClr val="FFFF00"/>
                </a:solidFill>
              </a:rPr>
              <a:t>Agrandissement </a:t>
            </a:r>
            <a:r>
              <a:rPr lang="fr-FR" sz="3600" dirty="0">
                <a:solidFill>
                  <a:srgbClr val="FFFF00"/>
                </a:solidFill>
              </a:rPr>
              <a:t>de l’image jusqu’à 15 fois, dissection fine et précise</a:t>
            </a:r>
          </a:p>
          <a:p>
            <a:r>
              <a:rPr lang="fr-FR" sz="2900" dirty="0" smtClean="0">
                <a:solidFill>
                  <a:srgbClr val="FFFF00"/>
                </a:solidFill>
              </a:rPr>
              <a:t>Vision </a:t>
            </a:r>
            <a:r>
              <a:rPr lang="fr-FR" sz="2900" dirty="0">
                <a:solidFill>
                  <a:srgbClr val="FFFF00"/>
                </a:solidFill>
              </a:rPr>
              <a:t>binoculaire 3D, sensation immersive</a:t>
            </a:r>
          </a:p>
          <a:p>
            <a:r>
              <a:rPr lang="fr-FR" sz="2900" dirty="0" smtClean="0">
                <a:solidFill>
                  <a:srgbClr val="FFFF00"/>
                </a:solidFill>
              </a:rPr>
              <a:t>Parfaite </a:t>
            </a:r>
            <a:r>
              <a:rPr lang="fr-FR" sz="2900" dirty="0">
                <a:solidFill>
                  <a:srgbClr val="FFFF00"/>
                </a:solidFill>
              </a:rPr>
              <a:t>coordination mains –yeux</a:t>
            </a:r>
          </a:p>
          <a:p>
            <a:r>
              <a:rPr lang="fr-FR" sz="2900" dirty="0" smtClean="0">
                <a:solidFill>
                  <a:srgbClr val="FFFF00"/>
                </a:solidFill>
              </a:rPr>
              <a:t>Filtre </a:t>
            </a:r>
            <a:r>
              <a:rPr lang="fr-FR" sz="2900" dirty="0">
                <a:solidFill>
                  <a:srgbClr val="FFFF00"/>
                </a:solidFill>
              </a:rPr>
              <a:t>annulant le tremblement naturel, stabilité des gestes</a:t>
            </a:r>
          </a:p>
          <a:p>
            <a:r>
              <a:rPr lang="fr-FR" sz="2600" dirty="0" smtClean="0">
                <a:solidFill>
                  <a:srgbClr val="FFFF00"/>
                </a:solidFill>
              </a:rPr>
              <a:t>Courbe </a:t>
            </a:r>
            <a:r>
              <a:rPr lang="fr-FR" sz="2600" dirty="0">
                <a:solidFill>
                  <a:srgbClr val="FFFF00"/>
                </a:solidFill>
              </a:rPr>
              <a:t>d’apprentissage semble être moins longue</a:t>
            </a:r>
          </a:p>
          <a:p>
            <a:r>
              <a:rPr lang="fr-FR" sz="2600" dirty="0" smtClean="0">
                <a:solidFill>
                  <a:srgbClr val="FFFF00"/>
                </a:solidFill>
              </a:rPr>
              <a:t>Publications  </a:t>
            </a:r>
            <a:r>
              <a:rPr lang="fr-FR" sz="2600" dirty="0">
                <a:solidFill>
                  <a:srgbClr val="FFFF00"/>
                </a:solidFill>
              </a:rPr>
              <a:t>montrant la faisabilité et les bons résultats à court et moyen terme</a:t>
            </a:r>
          </a:p>
          <a:p>
            <a:r>
              <a:rPr lang="fr-FR" sz="2200" b="1" dirty="0" smtClean="0">
                <a:solidFill>
                  <a:srgbClr val="FFFF00"/>
                </a:solidFill>
              </a:rPr>
              <a:t>Résultats </a:t>
            </a:r>
            <a:r>
              <a:rPr lang="fr-FR" sz="2200" b="1" dirty="0">
                <a:solidFill>
                  <a:srgbClr val="FFFF00"/>
                </a:solidFill>
              </a:rPr>
              <a:t>superposables à la VATS</a:t>
            </a:r>
          </a:p>
          <a:p>
            <a:endParaRPr lang="fr-FR" sz="1800" b="1" dirty="0"/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9960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787979"/>
            <a:ext cx="8229600" cy="4338185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Coût +++</a:t>
            </a:r>
          </a:p>
          <a:p>
            <a:pPr marL="0" indent="0">
              <a:buNone/>
            </a:pPr>
            <a:endParaRPr lang="fr-FR" sz="1800" dirty="0">
              <a:solidFill>
                <a:srgbClr val="FFFF00"/>
              </a:solidFill>
            </a:endParaRPr>
          </a:p>
          <a:p>
            <a:r>
              <a:rPr lang="fr-FR" sz="2400" dirty="0">
                <a:solidFill>
                  <a:srgbClr val="FFFF00"/>
                </a:solidFill>
              </a:rPr>
              <a:t>Pas de retour de force</a:t>
            </a:r>
          </a:p>
          <a:p>
            <a:pPr marL="0" indent="0">
              <a:buNone/>
            </a:pPr>
            <a:endParaRPr lang="fr-FR" sz="1800" dirty="0">
              <a:solidFill>
                <a:srgbClr val="FFFF00"/>
              </a:solidFill>
            </a:endParaRPr>
          </a:p>
          <a:p>
            <a:r>
              <a:rPr lang="fr-FR" sz="2400" dirty="0">
                <a:solidFill>
                  <a:srgbClr val="FFFF00"/>
                </a:solidFill>
              </a:rPr>
              <a:t>Opérateur en dehors du champs opératoire</a:t>
            </a:r>
          </a:p>
          <a:p>
            <a:pPr marL="0" indent="0">
              <a:buNone/>
            </a:pPr>
            <a:endParaRPr lang="fr-FR" sz="1800" dirty="0">
              <a:solidFill>
                <a:srgbClr val="FFFF00"/>
              </a:solidFill>
            </a:endParaRPr>
          </a:p>
          <a:p>
            <a:r>
              <a:rPr lang="fr-FR" sz="2400" dirty="0">
                <a:solidFill>
                  <a:srgbClr val="FFFF00"/>
                </a:solidFill>
              </a:rPr>
              <a:t>Nécessité d’un assistant expérimenté, sécurité opératoire</a:t>
            </a:r>
          </a:p>
        </p:txBody>
      </p:sp>
    </p:spTree>
    <p:extLst>
      <p:ext uri="{BB962C8B-B14F-4D97-AF65-F5344CB8AC3E}">
        <p14:creationId xmlns:p14="http://schemas.microsoft.com/office/powerpoint/2010/main" val="311581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1451579" y="1"/>
            <a:ext cx="9291215" cy="1043708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fr-FR" dirty="0"/>
              <a:t>Conclusion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 txBox="1">
            <a:spLocks noGrp="1"/>
          </p:cNvSpPr>
          <p:nvPr>
            <p:ph type="body" idx="4294967295"/>
          </p:nvPr>
        </p:nvSpPr>
        <p:spPr>
          <a:xfrm>
            <a:off x="609600" y="849745"/>
            <a:ext cx="10926618" cy="6008255"/>
          </a:xfrm>
        </p:spPr>
        <p:txBody>
          <a:bodyPr>
            <a:normAutofit/>
          </a:bodyPr>
          <a:lstStyle/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r>
              <a:rPr lang="fr-FR" dirty="0">
                <a:solidFill>
                  <a:srgbClr val="FFFF00"/>
                </a:solidFill>
                <a:latin typeface="Calibri" pitchFamily="18"/>
              </a:rPr>
              <a:t>Les développements technologiques nous poussent à reconsidérer en permanence  nos pratiques chirurgicales</a:t>
            </a:r>
          </a:p>
          <a:p>
            <a:pPr marL="0" lvl="0" indent="0">
              <a:spcBef>
                <a:spcPts val="640"/>
              </a:spcBef>
              <a:buNone/>
            </a:pPr>
            <a:endParaRPr lang="fr-FR" sz="1800" dirty="0">
              <a:solidFill>
                <a:srgbClr val="FFFF00"/>
              </a:solidFill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r>
              <a:rPr lang="fr-FR" dirty="0">
                <a:solidFill>
                  <a:srgbClr val="FFFF00"/>
                </a:solidFill>
                <a:latin typeface="Calibri" pitchFamily="18"/>
              </a:rPr>
              <a:t>La chirurgie mini invasive est une bonne alternative pour les stades précoces à condition de parler le même langage</a:t>
            </a:r>
          </a:p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endParaRPr lang="fr-FR" sz="1800" dirty="0">
              <a:solidFill>
                <a:srgbClr val="FFFF00"/>
              </a:solidFill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r>
              <a:rPr lang="fr-FR" dirty="0">
                <a:solidFill>
                  <a:srgbClr val="FFFF00"/>
                </a:solidFill>
                <a:latin typeface="Calibri" pitchFamily="18"/>
              </a:rPr>
              <a:t>L’ épargne parenchymateuse n’est plus considérée comme une intervention </a:t>
            </a:r>
            <a:r>
              <a:rPr lang="fr-FR" dirty="0" err="1">
                <a:solidFill>
                  <a:srgbClr val="FFFF00"/>
                </a:solidFill>
                <a:latin typeface="Calibri" pitchFamily="18"/>
              </a:rPr>
              <a:t>carcinologiquement</a:t>
            </a:r>
            <a:r>
              <a:rPr lang="fr-FR" dirty="0">
                <a:solidFill>
                  <a:srgbClr val="FFFF00"/>
                </a:solidFill>
                <a:latin typeface="Calibri" pitchFamily="18"/>
              </a:rPr>
              <a:t>  insuffisante à condition de respecter les règles adoptées par nos sociétés savantes</a:t>
            </a:r>
          </a:p>
          <a:p>
            <a:pPr marL="0" lvl="0" indent="0">
              <a:spcBef>
                <a:spcPts val="640"/>
              </a:spcBef>
              <a:buNone/>
            </a:pPr>
            <a:endParaRPr lang="fr-FR" sz="1800" dirty="0">
              <a:solidFill>
                <a:srgbClr val="FFFF00"/>
              </a:solidFill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r>
              <a:rPr lang="fr-FR" dirty="0">
                <a:solidFill>
                  <a:srgbClr val="FFFF00"/>
                </a:solidFill>
                <a:latin typeface="Calibri" pitchFamily="18"/>
              </a:rPr>
              <a:t>Pour les stades localement avancés les choix des techniques sont imposés par les impératifs anatomiques et carcinologiques</a:t>
            </a:r>
          </a:p>
          <a:p>
            <a:pPr marL="0" lvl="0" indent="0">
              <a:spcBef>
                <a:spcPts val="640"/>
              </a:spcBef>
              <a:buNone/>
            </a:pPr>
            <a:endParaRPr lang="fr-FR" sz="1800" dirty="0">
              <a:solidFill>
                <a:srgbClr val="FFFF00"/>
              </a:solidFill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r>
              <a:rPr lang="fr-FR" dirty="0">
                <a:solidFill>
                  <a:srgbClr val="FFFF00"/>
                </a:solidFill>
                <a:latin typeface="Calibri" pitchFamily="18"/>
              </a:rPr>
              <a:t>La chirurgie thoracique doit </a:t>
            </a:r>
            <a:r>
              <a:rPr lang="fr-FR" dirty="0" smtClean="0">
                <a:solidFill>
                  <a:srgbClr val="FFFF00"/>
                </a:solidFill>
                <a:latin typeface="Calibri" pitchFamily="18"/>
              </a:rPr>
              <a:t>rester </a:t>
            </a:r>
            <a:r>
              <a:rPr lang="fr-FR" dirty="0">
                <a:solidFill>
                  <a:srgbClr val="FFFF00"/>
                </a:solidFill>
                <a:latin typeface="Calibri" pitchFamily="18"/>
              </a:rPr>
              <a:t>une chirurgie de réflexion alliant performance et sécurité</a:t>
            </a:r>
          </a:p>
          <a:p>
            <a:pPr marL="0" lvl="0" indent="0">
              <a:spcBef>
                <a:spcPts val="640"/>
              </a:spcBef>
              <a:buFont typeface="Arial" pitchFamily="32"/>
              <a:buChar char="•"/>
            </a:pPr>
            <a:endParaRPr lang="fr-FR" dirty="0">
              <a:solidFill>
                <a:srgbClr val="FFFF00"/>
              </a:solidFill>
              <a:latin typeface="Calibri" pitchFamily="18"/>
            </a:endParaRPr>
          </a:p>
          <a:p>
            <a:pPr marL="0" lvl="0" indent="0">
              <a:spcBef>
                <a:spcPts val="640"/>
              </a:spcBef>
              <a:buNone/>
            </a:pPr>
            <a:endParaRPr lang="fr-FR" sz="1800" dirty="0">
              <a:latin typeface="Calibri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66849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9626" y="562769"/>
            <a:ext cx="10515600" cy="1325563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Un peu d’histoire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130425"/>
            <a:ext cx="10515600" cy="435133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1ere endoscopie par H.C .</a:t>
            </a:r>
            <a:r>
              <a:rPr lang="fr-FR" sz="2400" dirty="0" err="1">
                <a:solidFill>
                  <a:srgbClr val="FFFF00"/>
                </a:solidFill>
              </a:rPr>
              <a:t>Jacobeus</a:t>
            </a:r>
            <a:r>
              <a:rPr lang="fr-FR" sz="2400" dirty="0">
                <a:solidFill>
                  <a:srgbClr val="FFFF00"/>
                </a:solidFill>
              </a:rPr>
              <a:t> en 1910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FFFF00"/>
                </a:solidFill>
              </a:rPr>
              <a:t>1eres explorations pleurales et traitement mécanique des tuberculoses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FFFF00"/>
                </a:solidFill>
              </a:rPr>
              <a:t>1933  pneumonectomie gauche curative par EVARTS GRAHAM</a:t>
            </a:r>
          </a:p>
          <a:p>
            <a:r>
              <a:rPr lang="fr-FR" sz="2400" dirty="0">
                <a:solidFill>
                  <a:srgbClr val="FFFF00"/>
                </a:solidFill>
              </a:rPr>
              <a:t>1990 </a:t>
            </a:r>
            <a:r>
              <a:rPr lang="fr-FR" sz="2400" dirty="0" err="1">
                <a:solidFill>
                  <a:srgbClr val="FFFF00"/>
                </a:solidFill>
              </a:rPr>
              <a:t>pleurectomies</a:t>
            </a:r>
            <a:r>
              <a:rPr lang="fr-FR" sz="2400" dirty="0">
                <a:solidFill>
                  <a:srgbClr val="FFFF00"/>
                </a:solidFill>
              </a:rPr>
              <a:t> </a:t>
            </a:r>
            <a:r>
              <a:rPr lang="fr-FR" sz="2400" dirty="0" err="1">
                <a:solidFill>
                  <a:srgbClr val="FFFF00"/>
                </a:solidFill>
              </a:rPr>
              <a:t>parietales</a:t>
            </a:r>
            <a:r>
              <a:rPr lang="fr-FR" sz="2400" dirty="0">
                <a:solidFill>
                  <a:srgbClr val="FFFF00"/>
                </a:solidFill>
              </a:rPr>
              <a:t> par </a:t>
            </a:r>
            <a:r>
              <a:rPr lang="fr-FR" sz="2400" dirty="0" err="1">
                <a:solidFill>
                  <a:srgbClr val="FFFF00"/>
                </a:solidFill>
              </a:rPr>
              <a:t>thoracoscopie</a:t>
            </a:r>
            <a:endParaRPr lang="fr-FR" sz="2400" dirty="0">
              <a:solidFill>
                <a:srgbClr val="FFFF00"/>
              </a:solidFill>
            </a:endParaRPr>
          </a:p>
          <a:p>
            <a:r>
              <a:rPr lang="fr-FR" sz="2400" dirty="0">
                <a:solidFill>
                  <a:srgbClr val="FFFF00"/>
                </a:solidFill>
              </a:rPr>
              <a:t>2000 mac </a:t>
            </a:r>
            <a:r>
              <a:rPr lang="fr-FR" sz="2400" dirty="0" err="1">
                <a:solidFill>
                  <a:srgbClr val="FFFF00"/>
                </a:solidFill>
              </a:rPr>
              <a:t>kenna</a:t>
            </a:r>
            <a:r>
              <a:rPr lang="fr-FR" sz="2400" dirty="0">
                <a:solidFill>
                  <a:srgbClr val="FFFF00"/>
                </a:solidFill>
              </a:rPr>
              <a:t> lobectomies par </a:t>
            </a:r>
            <a:r>
              <a:rPr lang="fr-FR" sz="2400" dirty="0" err="1">
                <a:solidFill>
                  <a:srgbClr val="FFFF00"/>
                </a:solidFill>
              </a:rPr>
              <a:t>vats</a:t>
            </a:r>
            <a:r>
              <a:rPr lang="fr-FR" sz="2400" dirty="0">
                <a:solidFill>
                  <a:srgbClr val="FFFF00"/>
                </a:solidFill>
              </a:rPr>
              <a:t>  en même temps apparition  de la chirurgie robot assistée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915" y="0"/>
            <a:ext cx="2095500" cy="26955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1623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INTERVENTIONS TYPES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839788" y="3006725"/>
            <a:ext cx="5157787" cy="3182937"/>
          </a:xfrm>
        </p:spPr>
        <p:txBody>
          <a:bodyPr/>
          <a:lstStyle/>
          <a:p>
            <a:r>
              <a:rPr lang="fr-FR" dirty="0"/>
              <a:t>LOBECTOMIES</a:t>
            </a:r>
          </a:p>
          <a:p>
            <a:endParaRPr lang="fr-FR" dirty="0"/>
          </a:p>
          <a:p>
            <a:r>
              <a:rPr lang="fr-FR" dirty="0"/>
              <a:t>PEUMONECTOMIES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SEGMENTECTOMIES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PRINCIPES  </a:t>
            </a:r>
            <a:r>
              <a:rPr lang="fr-FR" b="0" dirty="0"/>
              <a:t>(SFCTCV 2008)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8"/>
          </a:xfrm>
        </p:spPr>
        <p:txBody>
          <a:bodyPr/>
          <a:lstStyle/>
          <a:p>
            <a:r>
              <a:rPr lang="fr-FR" dirty="0"/>
              <a:t>RESECTION  ANATOMIQUE MONONBLOC </a:t>
            </a:r>
            <a:r>
              <a:rPr lang="fr-FR" b="1" dirty="0">
                <a:solidFill>
                  <a:srgbClr val="FFFF00"/>
                </a:solidFill>
              </a:rPr>
              <a:t>R0</a:t>
            </a:r>
          </a:p>
          <a:p>
            <a:pPr marL="0" indent="0">
              <a:buNone/>
            </a:pPr>
            <a:endParaRPr lang="fr-FR" b="1" dirty="0"/>
          </a:p>
          <a:p>
            <a:endParaRPr lang="fr-FR" b="1" dirty="0"/>
          </a:p>
          <a:p>
            <a:r>
              <a:rPr lang="fr-FR" dirty="0"/>
              <a:t>CURAGE GANGLIONAIRE RADICAL  </a:t>
            </a:r>
            <a:r>
              <a:rPr lang="fr-FR" dirty="0" err="1"/>
              <a:t>mediastinal</a:t>
            </a:r>
            <a:r>
              <a:rPr lang="fr-FR" dirty="0"/>
              <a:t> et hilaire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3974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9576" y="35816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/>
              <a:t>TNM ET INDICATION CHIRURGICALE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981200" y="1052736"/>
            <a:ext cx="8229600" cy="580526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146081"/>
            <a:ext cx="7776864" cy="561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3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53" y="-146649"/>
            <a:ext cx="11336547" cy="1837337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LES VOIES D’ abord CLASSIQUES du THORAX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515" y="1983727"/>
            <a:ext cx="11312285" cy="503237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La plus utilisée</a:t>
            </a:r>
          </a:p>
          <a:p>
            <a:r>
              <a:rPr lang="fr-FR" dirty="0"/>
              <a:t>Agrandissement possible en arrière ( Voie de </a:t>
            </a:r>
            <a:r>
              <a:rPr lang="fr-FR" dirty="0" err="1"/>
              <a:t>Paulson</a:t>
            </a:r>
            <a:endParaRPr lang="fr-FR" dirty="0"/>
          </a:p>
          <a:p>
            <a:r>
              <a:rPr lang="fr-FR" dirty="0"/>
              <a:t>Inconvénients</a:t>
            </a:r>
          </a:p>
          <a:p>
            <a:r>
              <a:rPr lang="fr-FR" dirty="0"/>
              <a:t>Longue </a:t>
            </a:r>
          </a:p>
          <a:p>
            <a:r>
              <a:rPr lang="fr-FR" dirty="0"/>
              <a:t>Sections musculaires </a:t>
            </a:r>
          </a:p>
          <a:p>
            <a:r>
              <a:rPr lang="fr-FR" dirty="0"/>
              <a:t>(privent l’utilisation du grand dorsal</a:t>
            </a:r>
          </a:p>
          <a:p>
            <a:r>
              <a:rPr lang="fr-FR" dirty="0"/>
              <a:t> et du grand dentelé comme lambeaux)</a:t>
            </a:r>
          </a:p>
          <a:p>
            <a:r>
              <a:rPr lang="fr-FR" dirty="0"/>
              <a:t>Douleur post op+++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421" y="1084924"/>
            <a:ext cx="3218967" cy="3548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515" y="1337396"/>
            <a:ext cx="8906118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FFFF00"/>
                </a:solidFill>
              </a:rPr>
              <a:t>LA THOACOTOMIE POSTERO-LATERALE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46" y="4403107"/>
            <a:ext cx="4896544" cy="27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120077"/>
            <a:ext cx="12065165" cy="114643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altLang="fr-FR" sz="3600" b="1" u="sng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La Thoracotomie </a:t>
            </a:r>
            <a:r>
              <a:rPr lang="fr-FR" altLang="fr-FR" sz="3600" b="1" u="sng" dirty="0" err="1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laterale</a:t>
            </a:r>
            <a:r>
              <a:rPr lang="fr-FR" altLang="fr-FR" sz="3600" b="1" u="sng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br>
              <a:rPr lang="fr-FR" altLang="fr-FR" sz="3600" b="1" u="sng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</a:b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9740" y="2016125"/>
            <a:ext cx="3194108" cy="344963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73572" y="1183815"/>
            <a:ext cx="7849010" cy="12618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fr-FR" altLang="fr-FR" sz="2800" u="sng" dirty="0">
                <a:solidFill>
                  <a:srgbClr val="FFFF00"/>
                </a:solidFill>
              </a:rPr>
              <a:t>Avantages</a:t>
            </a:r>
          </a:p>
          <a:p>
            <a:pPr lvl="1"/>
            <a:r>
              <a:rPr lang="fr-FR" altLang="fr-FR" sz="2400" dirty="0"/>
              <a:t>Pas de « section musculaire »</a:t>
            </a:r>
          </a:p>
          <a:p>
            <a:pPr lvl="1"/>
            <a:r>
              <a:rPr lang="fr-FR" altLang="fr-FR" sz="2400" dirty="0"/>
              <a:t> diminution des douleurs postopératoires précoces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 rot="10800000" flipV="1">
            <a:off x="-1" y="2445699"/>
            <a:ext cx="8254834" cy="46561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>
              <a:buFontTx/>
              <a:buChar char="•"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-500332" y="5227608"/>
            <a:ext cx="10190870" cy="1630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altLang="fr-FR" sz="2400" u="sng" dirty="0">
                <a:solidFill>
                  <a:srgbClr val="FFFF00"/>
                </a:solidFill>
              </a:rPr>
              <a:t>Inconvénients</a:t>
            </a:r>
          </a:p>
          <a:p>
            <a:pPr lvl="2"/>
            <a:r>
              <a:rPr lang="fr-FR" altLang="fr-FR" dirty="0"/>
              <a:t>à TPL (Accès moins large par rapport coupole </a:t>
            </a:r>
          </a:p>
          <a:p>
            <a:pPr marL="914400" lvl="2" indent="0">
              <a:buNone/>
            </a:pPr>
            <a:r>
              <a:rPr lang="fr-FR" altLang="fr-FR" dirty="0"/>
              <a:t> diaphragmatique)</a:t>
            </a:r>
          </a:p>
          <a:p>
            <a:pPr lvl="2"/>
            <a:r>
              <a:rPr lang="fr-FR" altLang="fr-FR" dirty="0"/>
              <a:t>Surveillance du plexus brachial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415" y="2509245"/>
            <a:ext cx="4104456" cy="3078342"/>
          </a:xfrm>
          <a:prstGeom prst="rect">
            <a:avLst/>
          </a:prstGeom>
        </p:spPr>
      </p:pic>
      <p:pic>
        <p:nvPicPr>
          <p:cNvPr id="9" name="Picture 2" descr="F:\thoraco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3345" y="2414829"/>
            <a:ext cx="3684069" cy="2918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54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803563" y="-729673"/>
            <a:ext cx="4802909" cy="2373746"/>
          </a:xfrm>
        </p:spPr>
        <p:txBody>
          <a:bodyPr>
            <a:normAutofit/>
          </a:bodyPr>
          <a:lstStyle/>
          <a:p>
            <a:r>
              <a:rPr lang="fr-FR" sz="4000" b="1" dirty="0"/>
              <a:t>Résultats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7546109" y="2124364"/>
            <a:ext cx="4535054" cy="33334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Mortalité : 2 à 4% &gt;&gt;&gt;&gt;&gt;&gt;&gt;</a:t>
            </a:r>
          </a:p>
          <a:p>
            <a:r>
              <a:rPr lang="fr-FR" dirty="0"/>
              <a:t>m(13% pneumonectomies)</a:t>
            </a:r>
          </a:p>
          <a:p>
            <a:r>
              <a:rPr lang="fr-FR" dirty="0"/>
              <a:t>DMS 11,9j</a:t>
            </a:r>
          </a:p>
          <a:p>
            <a:r>
              <a:rPr lang="fr-FR" dirty="0"/>
              <a:t>Complications  25 à 35%</a:t>
            </a:r>
          </a:p>
          <a:p>
            <a:r>
              <a:rPr lang="fr-FR" dirty="0"/>
              <a:t>Séquelles Douloureuses 14 à 20%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428671" y="1782619"/>
            <a:ext cx="2961967" cy="3888508"/>
          </a:xfrm>
        </p:spPr>
        <p:txBody>
          <a:bodyPr>
            <a:noAutofit/>
          </a:bodyPr>
          <a:lstStyle/>
          <a:p>
            <a:r>
              <a:rPr lang="fr-FR" sz="1800" b="1" dirty="0">
                <a:solidFill>
                  <a:srgbClr val="FFFF00"/>
                </a:solidFill>
              </a:rPr>
              <a:t>Incontournables</a:t>
            </a:r>
            <a:r>
              <a:rPr lang="fr-FR" sz="1800" dirty="0">
                <a:solidFill>
                  <a:srgbClr val="FFFF00"/>
                </a:solidFill>
              </a:rPr>
              <a:t>  pour certaines résections </a:t>
            </a:r>
            <a:r>
              <a:rPr lang="fr-FR" sz="1800" dirty="0" smtClean="0">
                <a:solidFill>
                  <a:srgbClr val="FFFF00"/>
                </a:solidFill>
              </a:rPr>
              <a:t>&gt;&gt;volumineuses </a:t>
            </a:r>
            <a:r>
              <a:rPr lang="fr-FR" sz="1800" dirty="0">
                <a:solidFill>
                  <a:srgbClr val="FFFF00"/>
                </a:solidFill>
              </a:rPr>
              <a:t>tumeurs </a:t>
            </a:r>
            <a:r>
              <a:rPr lang="fr-FR" sz="1800" dirty="0" err="1">
                <a:solidFill>
                  <a:srgbClr val="FFFF00"/>
                </a:solidFill>
              </a:rPr>
              <a:t>scissurales</a:t>
            </a:r>
            <a:r>
              <a:rPr lang="fr-FR" sz="1800" dirty="0">
                <a:solidFill>
                  <a:srgbClr val="FFFF00"/>
                </a:solidFill>
              </a:rPr>
              <a:t> ,hilaires</a:t>
            </a:r>
          </a:p>
          <a:p>
            <a:r>
              <a:rPr lang="fr-FR" sz="1800" dirty="0">
                <a:solidFill>
                  <a:srgbClr val="FFFF00"/>
                </a:solidFill>
              </a:rPr>
              <a:t>Pneumonectomies</a:t>
            </a:r>
          </a:p>
          <a:p>
            <a:r>
              <a:rPr lang="fr-FR" sz="1800" dirty="0">
                <a:solidFill>
                  <a:srgbClr val="FFFF00"/>
                </a:solidFill>
              </a:rPr>
              <a:t>Résections </a:t>
            </a:r>
            <a:r>
              <a:rPr lang="fr-FR" sz="1800" dirty="0" err="1">
                <a:solidFill>
                  <a:srgbClr val="FFFF00"/>
                </a:solidFill>
              </a:rPr>
              <a:t>angioplastiques</a:t>
            </a:r>
            <a:r>
              <a:rPr lang="fr-FR" sz="1800" dirty="0">
                <a:solidFill>
                  <a:srgbClr val="FFFF00"/>
                </a:solidFill>
              </a:rPr>
              <a:t> et/ou </a:t>
            </a:r>
            <a:r>
              <a:rPr lang="fr-FR" sz="1800" dirty="0" err="1">
                <a:solidFill>
                  <a:srgbClr val="FFFF00"/>
                </a:solidFill>
              </a:rPr>
              <a:t>bronchoplastiques</a:t>
            </a:r>
            <a:endParaRPr lang="fr-FR" sz="1800" dirty="0">
              <a:solidFill>
                <a:srgbClr val="FFFF00"/>
              </a:solidFill>
            </a:endParaRPr>
          </a:p>
          <a:p>
            <a:r>
              <a:rPr lang="fr-FR" sz="1800" dirty="0">
                <a:solidFill>
                  <a:srgbClr val="FFFF00"/>
                </a:solidFill>
              </a:rPr>
              <a:t>Symphyse pleurale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52" y="1262934"/>
            <a:ext cx="3079813" cy="218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6947" y="3751000"/>
            <a:ext cx="2993059" cy="2236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32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COUPABLES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>
                <a:solidFill>
                  <a:srgbClr val="FFFF00"/>
                </a:solidFill>
              </a:rPr>
              <a:t>Les écarteurs</a:t>
            </a:r>
          </a:p>
          <a:p>
            <a:endParaRPr lang="fr-FR" dirty="0">
              <a:solidFill>
                <a:srgbClr val="FFFF00"/>
              </a:solidFill>
            </a:endParaRPr>
          </a:p>
          <a:p>
            <a:endParaRPr lang="fr-FR" dirty="0">
              <a:solidFill>
                <a:srgbClr val="FFFF00"/>
              </a:solidFill>
            </a:endParaRPr>
          </a:p>
          <a:p>
            <a:endParaRPr lang="fr-FR" dirty="0">
              <a:solidFill>
                <a:srgbClr val="FFFF00"/>
              </a:solidFill>
            </a:endParaRPr>
          </a:p>
          <a:p>
            <a:r>
              <a:rPr lang="fr-FR" dirty="0">
                <a:solidFill>
                  <a:srgbClr val="FFFF00"/>
                </a:solidFill>
              </a:rPr>
              <a:t>Le rapprochement costal(fermeture)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dirty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rgbClr val="FFFF00"/>
                </a:solidFill>
              </a:rPr>
              <a:t>Conséquences  </a:t>
            </a:r>
            <a:r>
              <a:rPr lang="fr-FR" dirty="0">
                <a:solidFill>
                  <a:srgbClr val="FFFF00"/>
                </a:solidFill>
              </a:rPr>
              <a:t>&gt;&gt;&gt;&gt;&gt; lésion du nerf intercostal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40" y="1847274"/>
            <a:ext cx="4612640" cy="250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2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erie">
      <a:majorFont>
        <a:latin typeface="Rockwel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683</TotalTime>
  <Words>793</Words>
  <Application>Microsoft Office PowerPoint</Application>
  <PresentationFormat>Personnalisé</PresentationFormat>
  <Paragraphs>178</Paragraphs>
  <Slides>29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Galerie</vt:lpstr>
      <vt:lpstr>TRAIEMENT CHIRURGICAL des CANCERS DU  POUMON EN 2016</vt:lpstr>
      <vt:lpstr>La chirurgie oncologique thoracique est essentiellement axée sur la prise en charge des cancers broncho- pulmonaires </vt:lpstr>
      <vt:lpstr>Un peu d’histoire</vt:lpstr>
      <vt:lpstr>Présentation PowerPoint</vt:lpstr>
      <vt:lpstr>TNM ET INDICATION CHIRURGICALE </vt:lpstr>
      <vt:lpstr>LES VOIES D’ abord CLASSIQUES du THORAX</vt:lpstr>
      <vt:lpstr>La Thoracotomie laterale  </vt:lpstr>
      <vt:lpstr>Résultats</vt:lpstr>
      <vt:lpstr>LES COUPABLES</vt:lpstr>
      <vt:lpstr>NOUVELLE APPROCHE</vt:lpstr>
      <vt:lpstr>Place des résections infra lobaires</vt:lpstr>
      <vt:lpstr>Apport de la technologie</vt:lpstr>
      <vt:lpstr>BUTs</vt:lpstr>
      <vt:lpstr>Chirurgie video-assistée</vt:lpstr>
      <vt:lpstr>Chirurgie thoracoscopique pure </vt:lpstr>
      <vt:lpstr>Video chirurgie à travers un seul orifice(uniportal/single incision)</vt:lpstr>
      <vt:lpstr>INSTALLATION</vt:lpstr>
      <vt:lpstr>VATS</vt:lpstr>
      <vt:lpstr>Contraintes particulières VATS</vt:lpstr>
      <vt:lpstr>RESULTATS</vt:lpstr>
      <vt:lpstr>Résultats de la VATS</vt:lpstr>
      <vt:lpstr>Présentation PowerPoint</vt:lpstr>
      <vt:lpstr>Résultats  Méta analyse CHEN F EJSO, 20 études, 3457 interventions pour stade I</vt:lpstr>
      <vt:lpstr>VATS</vt:lpstr>
      <vt:lpstr>Chirurgie thoracique assistée par robot</vt:lpstr>
      <vt:lpstr>RATS</vt:lpstr>
      <vt:lpstr>RATS</vt:lpstr>
      <vt:lpstr>RATS</vt:lpstr>
      <vt:lpstr>Conclusion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CHIRURGIE THORACIQUE ONCOLOGIQUE MINI INVASIVE</dc:title>
  <dc:creator>hocine lahlah</dc:creator>
  <cp:lastModifiedBy>LAHLAH HOCINE</cp:lastModifiedBy>
  <cp:revision>26</cp:revision>
  <dcterms:created xsi:type="dcterms:W3CDTF">2016-06-29T02:18:42Z</dcterms:created>
  <dcterms:modified xsi:type="dcterms:W3CDTF">2016-12-02T09:37:40Z</dcterms:modified>
</cp:coreProperties>
</file>