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75" r:id="rId4"/>
    <p:sldId id="276" r:id="rId5"/>
    <p:sldId id="277" r:id="rId6"/>
    <p:sldId id="257" r:id="rId7"/>
    <p:sldId id="258" r:id="rId8"/>
    <p:sldId id="259" r:id="rId9"/>
    <p:sldId id="261" r:id="rId10"/>
    <p:sldId id="262" r:id="rId11"/>
    <p:sldId id="263" r:id="rId12"/>
    <p:sldId id="269" r:id="rId13"/>
    <p:sldId id="281" r:id="rId14"/>
    <p:sldId id="279" r:id="rId15"/>
    <p:sldId id="280" r:id="rId16"/>
    <p:sldId id="282" r:id="rId17"/>
    <p:sldId id="264" r:id="rId18"/>
    <p:sldId id="265" r:id="rId19"/>
    <p:sldId id="266" r:id="rId20"/>
    <p:sldId id="270" r:id="rId21"/>
    <p:sldId id="284" r:id="rId22"/>
    <p:sldId id="288" r:id="rId23"/>
    <p:sldId id="274" r:id="rId24"/>
    <p:sldId id="286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80"/>
    <p:restoredTop sz="94375"/>
  </p:normalViewPr>
  <p:slideViewPr>
    <p:cSldViewPr snapToGrid="0" snapToObjects="1">
      <p:cViewPr varScale="1">
        <p:scale>
          <a:sx n="110" d="100"/>
          <a:sy n="110" d="100"/>
        </p:scale>
        <p:origin x="-3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10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5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5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80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78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82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39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80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24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31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52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A264-8428-8F48-A87B-79FC9B524F37}" type="datetimeFigureOut">
              <a:rPr lang="fr-FR" smtClean="0"/>
              <a:t>02/12/2016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07AC5-B16A-064C-B0EE-8DE41B2F09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9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radiothérapie dans la prise en charge des cancers du sein en 2016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47704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Caroline </a:t>
            </a:r>
            <a:r>
              <a:rPr lang="fr-FR" dirty="0" err="1" smtClean="0"/>
              <a:t>Guerder</a:t>
            </a:r>
            <a:endParaRPr lang="fr-FR" dirty="0" smtClean="0"/>
          </a:p>
          <a:p>
            <a:r>
              <a:rPr lang="fr-FR" dirty="0" smtClean="0"/>
              <a:t>Centre de </a:t>
            </a:r>
            <a:r>
              <a:rPr lang="fr-FR" dirty="0"/>
              <a:t>R</a:t>
            </a:r>
            <a:r>
              <a:rPr lang="fr-FR" dirty="0" smtClean="0"/>
              <a:t>adiothérapie </a:t>
            </a:r>
            <a:r>
              <a:rPr lang="fr-FR" dirty="0"/>
              <a:t>S</a:t>
            </a:r>
            <a:r>
              <a:rPr lang="fr-FR" dirty="0" smtClean="0"/>
              <a:t>aint-Louis</a:t>
            </a:r>
          </a:p>
          <a:p>
            <a:r>
              <a:rPr lang="fr-FR" dirty="0" smtClean="0"/>
              <a:t>La Croix-Rouge Française</a:t>
            </a:r>
          </a:p>
          <a:p>
            <a:r>
              <a:rPr lang="fr-FR" dirty="0" smtClean="0"/>
              <a:t>Toulon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88" y="5128478"/>
            <a:ext cx="3707903" cy="15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 non résolues: débat sur la CMI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Problème: toxicité cardiaque tardive de la RT de la CMI</a:t>
            </a:r>
          </a:p>
          <a:p>
            <a:endParaRPr lang="fr-FR" dirty="0"/>
          </a:p>
          <a:p>
            <a:r>
              <a:rPr lang="fr-FR" dirty="0" smtClean="0"/>
              <a:t>Possible gain en survie globale mais résultats des essais discordants</a:t>
            </a:r>
          </a:p>
          <a:p>
            <a:endParaRPr lang="fr-FR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7" b="10487"/>
          <a:stretch/>
        </p:blipFill>
        <p:spPr>
          <a:xfrm>
            <a:off x="8204886" y="3233319"/>
            <a:ext cx="3467864" cy="3316185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7" y="3458200"/>
            <a:ext cx="2790380" cy="332003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0917" y="3909102"/>
            <a:ext cx="4718385" cy="286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61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t="10607" r="6091" b="16946"/>
          <a:stretch/>
        </p:blipFill>
        <p:spPr>
          <a:xfrm>
            <a:off x="237473" y="365125"/>
            <a:ext cx="11717053" cy="6289589"/>
          </a:xfrm>
        </p:spPr>
      </p:pic>
      <p:sp>
        <p:nvSpPr>
          <p:cNvPr id="3" name="Ellipse 2"/>
          <p:cNvSpPr/>
          <p:nvPr/>
        </p:nvSpPr>
        <p:spPr>
          <a:xfrm>
            <a:off x="4531899" y="0"/>
            <a:ext cx="7172461" cy="4386649"/>
          </a:xfrm>
          <a:prstGeom prst="ellipse">
            <a:avLst/>
          </a:prstGeom>
          <a:noFill/>
          <a:ln w="76200">
            <a:solidFill>
              <a:srgbClr val="F67F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Questions/ Actualités: </a:t>
            </a:r>
            <a:r>
              <a:rPr lang="fr-FR" dirty="0" err="1" smtClean="0"/>
              <a:t>hypofractionnement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Schéma standard: 50 Gy en 25 fractions de 2 Gy dans le sein, 46 Gy en 23 </a:t>
            </a:r>
            <a:r>
              <a:rPr lang="fr-FR" dirty="0" err="1" smtClean="0"/>
              <a:t>fr</a:t>
            </a:r>
            <a:r>
              <a:rPr lang="fr-FR" dirty="0" smtClean="0"/>
              <a:t> de 2 Gy dans les aires </a:t>
            </a:r>
            <a:r>
              <a:rPr lang="fr-FR" dirty="0" err="1" smtClean="0"/>
              <a:t>gg</a:t>
            </a:r>
            <a:r>
              <a:rPr lang="fr-FR" dirty="0" smtClean="0"/>
              <a:t>, 16 Gy </a:t>
            </a:r>
            <a:r>
              <a:rPr lang="fr-FR" dirty="0" err="1" smtClean="0"/>
              <a:t>boost</a:t>
            </a:r>
            <a:r>
              <a:rPr lang="fr-FR" dirty="0" smtClean="0"/>
              <a:t> dans la zone de tumorectomie: 33 séances: 6 semaines 1/2</a:t>
            </a:r>
          </a:p>
          <a:p>
            <a:endParaRPr lang="fr-FR" dirty="0" smtClean="0"/>
          </a:p>
          <a:p>
            <a:r>
              <a:rPr lang="fr-FR" dirty="0" smtClean="0"/>
              <a:t>Deux schémas d’irradiation </a:t>
            </a:r>
            <a:r>
              <a:rPr lang="fr-FR" dirty="0" err="1" smtClean="0"/>
              <a:t>hypofractionnée</a:t>
            </a:r>
            <a:r>
              <a:rPr lang="fr-FR" dirty="0" smtClean="0"/>
              <a:t> validés</a:t>
            </a:r>
          </a:p>
          <a:p>
            <a:r>
              <a:rPr lang="fr-FR" dirty="0" smtClean="0"/>
              <a:t>Etude canadienne Whelan</a:t>
            </a:r>
          </a:p>
          <a:p>
            <a:r>
              <a:rPr lang="fr-FR" dirty="0" smtClean="0"/>
              <a:t>Etude anglaise START A et B</a:t>
            </a:r>
          </a:p>
          <a:p>
            <a:endParaRPr lang="fr-FR" dirty="0"/>
          </a:p>
        </p:txBody>
      </p:sp>
      <p:pic>
        <p:nvPicPr>
          <p:cNvPr id="4" name="Picture 4" descr="3D2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092" y="3097247"/>
            <a:ext cx="3359908" cy="340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68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pPr algn="ctr"/>
            <a:r>
              <a:rPr lang="fr-FR" dirty="0" smtClean="0"/>
              <a:t>Dose et fractionnement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Otholan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</a:p>
          <a:p>
            <a:pPr lvl="1"/>
            <a:r>
              <a:rPr lang="fr-FR" dirty="0" smtClean="0"/>
              <a:t>Schéma </a:t>
            </a:r>
            <a:r>
              <a:rPr lang="fr-FR" dirty="0" err="1" smtClean="0"/>
              <a:t>hypofractionné</a:t>
            </a:r>
            <a:r>
              <a:rPr lang="fr-FR" dirty="0" smtClean="0"/>
              <a:t> </a:t>
            </a:r>
            <a:r>
              <a:rPr lang="fr-FR" dirty="0" err="1" smtClean="0"/>
              <a:t>monohebdomadaire</a:t>
            </a:r>
            <a:r>
              <a:rPr lang="fr-FR" dirty="0" smtClean="0"/>
              <a:t>: 1 séance par semaine</a:t>
            </a:r>
          </a:p>
          <a:p>
            <a:pPr lvl="2"/>
            <a:r>
              <a:rPr lang="fr-FR" dirty="0" smtClean="0"/>
              <a:t>151 patientes fragiles, tumeurs stade I-III</a:t>
            </a:r>
          </a:p>
          <a:p>
            <a:pPr lvl="2"/>
            <a:r>
              <a:rPr lang="fr-FR" dirty="0" smtClean="0"/>
              <a:t> </a:t>
            </a:r>
            <a:r>
              <a:rPr lang="fr-FR" b="1" u="sng" dirty="0" smtClean="0"/>
              <a:t>6.5 Gy/ semaine pendant 5 semaines </a:t>
            </a:r>
          </a:p>
          <a:p>
            <a:pPr lvl="2"/>
            <a:r>
              <a:rPr lang="fr-FR" dirty="0" err="1" smtClean="0"/>
              <a:t>Boost</a:t>
            </a:r>
            <a:r>
              <a:rPr lang="fr-FR" dirty="0" smtClean="0"/>
              <a:t>, possible une séance supplémentaire de 6.5 Gy</a:t>
            </a:r>
          </a:p>
          <a:p>
            <a:pPr lvl="2"/>
            <a:r>
              <a:rPr lang="fr-FR" dirty="0" smtClean="0"/>
              <a:t>Aires ganglionnaires CMI et SC </a:t>
            </a:r>
          </a:p>
          <a:p>
            <a:pPr lvl="3"/>
            <a:r>
              <a:rPr lang="fr-FR" dirty="0" smtClean="0"/>
              <a:t>5.5 Gy pendant 5 semaines.  </a:t>
            </a:r>
          </a:p>
          <a:p>
            <a:pPr lvl="2"/>
            <a:r>
              <a:rPr lang="fr-FR" dirty="0" smtClean="0"/>
              <a:t>Résultats à 5 ans et 10 ans </a:t>
            </a:r>
          </a:p>
          <a:p>
            <a:pPr lvl="3"/>
            <a:r>
              <a:rPr lang="fr-FR" dirty="0" smtClean="0"/>
              <a:t>SSR  à 5 ans et 10 ans, 80% et 71.5%</a:t>
            </a:r>
          </a:p>
          <a:p>
            <a:pPr lvl="3"/>
            <a:r>
              <a:rPr lang="fr-FR" dirty="0" smtClean="0"/>
              <a:t>SG à 5 ans et 10 ans, 71.6% et 46.5%</a:t>
            </a:r>
            <a:endParaRPr lang="fr-FR" dirty="0"/>
          </a:p>
        </p:txBody>
      </p:sp>
      <p:pic>
        <p:nvPicPr>
          <p:cNvPr id="4" name="Picture 5" descr="IP sein ext 2"/>
          <p:cNvPicPr>
            <a:picLocks noChangeAspect="1" noChangeArrowheads="1"/>
          </p:cNvPicPr>
          <p:nvPr/>
        </p:nvPicPr>
        <p:blipFill rotWithShape="1">
          <a:blip r:embed="rId2" cstate="print"/>
          <a:srcRect l="17128" t="12120" r="16878"/>
          <a:stretch/>
        </p:blipFill>
        <p:spPr bwMode="auto">
          <a:xfrm>
            <a:off x="8755812" y="3554083"/>
            <a:ext cx="2665562" cy="2661939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57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pPr algn="ctr"/>
            <a:r>
              <a:rPr lang="fr-FR" dirty="0" smtClean="0"/>
              <a:t>Dose et fractionnement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-101600" y="1600200"/>
            <a:ext cx="7721600" cy="4648200"/>
          </a:xfrm>
        </p:spPr>
        <p:txBody>
          <a:bodyPr>
            <a:normAutofit/>
          </a:bodyPr>
          <a:lstStyle/>
          <a:p>
            <a:r>
              <a:rPr lang="fr-FR" sz="2300" b="1" dirty="0" smtClean="0"/>
              <a:t>Whelan </a:t>
            </a:r>
            <a:r>
              <a:rPr lang="fr-FR" sz="2300" b="1" i="1" dirty="0" smtClean="0"/>
              <a:t>et al.</a:t>
            </a:r>
          </a:p>
          <a:p>
            <a:pPr lvl="1"/>
            <a:r>
              <a:rPr lang="fr-FR" sz="2100" dirty="0" smtClean="0"/>
              <a:t>April 1993 - </a:t>
            </a:r>
            <a:r>
              <a:rPr lang="fr-FR" sz="2100" dirty="0" err="1" smtClean="0"/>
              <a:t>September</a:t>
            </a:r>
            <a:r>
              <a:rPr lang="fr-FR" sz="2100" dirty="0" smtClean="0"/>
              <a:t> 1996</a:t>
            </a:r>
          </a:p>
          <a:p>
            <a:pPr lvl="1"/>
            <a:r>
              <a:rPr lang="fr-FR" sz="2100" dirty="0" smtClean="0"/>
              <a:t>1234 patients</a:t>
            </a:r>
          </a:p>
          <a:p>
            <a:pPr lvl="2"/>
            <a:r>
              <a:rPr lang="en-US" sz="1700" dirty="0" smtClean="0"/>
              <a:t>Invasive carcinoma (&lt; 5cm)pN0</a:t>
            </a:r>
            <a:endParaRPr lang="fr-FR" sz="1700" dirty="0" smtClean="0"/>
          </a:p>
          <a:p>
            <a:pPr lvl="2"/>
            <a:r>
              <a:rPr lang="fr-FR" sz="1700" b="1" u="sng" dirty="0" smtClean="0"/>
              <a:t>622 </a:t>
            </a:r>
            <a:r>
              <a:rPr lang="en-US" sz="1700" b="1" u="sng" dirty="0" smtClean="0"/>
              <a:t>patients, 42.5 </a:t>
            </a:r>
            <a:r>
              <a:rPr lang="en-US" sz="1700" b="1" u="sng" dirty="0" err="1" smtClean="0"/>
              <a:t>Gy</a:t>
            </a:r>
            <a:r>
              <a:rPr lang="en-US" sz="1700" b="1" u="sng" dirty="0" smtClean="0"/>
              <a:t> in 16 </a:t>
            </a:r>
            <a:r>
              <a:rPr lang="en-US" sz="1700" b="1" u="sng" dirty="0" err="1" smtClean="0"/>
              <a:t>fr</a:t>
            </a:r>
            <a:r>
              <a:rPr lang="en-US" sz="1700" b="1" u="sng" dirty="0" smtClean="0"/>
              <a:t>.</a:t>
            </a:r>
          </a:p>
          <a:p>
            <a:pPr lvl="2"/>
            <a:r>
              <a:rPr lang="en-US" sz="1700" dirty="0" smtClean="0"/>
              <a:t>612 patients, 50 </a:t>
            </a:r>
            <a:r>
              <a:rPr lang="en-US" sz="1700" dirty="0" err="1" smtClean="0"/>
              <a:t>Gy</a:t>
            </a:r>
            <a:r>
              <a:rPr lang="en-US" sz="1700" dirty="0" smtClean="0"/>
              <a:t> </a:t>
            </a:r>
            <a:r>
              <a:rPr lang="fr-FR" sz="1700" dirty="0" smtClean="0"/>
              <a:t>in 25 </a:t>
            </a:r>
            <a:r>
              <a:rPr lang="fr-FR" sz="1700" dirty="0" err="1" smtClean="0"/>
              <a:t>fr</a:t>
            </a:r>
            <a:r>
              <a:rPr lang="fr-FR" sz="1700" dirty="0" smtClean="0"/>
              <a:t>.</a:t>
            </a:r>
          </a:p>
          <a:p>
            <a:pPr lvl="1"/>
            <a:r>
              <a:rPr lang="fr-FR" sz="2100" dirty="0" smtClean="0"/>
              <a:t>Récidive à 5 ans</a:t>
            </a:r>
          </a:p>
          <a:p>
            <a:pPr lvl="2"/>
            <a:r>
              <a:rPr lang="fr-FR" sz="1700" dirty="0" smtClean="0"/>
              <a:t>2.8% , bras court vs 3.2% bras long</a:t>
            </a:r>
          </a:p>
          <a:p>
            <a:pPr lvl="2"/>
            <a:r>
              <a:rPr lang="fr-FR" sz="1700" dirty="0" smtClean="0"/>
              <a:t>p=0.37</a:t>
            </a:r>
          </a:p>
          <a:p>
            <a:pPr lvl="1"/>
            <a:r>
              <a:rPr lang="fr-FR" sz="2100" b="1" u="sng" dirty="0" smtClean="0"/>
              <a:t>Récidive à 10 ans</a:t>
            </a:r>
          </a:p>
          <a:p>
            <a:pPr lvl="2"/>
            <a:r>
              <a:rPr lang="en-US" sz="1700" b="1" u="sng" dirty="0" smtClean="0"/>
              <a:t>6.7% bras court </a:t>
            </a:r>
            <a:r>
              <a:rPr lang="en-US" sz="1700" b="1" u="sng" dirty="0" err="1" smtClean="0"/>
              <a:t>vs</a:t>
            </a:r>
            <a:r>
              <a:rPr lang="en-US" sz="1700" b="1" u="sng" dirty="0" smtClean="0"/>
              <a:t> 6.2% bras court, </a:t>
            </a:r>
          </a:p>
          <a:p>
            <a:pPr lvl="2"/>
            <a:r>
              <a:rPr lang="en-US" sz="1700" dirty="0" err="1" smtClean="0"/>
              <a:t>Différence</a:t>
            </a:r>
            <a:r>
              <a:rPr lang="en-US" sz="1700" dirty="0" smtClean="0"/>
              <a:t> </a:t>
            </a:r>
            <a:r>
              <a:rPr lang="en-US" sz="1700" dirty="0" err="1" smtClean="0"/>
              <a:t>absolue</a:t>
            </a:r>
            <a:r>
              <a:rPr lang="en-US" sz="1700" dirty="0" smtClean="0"/>
              <a:t>: 0.5 % [IC], 2.5 à3.5</a:t>
            </a:r>
          </a:p>
          <a:p>
            <a:pPr lvl="3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89600" y="1810360"/>
            <a:ext cx="6400800" cy="3228120"/>
          </a:xfrm>
          <a:noFill/>
        </p:spPr>
      </p:pic>
      <p:sp>
        <p:nvSpPr>
          <p:cNvPr id="7" name="Ellipse 6"/>
          <p:cNvSpPr/>
          <p:nvPr/>
        </p:nvSpPr>
        <p:spPr>
          <a:xfrm>
            <a:off x="8636000" y="3657600"/>
            <a:ext cx="9144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3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pPr algn="ctr"/>
            <a:r>
              <a:rPr lang="fr-FR" dirty="0" smtClean="0"/>
              <a:t>Dose et fractionnement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47799"/>
            <a:ext cx="10515600" cy="4797725"/>
          </a:xfrm>
        </p:spPr>
        <p:txBody>
          <a:bodyPr>
            <a:normAutofit/>
          </a:bodyPr>
          <a:lstStyle/>
          <a:p>
            <a:r>
              <a:rPr lang="fr-FR" b="1" u="sng" dirty="0" smtClean="0"/>
              <a:t> START B </a:t>
            </a:r>
          </a:p>
          <a:p>
            <a:pPr lvl="1"/>
            <a:r>
              <a:rPr lang="fr-FR" dirty="0" smtClean="0"/>
              <a:t>2 215 patientes, T3 N0-1 M0</a:t>
            </a:r>
          </a:p>
          <a:p>
            <a:pPr lvl="1"/>
            <a:r>
              <a:rPr lang="fr-FR" dirty="0" smtClean="0"/>
              <a:t>2 schémas</a:t>
            </a:r>
          </a:p>
          <a:p>
            <a:pPr lvl="2"/>
            <a:r>
              <a:rPr lang="fr-FR" dirty="0" smtClean="0"/>
              <a:t>50 Gy en 25 fractions, 2 Gy/f, 5 semaines</a:t>
            </a:r>
          </a:p>
          <a:p>
            <a:pPr lvl="2"/>
            <a:r>
              <a:rPr lang="fr-FR" b="1" u="sng" dirty="0" smtClean="0"/>
              <a:t>40 Gy en 15 fractions de 2.67 Gy/f, 3 semaines</a:t>
            </a:r>
          </a:p>
          <a:p>
            <a:pPr lvl="1"/>
            <a:r>
              <a:rPr lang="fr-FR" b="1" u="sng" dirty="0" smtClean="0"/>
              <a:t>Taux de récidives locales à 6 ans </a:t>
            </a:r>
          </a:p>
          <a:p>
            <a:pPr lvl="2"/>
            <a:r>
              <a:rPr lang="fr-FR" b="1" u="sng" dirty="0" smtClean="0"/>
              <a:t>2.2% et 3.3%, sans différence significative.</a:t>
            </a:r>
          </a:p>
          <a:p>
            <a:pPr lvl="1"/>
            <a:r>
              <a:rPr lang="fr-FR" dirty="0" smtClean="0"/>
              <a:t>Résultat esthétique </a:t>
            </a:r>
          </a:p>
          <a:p>
            <a:pPr lvl="2"/>
            <a:r>
              <a:rPr lang="fr-FR" dirty="0" smtClean="0"/>
              <a:t>Meilleur dans le bras 40 Gy en 13 fractions</a:t>
            </a:r>
          </a:p>
          <a:p>
            <a:pPr lvl="0"/>
            <a:r>
              <a:rPr lang="fr-FR" sz="2600" b="1" u="sng" dirty="0">
                <a:solidFill>
                  <a:prstClr val="black"/>
                </a:solidFill>
              </a:rPr>
              <a:t>Indications: RT du sein sans irradiation des aires ganglionnaires</a:t>
            </a:r>
          </a:p>
          <a:p>
            <a:pPr lvl="0"/>
            <a:r>
              <a:rPr lang="fr-FR" sz="2600" b="1" u="sng" dirty="0">
                <a:solidFill>
                  <a:prstClr val="black"/>
                </a:solidFill>
              </a:rPr>
              <a:t>Prudence: volume du sein, tabagisme, prothèses, reprise </a:t>
            </a:r>
            <a:r>
              <a:rPr lang="fr-FR" sz="2600" b="1" u="sng" dirty="0" smtClean="0">
                <a:solidFill>
                  <a:prstClr val="black"/>
                </a:solidFill>
              </a:rPr>
              <a:t>chirurgicale pour infection, </a:t>
            </a:r>
            <a:r>
              <a:rPr lang="fr-FR" sz="2600" b="1" u="sng" dirty="0">
                <a:solidFill>
                  <a:prstClr val="black"/>
                </a:solidFill>
              </a:rPr>
              <a:t>patientes jeunes</a:t>
            </a:r>
          </a:p>
          <a:p>
            <a:pPr lvl="2"/>
            <a:endParaRPr lang="fr-FR" dirty="0"/>
          </a:p>
        </p:txBody>
      </p:sp>
      <p:pic>
        <p:nvPicPr>
          <p:cNvPr id="4" name="Picture 5" descr="IP sein ext 2"/>
          <p:cNvPicPr>
            <a:picLocks noChangeAspect="1" noChangeArrowheads="1"/>
          </p:cNvPicPr>
          <p:nvPr/>
        </p:nvPicPr>
        <p:blipFill rotWithShape="1">
          <a:blip r:embed="rId2" cstate="print"/>
          <a:srcRect l="17128" t="12120" r="16878"/>
          <a:stretch/>
        </p:blipFill>
        <p:spPr bwMode="auto">
          <a:xfrm>
            <a:off x="8281359" y="1447800"/>
            <a:ext cx="2665562" cy="2661939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59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Irradiation partielle du sein</a:t>
            </a:r>
            <a:endParaRPr lang="fr-F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08701" y="3113786"/>
            <a:ext cx="3000375" cy="2238375"/>
          </a:xfr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8700" y="176213"/>
            <a:ext cx="28098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53671" y="212692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 dirty="0"/>
              <a:t> Curiethérapie:</a:t>
            </a:r>
          </a:p>
          <a:p>
            <a:pPr lvl="1">
              <a:buFont typeface="Arial" charset="0"/>
              <a:buChar char="•"/>
            </a:pPr>
            <a:r>
              <a:rPr lang="fr-FR" dirty="0" err="1" smtClean="0"/>
              <a:t>Mammosite</a:t>
            </a:r>
            <a:endParaRPr lang="fr-FR" dirty="0"/>
          </a:p>
          <a:p>
            <a:pPr lvl="1">
              <a:buFont typeface="Arial" charset="0"/>
              <a:buChar char="•"/>
            </a:pPr>
            <a:r>
              <a:rPr lang="fr-FR" dirty="0"/>
              <a:t>Interstitielle par aiguilles </a:t>
            </a:r>
            <a:r>
              <a:rPr lang="fr-FR" dirty="0" smtClean="0"/>
              <a:t>vectrices</a:t>
            </a:r>
          </a:p>
          <a:p>
            <a:pPr lvl="1">
              <a:buFont typeface="Arial" charset="0"/>
              <a:buChar char="•"/>
            </a:pPr>
            <a:endParaRPr lang="fr-FR" dirty="0"/>
          </a:p>
          <a:p>
            <a:pPr>
              <a:buFont typeface="Arial" charset="0"/>
              <a:buChar char="•"/>
            </a:pPr>
            <a:r>
              <a:rPr lang="fr-FR" dirty="0" smtClean="0"/>
              <a:t>RT </a:t>
            </a:r>
            <a:r>
              <a:rPr lang="fr-FR" dirty="0" err="1"/>
              <a:t>per-opératoire</a:t>
            </a:r>
            <a:r>
              <a:rPr lang="fr-FR" dirty="0"/>
              <a:t>:</a:t>
            </a:r>
          </a:p>
          <a:p>
            <a:pPr lvl="1">
              <a:buFont typeface="Arial" charset="0"/>
              <a:buChar char="•"/>
            </a:pPr>
            <a:r>
              <a:rPr lang="fr-FR" dirty="0"/>
              <a:t>-Photons X de basse </a:t>
            </a:r>
            <a:r>
              <a:rPr lang="fr-FR" dirty="0" smtClean="0"/>
              <a:t>énergie</a:t>
            </a:r>
          </a:p>
          <a:p>
            <a:pPr lvl="1">
              <a:buFont typeface="Arial" charset="0"/>
              <a:buChar char="•"/>
            </a:pPr>
            <a:endParaRPr lang="fr-FR" dirty="0"/>
          </a:p>
          <a:p>
            <a:pPr>
              <a:buFont typeface="Arial" charset="0"/>
              <a:buChar char="•"/>
            </a:pPr>
            <a:r>
              <a:rPr lang="fr-FR" dirty="0"/>
              <a:t>Radiothérapie externe :</a:t>
            </a:r>
          </a:p>
          <a:p>
            <a:pPr lvl="1">
              <a:buFont typeface="Arial" charset="0"/>
              <a:buChar char="•"/>
            </a:pPr>
            <a:r>
              <a:rPr lang="fr-FR" dirty="0"/>
              <a:t>-RT externe classique focalisée</a:t>
            </a:r>
          </a:p>
          <a:p>
            <a:pPr lvl="1">
              <a:buFont typeface="Arial" charset="0"/>
              <a:buChar char="•"/>
            </a:pPr>
            <a:r>
              <a:rPr lang="fr-FR" dirty="0"/>
              <a:t>-RCMI, </a:t>
            </a:r>
            <a:r>
              <a:rPr lang="fr-FR" dirty="0" err="1"/>
              <a:t>Tomothérapie</a:t>
            </a:r>
            <a:endParaRPr lang="fr-FR" dirty="0"/>
          </a:p>
        </p:txBody>
      </p:sp>
      <p:pic>
        <p:nvPicPr>
          <p:cNvPr id="8" name="Picture 9" descr="http://www.radiation-treatment.com/images/column/mammosite-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1550" y="1329231"/>
            <a:ext cx="37719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974850" y="4276165"/>
            <a:ext cx="4038600" cy="24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Actualités: Irradiation partielle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21077"/>
            <a:ext cx="9691238" cy="4755886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98" y="0"/>
            <a:ext cx="3344686" cy="26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IPAS: sélection des patientes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12307" r="-2031" b="34095"/>
          <a:stretch/>
        </p:blipFill>
        <p:spPr>
          <a:xfrm>
            <a:off x="255069" y="2372497"/>
            <a:ext cx="8402595" cy="3247806"/>
          </a:xfrm>
        </p:spPr>
      </p:pic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33" y="0"/>
            <a:ext cx="4117467" cy="3285656"/>
          </a:xfrm>
        </p:spPr>
      </p:pic>
    </p:spTree>
    <p:extLst>
      <p:ext uri="{BB962C8B-B14F-4D97-AF65-F5344CB8AC3E}">
        <p14:creationId xmlns:p14="http://schemas.microsoft.com/office/powerpoint/2010/main" val="8369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3" y="365125"/>
            <a:ext cx="10056341" cy="6445201"/>
          </a:xfrm>
        </p:spPr>
      </p:pic>
      <p:sp>
        <p:nvSpPr>
          <p:cNvPr id="3" name="Rectangle à coins arrondis 2"/>
          <p:cNvSpPr/>
          <p:nvPr/>
        </p:nvSpPr>
        <p:spPr>
          <a:xfrm>
            <a:off x="9402792" y="845389"/>
            <a:ext cx="1095555" cy="396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26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Plan: cancer du sein et radiothérapie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1/Généralités</a:t>
            </a:r>
          </a:p>
          <a:p>
            <a:endParaRPr lang="fr-FR" dirty="0"/>
          </a:p>
          <a:p>
            <a:r>
              <a:rPr lang="fr-FR" dirty="0" smtClean="0"/>
              <a:t>2/ Le cancer in situ</a:t>
            </a:r>
          </a:p>
          <a:p>
            <a:endParaRPr lang="fr-FR" dirty="0"/>
          </a:p>
          <a:p>
            <a:r>
              <a:rPr lang="fr-FR" dirty="0" smtClean="0"/>
              <a:t>3/ Le cancer infiltrant: indications et actualités</a:t>
            </a:r>
          </a:p>
          <a:p>
            <a:pPr marL="0" indent="0">
              <a:buNone/>
            </a:pPr>
            <a:r>
              <a:rPr lang="fr-FR" dirty="0" smtClean="0"/>
              <a:t>             -Schémas </a:t>
            </a:r>
            <a:r>
              <a:rPr lang="fr-FR" dirty="0" err="1" smtClean="0"/>
              <a:t>hypofractionnés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             -Irradiation partielle du sein</a:t>
            </a:r>
          </a:p>
          <a:p>
            <a:pPr marL="0" indent="0">
              <a:buNone/>
            </a:pPr>
            <a:r>
              <a:rPr lang="fr-FR" dirty="0" smtClean="0"/>
              <a:t>             -Nouvelles techniques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8" y="3268984"/>
            <a:ext cx="3639247" cy="327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415" y="520560"/>
            <a:ext cx="227965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Actualités/ Nouvelles techniques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RCMI: modulation d’intensité</a:t>
            </a:r>
            <a:r>
              <a:rPr lang="fr-FR" dirty="0" smtClean="0"/>
              <a:t>: meilleure homogénéité de dose dans le volume cible, meilleure épargne des tissus sains ???</a:t>
            </a:r>
          </a:p>
          <a:p>
            <a:endParaRPr lang="fr-FR" dirty="0"/>
          </a:p>
          <a:p>
            <a:r>
              <a:rPr lang="fr-FR" b="1" dirty="0" smtClean="0"/>
              <a:t>Technique d’asservissement respiratoire</a:t>
            </a:r>
            <a:r>
              <a:rPr lang="fr-FR" dirty="0" smtClean="0"/>
              <a:t>: épargne du cœur pour l’irradiation des seins gauches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61" y="3905125"/>
            <a:ext cx="3102599" cy="27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9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4000"/>
          </a:xfrm>
        </p:spPr>
        <p:txBody>
          <a:bodyPr/>
          <a:lstStyle/>
          <a:p>
            <a:r>
              <a:rPr lang="fr-FR" dirty="0" smtClean="0"/>
              <a:t>				RCMI</a:t>
            </a:r>
          </a:p>
        </p:txBody>
      </p:sp>
      <p:sp>
        <p:nvSpPr>
          <p:cNvPr id="39939" name="Espace réservé du contenu 3"/>
          <p:cNvSpPr>
            <a:spLocks noGrp="1"/>
          </p:cNvSpPr>
          <p:nvPr>
            <p:ph sz="half" idx="1"/>
          </p:nvPr>
        </p:nvSpPr>
        <p:spPr>
          <a:xfrm>
            <a:off x="0" y="1828801"/>
            <a:ext cx="6887832" cy="452596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meilleure homogénéité de dose dans le volume cible, meilleure épargne des tissus sains </a:t>
            </a:r>
            <a:r>
              <a:rPr lang="fr-FR" dirty="0" smtClean="0"/>
              <a:t>???</a:t>
            </a:r>
            <a:endParaRPr lang="fr-FR" dirty="0"/>
          </a:p>
          <a:p>
            <a:r>
              <a:rPr lang="fr-FR" dirty="0" smtClean="0"/>
              <a:t>Permet d’irradier une cible de forme convexe</a:t>
            </a:r>
          </a:p>
          <a:p>
            <a:r>
              <a:rPr lang="fr-FR" dirty="0" smtClean="0"/>
              <a:t>Protection du poumon et du cœur? Attention aux faibles doses</a:t>
            </a:r>
          </a:p>
          <a:p>
            <a:r>
              <a:rPr lang="fr-FR" dirty="0" smtClean="0"/>
              <a:t>Indications: </a:t>
            </a:r>
            <a:r>
              <a:rPr lang="fr-FR" dirty="0" smtClean="0"/>
              <a:t>anatomies complexes,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smtClean="0"/>
              <a:t>RT </a:t>
            </a:r>
            <a:r>
              <a:rPr lang="fr-FR" dirty="0" smtClean="0"/>
              <a:t>bilatérale, HDV pulmonaires non </a:t>
            </a:r>
            <a:r>
              <a:rPr lang="fr-FR" dirty="0" smtClean="0"/>
              <a:t>   satisfaisants</a:t>
            </a:r>
            <a:endParaRPr lang="fr-FR" dirty="0" smtClean="0"/>
          </a:p>
          <a:p>
            <a:r>
              <a:rPr lang="fr-FR" b="1" dirty="0" smtClean="0"/>
              <a:t>Age &gt; 50 ans</a:t>
            </a:r>
          </a:p>
          <a:p>
            <a:endParaRPr lang="fr-FR" dirty="0" smtClean="0"/>
          </a:p>
          <a:p>
            <a:pPr>
              <a:buFont typeface="Georgia" pitchFamily="18" charset="0"/>
              <a:buNone/>
            </a:pPr>
            <a:endParaRPr lang="fr-FR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94" y="3231542"/>
            <a:ext cx="44862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63" y="187932"/>
            <a:ext cx="4758906" cy="2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VMAT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34159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95133"/>
            <a:ext cx="5181600" cy="7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93" y="1345787"/>
            <a:ext cx="5238750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9" y="1825625"/>
            <a:ext cx="5647543" cy="4176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7504981" y="1587260"/>
            <a:ext cx="2070340" cy="345056"/>
          </a:xfrm>
          <a:prstGeom prst="ellipse">
            <a:avLst/>
          </a:prstGeom>
          <a:noFill/>
          <a:ln w="28575">
            <a:solidFill>
              <a:srgbClr val="F67F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67FD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98" y="4287059"/>
            <a:ext cx="210343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0" y="3914079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b="1" dirty="0">
                <a:solidFill>
                  <a:srgbClr val="F67FD4"/>
                </a:solidFill>
              </a:rPr>
              <a:t>Indications: </a:t>
            </a:r>
            <a:endParaRPr lang="fr-FR" sz="2800" b="1" dirty="0" smtClean="0">
              <a:solidFill>
                <a:srgbClr val="F67FD4"/>
              </a:solidFill>
            </a:endParaRPr>
          </a:p>
          <a:p>
            <a:r>
              <a:rPr lang="fr-FR" sz="2800" b="1" dirty="0">
                <a:solidFill>
                  <a:srgbClr val="F67FD4"/>
                </a:solidFill>
              </a:rPr>
              <a:t> </a:t>
            </a:r>
            <a:r>
              <a:rPr lang="fr-FR" sz="2800" b="1" dirty="0" smtClean="0">
                <a:solidFill>
                  <a:srgbClr val="F67FD4"/>
                </a:solidFill>
              </a:rPr>
              <a:t>-Anatomies </a:t>
            </a:r>
            <a:r>
              <a:rPr lang="fr-FR" sz="2800" b="1" dirty="0">
                <a:solidFill>
                  <a:srgbClr val="F67FD4"/>
                </a:solidFill>
              </a:rPr>
              <a:t>complexes, </a:t>
            </a:r>
          </a:p>
          <a:p>
            <a:r>
              <a:rPr lang="fr-FR" sz="2800" b="1" dirty="0">
                <a:solidFill>
                  <a:srgbClr val="F67FD4"/>
                </a:solidFill>
              </a:rPr>
              <a:t> </a:t>
            </a:r>
            <a:r>
              <a:rPr lang="fr-FR" sz="2800" b="1" dirty="0" smtClean="0">
                <a:solidFill>
                  <a:srgbClr val="F67FD4"/>
                </a:solidFill>
              </a:rPr>
              <a:t>-RT </a:t>
            </a:r>
            <a:r>
              <a:rPr lang="fr-FR" sz="2800" b="1" dirty="0">
                <a:solidFill>
                  <a:srgbClr val="F67FD4"/>
                </a:solidFill>
              </a:rPr>
              <a:t>bilatérale, </a:t>
            </a:r>
            <a:endParaRPr lang="fr-FR" sz="2800" b="1" dirty="0" smtClean="0">
              <a:solidFill>
                <a:srgbClr val="F67FD4"/>
              </a:solidFill>
            </a:endParaRPr>
          </a:p>
          <a:p>
            <a:r>
              <a:rPr lang="fr-FR" sz="2800" b="1" dirty="0" smtClean="0">
                <a:solidFill>
                  <a:srgbClr val="F67FD4"/>
                </a:solidFill>
              </a:rPr>
              <a:t> -HDV </a:t>
            </a:r>
            <a:r>
              <a:rPr lang="fr-FR" sz="2800" b="1" dirty="0">
                <a:solidFill>
                  <a:srgbClr val="F67FD4"/>
                </a:solidFill>
              </a:rPr>
              <a:t>pulmonaires non    satisfaisants</a:t>
            </a:r>
          </a:p>
          <a:p>
            <a:r>
              <a:rPr lang="fr-FR" sz="2800" b="1" dirty="0" smtClean="0">
                <a:solidFill>
                  <a:srgbClr val="F67FD4"/>
                </a:solidFill>
              </a:rPr>
              <a:t> -Age </a:t>
            </a:r>
            <a:r>
              <a:rPr lang="fr-FR" sz="2800" b="1" dirty="0">
                <a:solidFill>
                  <a:srgbClr val="F67FD4"/>
                </a:solidFill>
              </a:rPr>
              <a:t>&gt; 50 ans</a:t>
            </a:r>
          </a:p>
        </p:txBody>
      </p:sp>
    </p:spTree>
    <p:extLst>
      <p:ext uri="{BB962C8B-B14F-4D97-AF65-F5344CB8AC3E}">
        <p14:creationId xmlns:p14="http://schemas.microsoft.com/office/powerpoint/2010/main" val="849863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Radiothérapie asservie à la respiration: </a:t>
            </a:r>
            <a:r>
              <a:rPr lang="fr-FR" dirty="0" err="1" smtClean="0"/>
              <a:t>gating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9" y="2307763"/>
            <a:ext cx="7260177" cy="435133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r="26686" b="-855"/>
          <a:stretch/>
        </p:blipFill>
        <p:spPr>
          <a:xfrm>
            <a:off x="537074" y="2646002"/>
            <a:ext cx="4279953" cy="36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Le mot de la fin….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3309" y="1887127"/>
            <a:ext cx="10363200" cy="1952625"/>
          </a:xfrm>
        </p:spPr>
        <p:txBody>
          <a:bodyPr>
            <a:normAutofit fontScale="92500" lnSpcReduction="20000"/>
          </a:bodyPr>
          <a:lstStyle/>
          <a:p>
            <a:r>
              <a:rPr lang="fr-FR" altLang="fr-FR" dirty="0"/>
              <a:t>La radiothérapie réduit de 70 % le risque de récidive </a:t>
            </a:r>
            <a:r>
              <a:rPr lang="fr-FR" altLang="fr-FR" dirty="0" err="1"/>
              <a:t>loco-régionale</a:t>
            </a:r>
            <a:r>
              <a:rPr lang="fr-FR" altLang="fr-FR" dirty="0"/>
              <a:t>, évite 4 récidives locales sur 5 et 1 décès sur </a:t>
            </a:r>
            <a:r>
              <a:rPr lang="fr-FR" altLang="fr-FR" dirty="0" smtClean="0"/>
              <a:t>15</a:t>
            </a:r>
          </a:p>
          <a:p>
            <a:endParaRPr lang="fr-FR" altLang="fr-FR" dirty="0" smtClean="0"/>
          </a:p>
          <a:p>
            <a:r>
              <a:rPr lang="fr-FR" altLang="fr-FR" dirty="0" smtClean="0"/>
              <a:t>AVANCEES RECENTES:</a:t>
            </a:r>
          </a:p>
          <a:p>
            <a:pPr marL="0" indent="0">
              <a:buNone/>
            </a:pPr>
            <a:r>
              <a:rPr lang="fr-FR" altLang="fr-FR" dirty="0"/>
              <a:t> </a:t>
            </a:r>
            <a:r>
              <a:rPr lang="fr-FR" altLang="fr-FR" dirty="0" smtClean="0"/>
              <a:t>IPAS</a:t>
            </a:r>
            <a:r>
              <a:rPr lang="fr-FR" altLang="fr-FR" dirty="0" smtClean="0"/>
              <a:t>, schémas </a:t>
            </a:r>
            <a:r>
              <a:rPr lang="fr-FR" altLang="fr-FR" dirty="0" err="1" smtClean="0"/>
              <a:t>hypofractionnés</a:t>
            </a:r>
            <a:r>
              <a:rPr lang="fr-FR" altLang="fr-FR" dirty="0" smtClean="0"/>
              <a:t> chez des patientes </a:t>
            </a:r>
            <a:r>
              <a:rPr lang="fr-FR" altLang="fr-FR" dirty="0" err="1" smtClean="0"/>
              <a:t>selectionnées</a:t>
            </a:r>
            <a:endParaRPr lang="fr-FR" altLang="fr-FR" dirty="0" smtClean="0"/>
          </a:p>
          <a:p>
            <a:endParaRPr lang="fr-FR" altLang="fr-FR" dirty="0" smtClean="0"/>
          </a:p>
          <a:p>
            <a:endParaRPr lang="fr-FR" alt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61" y="3905125"/>
            <a:ext cx="3102599" cy="27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18" y="5128477"/>
            <a:ext cx="3707903" cy="15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Généralités: Données de l’INCA 02/2016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</a:t>
            </a:r>
            <a:r>
              <a:rPr lang="fr-FR" dirty="0"/>
              <a:t>cancer du sein se situe </a:t>
            </a:r>
            <a:r>
              <a:rPr lang="fr-FR" b="1" dirty="0"/>
              <a:t>au 1er rang </a:t>
            </a:r>
            <a:r>
              <a:rPr lang="fr-FR" dirty="0"/>
              <a:t>des cancers incidents chez la femme, nettement devant le cancer du </a:t>
            </a:r>
            <a:r>
              <a:rPr lang="fr-FR" dirty="0" err="1" smtClean="0"/>
              <a:t>colo-rectal</a:t>
            </a:r>
            <a:r>
              <a:rPr lang="fr-FR" dirty="0" smtClean="0"/>
              <a:t> </a:t>
            </a:r>
            <a:r>
              <a:rPr lang="fr-FR" dirty="0"/>
              <a:t>et le cancer du poumon.</a:t>
            </a:r>
          </a:p>
          <a:p>
            <a:r>
              <a:rPr lang="fr-FR" b="1" dirty="0"/>
              <a:t>48 763 nouveaux cas </a:t>
            </a:r>
            <a:r>
              <a:rPr lang="fr-FR" dirty="0"/>
              <a:t>de cancer du sein estimés en 2012 en France métropolitaine.</a:t>
            </a:r>
          </a:p>
          <a:p>
            <a:endParaRPr lang="fr-FR" dirty="0" smtClean="0"/>
          </a:p>
          <a:p>
            <a:r>
              <a:rPr lang="fr-FR" dirty="0" smtClean="0"/>
              <a:t>11</a:t>
            </a:r>
            <a:r>
              <a:rPr lang="fr-FR" dirty="0"/>
              <a:t> 886 décès par cancer du sein estimés en 2012 en France métropolitaine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823" y="4989453"/>
            <a:ext cx="227965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7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Généralités: Les grandes idées sur la radiothérapie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Réduit </a:t>
            </a:r>
            <a:r>
              <a:rPr lang="fr-FR" dirty="0"/>
              <a:t>le risque de récidive local</a:t>
            </a:r>
          </a:p>
          <a:p>
            <a:r>
              <a:rPr lang="fr-FR" dirty="0"/>
              <a:t>Place </a:t>
            </a:r>
            <a:r>
              <a:rPr lang="fr-FR" dirty="0" smtClean="0"/>
              <a:t>majeure </a:t>
            </a:r>
            <a:r>
              <a:rPr lang="fr-FR" dirty="0"/>
              <a:t>en cas de traitement conservateur</a:t>
            </a:r>
          </a:p>
          <a:p>
            <a:r>
              <a:rPr lang="fr-FR" dirty="0"/>
              <a:t>Conserve une place après mastectomie</a:t>
            </a:r>
          </a:p>
          <a:p>
            <a:r>
              <a:rPr lang="fr-FR" dirty="0"/>
              <a:t>Rarement </a:t>
            </a:r>
            <a:r>
              <a:rPr lang="fr-FR" dirty="0" smtClean="0"/>
              <a:t>exclusive</a:t>
            </a:r>
          </a:p>
          <a:p>
            <a:r>
              <a:rPr lang="fr-FR" dirty="0" smtClean="0"/>
              <a:t>Minimiser </a:t>
            </a:r>
            <a:r>
              <a:rPr lang="fr-FR" dirty="0"/>
              <a:t>les risques de </a:t>
            </a:r>
            <a:r>
              <a:rPr lang="fr-FR" dirty="0" smtClean="0"/>
              <a:t>séquelles (peau, cœur,</a:t>
            </a:r>
          </a:p>
          <a:p>
            <a:pPr marL="0" indent="0">
              <a:buNone/>
            </a:pPr>
            <a:r>
              <a:rPr lang="fr-FR" dirty="0" smtClean="0"/>
              <a:t> poumons)</a:t>
            </a:r>
            <a:endParaRPr lang="fr-FR" dirty="0"/>
          </a:p>
          <a:p>
            <a:r>
              <a:rPr lang="fr-FR" dirty="0" smtClean="0"/>
              <a:t>Optimiser la qualité </a:t>
            </a:r>
            <a:r>
              <a:rPr lang="fr-FR" dirty="0"/>
              <a:t>de la RT</a:t>
            </a:r>
          </a:p>
          <a:p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8" y="3268984"/>
            <a:ext cx="3639247" cy="327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9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Généralités: Les </a:t>
            </a:r>
            <a:r>
              <a:rPr lang="fr-FR" dirty="0"/>
              <a:t>grandes idées sur la radiothérapie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3200" y="2133600"/>
            <a:ext cx="115824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/>
              <a:t>  </a:t>
            </a:r>
            <a:r>
              <a:rPr lang="fr-FR" sz="2400" b="1" i="1" dirty="0" smtClean="0"/>
              <a:t> « 4 récidives locales évitées à 5 ans = </a:t>
            </a:r>
          </a:p>
          <a:p>
            <a:pPr marL="0" indent="0">
              <a:buNone/>
            </a:pPr>
            <a:r>
              <a:rPr lang="fr-FR" sz="2400" b="1" i="1" dirty="0" smtClean="0"/>
              <a:t>un décès par cancer du sein évité à 15 ans »</a:t>
            </a:r>
          </a:p>
          <a:p>
            <a:endParaRPr lang="fr-FR" sz="2000" i="1" dirty="0"/>
          </a:p>
          <a:p>
            <a:r>
              <a:rPr lang="fr-FR" sz="2000" i="1" dirty="0"/>
              <a:t> </a:t>
            </a:r>
            <a:r>
              <a:rPr lang="fr-FR" sz="2000" i="1" dirty="0" smtClean="0"/>
              <a:t>Diminution </a:t>
            </a:r>
            <a:r>
              <a:rPr lang="fr-FR" sz="2000" i="1" dirty="0"/>
              <a:t>du risque relatif de récidive locorégionale de </a:t>
            </a:r>
            <a:endParaRPr lang="fr-FR" sz="2000" i="1" dirty="0" smtClean="0"/>
          </a:p>
          <a:p>
            <a:pPr marL="0" indent="0">
              <a:buNone/>
            </a:pPr>
            <a:r>
              <a:rPr lang="fr-FR" sz="2000" i="1" dirty="0"/>
              <a:t> </a:t>
            </a:r>
            <a:r>
              <a:rPr lang="fr-FR" sz="2000" i="1" dirty="0" smtClean="0"/>
              <a:t>  75 </a:t>
            </a:r>
            <a:r>
              <a:rPr lang="fr-FR" sz="2000" i="1" dirty="0"/>
              <a:t>% (si N- de 30% à environ 10%, si N+ de 45% à 10%)</a:t>
            </a:r>
          </a:p>
          <a:p>
            <a:r>
              <a:rPr lang="fr-FR" sz="2000" i="1" dirty="0" smtClean="0"/>
              <a:t>Diminution </a:t>
            </a:r>
            <a:r>
              <a:rPr lang="fr-FR" sz="2000" i="1" dirty="0"/>
              <a:t>du risque relatif de décès de 15 à 25 %</a:t>
            </a:r>
          </a:p>
          <a:p>
            <a:r>
              <a:rPr lang="fr-FR" sz="2000" i="1" dirty="0" smtClean="0"/>
              <a:t>Surimpression </a:t>
            </a:r>
            <a:r>
              <a:rPr lang="fr-FR" sz="2000" i="1" dirty="0"/>
              <a:t>réduit à 10% à 10 ans le risque de RL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54966" y="5750087"/>
            <a:ext cx="55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Méta-analyse EBCTCG, ≈7000 patientes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193" y="1596728"/>
            <a:ext cx="5257173" cy="492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8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1/ Cancer in situ du sein:  CCIS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Radiothérapie SYSTEMATIQUE de la glande mammaire en totalité après traitement chirurgical conservateur: 50 Grays en 25 séances</a:t>
            </a:r>
          </a:p>
          <a:p>
            <a:r>
              <a:rPr lang="fr-FR" dirty="0"/>
              <a:t>I</a:t>
            </a:r>
            <a:r>
              <a:rPr lang="fr-FR" dirty="0" smtClean="0"/>
              <a:t>ntérêt du </a:t>
            </a:r>
            <a:r>
              <a:rPr lang="fr-FR" dirty="0" err="1" smtClean="0"/>
              <a:t>boost</a:t>
            </a:r>
            <a:r>
              <a:rPr lang="fr-FR" dirty="0"/>
              <a:t>?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Pas d’irradiation après mastectomie R0</a:t>
            </a:r>
          </a:p>
          <a:p>
            <a:endParaRPr lang="fr-FR" dirty="0"/>
          </a:p>
        </p:txBody>
      </p:sp>
      <p:pic>
        <p:nvPicPr>
          <p:cNvPr id="4" name="Picture 2" descr="dvmammo 002"/>
          <p:cNvPicPr>
            <a:picLocks noGrp="1" noChangeAspect="1" noChangeArrowheads="1"/>
          </p:cNvPicPr>
          <p:nvPr/>
        </p:nvPicPr>
        <p:blipFill>
          <a:blip r:embed="rId2" cstate="print">
            <a:lum bright="-30000" contrast="6000"/>
          </a:blip>
          <a:srcRect r="19533"/>
          <a:stretch>
            <a:fillRect/>
          </a:stretch>
        </p:blipFill>
        <p:spPr bwMode="auto">
          <a:xfrm>
            <a:off x="8621805" y="3265024"/>
            <a:ext cx="3124200" cy="291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vmammo 004"/>
          <p:cNvPicPr>
            <a:picLocks noChangeAspect="1" noChangeArrowheads="1"/>
          </p:cNvPicPr>
          <p:nvPr/>
        </p:nvPicPr>
        <p:blipFill>
          <a:blip r:embed="rId3" cstate="print">
            <a:lum bright="-42000"/>
          </a:blip>
          <a:srcRect/>
          <a:stretch>
            <a:fillRect/>
          </a:stretch>
        </p:blipFill>
        <p:spPr bwMode="auto">
          <a:xfrm>
            <a:off x="4932409" y="4178424"/>
            <a:ext cx="3214688" cy="241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44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1/Cancer du sein in situ: cancer lobulaire in situ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Cas particulier des cancers lobulaires in situ: pas de radiothérapie SAUF</a:t>
            </a:r>
          </a:p>
          <a:p>
            <a:endParaRPr lang="fr-FR" dirty="0"/>
          </a:p>
          <a:p>
            <a:r>
              <a:rPr lang="fr-FR" dirty="0" smtClean="0"/>
              <a:t>RT du sein indiquée après tumorectomie en cas de</a:t>
            </a:r>
            <a:r>
              <a:rPr lang="fr-FR" b="1" dirty="0" smtClean="0"/>
              <a:t> LIN 3 de type </a:t>
            </a:r>
            <a:r>
              <a:rPr lang="fr-FR" b="1" dirty="0" err="1" smtClean="0"/>
              <a:t>pléiomorphe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3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2/ Cancers du sein infiltrant: les indications de radiothérapie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Après chirurgie conservatrice:  SYSTEMATIQUE</a:t>
            </a:r>
          </a:p>
          <a:p>
            <a:endParaRPr lang="fr-FR" dirty="0"/>
          </a:p>
          <a:p>
            <a:r>
              <a:rPr lang="fr-FR" dirty="0" smtClean="0"/>
              <a:t>Du sein en totalité</a:t>
            </a:r>
          </a:p>
          <a:p>
            <a:r>
              <a:rPr lang="fr-FR" dirty="0" smtClean="0"/>
              <a:t>+ « </a:t>
            </a:r>
            <a:r>
              <a:rPr lang="fr-FR" dirty="0" err="1" smtClean="0"/>
              <a:t>Boost</a:t>
            </a:r>
            <a:r>
              <a:rPr lang="fr-FR" dirty="0" smtClean="0"/>
              <a:t> » dans la zone de tumorectomie</a:t>
            </a:r>
          </a:p>
          <a:p>
            <a:r>
              <a:rPr lang="fr-FR" dirty="0" smtClean="0"/>
              <a:t>+/- Aires ganglionnaires: Sus et sous-claviculaires, CMI, axillaire</a:t>
            </a:r>
          </a:p>
          <a:p>
            <a:endParaRPr lang="fr-FR" dirty="0"/>
          </a:p>
          <a:p>
            <a:r>
              <a:rPr lang="fr-FR" b="1" u="sng" dirty="0" smtClean="0"/>
              <a:t>Questions/ Innovations:</a:t>
            </a:r>
          </a:p>
          <a:p>
            <a:r>
              <a:rPr lang="fr-FR" dirty="0" smtClean="0"/>
              <a:t>Schémas </a:t>
            </a:r>
            <a:r>
              <a:rPr lang="fr-FR" dirty="0" err="1" smtClean="0"/>
              <a:t>hypofractionnés</a:t>
            </a:r>
            <a:endParaRPr lang="fr-FR" dirty="0" smtClean="0"/>
          </a:p>
          <a:p>
            <a:r>
              <a:rPr lang="fr-FR" dirty="0" smtClean="0"/>
              <a:t>Irradiation partielle du sein</a:t>
            </a:r>
          </a:p>
          <a:p>
            <a:r>
              <a:rPr lang="fr-FR" dirty="0" smtClean="0"/>
              <a:t>Nouvelles techniques d’irradiation</a:t>
            </a:r>
          </a:p>
        </p:txBody>
      </p:sp>
      <p:pic>
        <p:nvPicPr>
          <p:cNvPr id="5" name="Picture 4" descr="3D2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802" y="1035170"/>
            <a:ext cx="2325806" cy="247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3D7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64" y="1035170"/>
            <a:ext cx="2555579" cy="279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mono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705" y="4101352"/>
            <a:ext cx="3838138" cy="27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Cancer du sein infiltrant: après mastectomie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Indications de RT de la paroi thoracique et des aires ganglionnaires:</a:t>
            </a:r>
          </a:p>
          <a:p>
            <a:r>
              <a:rPr lang="fr-FR" b="1" dirty="0" smtClean="0"/>
              <a:t>pT3, pT4</a:t>
            </a:r>
          </a:p>
          <a:p>
            <a:r>
              <a:rPr lang="fr-FR" b="1" dirty="0" err="1" smtClean="0"/>
              <a:t>pN</a:t>
            </a:r>
            <a:r>
              <a:rPr lang="fr-FR" b="1" dirty="0" smtClean="0"/>
              <a:t>+</a:t>
            </a:r>
          </a:p>
          <a:p>
            <a:r>
              <a:rPr lang="fr-FR" dirty="0" smtClean="0"/>
              <a:t>pT2 </a:t>
            </a:r>
            <a:r>
              <a:rPr lang="fr-FR" dirty="0"/>
              <a:t>avec au moins un des facteurs suivants : </a:t>
            </a:r>
          </a:p>
          <a:p>
            <a:r>
              <a:rPr lang="fr-FR" dirty="0"/>
              <a:t>- </a:t>
            </a:r>
            <a:r>
              <a:rPr lang="fr-FR" b="1" dirty="0" err="1"/>
              <a:t>âge</a:t>
            </a:r>
            <a:r>
              <a:rPr lang="fr-FR" b="1" dirty="0"/>
              <a:t> ≤ 40 </a:t>
            </a:r>
            <a:r>
              <a:rPr lang="fr-FR" b="1" dirty="0" smtClean="0"/>
              <a:t>ans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>- </a:t>
            </a:r>
            <a:r>
              <a:rPr lang="fr-FR" b="1" dirty="0" smtClean="0"/>
              <a:t>grade III</a:t>
            </a:r>
          </a:p>
          <a:p>
            <a:r>
              <a:rPr lang="fr-FR" b="1" dirty="0" smtClean="0"/>
              <a:t>- </a:t>
            </a:r>
            <a:r>
              <a:rPr lang="fr-FR" b="1" dirty="0" err="1" smtClean="0"/>
              <a:t>présence</a:t>
            </a:r>
            <a:r>
              <a:rPr lang="fr-FR" b="1" dirty="0" smtClean="0"/>
              <a:t> </a:t>
            </a:r>
            <a:r>
              <a:rPr lang="fr-FR" b="1" dirty="0"/>
              <a:t>d’emboles vasculaires </a:t>
            </a:r>
          </a:p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>- </a:t>
            </a:r>
            <a:r>
              <a:rPr lang="fr-FR" dirty="0" smtClean="0"/>
              <a:t>+/- </a:t>
            </a:r>
            <a:r>
              <a:rPr lang="fr-FR" dirty="0" err="1" smtClean="0"/>
              <a:t>multifocalité</a:t>
            </a:r>
            <a:r>
              <a:rPr lang="fr-FR" dirty="0" smtClean="0"/>
              <a:t> </a:t>
            </a:r>
          </a:p>
          <a:p>
            <a:r>
              <a:rPr lang="fr-FR" dirty="0" smtClean="0"/>
              <a:t>+/- triple -</a:t>
            </a:r>
            <a:endParaRPr lang="fr-FR" dirty="0"/>
          </a:p>
          <a:p>
            <a:endParaRPr lang="fr-FR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2848" r="45712"/>
          <a:stretch/>
        </p:blipFill>
        <p:spPr bwMode="auto">
          <a:xfrm>
            <a:off x="8279425" y="2346384"/>
            <a:ext cx="3452500" cy="439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3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833</Words>
  <Application>Microsoft Office PowerPoint</Application>
  <PresentationFormat>Personnalisé</PresentationFormat>
  <Paragraphs>150</Paragraphs>
  <Slides>24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La radiothérapie dans la prise en charge des cancers du sein en 2016</vt:lpstr>
      <vt:lpstr>Plan: cancer du sein et radiothérapie</vt:lpstr>
      <vt:lpstr>Généralités: Données de l’INCA 02/2016</vt:lpstr>
      <vt:lpstr>Généralités: Les grandes idées sur la radiothérapie</vt:lpstr>
      <vt:lpstr>Généralités: Les grandes idées sur la radiothérapie</vt:lpstr>
      <vt:lpstr>1/ Cancer in situ du sein:  CCIS</vt:lpstr>
      <vt:lpstr>1/Cancer du sein in situ: cancer lobulaire in situ</vt:lpstr>
      <vt:lpstr>2/ Cancers du sein infiltrant: les indications de radiothérapie</vt:lpstr>
      <vt:lpstr>Cancer du sein infiltrant: après mastectomie</vt:lpstr>
      <vt:lpstr>Questions non résolues: débat sur la CMI</vt:lpstr>
      <vt:lpstr>Présentation PowerPoint</vt:lpstr>
      <vt:lpstr>Questions/ Actualités: hypofractionnement</vt:lpstr>
      <vt:lpstr>Dose et fractionnement</vt:lpstr>
      <vt:lpstr>Dose et fractionnement</vt:lpstr>
      <vt:lpstr>Dose et fractionnement</vt:lpstr>
      <vt:lpstr>Irradiation partielle du sein</vt:lpstr>
      <vt:lpstr>Actualités: Irradiation partielle</vt:lpstr>
      <vt:lpstr>IPAS: sélection des patientes</vt:lpstr>
      <vt:lpstr>Présentation PowerPoint</vt:lpstr>
      <vt:lpstr>Actualités/ Nouvelles techniques </vt:lpstr>
      <vt:lpstr>    RCMI</vt:lpstr>
      <vt:lpstr>VMAT </vt:lpstr>
      <vt:lpstr>Radiothérapie asservie à la respiration: gating</vt:lpstr>
      <vt:lpstr>Le mot de la fin….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du sein et radiothérapie en 2016</dc:title>
  <dc:creator>CAROLINE GUERDER</dc:creator>
  <cp:lastModifiedBy>Dr Caroline GUERDER</cp:lastModifiedBy>
  <cp:revision>51</cp:revision>
  <dcterms:created xsi:type="dcterms:W3CDTF">2016-11-23T18:48:18Z</dcterms:created>
  <dcterms:modified xsi:type="dcterms:W3CDTF">2016-12-02T08:52:01Z</dcterms:modified>
</cp:coreProperties>
</file>