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4"/>
  </p:notesMasterIdLst>
  <p:sldIdLst>
    <p:sldId id="256" r:id="rId2"/>
    <p:sldId id="327" r:id="rId3"/>
    <p:sldId id="316" r:id="rId4"/>
    <p:sldId id="260" r:id="rId5"/>
    <p:sldId id="265" r:id="rId6"/>
    <p:sldId id="261" r:id="rId7"/>
    <p:sldId id="263" r:id="rId8"/>
    <p:sldId id="271" r:id="rId9"/>
    <p:sldId id="274" r:id="rId10"/>
    <p:sldId id="275" r:id="rId11"/>
    <p:sldId id="276" r:id="rId12"/>
    <p:sldId id="282" r:id="rId13"/>
    <p:sldId id="281" r:id="rId14"/>
    <p:sldId id="287" r:id="rId15"/>
    <p:sldId id="289" r:id="rId16"/>
    <p:sldId id="324" r:id="rId17"/>
    <p:sldId id="293" r:id="rId18"/>
    <p:sldId id="294" r:id="rId19"/>
    <p:sldId id="300" r:id="rId20"/>
    <p:sldId id="325" r:id="rId21"/>
    <p:sldId id="308" r:id="rId22"/>
    <p:sldId id="326" r:id="rId23"/>
  </p:sldIdLst>
  <p:sldSz cx="9144000" cy="5715000" type="screen16x10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hxp+vByhZhZzk1JN93KdWA==" hashData="vXObetGtZ/kofd/u+aO4Myv0W8ywSNqyTssz83sVXET22QkQp4TUvbIVnEyHFcI9MRYtmQLzfSC9EnhOT5iJ8A=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eu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2" autoAdjust="0"/>
    <p:restoredTop sz="94660"/>
  </p:normalViewPr>
  <p:slideViewPr>
    <p:cSldViewPr>
      <p:cViewPr varScale="1">
        <p:scale>
          <a:sx n="96" d="100"/>
          <a:sy n="96" d="100"/>
        </p:scale>
        <p:origin x="331" y="67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613EA22-0913-41E0-B8BB-CAD7754ABD8E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53454D96-E701-4C8E-A651-E70E6F0F9DE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dirty="0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F5E0D6C-3F13-4E4E-8B11-37F935FD0B13}" type="slidenum">
              <a:rPr lang="fr-FR" altLang="fr-FR" smtClean="0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 altLang="fr-FR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AC392-F097-4448-BFAA-35A10361E23E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87839-A28F-414E-BEE3-488C09A40D2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3189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E6892-9F15-4D7B-BA67-AF5B2DAE524E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5D340-619F-484B-A12B-9C450459AFC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7764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49432-23BC-4DF0-A563-6E29B8F17BA3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3C935-7984-4544-9288-B44C84D68F2F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3545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6E2225-2772-404E-BE7E-0EBE0F384063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F37CD-D6C7-44A8-9690-FE9F669F750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81599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33B34E-06D1-4A92-9D21-4D14A1BCC6EA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987E21-2176-42F7-8D13-5A817B0EA5C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4652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D33416-4B93-4830-82CA-DDC9A9527F0E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C4055-5131-457C-B208-C57606A2781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26035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C6A35-5074-417E-B8F7-36EC4D584B70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E0C05-569E-4E74-9B90-D89848EA4EE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38820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8EC04-058F-4393-9CCA-6F7E595E212E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2468D-36F0-42CC-9C85-D2AA64C228F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6468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65423-F0E2-4A49-873A-106022B6E6DB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A9645-4DFF-4781-99DA-0902FBBD5AA3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28684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62DB0-3200-4893-B7AB-16492B35A71B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113C8-38FC-4308-A5A8-C3A06791D246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787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6E823-2EA9-4253-BB90-C2AE616D7E0C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7FCA60-EF7B-450D-9246-B6800B3E915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4041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35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333500"/>
            <a:ext cx="8229600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7488"/>
            <a:ext cx="2133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8018C8-735B-4FBA-AD6A-9030FFB00D59}" type="datetimeFigureOut">
              <a:rPr lang="fr-FR"/>
              <a:pPr>
                <a:defRPr/>
              </a:pPr>
              <a:t>10/04/2016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7488"/>
            <a:ext cx="2895600" cy="3032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7488"/>
            <a:ext cx="2133600" cy="3032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D0942B8-7F21-4390-BB87-B8A8E234AD0D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Coat_of_arms_of_Belize.svg?uselang=fr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mmons.wikimedia.org/wiki/File:Coat_of_arms_of_Cambodia.svg?uselang=fr" TargetMode="External"/><Relationship Id="rId5" Type="http://schemas.openxmlformats.org/officeDocument/2006/relationships/image" Target="../media/image35.png"/><Relationship Id="rId4" Type="http://schemas.openxmlformats.org/officeDocument/2006/relationships/hyperlink" Target="https://commons.wikimedia.org/wiki/File:National_Emblem_of_Afghanistan_03.png?uselang=fr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Coat_of_arms_of_Mexico.svg?uselang=fr" TargetMode="External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372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683568" y="1633364"/>
            <a:ext cx="7772400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fr-FR" sz="4400" dirty="0">
                <a:latin typeface="+mj-lt"/>
                <a:cs typeface="Arial" charset="0"/>
              </a:rPr>
              <a:t>Les drapeaux du Monde</a:t>
            </a:r>
          </a:p>
          <a:p>
            <a:pPr algn="ctr" eaLnBrk="1" hangingPunct="1">
              <a:defRPr/>
            </a:pPr>
            <a:r>
              <a:rPr lang="fr-FR" sz="2000" i="1" dirty="0">
                <a:latin typeface="+mj-lt"/>
                <a:cs typeface="Arial" charset="0"/>
              </a:rPr>
              <a:t> L'étude des drapeaux et pavillons est le domaine de la vexillologie.</a:t>
            </a:r>
            <a:endParaRPr lang="fr-FR" sz="2000" dirty="0">
              <a:latin typeface="+mj-lt"/>
              <a:cs typeface="Arial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1760" y="3217660"/>
            <a:ext cx="4320000" cy="1080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>
            <a:sp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2000" dirty="0">
                <a:latin typeface="+mj-lt"/>
                <a:cs typeface="Arial" charset="0"/>
              </a:rPr>
              <a:t>Quelques particularités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fr-FR" sz="2000" i="1" dirty="0">
                <a:latin typeface="+mj-lt"/>
                <a:cs typeface="Arial" charset="0"/>
              </a:rPr>
              <a:t>(Sur 45 drapeaux)</a:t>
            </a:r>
          </a:p>
        </p:txBody>
      </p:sp>
    </p:spTree>
  </p:cSld>
  <p:clrMapOvr>
    <a:masterClrMapping/>
  </p:clrMapOvr>
  <p:transition>
    <p:sndAc>
      <p:stSnd>
        <p:snd r:embed="rId3" name="INSTRUMENTAL - MIKE ROWLAND - SON OF THE L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615356" y="2137419"/>
            <a:ext cx="140220" cy="3600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11560" y="481236"/>
            <a:ext cx="7920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dirty="0">
                <a:latin typeface="+mj-lt"/>
              </a:rPr>
              <a:t>L’origine des drapeaux est avant tout militaire.</a:t>
            </a:r>
            <a:endParaRPr lang="fr-FR" sz="1600" dirty="0">
              <a:latin typeface="+mj-lt"/>
            </a:endParaRPr>
          </a:p>
          <a:p>
            <a:r>
              <a:rPr lang="fr-FR" sz="1600" dirty="0">
                <a:latin typeface="+mj-lt"/>
              </a:rPr>
              <a:t>Signes de reconnaissance des armées dès l’Empire Romain, les drapeaux permettaient à un groupe (régiment, ville, région ou nation) de se repérer plus facilement et de se rallier autour d’eux.</a:t>
            </a:r>
          </a:p>
        </p:txBody>
      </p:sp>
      <p:sp>
        <p:nvSpPr>
          <p:cNvPr id="5" name="Rectangle 4"/>
          <p:cNvSpPr/>
          <p:nvPr/>
        </p:nvSpPr>
        <p:spPr>
          <a:xfrm>
            <a:off x="2699792" y="2039863"/>
            <a:ext cx="39604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b="1" u="sng" dirty="0">
                <a:latin typeface="+mj-lt"/>
              </a:rPr>
              <a:t>Le pavillon</a:t>
            </a:r>
            <a:r>
              <a:rPr lang="fr-FR" sz="1600" dirty="0">
                <a:latin typeface="+mj-lt"/>
              </a:rPr>
              <a:t> est le tissu destiné à être hissé sur un mât par le biais de sangles et anneaux.</a:t>
            </a:r>
          </a:p>
          <a:p>
            <a:endParaRPr lang="fr-FR" sz="1600" dirty="0">
              <a:latin typeface="+mj-lt"/>
            </a:endParaRPr>
          </a:p>
          <a:p>
            <a:r>
              <a:rPr lang="fr-FR" sz="1600" b="1" u="sng" dirty="0">
                <a:latin typeface="+mj-lt"/>
              </a:rPr>
              <a:t>Le drapeau</a:t>
            </a:r>
            <a:r>
              <a:rPr lang="fr-FR" sz="1600" dirty="0">
                <a:latin typeface="+mj-lt"/>
              </a:rPr>
              <a:t> est seulement le tissu agrafé sur une hampe.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137420"/>
            <a:ext cx="1851273" cy="1304588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4816" y="2065412"/>
            <a:ext cx="3131141" cy="3287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351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336550"/>
            <a:ext cx="887412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1920875"/>
            <a:ext cx="4572000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Népal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5:4 - Adoption le 16 décembre 1962 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</a:t>
            </a:r>
            <a:r>
              <a:rPr lang="fr-FR" sz="1600" b="1" dirty="0">
                <a:latin typeface="+mj-lt"/>
                <a:cs typeface="Arial" charset="0"/>
              </a:rPr>
              <a:t>drapeau du Népal</a:t>
            </a:r>
            <a:r>
              <a:rPr lang="fr-FR" sz="1600" dirty="0">
                <a:latin typeface="+mj-lt"/>
                <a:cs typeface="Arial" charset="0"/>
              </a:rPr>
              <a:t> il est le seul, parmi les drapeaux nationaux, qui ne soit ni carré, ni rectangulaire et à être plus haut que large.</a:t>
            </a:r>
          </a:p>
        </p:txBody>
      </p:sp>
      <p:sp>
        <p:nvSpPr>
          <p:cNvPr id="7" name="Rectangle 6"/>
          <p:cNvSpPr/>
          <p:nvPr/>
        </p:nvSpPr>
        <p:spPr>
          <a:xfrm>
            <a:off x="4427984" y="125413"/>
            <a:ext cx="468052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Suisse</a:t>
            </a:r>
            <a:br>
              <a:rPr lang="fr-FR" sz="16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Le </a:t>
            </a:r>
            <a:r>
              <a:rPr lang="fr-FR" sz="1600" b="1" dirty="0">
                <a:latin typeface="+mj-lt"/>
                <a:cs typeface="Arial" charset="0"/>
              </a:rPr>
              <a:t>drapeau Suisse</a:t>
            </a: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Ratio 1:1 - Adoption : le 12 décembre 1889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</a:t>
            </a:r>
            <a:r>
              <a:rPr lang="fr-FR" sz="1600" b="1" dirty="0">
                <a:latin typeface="+mj-lt"/>
                <a:cs typeface="Arial" charset="0"/>
              </a:rPr>
              <a:t>pavillon Suisse</a:t>
            </a: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Ratio 2:3 - Adoption : le 23 septembre 1953</a:t>
            </a:r>
          </a:p>
        </p:txBody>
      </p:sp>
      <p:sp>
        <p:nvSpPr>
          <p:cNvPr id="8" name="Rectangle 7"/>
          <p:cNvSpPr/>
          <p:nvPr/>
        </p:nvSpPr>
        <p:spPr>
          <a:xfrm>
            <a:off x="3635375" y="3937000"/>
            <a:ext cx="4572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Vatican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Le </a:t>
            </a:r>
            <a:r>
              <a:rPr lang="fr-FR" sz="1600" b="1" dirty="0">
                <a:latin typeface="+mj-lt"/>
                <a:cs typeface="Arial" charset="0"/>
              </a:rPr>
              <a:t>drapeau du Vatican</a:t>
            </a:r>
            <a:r>
              <a:rPr lang="fr-FR" sz="1600" dirty="0">
                <a:latin typeface="+mj-lt"/>
                <a:cs typeface="Arial" charset="0"/>
              </a:rPr>
              <a:t> (Carré)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Ratio 1:1 - Adoption : le 7 juin 1929</a:t>
            </a:r>
          </a:p>
        </p:txBody>
      </p:sp>
      <p:pic>
        <p:nvPicPr>
          <p:cNvPr id="5126" name="Image 10" descr="Flag_of_the_Vatican_City_svg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588" y="4081463"/>
            <a:ext cx="1081087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1" descr="Flag_of_Switzerland_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388" y="2117725"/>
            <a:ext cx="1081087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12" descr="Civil_Ensign_of_Switzerland_sv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675" y="2117725"/>
            <a:ext cx="1624013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4859338" y="3270250"/>
            <a:ext cx="136842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400" b="1" dirty="0">
                <a:latin typeface="+mj-lt"/>
                <a:cs typeface="Arial" charset="0"/>
              </a:rPr>
              <a:t>Carré (Drapeau)</a:t>
            </a:r>
          </a:p>
        </p:txBody>
      </p:sp>
      <p:sp>
        <p:nvSpPr>
          <p:cNvPr id="10" name="Rectangle 9"/>
          <p:cNvSpPr/>
          <p:nvPr/>
        </p:nvSpPr>
        <p:spPr>
          <a:xfrm>
            <a:off x="6948488" y="3270250"/>
            <a:ext cx="1946275" cy="307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400" b="1" dirty="0">
                <a:latin typeface="+mj-lt"/>
                <a:cs typeface="Arial" charset="0"/>
              </a:rPr>
              <a:t>Rectangulaire (Pavillon)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331913" y="423863"/>
            <a:ext cx="3024063" cy="157003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fr-FR" sz="1600" b="1" u="sng" dirty="0">
                <a:latin typeface="+mj-lt"/>
                <a:cs typeface="Arial" charset="0"/>
              </a:rPr>
              <a:t>Particularité</a:t>
            </a:r>
            <a:r>
              <a:rPr lang="fr-FR" sz="1600" dirty="0">
                <a:latin typeface="+mj-lt"/>
                <a:cs typeface="Arial" charset="0"/>
              </a:rPr>
              <a:t> :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Les seuls drapeaux nationaux, non rectangulaire.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b="1" dirty="0">
                <a:latin typeface="+mj-lt"/>
                <a:cs typeface="Arial" charset="0"/>
              </a:rPr>
              <a:t>Népal</a:t>
            </a:r>
            <a:r>
              <a:rPr lang="fr-FR" sz="1600" dirty="0">
                <a:latin typeface="+mj-lt"/>
                <a:cs typeface="Arial" charset="0"/>
              </a:rPr>
              <a:t> : Plus haut, que large.</a:t>
            </a:r>
          </a:p>
          <a:p>
            <a:pPr eaLnBrk="1" hangingPunct="1">
              <a:defRPr/>
            </a:pPr>
            <a:r>
              <a:rPr lang="fr-FR" sz="1600" b="1" dirty="0">
                <a:latin typeface="+mj-lt"/>
                <a:cs typeface="Arial" charset="0"/>
              </a:rPr>
              <a:t>Suisse</a:t>
            </a:r>
            <a:r>
              <a:rPr lang="fr-FR" sz="1600" dirty="0">
                <a:latin typeface="+mj-lt"/>
                <a:cs typeface="Arial" charset="0"/>
              </a:rPr>
              <a:t> et </a:t>
            </a:r>
            <a:r>
              <a:rPr lang="fr-FR" sz="1600" b="1" dirty="0">
                <a:latin typeface="+mj-lt"/>
                <a:cs typeface="Arial" charset="0"/>
              </a:rPr>
              <a:t>Vatican</a:t>
            </a:r>
            <a:r>
              <a:rPr lang="fr-FR" sz="1600" dirty="0">
                <a:latin typeface="+mj-lt"/>
                <a:cs typeface="Arial" charset="0"/>
              </a:rPr>
              <a:t> : Drapeau carré.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84663" y="120650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Liechtenstein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3:5 - Adoption : le 24 juin 1937</a:t>
            </a:r>
          </a:p>
          <a:p>
            <a:pPr algn="r" eaLnBrk="1" hangingPunct="1">
              <a:defRPr/>
            </a:pPr>
            <a:r>
              <a:rPr lang="fr-FR" sz="1600" dirty="0">
                <a:latin typeface="+mj-lt"/>
              </a:rPr>
              <a:t>En 1921, il adopte un drapeau analogue à celui adopté par Haïti un siècle plus tôt en 1820.</a:t>
            </a:r>
            <a:endParaRPr lang="fr-FR" sz="1600" dirty="0">
              <a:latin typeface="+mj-lt"/>
              <a:cs typeface="Arial" charset="0"/>
            </a:endParaRPr>
          </a:p>
        </p:txBody>
      </p:sp>
      <p:pic>
        <p:nvPicPr>
          <p:cNvPr id="61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8" y="3290168"/>
            <a:ext cx="179863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489348"/>
            <a:ext cx="1798638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0825" y="12065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Haïti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9:15 - Adoption : le 17 février 1986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</a:rPr>
              <a:t>Créé en 1803, adopté dès 1820 et officialisé en 1843.</a:t>
            </a:r>
            <a:endParaRPr lang="fr-FR" sz="1600" dirty="0">
              <a:latin typeface="+mj-lt"/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32025" y="2830513"/>
            <a:ext cx="4572000" cy="15700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C’est durant les Jeux Olympiques de 1936 que le Liechtenstein et Haïti ont découvert qu’ils avait des drapeaux identiques.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En 1937, le Liechtenstein a ajouté une couronne, et Haïti ses armoiries.</a:t>
            </a:r>
          </a:p>
        </p:txBody>
      </p:sp>
      <p:pic>
        <p:nvPicPr>
          <p:cNvPr id="6153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290168"/>
            <a:ext cx="18002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0825" y="120650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Indonésie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17 août 1945</a:t>
            </a:r>
          </a:p>
        </p:txBody>
      </p:sp>
      <p:sp>
        <p:nvSpPr>
          <p:cNvPr id="4" name="Rectangle 3"/>
          <p:cNvSpPr/>
          <p:nvPr/>
        </p:nvSpPr>
        <p:spPr>
          <a:xfrm>
            <a:off x="4211638" y="120650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Pologne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5:8 - Adoption : le 1</a:t>
            </a:r>
            <a:r>
              <a:rPr lang="fr-FR" sz="1600" baseline="30000" dirty="0">
                <a:latin typeface="+mj-lt"/>
                <a:cs typeface="Arial" charset="0"/>
              </a:rPr>
              <a:t>er</a:t>
            </a:r>
            <a:r>
              <a:rPr lang="fr-FR" sz="1600" dirty="0">
                <a:latin typeface="+mj-lt"/>
                <a:cs typeface="Arial" charset="0"/>
              </a:rPr>
              <a:t> août 1919</a:t>
            </a:r>
          </a:p>
        </p:txBody>
      </p:sp>
      <p:pic>
        <p:nvPicPr>
          <p:cNvPr id="717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213" y="1562100"/>
            <a:ext cx="173196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62100"/>
            <a:ext cx="162877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3975" y="2543075"/>
            <a:ext cx="13557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2412554" y="1201738"/>
            <a:ext cx="4247678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Monaco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4:5 - Adoption : le 4 avril 1881</a:t>
            </a:r>
          </a:p>
          <a:p>
            <a:pPr algn="ctr" eaLnBrk="1" hangingPunct="1">
              <a:defRPr/>
            </a:pPr>
            <a:r>
              <a:rPr lang="fr-FR" sz="1600" dirty="0">
                <a:latin typeface="+mj-lt"/>
              </a:rPr>
              <a:t>Les couleurs ont été choisies dès le </a:t>
            </a:r>
            <a:r>
              <a:rPr lang="fr-FR" sz="1600" cap="small" dirty="0">
                <a:latin typeface="+mj-lt"/>
              </a:rPr>
              <a:t>XIV</a:t>
            </a:r>
            <a:r>
              <a:rPr lang="fr-FR" sz="1600" baseline="30000" dirty="0">
                <a:latin typeface="+mj-lt"/>
              </a:rPr>
              <a:t>ème</a:t>
            </a:r>
            <a:r>
              <a:rPr lang="fr-FR" sz="1600" dirty="0">
                <a:latin typeface="+mj-lt"/>
              </a:rPr>
              <a:t> siècle par la famille GRIMALDI.</a:t>
            </a:r>
            <a:endParaRPr lang="fr-FR" sz="1600" dirty="0">
              <a:latin typeface="+mj-lt"/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2275" y="3695600"/>
            <a:ext cx="5759450" cy="175418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dirty="0">
                <a:latin typeface="+mj-lt"/>
                <a:cs typeface="Arial" charset="0"/>
              </a:rPr>
              <a:t>À l’exception de leurs dimensions, le drapeau de l’Indonésie et de Monaco sont identique.</a:t>
            </a:r>
          </a:p>
          <a:p>
            <a:pPr eaLnBrk="1" hangingPunct="1">
              <a:defRPr/>
            </a:pPr>
            <a:endParaRPr lang="fr-FR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dirty="0">
                <a:latin typeface="+mj-lt"/>
                <a:cs typeface="Arial" charset="0"/>
              </a:rPr>
              <a:t>Le drapeau de Monaco est plus étroit.</a:t>
            </a:r>
          </a:p>
          <a:p>
            <a:pPr eaLnBrk="1" hangingPunct="1">
              <a:defRPr/>
            </a:pPr>
            <a:endParaRPr lang="fr-FR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dirty="0">
                <a:latin typeface="+mj-lt"/>
                <a:cs typeface="Arial" charset="0"/>
              </a:rPr>
              <a:t>Celui de la Pologne, les couleurs sont inversées.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21175" y="120650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Guatemala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5:8 - Adoption : le 12 août 1871</a:t>
            </a:r>
          </a:p>
        </p:txBody>
      </p:sp>
      <p:pic>
        <p:nvPicPr>
          <p:cNvPr id="819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01738"/>
            <a:ext cx="16192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5313" y="1201738"/>
            <a:ext cx="173037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250825" y="120650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Mozambique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1</a:t>
            </a:r>
            <a:r>
              <a:rPr lang="fr-FR" sz="1600" baseline="30000" dirty="0">
                <a:latin typeface="+mj-lt"/>
                <a:cs typeface="Arial" charset="0"/>
              </a:rPr>
              <a:t>er</a:t>
            </a:r>
            <a:r>
              <a:rPr lang="fr-FR" sz="1600" dirty="0">
                <a:latin typeface="+mj-lt"/>
                <a:cs typeface="Arial" charset="0"/>
              </a:rPr>
              <a:t> mai 1983</a:t>
            </a:r>
          </a:p>
        </p:txBody>
      </p:sp>
      <p:sp>
        <p:nvSpPr>
          <p:cNvPr id="6150" name="Rectangle 7"/>
          <p:cNvSpPr>
            <a:spLocks noChangeArrowheads="1"/>
          </p:cNvSpPr>
          <p:nvPr/>
        </p:nvSpPr>
        <p:spPr bwMode="auto">
          <a:xfrm>
            <a:off x="2268538" y="1633364"/>
            <a:ext cx="4572000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du Mozambique et l’un des drapeaux sur lequel figure un fusil (AK-47), avec celui du Guatemala, ainsi que sur celui d’Haïti (Fusils et canons)</a:t>
            </a:r>
          </a:p>
        </p:txBody>
      </p:sp>
      <p:pic>
        <p:nvPicPr>
          <p:cNvPr id="8201" name="Image 8" descr="Coat_of_arms_of_Guatemala_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263" y="2355850"/>
            <a:ext cx="1677987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Image 9" descr="Emblem_of_Mozambique_svg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352675"/>
            <a:ext cx="1335087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3" name="Rectangle 10"/>
          <p:cNvSpPr>
            <a:spLocks noChangeArrowheads="1"/>
          </p:cNvSpPr>
          <p:nvPr/>
        </p:nvSpPr>
        <p:spPr bwMode="auto">
          <a:xfrm>
            <a:off x="611188" y="3721100"/>
            <a:ext cx="10810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600" u="sng">
                <a:latin typeface="+mj-lt"/>
              </a:rPr>
              <a:t>Armoiries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56384" y="4434125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Haïti</a:t>
            </a:r>
            <a:br>
              <a:rPr lang="fr-FR" sz="44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9:15 - Adoption : le 17 février 1986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</a:rPr>
              <a:t>Créé en 1803, adopté dès 1820 et officialisé en 1843.</a:t>
            </a:r>
            <a:endParaRPr lang="fr-FR" sz="1600" dirty="0">
              <a:latin typeface="+mj-lt"/>
              <a:cs typeface="Arial" charset="0"/>
            </a:endParaRPr>
          </a:p>
        </p:txBody>
      </p:sp>
      <p:sp>
        <p:nvSpPr>
          <p:cNvPr id="8206" name="Rectangle 10"/>
          <p:cNvSpPr>
            <a:spLocks noChangeArrowheads="1"/>
          </p:cNvSpPr>
          <p:nvPr/>
        </p:nvSpPr>
        <p:spPr bwMode="auto">
          <a:xfrm>
            <a:off x="7380288" y="3794125"/>
            <a:ext cx="10810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600" u="sng" dirty="0">
                <a:latin typeface="+mj-lt"/>
              </a:rPr>
              <a:t>Armoiries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03532" y="2900405"/>
            <a:ext cx="1804572" cy="1469263"/>
          </a:xfrm>
          <a:prstGeom prst="rect">
            <a:avLst/>
          </a:prstGeom>
        </p:spPr>
      </p:pic>
      <p:grpSp>
        <p:nvGrpSpPr>
          <p:cNvPr id="5" name="Groupe 4"/>
          <p:cNvGrpSpPr/>
          <p:nvPr/>
        </p:nvGrpSpPr>
        <p:grpSpPr>
          <a:xfrm>
            <a:off x="1478984" y="4450327"/>
            <a:ext cx="1800000" cy="1080000"/>
            <a:chOff x="1478984" y="4450327"/>
            <a:chExt cx="1800000" cy="1080000"/>
          </a:xfrm>
        </p:grpSpPr>
        <p:pic>
          <p:nvPicPr>
            <p:cNvPr id="13" name="Picture 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78984" y="4450327"/>
              <a:ext cx="1800000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Image 1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3784" y="4785911"/>
              <a:ext cx="504000" cy="409920"/>
            </a:xfrm>
            <a:prstGeom prst="rect">
              <a:avLst/>
            </a:prstGeom>
            <a:solidFill>
              <a:schemeClr val="bg1"/>
            </a:solidFill>
          </p:spPr>
        </p:pic>
      </p:grp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5508104" y="4080868"/>
            <a:ext cx="10810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600" u="sng" dirty="0">
                <a:latin typeface="+mj-lt"/>
              </a:rPr>
              <a:t>Armoiries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11638" y="120650"/>
            <a:ext cx="4572000" cy="29860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Jeux Olympiques</a:t>
            </a:r>
            <a:br>
              <a:rPr lang="fr-FR" sz="2800" b="1" dirty="0">
                <a:latin typeface="Arial" charset="0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Création : En … 1913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Olympique a été présenté pour la première fois aux Jeux d’Anvers en 1920. (Après la première guerre mondiale)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Comité international olympique qui associe les couleurs des anneaux aux couleurs des drapeaux trouvés sur les cinq continents.</a:t>
            </a:r>
          </a:p>
          <a:p>
            <a:pPr eaLnBrk="1" hangingPunct="1">
              <a:defRPr/>
            </a:pPr>
            <a:r>
              <a:rPr lang="fr-FR" sz="1600" u="sng" dirty="0">
                <a:latin typeface="+mj-lt"/>
                <a:cs typeface="Arial" charset="0"/>
              </a:rPr>
              <a:t>Mais officiellement aucun anneau n’est attribué à un continent.</a:t>
            </a:r>
          </a:p>
        </p:txBody>
      </p:sp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84250"/>
            <a:ext cx="1619250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211638" y="3335338"/>
            <a:ext cx="457200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Danemark</a:t>
            </a:r>
            <a:br>
              <a:rPr lang="fr-FR" sz="2800" b="1" dirty="0">
                <a:latin typeface="Arial" charset="0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28:37 - Adoption : Au XIII</a:t>
            </a:r>
            <a:r>
              <a:rPr lang="fr-FR" sz="1600" baseline="30000" dirty="0">
                <a:latin typeface="+mj-lt"/>
                <a:cs typeface="Arial" charset="0"/>
              </a:rPr>
              <a:t>ème</a:t>
            </a:r>
            <a:r>
              <a:rPr lang="fr-FR" sz="1600" dirty="0">
                <a:latin typeface="+mj-lt"/>
                <a:cs typeface="Arial" charset="0"/>
              </a:rPr>
              <a:t> siècle (1219) Confirmé officiellement en 1625.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du Danemark est le plus ancien des drapeau encore utilisé.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3695700"/>
            <a:ext cx="142557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0825" y="120650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Australie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le 22 mai 1909</a:t>
            </a:r>
          </a:p>
        </p:txBody>
      </p:sp>
      <p:sp>
        <p:nvSpPr>
          <p:cNvPr id="4" name="Rectangle 3"/>
          <p:cNvSpPr/>
          <p:nvPr/>
        </p:nvSpPr>
        <p:spPr>
          <a:xfrm>
            <a:off x="4321175" y="120650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Nouvelle-Zélande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le 24 mars 1902</a:t>
            </a:r>
          </a:p>
        </p:txBody>
      </p:sp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344613"/>
            <a:ext cx="2160588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2483768" y="912813"/>
            <a:ext cx="3960440" cy="280076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Les drapeaux se ressemblent, mais ils ne sont pas identiques.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de l’Australie à 6 étoiles blanches à 7 pointes (Croix du Sud) </a:t>
            </a:r>
          </a:p>
          <a:p>
            <a:pPr eaLnBrk="1" hangingPunct="1">
              <a:defRPr/>
            </a:pPr>
            <a:r>
              <a:rPr lang="fr-FR" sz="1600" i="1" dirty="0">
                <a:latin typeface="+mj-lt"/>
                <a:cs typeface="Arial" charset="0"/>
              </a:rPr>
              <a:t>(Une pointe </a:t>
            </a:r>
            <a:r>
              <a:rPr lang="fr-FR" sz="1600" i="1" dirty="0">
                <a:latin typeface="+mj-lt"/>
              </a:rPr>
              <a:t>pour chacun des 7 territoires principaux du pays, à la création du drapeau</a:t>
            </a:r>
            <a:r>
              <a:rPr lang="fr-FR" sz="1600" i="1" dirty="0">
                <a:latin typeface="+mj-lt"/>
                <a:cs typeface="Arial" charset="0"/>
              </a:rPr>
              <a:t>.)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et celui de la Nouvelle-Zélande, 4 étoiles rouges à 5 pointes, ceinturées de blanc (Croix du Sud)</a:t>
            </a:r>
          </a:p>
        </p:txBody>
      </p:sp>
      <p:pic>
        <p:nvPicPr>
          <p:cNvPr id="1024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346200"/>
            <a:ext cx="21605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4081463"/>
            <a:ext cx="21590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3095625" y="3869655"/>
            <a:ext cx="4572000" cy="15081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Jordanie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le 16 avril 1928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L’Australie et la Jordanie sont les deux seuls pays à avoir une étoile à 7 pointes sur les drapeaux.</a:t>
            </a:r>
          </a:p>
        </p:txBody>
      </p:sp>
      <p:pic>
        <p:nvPicPr>
          <p:cNvPr id="10251" name="Picture 8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B9D4DA"/>
              </a:clrFrom>
              <a:clrTo>
                <a:srgbClr val="B9D4D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2713038"/>
            <a:ext cx="1071562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6516688" y="2570163"/>
            <a:ext cx="2519362" cy="181451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En mars 2016, le projet pour changer le drapeau n’a pas été accepté.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Par référendum les citoyens votent à 56,7 % pour conserver le drapeau existant.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84663" y="120650"/>
            <a:ext cx="4572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Belize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21 septembre 1981</a:t>
            </a:r>
          </a:p>
        </p:txBody>
      </p:sp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5113"/>
            <a:ext cx="162877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6" descr="https://upload.wikimedia.org/wikipedia/commons/thumb/d/dd/Coat_of_arms_of_Belize.svg/375px-Coat_of_arms_of_Belize.svg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713" y="1057275"/>
            <a:ext cx="2381250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835150" y="3663950"/>
            <a:ext cx="5545138" cy="15700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Deux êtres humains apparaissent sur le drapeau.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C’est le seul drapeau national avec des êtres humains.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blason est soutenu par deux bûcherons d'origines différentes.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Celui de gauche porte une hache alors que celui de droite porte une rame, encore une fois l'importance de l'acajou au Belize.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11638" y="120650"/>
            <a:ext cx="4572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Libye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le 21 décembre 1951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Officiel : le 23 août 2011.</a:t>
            </a:r>
          </a:p>
        </p:txBody>
      </p:sp>
      <p:pic>
        <p:nvPicPr>
          <p:cNvPr id="1229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4081463"/>
            <a:ext cx="21590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638" y="4081463"/>
            <a:ext cx="21590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4176713" y="1489075"/>
            <a:ext cx="4572000" cy="23082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u="sng" dirty="0">
                <a:latin typeface="+mj-lt"/>
                <a:cs typeface="Arial" charset="0"/>
              </a:rPr>
              <a:t>Date d'adoption</a:t>
            </a:r>
            <a:r>
              <a:rPr lang="fr-FR" sz="1600" dirty="0">
                <a:latin typeface="+mj-lt"/>
                <a:cs typeface="Arial" charset="0"/>
              </a:rPr>
              <a:t> : 19 novembre 1977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Seul drapeau national monochrome du monde. Le vert est la couleur de l'Islam et la manifestation de la révolution Verte proclamée en 1977 par le président </a:t>
            </a:r>
            <a:r>
              <a:rPr lang="fr-FR" sz="1600" dirty="0" err="1">
                <a:latin typeface="+mj-lt"/>
                <a:cs typeface="Arial" charset="0"/>
              </a:rPr>
              <a:t>Muammar</a:t>
            </a:r>
            <a:r>
              <a:rPr lang="fr-FR" sz="1600" dirty="0">
                <a:latin typeface="+mj-lt"/>
                <a:cs typeface="Arial" charset="0"/>
              </a:rPr>
              <a:t> al-Kadhafi.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En 1977, la Libye abandonne son drapeau, alors semblable à celui de l’Égypte, au profit du drapeau uniformément vert. Il sera conservé jusqu’en 2011.</a:t>
            </a:r>
          </a:p>
        </p:txBody>
      </p:sp>
      <p:pic>
        <p:nvPicPr>
          <p:cNvPr id="12296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95275"/>
            <a:ext cx="16271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984375"/>
            <a:ext cx="1611312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223963" y="1366838"/>
            <a:ext cx="1852612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Drapeau de l'Égypte</a:t>
            </a:r>
          </a:p>
        </p:txBody>
      </p:sp>
      <p:sp>
        <p:nvSpPr>
          <p:cNvPr id="15" name="Rectangle 14"/>
          <p:cNvSpPr/>
          <p:nvPr/>
        </p:nvSpPr>
        <p:spPr>
          <a:xfrm>
            <a:off x="588963" y="3065463"/>
            <a:ext cx="319087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Drapeau de l'Union des Républiques 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arabes, 1972-1977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606675" y="5160963"/>
            <a:ext cx="1173163" cy="3397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1977 - 2011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486400" y="5160963"/>
            <a:ext cx="911225" cy="3397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2011 - …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0825" y="12065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Afghanistan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4 janvier 2004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d’origine date de : 1709 - 1738</a:t>
            </a:r>
          </a:p>
        </p:txBody>
      </p:sp>
      <p:sp>
        <p:nvSpPr>
          <p:cNvPr id="4" name="Rectangle 3"/>
          <p:cNvSpPr/>
          <p:nvPr/>
        </p:nvSpPr>
        <p:spPr>
          <a:xfrm>
            <a:off x="4321175" y="120650"/>
            <a:ext cx="4572000" cy="12618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Cambodge</a:t>
            </a:r>
            <a:r>
              <a:rPr lang="fr-FR" sz="2000" b="1" dirty="0">
                <a:latin typeface="+mj-lt"/>
                <a:cs typeface="Arial" charset="0"/>
              </a:rPr>
              <a:t> (</a:t>
            </a:r>
            <a:r>
              <a:rPr lang="fr-FR" sz="2000" b="1" dirty="0">
                <a:latin typeface="+mj-lt"/>
              </a:rPr>
              <a:t>Kampuchéa</a:t>
            </a:r>
            <a:r>
              <a:rPr lang="fr-FR" sz="2000" b="1" dirty="0">
                <a:latin typeface="+mj-lt"/>
                <a:cs typeface="Arial" charset="0"/>
              </a:rPr>
              <a:t>)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30 juin 1993</a:t>
            </a:r>
          </a:p>
          <a:p>
            <a:pPr algn="r"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Restauration du drapeau de 1948 - 1970</a:t>
            </a:r>
          </a:p>
          <a:p>
            <a:pPr algn="r"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Drapeau d’origine date de : 1863 - 1948</a:t>
            </a:r>
          </a:p>
        </p:txBody>
      </p:sp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1481138"/>
            <a:ext cx="162718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4213" y="1481138"/>
            <a:ext cx="168751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2592388" y="2786063"/>
            <a:ext cx="3995737" cy="584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Seul, les deux pays Afghanistan et Cambodge arborent un bâtiment sur leur drapeau.</a:t>
            </a:r>
          </a:p>
        </p:txBody>
      </p:sp>
      <p:pic>
        <p:nvPicPr>
          <p:cNvPr id="13321" name="Picture 10" descr="Image illustrative de l'article Armoiries de l'Afghanista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3433763"/>
            <a:ext cx="1905000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2" descr="https://upload.wikimedia.org/wikipedia/commons/thumb/9/9d/Coat_of_arms_of_Cambodia.svg/330px-Coat_of_arms_of_Cambodia.svg.png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217863"/>
            <a:ext cx="209550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3924300" y="4216400"/>
            <a:ext cx="1331913" cy="3397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u="sng" dirty="0">
                <a:latin typeface="+mj-lt"/>
                <a:cs typeface="Arial" charset="0"/>
              </a:rPr>
              <a:t>Les armoiries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11638" y="120650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Îles Marshall</a:t>
            </a:r>
            <a:br>
              <a:rPr lang="fr-FR" sz="2800" b="1" dirty="0">
                <a:latin typeface="Arial" charset="0"/>
                <a:cs typeface="Arial" charset="0"/>
              </a:rPr>
            </a:br>
            <a:r>
              <a:rPr lang="fr-FR" sz="1600" dirty="0">
                <a:latin typeface="Arial" charset="0"/>
                <a:cs typeface="Arial" charset="0"/>
              </a:rPr>
              <a:t>Ratio 10:19 - Adoption : le 1</a:t>
            </a:r>
            <a:r>
              <a:rPr lang="fr-FR" sz="1600" baseline="30000" dirty="0">
                <a:latin typeface="Arial" charset="0"/>
                <a:cs typeface="Arial" charset="0"/>
              </a:rPr>
              <a:t>er</a:t>
            </a:r>
            <a:r>
              <a:rPr lang="fr-FR" sz="1600" dirty="0">
                <a:latin typeface="Arial" charset="0"/>
                <a:cs typeface="Arial" charset="0"/>
              </a:rPr>
              <a:t> mai 1979</a:t>
            </a:r>
            <a:endParaRPr lang="fr-FR" sz="1600" dirty="0">
              <a:latin typeface="+mj-lt"/>
              <a:cs typeface="Arial" charset="0"/>
            </a:endParaRPr>
          </a:p>
        </p:txBody>
      </p:sp>
      <p:pic>
        <p:nvPicPr>
          <p:cNvPr id="1433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1778000"/>
            <a:ext cx="21590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800" y="1778000"/>
            <a:ext cx="20637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50825" y="120650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Nauru</a:t>
            </a:r>
            <a:br>
              <a:rPr lang="fr-FR" sz="2800" b="1" dirty="0">
                <a:latin typeface="Arial" charset="0"/>
                <a:cs typeface="Arial" charset="0"/>
              </a:rPr>
            </a:br>
            <a:r>
              <a:rPr lang="fr-FR" sz="1600" dirty="0">
                <a:latin typeface="Arial" charset="0"/>
                <a:cs typeface="Arial" charset="0"/>
              </a:rPr>
              <a:t>Ratio 1:2 - Adoption : le 31 janvier 1968</a:t>
            </a:r>
            <a:endParaRPr lang="fr-FR" sz="1600" dirty="0">
              <a:latin typeface="+mj-lt"/>
              <a:cs typeface="Arial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787900" y="3289300"/>
            <a:ext cx="4105275" cy="107721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La diagonale qui traverse le drapeau représente l’équateur, l’archipel se trouvant juste au Nord de cette ligne, comme l’étoile sur le drapeau.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0825" y="3289300"/>
            <a:ext cx="4176713" cy="107791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La ligne jaune représente l ’équateur, la couleur bleue représente l’océan, et l’étoile blanche représente le Nauru, un pays insulaire d’Océanie situé un degré sous la ligne de l’équateur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11638" y="120650"/>
            <a:ext cx="4572000" cy="20002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Philippines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le 12 juin 1898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du Philippin a une particularité unique au monde. 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En temps de guerre, il doit être hissé à l’envers de telle sorte que le rouge soit à son somment.</a:t>
            </a:r>
          </a:p>
        </p:txBody>
      </p:sp>
      <p:pic>
        <p:nvPicPr>
          <p:cNvPr id="1536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9575"/>
            <a:ext cx="21605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211638" y="3792538"/>
            <a:ext cx="4572000" cy="12636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Érythrée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le 5 décembre 1995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arbore des banches d’olivier.</a:t>
            </a:r>
          </a:p>
        </p:txBody>
      </p:sp>
      <p:pic>
        <p:nvPicPr>
          <p:cNvPr id="1536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81463"/>
            <a:ext cx="21590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e 1"/>
          <p:cNvGrpSpPr/>
          <p:nvPr/>
        </p:nvGrpSpPr>
        <p:grpSpPr>
          <a:xfrm>
            <a:off x="5148263" y="2136775"/>
            <a:ext cx="2160587" cy="1079500"/>
            <a:chOff x="5148263" y="2136775"/>
            <a:chExt cx="2160587" cy="1079500"/>
          </a:xfrm>
        </p:grpSpPr>
        <p:pic>
          <p:nvPicPr>
            <p:cNvPr id="15366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263" y="2136775"/>
              <a:ext cx="2160587" cy="10795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Rectangle 6"/>
            <p:cNvSpPr/>
            <p:nvPr/>
          </p:nvSpPr>
          <p:spPr>
            <a:xfrm rot="19971305">
              <a:off x="5446713" y="2497138"/>
              <a:ext cx="1812925" cy="33813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1" hangingPunct="1">
                <a:defRPr/>
              </a:pPr>
              <a:r>
                <a:rPr lang="fr-FR" sz="1600" dirty="0">
                  <a:solidFill>
                    <a:schemeClr val="bg1"/>
                  </a:solidFill>
                  <a:latin typeface="+mj-lt"/>
                  <a:cs typeface="Arial" charset="0"/>
                </a:rPr>
                <a:t>En temps de guerre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11638" y="120650"/>
            <a:ext cx="4572000" cy="27384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Mexique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4:7 - Adoption : le 16 septembre 1968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du Mexique semble tricolore, mais on compte les couleurs du blason en son centre, il est le drapeau national qui compte le plus de couleurs différents.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En son centre, sur la bande blanche, figurent les armes du Mexique, représentant un aigle sur un figuier de Barbarie, dévorant un serpent.</a:t>
            </a:r>
          </a:p>
        </p:txBody>
      </p:sp>
      <p:pic>
        <p:nvPicPr>
          <p:cNvPr id="1638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09575"/>
            <a:ext cx="189388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6" descr="Armoiries du Mexique">
            <a:hlinkClick r:id="rId3" tooltip="Armoiries du Mexiqu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841375"/>
            <a:ext cx="2095500" cy="189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211638" y="3233738"/>
            <a:ext cx="4572000" cy="20002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Liban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7 décembre 1943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cèdre, l’arbre emblématique du Liban, apparaît au centre du drapeau.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cèdre est un symbole de sainteté, d’éternité et de paix.</a:t>
            </a:r>
          </a:p>
        </p:txBody>
      </p:sp>
      <p:pic>
        <p:nvPicPr>
          <p:cNvPr id="1639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521075"/>
            <a:ext cx="1628775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11638" y="120650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Malaisie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le 16 septembre 1963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de le Malaisie comprend 14 bandes (7 rouges et 7 blanches) </a:t>
            </a:r>
            <a:r>
              <a:rPr lang="fr-FR" sz="1600" dirty="0">
                <a:latin typeface="+mj-lt"/>
              </a:rPr>
              <a:t>et l'étoile à 14 branches, représentant les 14 états à l'origine de la Fédération, avant que Singapour ne prenne son indépendance, </a:t>
            </a:r>
            <a:r>
              <a:rPr lang="fr-FR" sz="1600" dirty="0">
                <a:latin typeface="+mj-lt"/>
                <a:cs typeface="Arial" charset="0"/>
              </a:rPr>
              <a:t>alors que le drapeau Américain, en compte 13.</a:t>
            </a:r>
          </a:p>
        </p:txBody>
      </p:sp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9575"/>
            <a:ext cx="21605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2785839"/>
            <a:ext cx="20637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211638" y="2687414"/>
            <a:ext cx="4572000" cy="2492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États-Unis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10:19 - Adoption : le 4 juillet 1960 (Première version du 17 juin 1777)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comprend 13 bandes (7 rouges et 6 blanches) qui représentent les 13 états fondateur des États-Unis. 50 étoiles dans le canton.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À l’origine, il n’y avait que 13 étoiles.</a:t>
            </a:r>
          </a:p>
        </p:txBody>
      </p: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154264"/>
            <a:ext cx="20637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11638" y="120650"/>
            <a:ext cx="4608000" cy="2448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Chypre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3:5 - Adoption : le 19 août 1960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</a:rPr>
              <a:t>Ce drapeau représente la carte de l'île placée au-dessus de deux branches d'olivier (symbole de paix) sur un fond blanc. 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</a:rPr>
              <a:t>La carte est de couleur cuivre, symbolisant les importants minerais de cuivre présents sur l'île (principalement sous la forme de chalcopyrite, qui est à l'origine du nom de l'île) dont la couleur est jaune.</a:t>
            </a:r>
            <a:endParaRPr lang="fr-FR" sz="1600" dirty="0">
              <a:latin typeface="+mj-lt"/>
              <a:cs typeface="Arial" charset="0"/>
            </a:endParaRPr>
          </a:p>
        </p:txBody>
      </p:sp>
      <p:pic>
        <p:nvPicPr>
          <p:cNvPr id="1843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094083"/>
            <a:ext cx="15208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4211638" y="3941683"/>
            <a:ext cx="4572000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Kosovo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17 février 2008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</a:rPr>
              <a:t>De fond bleu, la forme de l'État se distingue par sa couleur jaune, et les six étoiles blanches symbolisent les six principales communautés ethniques de l'État.</a:t>
            </a:r>
            <a:endParaRPr lang="fr-FR" sz="1600" dirty="0">
              <a:latin typeface="+mj-lt"/>
              <a:cs typeface="Arial" charset="0"/>
            </a:endParaRPr>
          </a:p>
        </p:txBody>
      </p:sp>
      <p:pic>
        <p:nvPicPr>
          <p:cNvPr id="1843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65113"/>
            <a:ext cx="162877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339975" y="2747317"/>
            <a:ext cx="4572000" cy="8302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Les drapeaux de Chypre et celui du Kosovo sont les seuls drapeaux d'État souverain ayant une représentation de la carte de leur territoire.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11638" y="120650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Argentine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9:14 - Adoption : le 27 février 1812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</a:rPr>
              <a:t>Deux bandes bleu ciel horizontales séparées par une bande blanche. En son centre est placé un soleil doré, le « sol de Mayo » rappelant le Dieu Inca solaire Inti.</a:t>
            </a:r>
            <a:endParaRPr lang="fr-FR" sz="1600" dirty="0">
              <a:latin typeface="+mj-lt"/>
              <a:cs typeface="Arial" charset="0"/>
            </a:endParaRPr>
          </a:p>
        </p:txBody>
      </p:sp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81013"/>
            <a:ext cx="173196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4211638" y="3505572"/>
            <a:ext cx="4572000" cy="200054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Uruguay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12 juillet 1830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</a:rPr>
              <a:t>Constitué de 9 bandes alternativement blanches et bleues, avec un soleil couleur or qui occupe le cadre en haut à gauche. Le dessin du soleil consiste en un cercle rayonnant, avec une figure et possède 16 rayons alternativement droits et ondulés. </a:t>
            </a:r>
            <a:endParaRPr lang="fr-FR" sz="1600" dirty="0">
              <a:latin typeface="+mj-lt"/>
              <a:cs typeface="Arial" charset="0"/>
            </a:endParaRPr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873103"/>
            <a:ext cx="1628775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2268538" y="2065759"/>
            <a:ext cx="4572000" cy="107632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« Sol de Mayo » (Soleil de mai) est un des emblèmes nationaux de l’Argentine et de l’Uruguay.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Il apparait sur leurs drapeaux. Il s’agit d’une représentation du dieu du soleil Inca.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489075"/>
            <a:ext cx="196373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1417638"/>
            <a:ext cx="196373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211638" y="120650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Paraguay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3:5 - Adoption : En … 1842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Sa dernière version date de … 2013.</a:t>
            </a:r>
          </a:p>
        </p:txBody>
      </p:sp>
      <p:sp>
        <p:nvSpPr>
          <p:cNvPr id="7" name="Rectangle 6"/>
          <p:cNvSpPr/>
          <p:nvPr/>
        </p:nvSpPr>
        <p:spPr>
          <a:xfrm>
            <a:off x="2627313" y="2136775"/>
            <a:ext cx="3889375" cy="18161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du Paraguay a la particularité d’avoir deux faces différentes : </a:t>
            </a:r>
          </a:p>
          <a:p>
            <a:pPr eaLnBrk="1" hangingPunct="1">
              <a:defRPr/>
            </a:pP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Sur l’endroit, les armoiries du Paraguay, sur le revers, un lion assis devant une pique surmontée d’un bonnet et la devise nationale « Paz y </a:t>
            </a:r>
            <a:r>
              <a:rPr lang="fr-FR" sz="1600" dirty="0" err="1">
                <a:latin typeface="+mj-lt"/>
                <a:cs typeface="Arial" charset="0"/>
              </a:rPr>
              <a:t>Justicia</a:t>
            </a:r>
            <a:r>
              <a:rPr lang="fr-FR" sz="1600" dirty="0">
                <a:latin typeface="+mj-lt"/>
                <a:cs typeface="Arial" charset="0"/>
              </a:rPr>
              <a:t> » (Paix et Justice)</a:t>
            </a:r>
          </a:p>
        </p:txBody>
      </p:sp>
      <p:pic>
        <p:nvPicPr>
          <p:cNvPr id="20488" name="Image 7" descr="Coat_of_arms_of_Paraguay_svg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857500"/>
            <a:ext cx="1800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/>
          <p:cNvSpPr/>
          <p:nvPr/>
        </p:nvSpPr>
        <p:spPr>
          <a:xfrm>
            <a:off x="6923088" y="4657725"/>
            <a:ext cx="1484312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Sceau du trésor</a:t>
            </a:r>
          </a:p>
        </p:txBody>
      </p:sp>
      <p:sp>
        <p:nvSpPr>
          <p:cNvPr id="10" name="Rectangle 9"/>
          <p:cNvSpPr/>
          <p:nvPr/>
        </p:nvSpPr>
        <p:spPr>
          <a:xfrm>
            <a:off x="939800" y="4657725"/>
            <a:ext cx="995363" cy="3381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Armoiries</a:t>
            </a:r>
          </a:p>
        </p:txBody>
      </p:sp>
      <p:pic>
        <p:nvPicPr>
          <p:cNvPr id="20491" name="Picture 7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80"/>
              </a:clrFrom>
              <a:clrTo>
                <a:srgbClr val="FFFF8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2857500"/>
            <a:ext cx="1800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193800"/>
            <a:ext cx="4572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Tchad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6 novembre 1959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- Bleu indigo.</a:t>
            </a:r>
          </a:p>
        </p:txBody>
      </p:sp>
      <p:pic>
        <p:nvPicPr>
          <p:cNvPr id="2150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9213"/>
            <a:ext cx="162877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438" y="49213"/>
            <a:ext cx="1627187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537075" y="1193800"/>
            <a:ext cx="4572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Roumanie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27 décembre 1989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- Bleu cobalt.</a:t>
            </a:r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3268663"/>
            <a:ext cx="154305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0" y="4268788"/>
            <a:ext cx="4572000" cy="12620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Andorre</a:t>
            </a:r>
            <a:endParaRPr lang="fr-FR" sz="1600" dirty="0">
              <a:latin typeface="+mj-lt"/>
              <a:cs typeface="Arial" charset="0"/>
            </a:endParaRP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Ratio 7:10 - Adoption : En … 1866 - Bleu azur.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d’Andorre (civil). Le national possède en son centre l’écusson d’Andorre.</a:t>
            </a:r>
          </a:p>
        </p:txBody>
      </p:sp>
      <p:pic>
        <p:nvPicPr>
          <p:cNvPr id="21512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3268663"/>
            <a:ext cx="216058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537075" y="4260850"/>
            <a:ext cx="4572000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Moldavie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le 27 avril 1990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- Surmonté des armoiries du pays.</a:t>
            </a:r>
          </a:p>
        </p:txBody>
      </p:sp>
      <p:pic>
        <p:nvPicPr>
          <p:cNvPr id="21514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9813" y="3268663"/>
            <a:ext cx="1541462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692275" y="2281238"/>
            <a:ext cx="5759450" cy="584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du Tchad et de la Roumanie sont des drapeaux tricolore bleu-jeune-rouge. Ils sont identique à une nuance de bleu près.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41363" y="3001963"/>
            <a:ext cx="1382712" cy="3381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(Drapeau civil)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057275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Belgique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13:15 - Adoption : le 12 octobre 1831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0" y="1057275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Allemagne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3:5 - Adoption : le 23 mai 1949</a:t>
            </a:r>
          </a:p>
        </p:txBody>
      </p:sp>
      <p:pic>
        <p:nvPicPr>
          <p:cNvPr id="225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9213"/>
            <a:ext cx="18002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331913" y="1862138"/>
            <a:ext cx="6553200" cy="8302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Les bandes de couleurs des deux drapeaux sont : noires, or (jaunes), rouges.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- Pour la Belgique, elles sont verticales.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- Pour l’Allemagne, elles sont horizontales.</a:t>
            </a:r>
          </a:p>
        </p:txBody>
      </p:sp>
      <p:pic>
        <p:nvPicPr>
          <p:cNvPr id="2253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49213"/>
            <a:ext cx="124142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0" y="3937000"/>
            <a:ext cx="4572000" cy="10461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Irlande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En … 1919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(Version grand public aux proportions 2:3)</a:t>
            </a:r>
          </a:p>
        </p:txBody>
      </p:sp>
      <p:pic>
        <p:nvPicPr>
          <p:cNvPr id="2253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857500"/>
            <a:ext cx="2160588" cy="10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4572000" y="3937000"/>
            <a:ext cx="4572000" cy="7699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Côte d’Ivoire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3 décembre 1959</a:t>
            </a:r>
          </a:p>
        </p:txBody>
      </p:sp>
      <p:pic>
        <p:nvPicPr>
          <p:cNvPr id="2254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775" y="2857500"/>
            <a:ext cx="1628775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331913" y="4937125"/>
            <a:ext cx="6480175" cy="5842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Les drapeaux tricolores de l’Irlande et de la Côte d’Ivoire ont des couleurs identiques, mais l’ordre des bandes est inversé.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11638" y="120650"/>
            <a:ext cx="4572000" cy="1262063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U.R.S.S.</a:t>
            </a:r>
          </a:p>
          <a:p>
            <a:pPr eaLnBrk="1" hangingPunct="1">
              <a:defRPr/>
            </a:pPr>
            <a:r>
              <a:rPr lang="fr-FR" sz="1600" b="1" dirty="0">
                <a:latin typeface="+mj-lt"/>
                <a:cs typeface="Arial" charset="0"/>
              </a:rPr>
              <a:t>(Union des Républiques Soviétiques Socialistes)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1:2 - Adoption : Drapeau de l'URSS de 1980 à 1991.</a:t>
            </a:r>
          </a:p>
        </p:txBody>
      </p:sp>
      <p:pic>
        <p:nvPicPr>
          <p:cNvPr id="2355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65113"/>
            <a:ext cx="2160588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792538"/>
            <a:ext cx="161925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4211638" y="3611563"/>
            <a:ext cx="4572000" cy="12620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2800" b="1" dirty="0">
                <a:latin typeface="+mj-lt"/>
                <a:cs typeface="Arial" charset="0"/>
              </a:rPr>
              <a:t>Russie</a:t>
            </a:r>
            <a:br>
              <a:rPr lang="fr-FR" sz="2800" b="1" dirty="0">
                <a:latin typeface="+mj-lt"/>
                <a:cs typeface="Arial" charset="0"/>
              </a:rPr>
            </a:br>
            <a:r>
              <a:rPr lang="fr-FR" sz="1600" dirty="0">
                <a:latin typeface="+mj-lt"/>
                <a:cs typeface="Arial" charset="0"/>
              </a:rPr>
              <a:t>Ratio 2:3 - Adoption : le 11 décembre 1993.</a:t>
            </a:r>
          </a:p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Le drapeau actuel russe remonte au règne du tsar Pierre LE GRAND (1682 - 1725)</a:t>
            </a:r>
          </a:p>
        </p:txBody>
      </p:sp>
      <p:sp>
        <p:nvSpPr>
          <p:cNvPr id="7" name="Rectangle 6"/>
          <p:cNvSpPr/>
          <p:nvPr/>
        </p:nvSpPr>
        <p:spPr>
          <a:xfrm>
            <a:off x="4211638" y="2170113"/>
            <a:ext cx="4572000" cy="83185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fr-FR" sz="1600" dirty="0">
                <a:latin typeface="+mj-lt"/>
                <a:cs typeface="Arial" charset="0"/>
              </a:rPr>
              <a:t>Après la disparition de l’Union soviétique, la Russie a décidé d’utiliser le drapeau d’avant la révolution de 1917.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oneTexte 5"/>
          <p:cNvSpPr txBox="1">
            <a:spLocks noChangeArrowheads="1"/>
          </p:cNvSpPr>
          <p:nvPr/>
        </p:nvSpPr>
        <p:spPr bwMode="auto">
          <a:xfrm>
            <a:off x="2916238" y="5275263"/>
            <a:ext cx="33845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>
                <a:latin typeface="Times New Roman" panose="02020603050405020304" pitchFamily="18" charset="0"/>
                <a:cs typeface="Times New Roman" panose="02020603050405020304" pitchFamily="18" charset="0"/>
              </a:rPr>
              <a:t>Documents du Web, son et images - Avril 2016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395536" y="2641476"/>
            <a:ext cx="1512168" cy="436017"/>
          </a:xfrm>
          <a:prstGeom prst="rect">
            <a:avLst/>
          </a:prstGeom>
          <a:noFill/>
        </p:spPr>
        <p:txBody>
          <a:bodyPr lIns="91430" tIns="45715" rIns="91430" bIns="45715">
            <a:prstTxWarp prst="textPlain">
              <a:avLst>
                <a:gd name="adj" fmla="val 51165"/>
              </a:avLst>
            </a:prstTxWarp>
            <a:spAutoFit/>
            <a:scene3d>
              <a:camera prst="isometricOffAxis1Righ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800" b="1" i="1" dirty="0" err="1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latin typeface="MeaCulpa" pitchFamily="2" charset="0"/>
                <a:cs typeface="+mn-cs"/>
              </a:rPr>
              <a:t>Phil_V</a:t>
            </a:r>
            <a:endParaRPr lang="fr-FR" sz="2800" b="1" i="1" dirty="0">
              <a:ln>
                <a:solidFill>
                  <a:srgbClr val="FFC000"/>
                </a:solidFill>
              </a:ln>
              <a:solidFill>
                <a:schemeClr val="bg1"/>
              </a:solidFill>
              <a:latin typeface="MeaCulpa" pitchFamily="2" charset="0"/>
              <a:cs typeface="+mn-cs"/>
            </a:endParaRPr>
          </a:p>
        </p:txBody>
      </p:sp>
      <p:pic>
        <p:nvPicPr>
          <p:cNvPr id="6" name="Image 6" descr="globe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920875"/>
            <a:ext cx="2081213" cy="207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 descr="C:\Users\Philippe\Pictures\Fi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2150" y="1704975"/>
            <a:ext cx="347980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drapeaux du Monde</Template>
  <TotalTime>0</TotalTime>
  <Words>739</Words>
  <Application>Microsoft Office PowerPoint</Application>
  <PresentationFormat>Affichage à l'écran (16:10)</PresentationFormat>
  <Paragraphs>168</Paragraphs>
  <Slides>22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Calibri</vt:lpstr>
      <vt:lpstr>MeaCulpa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2016-04-09T16:31:33Z</dcterms:created>
  <dcterms:modified xsi:type="dcterms:W3CDTF">2016-04-10T18:43:41Z</dcterms:modified>
</cp:coreProperties>
</file>