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7" r:id="rId24"/>
  </p:sldIdLst>
  <p:sldSz cx="12192000" cy="6858000"/>
  <p:notesSz cx="6858000" cy="9144000"/>
  <p:defaultTextStyle>
    <a:defPPr>
      <a:defRPr lang="fr-FR"/>
    </a:defPPr>
    <a:lvl1pPr marL="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2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3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48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60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272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19984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6960" algn="l" defTabSz="91424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/mMt0nOT8PQmoXYiyUH2A==" hashData="roxGLrvyhOLTf5qJlqBI/OC9yzk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>
        <p:scale>
          <a:sx n="89" d="100"/>
          <a:sy n="89" d="100"/>
        </p:scale>
        <p:origin x="570" y="6"/>
      </p:cViewPr>
      <p:guideLst>
        <p:guide orient="horz" pos="216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4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20" indent="0" algn="ctr">
              <a:buNone/>
              <a:defRPr sz="2000"/>
            </a:lvl2pPr>
            <a:lvl3pPr marL="914240" indent="0" algn="ctr">
              <a:buNone/>
              <a:defRPr sz="1900"/>
            </a:lvl3pPr>
            <a:lvl4pPr marL="1371360" indent="0" algn="ctr">
              <a:buNone/>
              <a:defRPr sz="1600"/>
            </a:lvl4pPr>
            <a:lvl5pPr marL="1828480" indent="0" algn="ctr">
              <a:buNone/>
              <a:defRPr sz="1600"/>
            </a:lvl5pPr>
            <a:lvl6pPr marL="2285600" indent="0" algn="ctr">
              <a:buNone/>
              <a:defRPr sz="1600"/>
            </a:lvl6pPr>
            <a:lvl7pPr marL="2742720" indent="0" algn="ctr">
              <a:buNone/>
              <a:defRPr sz="1600"/>
            </a:lvl7pPr>
            <a:lvl8pPr marL="3199840" indent="0" algn="ctr">
              <a:buNone/>
              <a:defRPr sz="1600"/>
            </a:lvl8pPr>
            <a:lvl9pPr marL="365696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1499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642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8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2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3713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27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1998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69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9185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6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96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9" y="2505074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000" b="1"/>
            </a:lvl2pPr>
            <a:lvl3pPr marL="914240" indent="0">
              <a:buNone/>
              <a:defRPr sz="1900" b="1"/>
            </a:lvl3pPr>
            <a:lvl4pPr marL="1371360" indent="0">
              <a:buNone/>
              <a:defRPr sz="1600" b="1"/>
            </a:lvl4pPr>
            <a:lvl5pPr marL="1828480" indent="0">
              <a:buNone/>
              <a:defRPr sz="1600" b="1"/>
            </a:lvl5pPr>
            <a:lvl6pPr marL="2285600" indent="0">
              <a:buNone/>
              <a:defRPr sz="1600" b="1"/>
            </a:lvl6pPr>
            <a:lvl7pPr marL="2742720" indent="0">
              <a:buNone/>
              <a:defRPr sz="1600" b="1"/>
            </a:lvl7pPr>
            <a:lvl8pPr marL="3199840" indent="0">
              <a:buNone/>
              <a:defRPr sz="1600" b="1"/>
            </a:lvl8pPr>
            <a:lvl9pPr marL="365696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1" y="2505074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208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250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639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323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1"/>
            <a:ext cx="3932237" cy="1600201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800"/>
            </a:lvl2pPr>
            <a:lvl3pPr marL="914240" indent="0">
              <a:buNone/>
              <a:defRPr sz="2400"/>
            </a:lvl3pPr>
            <a:lvl4pPr marL="1371360" indent="0">
              <a:buNone/>
              <a:defRPr sz="2000"/>
            </a:lvl4pPr>
            <a:lvl5pPr marL="1828480" indent="0">
              <a:buNone/>
              <a:defRPr sz="2000"/>
            </a:lvl5pPr>
            <a:lvl6pPr marL="2285600" indent="0">
              <a:buNone/>
              <a:defRPr sz="2000"/>
            </a:lvl6pPr>
            <a:lvl7pPr marL="2742720" indent="0">
              <a:buNone/>
              <a:defRPr sz="2000"/>
            </a:lvl7pPr>
            <a:lvl8pPr marL="3199840" indent="0">
              <a:buNone/>
              <a:defRPr sz="2000"/>
            </a:lvl8pPr>
            <a:lvl9pPr marL="365696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399"/>
            <a:ext cx="3932237" cy="3811589"/>
          </a:xfrm>
        </p:spPr>
        <p:txBody>
          <a:bodyPr/>
          <a:lstStyle>
            <a:lvl1pPr marL="0" indent="0">
              <a:buNone/>
              <a:defRPr sz="1600"/>
            </a:lvl1pPr>
            <a:lvl2pPr marL="457120" indent="0">
              <a:buNone/>
              <a:defRPr sz="1500"/>
            </a:lvl2pPr>
            <a:lvl3pPr marL="914240" indent="0">
              <a:buNone/>
              <a:defRPr sz="1200"/>
            </a:lvl3pPr>
            <a:lvl4pPr marL="1371360" indent="0">
              <a:buNone/>
              <a:defRPr sz="1100"/>
            </a:lvl4pPr>
            <a:lvl5pPr marL="1828480" indent="0">
              <a:buNone/>
              <a:defRPr sz="1100"/>
            </a:lvl5pPr>
            <a:lvl6pPr marL="2285600" indent="0">
              <a:buNone/>
              <a:defRPr sz="1100"/>
            </a:lvl6pPr>
            <a:lvl7pPr marL="2742720" indent="0">
              <a:buNone/>
              <a:defRPr sz="1100"/>
            </a:lvl7pPr>
            <a:lvl8pPr marL="3199840" indent="0">
              <a:buNone/>
              <a:defRPr sz="1100"/>
            </a:lvl8pPr>
            <a:lvl9pPr marL="3656960" indent="0">
              <a:buNone/>
              <a:defRPr sz="11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845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73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1" y="365124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4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387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C8180-8EB2-4D8A-A3F8-120C19A4AF19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27/05/2014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B3006-7261-45F2-82FF-F60CE3A55B1B}" type="slidenum">
              <a:rPr lang="fr-F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353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6"/>
            <a:ext cx="10515600" cy="4351338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9034C6-6A0F-4B20-AF26-384F3E9A2664}" type="datetimeFigureOut">
              <a:rPr lang="fr-FR" smtClean="0"/>
              <a:t>27/05/2014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42BF5-40E4-43B9-BC8E-7899605961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74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24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60" indent="-228560" algn="l" defTabSz="91424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6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4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6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8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0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20" indent="-228560" algn="l" defTabSz="91424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8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0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2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4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0" algn="l" defTabSz="91424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5082"/>
            <a:ext cx="10972800" cy="114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599707"/>
            <a:ext cx="10972800" cy="4526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5140F6E5-7044-4B50-AB17-2AFE256F4B31}" type="datetimeFigureOut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27/05/2014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504"/>
            <a:ext cx="3860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504"/>
            <a:ext cx="2844800" cy="363954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defTabSz="914400">
              <a:defRPr/>
            </a:pPr>
            <a:fld id="{3D4DE60A-AB16-4348-A4A6-212FE0E6CCA7}" type="slidenum">
              <a:rPr lang="fr-FR">
                <a:solidFill>
                  <a:prstClr val="black">
                    <a:tint val="75000"/>
                  </a:prstClr>
                </a:solidFill>
              </a:rPr>
              <a:pPr defTabSz="914400">
                <a:defRPr/>
              </a:pPr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5pPr>
      <a:lvl6pPr marL="60949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6pPr>
      <a:lvl7pPr marL="1218987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7pPr>
      <a:lvl8pPr marL="1828480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8pPr>
      <a:lvl9pPr marL="2437973" algn="ctr" rtl="0" fontAlgn="base">
        <a:spcBef>
          <a:spcPct val="0"/>
        </a:spcBef>
        <a:spcAft>
          <a:spcPct val="0"/>
        </a:spcAft>
        <a:defRPr sz="5900">
          <a:solidFill>
            <a:schemeClr val="tx1"/>
          </a:solidFill>
          <a:latin typeface="Calibri" pitchFamily="34" charset="0"/>
        </a:defRPr>
      </a:lvl9pPr>
    </p:titleStyle>
    <p:bodyStyle>
      <a:lvl1pPr marL="457120" indent="-45712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427" indent="-38093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733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227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2720" indent="-304747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7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1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59231" y="2967337"/>
            <a:ext cx="5673540" cy="2585323"/>
          </a:xfrm>
          <a:prstGeom prst="rect">
            <a:avLst/>
          </a:prstGeom>
          <a:noFill/>
        </p:spPr>
        <p:txBody>
          <a:bodyPr wrap="none" lIns="91424" tIns="45712" rIns="91424" bIns="45712">
            <a:prstTxWarp prst="textSto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500" b="1" dirty="0">
                <a:ln/>
                <a:solidFill>
                  <a:schemeClr val="accent4"/>
                </a:solidFill>
              </a:rPr>
              <a:t>En haut de l’affiche</a:t>
            </a:r>
          </a:p>
          <a:p>
            <a:pPr algn="ctr"/>
            <a:r>
              <a:rPr lang="fr-FR" sz="5500" b="1" dirty="0">
                <a:ln/>
                <a:solidFill>
                  <a:schemeClr val="accent4"/>
                </a:solidFill>
              </a:rPr>
              <a:t>90 ans</a:t>
            </a:r>
          </a:p>
          <a:p>
            <a:pPr algn="ctr"/>
            <a:r>
              <a:rPr lang="fr-FR" sz="5500" b="1" dirty="0">
                <a:ln/>
                <a:solidFill>
                  <a:schemeClr val="accent4"/>
                </a:solidFill>
              </a:rPr>
              <a:t>Charles Aznavour</a:t>
            </a:r>
            <a:endParaRPr lang="fr-FR" sz="5500" b="1" dirty="0">
              <a:ln/>
              <a:solidFill>
                <a:schemeClr val="accent4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14511" y="661308"/>
            <a:ext cx="2562981" cy="19222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4814510" y="6154058"/>
            <a:ext cx="3850519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Emmenez-moi - Charles Aznavour  Parol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634913" y="27813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71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Bar dir="vert"/>
        <p:sndAc>
          <p:stSnd>
            <p:snd r:embed="rId4" name="Emmenez-moi - Charles Aznavour  Paroles.wav"/>
          </p:stSnd>
        </p:sndAc>
      </p:transition>
    </mc:Choice>
    <mc:Fallback xmlns="">
      <p:transition spd="slow" advClick="0" advTm="7000">
        <p:randomBar dir="vert"/>
        <p:sndAc>
          <p:stSnd>
            <p:snd r:embed="rId7" name="Emmenez-moi - Charles Aznavour  Paro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1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115" y="551542"/>
            <a:ext cx="5783943" cy="57839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204687" y="1640114"/>
            <a:ext cx="3904343" cy="330858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Artiste Franco-Arménien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Auteur – Compositeur – Interprète</a:t>
            </a: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Acteur – Ecrivain et Diplomate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parcoure le Monde, remplit les salles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Sans nostalgie, il enchaine les succès.</a:t>
            </a:r>
          </a:p>
          <a:p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ALBUM  SOUVENIRS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298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52056">
            <a:off x="1025525" y="2311398"/>
            <a:ext cx="2540000" cy="22352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3242">
            <a:off x="8996363" y="2614612"/>
            <a:ext cx="1828800" cy="18573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963" y="485824"/>
            <a:ext cx="4216420" cy="3257502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44914" y="4876800"/>
            <a:ext cx="8316687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L’artiste </a:t>
            </a:r>
            <a:r>
              <a:rPr lang="fr-FR" sz="2000" i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talent précoce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(il chante dès l'âge de 9ans) traverse des débuts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difficiles en duo avec le pianiste Pierre Roche.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Remarqué en 1946 par Edith Piaf, il accompagne la chanteuse et les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Compagnons de la Chanson, aux Etats-Unis de 1947 à 1948.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45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3000">
        <p:split orient="vert"/>
      </p:transition>
    </mc:Choice>
    <mc:Fallback xmlns="">
      <p:transition spd="slow" advClick="0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5794" y="448733"/>
            <a:ext cx="4589236" cy="611898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7431314" y="1320801"/>
            <a:ext cx="3918857" cy="96948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ses débuts, difficiles</a:t>
            </a:r>
          </a:p>
          <a:p>
            <a:r>
              <a:rPr lang="fr-FR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 vie en famille</a:t>
            </a:r>
          </a:p>
          <a:p>
            <a:r>
              <a:rPr lang="fr-FR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rencontres avec les stars</a:t>
            </a:r>
            <a:endParaRPr lang="fr-FR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778172" y="3788229"/>
            <a:ext cx="4499429" cy="132343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intimité avec sa première épouse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cliché de 1950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se mariera 3 fois.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67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circle/>
      </p:transition>
    </mc:Choice>
    <mc:Fallback xmlns="">
      <p:transition spd="slow" advClick="0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458" y="148772"/>
            <a:ext cx="4879521" cy="650602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770743" y="2627086"/>
            <a:ext cx="3280228" cy="70788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vacances à Saint Tropez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1950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034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fade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309" y="385840"/>
            <a:ext cx="4502151" cy="60028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6734630" y="1930400"/>
            <a:ext cx="4005943" cy="3785653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sa fille Seda  (cliché 1956)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enfants de l’artiste : 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Seda (née en 1947)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Charles (1952)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Patrick  (1956)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Katia  (1969)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Misha  (1971)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et Nicolas  (1977)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 petite-fille </a:t>
            </a:r>
            <a:r>
              <a:rPr lang="fr-FR" sz="2000" i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Leila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97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11000">
        <p14:reveal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822" y="130630"/>
            <a:ext cx="4947557" cy="6596743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ZoneTexte 2"/>
          <p:cNvSpPr txBox="1"/>
          <p:nvPr/>
        </p:nvSpPr>
        <p:spPr>
          <a:xfrm>
            <a:off x="1393371" y="2525487"/>
            <a:ext cx="4122059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deuxième noces en Janvier 1956</a:t>
            </a:r>
          </a:p>
          <a:p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avec Evelyne Plessis</a:t>
            </a:r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72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279" y="187477"/>
            <a:ext cx="4850493" cy="64673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6952343" y="2061031"/>
            <a:ext cx="3889828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Concours d’élégance Automobile</a:t>
            </a: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avec une Mercédès 300</a:t>
            </a: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cliché 1956</a:t>
            </a:r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74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:dissolve/>
      </p:transition>
    </mc:Choice>
    <mc:Fallback xmlns="">
      <p:transition spd="slow" advClick="0" advTm="7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5">
                <a:lumMod val="50000"/>
              </a:schemeClr>
            </a:gs>
            <a:gs pos="29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86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028" y="266701"/>
            <a:ext cx="7620000" cy="5715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2315029" y="6096001"/>
            <a:ext cx="8280401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Acteur avec Marie Dubois en 1960 dans Tirez sur le pianiste de Truffaut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16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:blinds dir="vert"/>
      </p:transition>
    </mc:Choice>
    <mc:Fallback xmlns="">
      <p:transition spd="slow" advClick="0" advTm="7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C00000"/>
            </a:gs>
            <a:gs pos="62000">
              <a:schemeClr val="accent2">
                <a:lumMod val="89000"/>
              </a:schemeClr>
            </a:gs>
            <a:gs pos="96650">
              <a:srgbClr val="B95410"/>
            </a:gs>
            <a:gs pos="100000">
              <a:schemeClr val="accent2">
                <a:lumMod val="75000"/>
              </a:schemeClr>
            </a:gs>
            <a:gs pos="97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382818"/>
            <a:ext cx="7620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86000" y="6226630"/>
            <a:ext cx="7620000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Au Festival de Cannes 1961, aux cotés de Sophia Loren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09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rgbClr val="FFC000"/>
            </a:gs>
            <a:gs pos="51260">
              <a:srgbClr val="6B85A5"/>
            </a:gs>
            <a:gs pos="19000">
              <a:schemeClr val="accent5">
                <a:lumMod val="95000"/>
                <a:lumOff val="5000"/>
              </a:schemeClr>
            </a:gs>
            <a:gs pos="100000">
              <a:schemeClr val="accent5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1"/>
            <a:ext cx="7620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78514" y="6286501"/>
            <a:ext cx="512354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avec Alain Delon  en  1962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32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364" y="362857"/>
            <a:ext cx="4620987" cy="61613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480457" y="1959430"/>
            <a:ext cx="4165600" cy="255454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famille avec sa troisième épouse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Ulla Thorsell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leur fille Katia et, leur fils Misha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cliché de 1971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2014, le couple fête 48 ans d’union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321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00">
        <p:checker/>
      </p:transition>
    </mc:Choice>
    <mc:Fallback xmlns="">
      <p:transition spd="slow" advTm="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8000">
              <a:srgbClr val="00B050"/>
            </a:gs>
            <a:gs pos="49000">
              <a:schemeClr val="accent1">
                <a:lumMod val="89000"/>
              </a:schemeClr>
            </a:gs>
            <a:gs pos="69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1"/>
            <a:ext cx="7620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94630" y="6286501"/>
            <a:ext cx="4412343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avec le Muppets Show  en 1976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61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randomBar dir="vert"/>
      </p:transition>
    </mc:Choice>
    <mc:Fallback xmlns=""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686" y="322944"/>
            <a:ext cx="4689023" cy="625202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894287" y="2119087"/>
            <a:ext cx="3744685" cy="10156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Avec son père  (cliché 1976)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Micha Aznavurian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339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circle/>
      </p:transition>
    </mc:Choice>
    <mc:Fallback xmlns="">
      <p:transition spd="slow" advClick="0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3000">
              <a:srgbClr val="FF0000"/>
            </a:gs>
            <a:gs pos="12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571501"/>
            <a:ext cx="7620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062515" y="6286501"/>
            <a:ext cx="6574972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Emission de variétés avec Claude François  en 1970</a:t>
            </a:r>
            <a:endParaRPr lang="fr-FR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72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7000">
        <p14:ripple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487" y="382816"/>
            <a:ext cx="7620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09487" y="6097815"/>
            <a:ext cx="9347200" cy="6770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à Enghien les Bains en 1981 avec Mireille Mathieu, Gérard Depardieu. Inauguration du Casino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68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828" y="667657"/>
            <a:ext cx="7162800" cy="53721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59544" y="2017486"/>
            <a:ext cx="3338285" cy="193899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Artiste engagé pour l’Arménie</a:t>
            </a:r>
          </a:p>
          <a:p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dont il est Ambassadeur en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Suisse et, représentant de ce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pays auprès de l’ Unesco</a:t>
            </a:r>
          </a:p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depuis 1995.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129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709" y="377372"/>
            <a:ext cx="4544787" cy="605971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108" y="377373"/>
            <a:ext cx="4544785" cy="605971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322287" y="5994401"/>
            <a:ext cx="8055428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Avec Johnny Hallyday  en 1992              et       Elton John  en 2001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77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8000">
        <p:dissolve/>
      </p:transition>
    </mc:Choice>
    <mc:Fallback xmlns="">
      <p:transition spd="slow" advClick="0" advTm="8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455387"/>
            <a:ext cx="76200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43088" y="6170386"/>
            <a:ext cx="5950857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Au Musée Grévin  depuis le 15 Mars 2004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51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circle/>
      </p:transition>
    </mc:Choice>
    <mc:Fallback xmlns="">
      <p:transition spd="slow" advClick="0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222" y="319314"/>
            <a:ext cx="4686300" cy="62484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545943" y="1190172"/>
            <a:ext cx="4368800" cy="4401205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Décoré en Mai 2004</a:t>
            </a: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 Jacques Chirac</a:t>
            </a:r>
          </a:p>
          <a:p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Commandeur de la Légion d’Honneur</a:t>
            </a:r>
          </a:p>
          <a:p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a obtenu aussi de nombreuses</a:t>
            </a: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distinctions</a:t>
            </a:r>
          </a:p>
          <a:p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César d’Honneur en 1997</a:t>
            </a: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Récompense spéciale aux ‘Molières’</a:t>
            </a: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1999</a:t>
            </a:r>
          </a:p>
          <a:p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entre autres..</a:t>
            </a:r>
            <a:endParaRPr lang="fr-FR" sz="2000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00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3000">
              <a:srgbClr val="FF0000"/>
            </a:gs>
            <a:gs pos="12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4612">
            <a:off x="6112933" y="1349830"/>
            <a:ext cx="4917924" cy="36884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1480458" y="1625601"/>
            <a:ext cx="4731657" cy="3170099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Charles AZNAVOUR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chanté en 6 langues différentes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vendu plus 100 millions de disques dans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monde entier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composé plus 1000 chansons et, continue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 composer.</a:t>
            </a:r>
          </a:p>
          <a:p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a joué dans  plus de 60 films, dirigé par</a:t>
            </a:r>
          </a:p>
          <a:p>
            <a:r>
              <a:rPr lang="fr-FR" sz="2000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Cocteau, Chabrol, Lelouch et Truffaut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989943" y="6008915"/>
            <a:ext cx="6618515" cy="400110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r>
              <a:rPr lang="fr-FR" sz="2000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Proposé par Jackdidier</a:t>
            </a:r>
            <a:endParaRPr lang="fr-FR" sz="2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56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randomBar dir="vert"/>
      </p:transition>
    </mc:Choice>
    <mc:Fallback xmlns="">
      <p:transition spd="slow" advClick="0" advTm="15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4052" y="607298"/>
            <a:ext cx="8049683" cy="5651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2099221" y="3570275"/>
            <a:ext cx="7697569" cy="353901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 lIns="121877" tIns="60939" rIns="121877" bIns="60939">
            <a:spAutoFit/>
          </a:bodyPr>
          <a:lstStyle/>
          <a:p>
            <a:pPr algn="ctr" defTabSz="1218987">
              <a:defRPr/>
            </a:pPr>
            <a:r>
              <a:rPr lang="fr-FR" sz="1500" spc="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1500" spc="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-192021" y="2636914"/>
            <a:ext cx="12192000" cy="697411"/>
          </a:xfrm>
          <a:prstGeom prst="rect">
            <a:avLst/>
          </a:prstGeom>
          <a:noFill/>
        </p:spPr>
        <p:txBody>
          <a:bodyPr lIns="121877" tIns="60939" rIns="121877" bIns="60939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defTabSz="1218987">
              <a:defRPr/>
            </a:pPr>
            <a:r>
              <a:rPr lang="fr-FR" sz="37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37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38811" y="2151518"/>
            <a:ext cx="2455117" cy="538587"/>
          </a:xfrm>
          <a:prstGeom prst="rect">
            <a:avLst/>
          </a:prstGeom>
          <a:noFill/>
        </p:spPr>
        <p:txBody>
          <a:bodyPr wrap="none" lIns="121877" tIns="60939" rIns="121877" bIns="60939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 defTabSz="1218987">
              <a:defRPr/>
            </a:pPr>
            <a:r>
              <a:rPr lang="fr-FR" sz="2700" b="1" dirty="0">
                <a:ln w="50800"/>
                <a:solidFill>
                  <a:prstClr val="white">
                    <a:shade val="50000"/>
                  </a:prstClr>
                </a:solidFill>
                <a:latin typeface="AR DARLING" panose="02000000000000000000" pitchFamily="2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3174799" y="679925"/>
            <a:ext cx="5546410" cy="5687651"/>
          </a:xfrm>
          <a:prstGeom prst="rect">
            <a:avLst/>
          </a:prstGeom>
          <a:noFill/>
        </p:spPr>
        <p:txBody>
          <a:bodyPr spcFirstLastPara="1" wrap="none" lIns="121877" tIns="60939" rIns="121877" bIns="60939">
            <a:prstTxWarp prst="textCircle">
              <a:avLst/>
            </a:prstTxWarp>
            <a:spAutoFit/>
          </a:bodyPr>
          <a:lstStyle/>
          <a:p>
            <a:pPr algn="ctr" defTabSz="1218987">
              <a:defRPr/>
            </a:pPr>
            <a:r>
              <a:rPr lang="fr-FR" sz="2400" b="1" spc="360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386" y="560744"/>
            <a:ext cx="317500" cy="36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480</Words>
  <Application>Microsoft Office PowerPoint</Application>
  <PresentationFormat>Personnalisé</PresentationFormat>
  <Paragraphs>99</Paragraphs>
  <Slides>22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22</vt:i4>
      </vt:variant>
    </vt:vector>
  </HeadingPairs>
  <TitlesOfParts>
    <vt:vector size="24" baseType="lpstr"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Didier Myriam</dc:creator>
  <cp:lastModifiedBy>  </cp:lastModifiedBy>
  <cp:revision>24</cp:revision>
  <dcterms:created xsi:type="dcterms:W3CDTF">2014-05-24T09:35:02Z</dcterms:created>
  <dcterms:modified xsi:type="dcterms:W3CDTF">2014-05-27T15:47:56Z</dcterms:modified>
</cp:coreProperties>
</file>