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0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8" r:id="rId17"/>
    <p:sldId id="270" r:id="rId18"/>
    <p:sldId id="271" r:id="rId19"/>
    <p:sldId id="272" r:id="rId20"/>
    <p:sldId id="273" r:id="rId21"/>
    <p:sldId id="279" r:id="rId22"/>
    <p:sldId id="275" r:id="rId23"/>
    <p:sldId id="276" r:id="rId24"/>
    <p:sldId id="281" r:id="rId25"/>
    <p:sldId id="277" r:id="rId2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WfDiizXOtjA5Q96weNkQg==" hashData="91tnaizk094Xmi7Xg4PVwCNXt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2" autoAdjust="0"/>
    <p:restoredTop sz="94650" autoAdjust="0"/>
  </p:normalViewPr>
  <p:slideViewPr>
    <p:cSldViewPr snapToGrid="0">
      <p:cViewPr varScale="1">
        <p:scale>
          <a:sx n="101" d="100"/>
          <a:sy n="101" d="100"/>
        </p:scale>
        <p:origin x="-2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E00BE962-D456-406A-A8F0-688C28505FBE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014DF5A1-C538-429A-95B0-53389DF288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2A4028C4-3E50-47AE-9CDC-B750BAAA50CD}" type="datetimeFigureOut">
              <a:rPr lang="fr-FR" altLang="fr-FR"/>
              <a:pPr>
                <a:defRPr/>
              </a:pPr>
              <a:t>08/12/2016</a:t>
            </a:fld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5B6408D-B833-466A-BBFC-15E5D3BCC20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51FBFAD7-F0B3-4307-A686-010648BBCAB6}" type="datetimeFigureOut">
              <a:rPr lang="fr-FR" altLang="fr-FR"/>
              <a:pPr>
                <a:defRPr/>
              </a:pPr>
              <a:t>08/12/2016</a:t>
            </a:fld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>
              <a:defRPr sz="1800"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AC18197-E3DD-4A7D-8110-8355E942AD9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850DD7-2A74-4CFE-98EC-A9B1B69209EF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032CEBB9-10C9-476B-8FDB-482CB27926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uypujol@orange.fr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http://www.travelnewsnamibia.com/wp-content/uploads/front_amy-schoeman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http://media-cdn.tripadvisor.com/media/photo-s/01/1d/87/db/camera-luxury.jpg" TargetMode="Externa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envenue-/" TargetMode="External"/><Relationship Id="rId2" Type="http://schemas.openxmlformats.org/officeDocument/2006/relationships/hyperlink" Target="mailto:guypujol@orange.f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hyperlink" Target="http://www.bienvenue-chez-ariejoie.fr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800" y="84138"/>
            <a:ext cx="4635500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600770" y="160866"/>
            <a:ext cx="4543230" cy="218521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cs typeface="+mn-cs"/>
              </a:rPr>
              <a:t>Sur la </a:t>
            </a:r>
            <a:r>
              <a:rPr lang="fr-FR" sz="5400" b="1" kern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oadway" panose="04040905080B02020502" pitchFamily="82" charset="0"/>
                <a:cs typeface="+mn-cs"/>
              </a:rPr>
              <a:t>Route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kern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oadway" panose="04040905080B02020502" pitchFamily="82" charset="0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oadway" panose="04040905080B02020502" pitchFamily="82" charset="0"/>
                <a:cs typeface="+mn-cs"/>
              </a:rPr>
              <a:t>des </a:t>
            </a:r>
            <a:r>
              <a:rPr lang="fr-FR" sz="5400" b="1" kern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oadway" panose="04040905080B02020502" pitchFamily="82" charset="0"/>
                <a:cs typeface="+mn-cs"/>
              </a:rPr>
              <a:t>Himbas</a:t>
            </a:r>
            <a:endParaRPr lang="fr-FR" sz="5400" b="1" kern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oadway" panose="04040905080B02020502" pitchFamily="82" charset="0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573" y="3251199"/>
            <a:ext cx="4791953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Circuit Namibie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Mars/Avril 2017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avec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kern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l’ ARIÉ….JOIE</a:t>
            </a:r>
          </a:p>
        </p:txBody>
      </p:sp>
      <p:pic>
        <p:nvPicPr>
          <p:cNvPr id="5124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586038"/>
            <a:ext cx="3849688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ZoneTexte 1"/>
          <p:cNvSpPr txBox="1">
            <a:spLocks noChangeArrowheads="1"/>
          </p:cNvSpPr>
          <p:nvPr/>
        </p:nvSpPr>
        <p:spPr bwMode="auto">
          <a:xfrm>
            <a:off x="1631950" y="6526213"/>
            <a:ext cx="172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2000" b="1">
                <a:solidFill>
                  <a:srgbClr val="002060"/>
                </a:solidFill>
                <a:latin typeface="Verdana" pitchFamily="34" charset="0"/>
              </a:rPr>
              <a:t>Au  Clic</a:t>
            </a:r>
          </a:p>
        </p:txBody>
      </p:sp>
    </p:spTree>
  </p:cSld>
  <p:clrMapOvr>
    <a:masterClrMapping/>
  </p:clrMapOvr>
  <p:transition spd="slow">
    <p:fade/>
    <p:sndAc>
      <p:stSnd loop="1">
        <p:snd r:embed="rId2" name="Afrika sunris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Image 1"/>
          <p:cNvPicPr>
            <a:picLocks noChangeAspect="1"/>
          </p:cNvPicPr>
          <p:nvPr/>
        </p:nvPicPr>
        <p:blipFill>
          <a:blip r:embed="rId2"/>
          <a:srcRect l="16161" t="2600" r="32317" b="3990"/>
          <a:stretch>
            <a:fillRect/>
          </a:stretch>
        </p:blipFill>
        <p:spPr bwMode="auto">
          <a:xfrm>
            <a:off x="185738" y="141288"/>
            <a:ext cx="5018087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203825" y="14288"/>
            <a:ext cx="3940175" cy="3508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Circuit 12 jours en </a:t>
            </a:r>
            <a:r>
              <a:rPr lang="fr-FR" sz="28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NAMIBIE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WINDHOEK – OTJIWARONGO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PARC ETOSHA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TWYFELFONTEIN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&amp; Le DEMARALAND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SWAKOPMUND – WALVIS BAY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DESERT DU NAMIB              &amp; du KALAHARI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WINDHOEK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549775" y="3522663"/>
            <a:ext cx="4594225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Groupe de 20 à 30 personnes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Prix tout compris                        autour de 2 500 €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313113" y="4584700"/>
            <a:ext cx="5830887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Inscriptions </a:t>
            </a:r>
            <a:r>
              <a:rPr lang="fr-FR" sz="2000" b="1" u="sng" kern="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jusqu’au 10 mai 2016 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auprès de Guy PUJOL  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guypujol@orange.fr</a:t>
            </a: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Transmission du Bulletin d’Inscription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avec programme définitif et demande d’acomptes à partir du </a:t>
            </a:r>
            <a:r>
              <a:rPr lang="fr-FR" sz="2000" b="1" u="sng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 mai 2016</a:t>
            </a:r>
          </a:p>
        </p:txBody>
      </p:sp>
      <p:pic>
        <p:nvPicPr>
          <p:cNvPr id="6149" name="Imag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8" y="4695825"/>
            <a:ext cx="2874962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ZoneTexte 1"/>
          <p:cNvSpPr txBox="1">
            <a:spLocks noChangeArrowheads="1"/>
          </p:cNvSpPr>
          <p:nvPr/>
        </p:nvSpPr>
        <p:spPr bwMode="auto">
          <a:xfrm>
            <a:off x="4860925" y="41275"/>
            <a:ext cx="4283075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Plus qu’un simple voyage, un circuit en Namibie est un extraordinaire périple à  travers le temps, un retour aux sources de la vie chez le « </a:t>
            </a:r>
            <a:r>
              <a:rPr lang="fr-FR" altLang="fr-FR" sz="1700" i="1">
                <a:solidFill>
                  <a:srgbClr val="002060"/>
                </a:solidFill>
                <a:latin typeface="Verdana" pitchFamily="34" charset="0"/>
              </a:rPr>
              <a:t>peuple rouge</a:t>
            </a:r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 » des Himbas. </a:t>
            </a:r>
          </a:p>
          <a:p>
            <a:pPr algn="ctr" defTabSz="914400"/>
            <a:endParaRPr lang="fr-FR" altLang="fr-FR" sz="600">
              <a:solidFill>
                <a:srgbClr val="002060"/>
              </a:solidFill>
              <a:latin typeface="Verdana" pitchFamily="34" charset="0"/>
            </a:endParaRPr>
          </a:p>
          <a:p>
            <a:pPr algn="ctr" defTabSz="914400"/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Eternelle, immense, grandiose, envoûtante, véritable kaléidoscope de couleurs, aucun superlatif ne pourra jamais décrire la Namibie, ancienne colonie Allemande, indépendante depuis 1990. </a:t>
            </a:r>
          </a:p>
          <a:p>
            <a:pPr algn="ctr" defTabSz="914400"/>
            <a:endParaRPr lang="fr-FR" altLang="fr-FR" sz="600">
              <a:solidFill>
                <a:srgbClr val="002060"/>
              </a:solidFill>
              <a:latin typeface="Verdana" pitchFamily="34" charset="0"/>
            </a:endParaRPr>
          </a:p>
          <a:p>
            <a:pPr algn="ctr" defTabSz="914400"/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Dans ces paysages hors du temps, évoluent une faune et une ﬂore  riche en diversité. Ce sentiment de liberté et de premier matin du monde confère à la Namibie                      son attrait si particulier.  </a:t>
            </a:r>
            <a:endParaRPr lang="fr-FR" altLang="fr-FR" sz="600">
              <a:solidFill>
                <a:srgbClr val="002060"/>
              </a:solidFill>
              <a:latin typeface="Verdana" pitchFamily="34" charset="0"/>
            </a:endParaRPr>
          </a:p>
          <a:p>
            <a:pPr algn="ctr" defTabSz="914400"/>
            <a:endParaRPr lang="fr-FR" altLang="fr-FR" sz="600">
              <a:solidFill>
                <a:srgbClr val="002060"/>
              </a:solidFill>
              <a:latin typeface="Verdana" pitchFamily="34" charset="0"/>
            </a:endParaRPr>
          </a:p>
          <a:p>
            <a:pPr algn="ctr" defTabSz="914400"/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Visiter ce pays c’est ressentir un moment de liberté et de dépaysement inoubliable. </a:t>
            </a:r>
          </a:p>
          <a:p>
            <a:pPr algn="ctr" defTabSz="914400"/>
            <a:endParaRPr lang="fr-FR" altLang="fr-FR" sz="600">
              <a:solidFill>
                <a:srgbClr val="002060"/>
              </a:solidFill>
              <a:latin typeface="Verdana" pitchFamily="34" charset="0"/>
            </a:endParaRPr>
          </a:p>
          <a:p>
            <a:pPr algn="ctr" defTabSz="914400"/>
            <a:r>
              <a:rPr lang="fr-FR" altLang="fr-FR" sz="1700">
                <a:solidFill>
                  <a:srgbClr val="002060"/>
                </a:solidFill>
                <a:latin typeface="Verdana" pitchFamily="34" charset="0"/>
              </a:rPr>
              <a:t>Pays dédié aux yeux, vous en sortirez subjugués face à la magnificence du décor et la générosité des âmes qui l’habitent.</a:t>
            </a:r>
          </a:p>
        </p:txBody>
      </p:sp>
      <p:pic>
        <p:nvPicPr>
          <p:cNvPr id="717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75" y="1524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425" y="3640138"/>
            <a:ext cx="4762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44463"/>
            <a:ext cx="4514850" cy="3786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fr-FR" b="1" kern="0" baseline="3000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</a:t>
            </a:r>
            <a:r>
              <a:rPr lang="fr-FR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Jour : </a:t>
            </a: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Départ vers 17 h de Paris avec compagnie régulière pour </a:t>
            </a:r>
            <a:r>
              <a:rPr lang="fr-FR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Windhoeck</a:t>
            </a: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Escale de 1 h à Doha vers 22 h 30 (heure française)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Vol de nuit direct sur </a:t>
            </a:r>
            <a:r>
              <a:rPr lang="fr-FR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Windhoeck</a:t>
            </a: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pour une arrivée vers 11 h.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 dirty="0">
              <a:solidFill>
                <a:sysClr val="windowText" lastClr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Déjeuner à 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WINDHOECK.</a:t>
            </a:r>
            <a:endParaRPr lang="fr-FR" sz="1000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</a:p>
        </p:txBody>
      </p:sp>
      <p:pic>
        <p:nvPicPr>
          <p:cNvPr id="819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" y="3743325"/>
            <a:ext cx="455295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533900" y="5056188"/>
            <a:ext cx="4572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Située à près de 10 000 km de Paris, la capitale de la Namibie signifiant                       « </a:t>
            </a:r>
            <a:r>
              <a:rPr lang="fr-FR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coin du vent</a:t>
            </a:r>
            <a:r>
              <a:rPr lang="fr-FR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» en langue Afrikaans, est située à 1 700 m d’altitude avec le même fuseau horaire que la France.</a:t>
            </a:r>
          </a:p>
        </p:txBody>
      </p:sp>
      <p:pic>
        <p:nvPicPr>
          <p:cNvPr id="8196" name="Image 3"/>
          <p:cNvPicPr>
            <a:picLocks noChangeAspect="1"/>
          </p:cNvPicPr>
          <p:nvPr/>
        </p:nvPicPr>
        <p:blipFill>
          <a:blip r:embed="rId3"/>
          <a:srcRect l="39307" t="24097" r="35278" b="28853"/>
          <a:stretch>
            <a:fillRect/>
          </a:stretch>
        </p:blipFill>
        <p:spPr bwMode="auto">
          <a:xfrm>
            <a:off x="4997450" y="144463"/>
            <a:ext cx="4089400" cy="49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Connecteur droit avec flèche 8"/>
          <p:cNvCxnSpPr/>
          <p:nvPr/>
        </p:nvCxnSpPr>
        <p:spPr>
          <a:xfrm>
            <a:off x="6248400" y="749300"/>
            <a:ext cx="2324100" cy="11811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 flipH="1">
            <a:off x="6997700" y="1930400"/>
            <a:ext cx="1612900" cy="24511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" y="155575"/>
            <a:ext cx="47625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3589338"/>
            <a:ext cx="5278438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4908550" y="1136650"/>
            <a:ext cx="4235450" cy="1970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Passage par le marché artisanal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</a:t>
            </a:r>
            <a:r>
              <a:rPr lang="fr-FR" sz="2000" b="1" kern="0" dirty="0" err="1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Okahandja</a:t>
            </a:r>
            <a:endParaRPr lang="fr-FR" sz="20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réputé pour ses sculptures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 bois.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41300" y="3395663"/>
            <a:ext cx="3467100" cy="3170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Capitale de la tribu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bantou des </a:t>
            </a:r>
            <a:r>
              <a:rPr lang="fr-FR" sz="2000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Hereros</a:t>
            </a: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la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région fut colonisé par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les Allemands en 1884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où dès 1904 un véritable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 génocide » détruisit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une grande partie de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cette population.</a:t>
            </a:r>
          </a:p>
        </p:txBody>
      </p:sp>
      <p:sp>
        <p:nvSpPr>
          <p:cNvPr id="9221" name="ZoneTexte 5"/>
          <p:cNvSpPr txBox="1">
            <a:spLocks noChangeArrowheads="1"/>
          </p:cNvSpPr>
          <p:nvPr/>
        </p:nvSpPr>
        <p:spPr bwMode="auto">
          <a:xfrm>
            <a:off x="4908550" y="254000"/>
            <a:ext cx="42354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2° Jour : </a:t>
            </a:r>
            <a:r>
              <a:rPr lang="fr-FR" altLang="fr-FR" b="1">
                <a:solidFill>
                  <a:srgbClr val="7030A0"/>
                </a:solidFill>
              </a:rPr>
              <a:t>WINDHOEK – OTJIWARONGO</a:t>
            </a:r>
          </a:p>
          <a:p>
            <a:pPr algn="ctr" defTabSz="914400"/>
            <a:r>
              <a:rPr lang="fr-FR" altLang="fr-FR" sz="1600">
                <a:solidFill>
                  <a:srgbClr val="002060"/>
                </a:solidFill>
                <a:latin typeface="Verdana" pitchFamily="34" charset="0"/>
              </a:rPr>
              <a:t>Environ 3 h de route pour 250 km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3" y="88900"/>
            <a:ext cx="4621212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4586288" y="88900"/>
            <a:ext cx="4557712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Arrivée à OTJIWARONGO,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 </a:t>
            </a: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beau lieu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»,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 fin d’après-midi pour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découverte de cet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important centre de bétail.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-582613" y="3479800"/>
            <a:ext cx="5380038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Repas et nuit à l’hôtel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 of </a:t>
            </a:r>
            <a:r>
              <a:rPr lang="fr-FR" sz="20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Africa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FR" sz="20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Town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Lodge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 confort luxueux et à la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cuisine haut de gamme.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Structure équipé d’une piscine.</a:t>
            </a:r>
          </a:p>
        </p:txBody>
      </p:sp>
      <p:pic>
        <p:nvPicPr>
          <p:cNvPr id="10244" name="Image 1" descr="http://www.leroutard.com/image/13/3/0000012137.1182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6088" y="5137150"/>
            <a:ext cx="2259012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3" descr="http://media-cdn.tripadvisor.com/media/photo-s/01/1d/87/db/camera-luxury.jp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4368800" y="5173663"/>
            <a:ext cx="2259013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4" descr="http://www.travelnewsnamibia.com/wp-content/uploads/front_amy-schoeman.jp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5492750" y="2979738"/>
            <a:ext cx="2744788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85738" y="158750"/>
            <a:ext cx="4397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3° Jour : Parc National d’Etosha </a:t>
            </a:r>
            <a:endParaRPr lang="fr-FR" altLang="fr-FR">
              <a:solidFill>
                <a:srgbClr val="000000"/>
              </a:solidFill>
            </a:endParaRPr>
          </a:p>
        </p:txBody>
      </p:sp>
      <p:pic>
        <p:nvPicPr>
          <p:cNvPr id="1126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3113" y="158750"/>
            <a:ext cx="4459287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0" y="585788"/>
            <a:ext cx="4583113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Après 4 h de route vers les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territoires de l’extrême nord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installation au camp du Parc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National d’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Etosha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par son entrée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sud de la porte de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Okaukuejo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pic>
        <p:nvPicPr>
          <p:cNvPr id="11268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8" y="3667125"/>
            <a:ext cx="459105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4776788" y="3670300"/>
            <a:ext cx="4265612" cy="295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Après le déjeuner départ pour un premier safari.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Véritable sanctuaire de la vie sauvage, le parc s’étend sur  22 000 km2 autour d’un vaste lac asséché de couleur blanche.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abrite des centaines d’espèces de mammifères, d’oiseaux et de reptiles.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Image 5"/>
          <p:cNvPicPr>
            <a:picLocks noChangeAspect="1"/>
          </p:cNvPicPr>
          <p:nvPr/>
        </p:nvPicPr>
        <p:blipFill>
          <a:blip r:embed="rId2"/>
          <a:srcRect l="2209"/>
          <a:stretch>
            <a:fillRect/>
          </a:stretch>
        </p:blipFill>
        <p:spPr bwMode="auto">
          <a:xfrm>
            <a:off x="198438" y="196850"/>
            <a:ext cx="8767762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8050" y="3800475"/>
            <a:ext cx="4248150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ZoneTexte 7"/>
          <p:cNvSpPr txBox="1">
            <a:spLocks noChangeArrowheads="1"/>
          </p:cNvSpPr>
          <p:nvPr/>
        </p:nvSpPr>
        <p:spPr bwMode="auto">
          <a:xfrm>
            <a:off x="0" y="4002088"/>
            <a:ext cx="47180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Repas et Nuit au </a:t>
            </a:r>
            <a:r>
              <a:rPr lang="fr-FR" sz="2000" b="1">
                <a:solidFill>
                  <a:srgbClr val="002060"/>
                </a:solidFill>
                <a:latin typeface="Verdana" pitchFamily="34" charset="0"/>
              </a:rPr>
              <a:t>Mokuti Lodge </a:t>
            </a:r>
          </a:p>
          <a:p>
            <a:pPr algn="ctr" eaLnBrk="0" hangingPunct="0"/>
            <a:endParaRPr lang="fr-FR" sz="2000" b="1">
              <a:solidFill>
                <a:srgbClr val="002060"/>
              </a:solidFill>
              <a:latin typeface="Verdana" pitchFamily="34" charset="0"/>
            </a:endParaRPr>
          </a:p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situé  à l’intérieur d’une réserve </a:t>
            </a:r>
          </a:p>
          <a:p>
            <a:pPr algn="ctr" eaLnBrk="0" hangingPunct="0"/>
            <a:endParaRPr lang="fr-FR" b="1">
              <a:solidFill>
                <a:srgbClr val="002060"/>
              </a:solidFill>
              <a:latin typeface="Verdana" pitchFamily="34" charset="0"/>
            </a:endParaRPr>
          </a:p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privée : excellent standing,    </a:t>
            </a:r>
          </a:p>
          <a:p>
            <a:pPr algn="ctr" eaLnBrk="0" hangingPunct="0"/>
            <a:endParaRPr lang="fr-FR" b="1">
              <a:solidFill>
                <a:srgbClr val="002060"/>
              </a:solidFill>
              <a:latin typeface="Verdana" pitchFamily="34" charset="0"/>
            </a:endParaRPr>
          </a:p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équipé d’une piscine.</a:t>
            </a:r>
          </a:p>
        </p:txBody>
      </p:sp>
    </p:spTree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3" y="163513"/>
            <a:ext cx="4251325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3938" y="4035425"/>
            <a:ext cx="4135437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9638" y="163513"/>
            <a:ext cx="4249737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1613" y="4035425"/>
            <a:ext cx="413702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381250" y="2997200"/>
            <a:ext cx="439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4° Jour : Parc National d’Etosha </a:t>
            </a: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31775" y="3395663"/>
            <a:ext cx="234791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 dirty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23825" y="3324225"/>
            <a:ext cx="89122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+mn-lt"/>
                <a:cs typeface="+mn-cs"/>
              </a:rPr>
              <a:t>Journée complète en 4 x 4 à la rencontre des animaux – Déjeuner au </a:t>
            </a:r>
            <a:r>
              <a:rPr lang="fr-FR" sz="2000" b="1" kern="0" dirty="0" err="1">
                <a:solidFill>
                  <a:srgbClr val="002060"/>
                </a:solidFill>
                <a:latin typeface="+mn-lt"/>
                <a:cs typeface="+mn-cs"/>
              </a:rPr>
              <a:t>Halali</a:t>
            </a:r>
            <a:r>
              <a:rPr lang="fr-FR" sz="2000" b="1" kern="0" dirty="0">
                <a:solidFill>
                  <a:srgbClr val="002060"/>
                </a:solidFill>
                <a:latin typeface="+mn-lt"/>
                <a:cs typeface="+mn-cs"/>
              </a:rPr>
              <a:t> Camp               Retour au </a:t>
            </a:r>
            <a:r>
              <a:rPr lang="fr-FR" sz="2000" b="1" kern="0" dirty="0" err="1">
                <a:solidFill>
                  <a:srgbClr val="002060"/>
                </a:solidFill>
                <a:latin typeface="+mn-lt"/>
                <a:cs typeface="+mn-cs"/>
              </a:rPr>
              <a:t>Etosha</a:t>
            </a:r>
            <a:r>
              <a:rPr lang="fr-FR" sz="2000" b="1" kern="0" dirty="0">
                <a:solidFill>
                  <a:srgbClr val="002060"/>
                </a:solidFill>
                <a:latin typeface="+mn-lt"/>
                <a:cs typeface="+mn-cs"/>
              </a:rPr>
              <a:t> Safari Camp – Repas et Nuit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144463"/>
            <a:ext cx="4546600" cy="319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94200" y="3479800"/>
            <a:ext cx="4584700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7600" y="393700"/>
            <a:ext cx="3860800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0" y="3784600"/>
            <a:ext cx="45085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Nuit dans des bungalows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individuels de bon confort au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Etosha</a:t>
            </a:r>
            <a:r>
              <a:rPr lang="fr-FR" sz="24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Safari Camp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équipé d’une piscine.</a:t>
            </a: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767263" y="120650"/>
            <a:ext cx="41449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5° Jour : Kamanjab – Khorixas</a:t>
            </a:r>
          </a:p>
          <a:p>
            <a:pPr algn="ctr" defTabSz="914400"/>
            <a:r>
              <a:rPr lang="fr-FR" altLang="fr-FR" sz="1600">
                <a:solidFill>
                  <a:srgbClr val="002060"/>
                </a:solidFill>
                <a:latin typeface="Verdana" pitchFamily="34" charset="0"/>
              </a:rPr>
              <a:t>Environ 5 h 30 de route pour 360 km</a:t>
            </a:r>
          </a:p>
        </p:txBody>
      </p:sp>
      <p:pic>
        <p:nvPicPr>
          <p:cNvPr id="1536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" y="304800"/>
            <a:ext cx="4633913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9738" y="1679575"/>
            <a:ext cx="2568575" cy="170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767263" y="804863"/>
            <a:ext cx="437673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Arrêt au village </a:t>
            </a:r>
            <a:r>
              <a:rPr lang="fr-FR" sz="16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Himba</a:t>
            </a:r>
            <a:r>
              <a:rPr lang="fr-FR" sz="16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</a:t>
            </a:r>
            <a:r>
              <a:rPr lang="fr-FR" sz="16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Kamanjab</a:t>
            </a:r>
            <a:r>
              <a:rPr lang="fr-FR" sz="16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pour une rencontre avec le  « peuple rouge », éleveur de bétail.</a:t>
            </a:r>
          </a:p>
        </p:txBody>
      </p:sp>
      <p:pic>
        <p:nvPicPr>
          <p:cNvPr id="15365" name="Imag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7975" y="3478213"/>
            <a:ext cx="4945063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04775" y="3478213"/>
            <a:ext cx="4010025" cy="3262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Continuation vers la région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Damaraland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pour la visite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 site Paléontologique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 </a:t>
            </a:r>
            <a:r>
              <a:rPr lang="fr-FR" sz="2000" b="1" i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Petrified</a:t>
            </a: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Forest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».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 ensemble d’une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cinquantaine de conifères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fossilisés, âgés de 300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millions d’années.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863" y="109538"/>
            <a:ext cx="5680075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849938" y="228600"/>
            <a:ext cx="3230562" cy="2708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Repas et Nuit dans la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région du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Damaraland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au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Igowati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Lodge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Khorixas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Chalets individuels aux chambres spacieuses et Piscine.</a:t>
            </a:r>
          </a:p>
        </p:txBody>
      </p:sp>
      <p:pic>
        <p:nvPicPr>
          <p:cNvPr id="16387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" y="3532188"/>
            <a:ext cx="485140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8863" y="2936875"/>
            <a:ext cx="2652712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Image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8700" y="4756150"/>
            <a:ext cx="2682875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865688" y="22225"/>
            <a:ext cx="439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6° Jour : Swakopmund</a:t>
            </a:r>
          </a:p>
          <a:p>
            <a:pPr algn="ctr" defTabSz="914400"/>
            <a:r>
              <a:rPr lang="fr-FR" altLang="fr-FR">
                <a:solidFill>
                  <a:srgbClr val="002060"/>
                </a:solidFill>
                <a:latin typeface="Verdana" pitchFamily="34" charset="0"/>
              </a:rPr>
              <a:t>Environ 4 h de route pour 330 km</a:t>
            </a:r>
          </a:p>
        </p:txBody>
      </p:sp>
      <p:pic>
        <p:nvPicPr>
          <p:cNvPr id="1741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850" y="174625"/>
            <a:ext cx="4668838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8375" y="3538538"/>
            <a:ext cx="4179888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850" y="3538538"/>
            <a:ext cx="421640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4941888" y="903288"/>
            <a:ext cx="4202112" cy="2524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Arrêt sur le site de </a:t>
            </a:r>
            <a:r>
              <a:rPr lang="fr-FR" sz="2000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Twyfelfontein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aux paysages étranges :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- 2500 pétroglyphes d’animaux gravés dans le grès rouge voilà 6 000 ans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montagne brûlée et orgues basaltiques</a:t>
            </a: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3" y="287338"/>
            <a:ext cx="5192712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Image 2"/>
          <p:cNvPicPr>
            <a:picLocks noChangeAspect="1"/>
          </p:cNvPicPr>
          <p:nvPr/>
        </p:nvPicPr>
        <p:blipFill>
          <a:blip r:embed="rId3"/>
          <a:srcRect l="296" t="1768" r="28738" b="14929"/>
          <a:stretch>
            <a:fillRect/>
          </a:stretch>
        </p:blipFill>
        <p:spPr bwMode="auto">
          <a:xfrm>
            <a:off x="5573713" y="392113"/>
            <a:ext cx="3390900" cy="297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-106363" y="3475038"/>
            <a:ext cx="9250363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Arrivée à la station balnéaire de 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Swakopmund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dans l’après-midi.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Repas et nuit au PELICAN BAY HOTEL de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Walvis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Bay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en bord de plage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pic>
        <p:nvPicPr>
          <p:cNvPr id="18436" name="Imag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9563" y="4371975"/>
            <a:ext cx="364172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1613" y="4371975"/>
            <a:ext cx="4933950" cy="236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3113" y="222250"/>
            <a:ext cx="4441825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0" y="966788"/>
            <a:ext cx="4583113" cy="20018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Excursion dans           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 </a:t>
            </a: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baie des baleines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»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à la rencontre des dauphins,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otaries et oiseaux marins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avec déjeuner sur le bateau.</a:t>
            </a:r>
          </a:p>
        </p:txBody>
      </p:sp>
      <p:pic>
        <p:nvPicPr>
          <p:cNvPr id="19459" name="Image 8"/>
          <p:cNvPicPr>
            <a:picLocks noChangeAspect="1"/>
          </p:cNvPicPr>
          <p:nvPr/>
        </p:nvPicPr>
        <p:blipFill>
          <a:blip r:embed="rId3"/>
          <a:srcRect t="11227" b="15088"/>
          <a:stretch>
            <a:fillRect/>
          </a:stretch>
        </p:blipFill>
        <p:spPr bwMode="auto">
          <a:xfrm>
            <a:off x="287338" y="3632200"/>
            <a:ext cx="53086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-85725" y="222250"/>
            <a:ext cx="4668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7° Jour : Walis Bay - Swakopmund</a:t>
            </a:r>
            <a:endParaRPr lang="fr-FR"/>
          </a:p>
        </p:txBody>
      </p:sp>
      <p:sp>
        <p:nvSpPr>
          <p:cNvPr id="19461" name="ZoneTexte 9"/>
          <p:cNvSpPr txBox="1">
            <a:spLocks noChangeArrowheads="1"/>
          </p:cNvSpPr>
          <p:nvPr/>
        </p:nvSpPr>
        <p:spPr bwMode="auto">
          <a:xfrm>
            <a:off x="5638800" y="4294188"/>
            <a:ext cx="338613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Retour à Swakopmund dans l’après-midi pour un tour de ville.</a:t>
            </a:r>
          </a:p>
          <a:p>
            <a:pPr algn="ctr" eaLnBrk="0" hangingPunct="0"/>
            <a:endParaRPr lang="fr-FR" b="1">
              <a:solidFill>
                <a:srgbClr val="002060"/>
              </a:solidFill>
              <a:latin typeface="Verdana" pitchFamily="34" charset="0"/>
            </a:endParaRPr>
          </a:p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Fin d’après midi libre pour profiter du front de mer et des boutiques.</a:t>
            </a:r>
          </a:p>
        </p:txBody>
      </p:sp>
    </p:spTree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175" y="661988"/>
            <a:ext cx="453548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Image 6"/>
          <p:cNvPicPr>
            <a:picLocks noChangeAspect="1"/>
          </p:cNvPicPr>
          <p:nvPr/>
        </p:nvPicPr>
        <p:blipFill>
          <a:blip r:embed="rId3"/>
          <a:srcRect l="15356" r="18810"/>
          <a:stretch>
            <a:fillRect/>
          </a:stretch>
        </p:blipFill>
        <p:spPr bwMode="auto">
          <a:xfrm>
            <a:off x="2516188" y="3822700"/>
            <a:ext cx="65087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665663" y="485775"/>
            <a:ext cx="4572000" cy="2832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 la route de Solitaire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découverte de la                        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Vallée de la Lune                    </a:t>
            </a:r>
            <a:endParaRPr lang="fr-FR" sz="800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 du                     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Canyon de la rivière </a:t>
            </a:r>
            <a:r>
              <a:rPr lang="fr-FR" sz="2000" b="1" i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Kuiseb</a:t>
            </a:r>
            <a:r>
              <a:rPr lang="fr-FR" sz="2000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 franchissement du         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Tropique du Capricorne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130175" y="23813"/>
            <a:ext cx="41481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8° Jour :  Solitaire</a:t>
            </a:r>
          </a:p>
          <a:p>
            <a:pPr eaLnBrk="0" hangingPunct="0"/>
            <a:r>
              <a:rPr lang="fr-FR" altLang="fr-FR">
                <a:solidFill>
                  <a:srgbClr val="002060"/>
                </a:solidFill>
                <a:latin typeface="Verdana" pitchFamily="34" charset="0"/>
              </a:rPr>
              <a:t>Environ 4 h de route pour 250 km</a:t>
            </a:r>
          </a:p>
          <a:p>
            <a:pPr eaLnBrk="0" hangingPunct="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 </a:t>
            </a: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42863" y="4532313"/>
            <a:ext cx="2473325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Traversée de la </a:t>
            </a:r>
          </a:p>
          <a:p>
            <a:pPr algn="ctr" eaLnBrk="0" hangingPunct="0">
              <a:defRPr/>
            </a:pPr>
            <a:endParaRPr lang="fr-FR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0" hangingPunct="0">
              <a:defRPr/>
            </a:pPr>
            <a:r>
              <a:rPr lang="fr-FR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Réserve de </a:t>
            </a:r>
          </a:p>
          <a:p>
            <a:pPr algn="ctr" eaLnBrk="0" hangingPunct="0">
              <a:defRPr/>
            </a:pPr>
            <a:endParaRPr lang="fr-FR" b="1" i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0" hangingPunct="0">
              <a:defRPr/>
            </a:pPr>
            <a:r>
              <a:rPr lang="fr-FR" b="1" i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Namib-</a:t>
            </a:r>
            <a:r>
              <a:rPr lang="fr-FR" b="1" i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Naukloft</a:t>
            </a:r>
            <a:endParaRPr lang="fr-FR" dirty="0"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/>
          <p:cNvPicPr>
            <a:picLocks noChangeAspect="1"/>
          </p:cNvPicPr>
          <p:nvPr/>
        </p:nvPicPr>
        <p:blipFill>
          <a:blip r:embed="rId2"/>
          <a:srcRect l="11395" r="23639"/>
          <a:stretch>
            <a:fillRect/>
          </a:stretch>
        </p:blipFill>
        <p:spPr bwMode="auto">
          <a:xfrm>
            <a:off x="3505200" y="195263"/>
            <a:ext cx="5445125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425" y="3441700"/>
            <a:ext cx="4919663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3" y="363538"/>
            <a:ext cx="2908300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4899025" y="3689350"/>
            <a:ext cx="4397375" cy="2616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Dîner et nuit au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Solitaire Country Lodge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sorte de Bagdad Café Namibien,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équipé d’une piscine          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 de chambres confortables.</a:t>
            </a: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621338" y="133350"/>
            <a:ext cx="3522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9° Jour : Désert du Namib</a:t>
            </a:r>
          </a:p>
        </p:txBody>
      </p:sp>
      <p:pic>
        <p:nvPicPr>
          <p:cNvPr id="22530" name="Image 2"/>
          <p:cNvPicPr>
            <a:picLocks noChangeAspect="1"/>
          </p:cNvPicPr>
          <p:nvPr/>
        </p:nvPicPr>
        <p:blipFill>
          <a:blip r:embed="rId2"/>
          <a:srcRect l="7861"/>
          <a:stretch>
            <a:fillRect/>
          </a:stretch>
        </p:blipFill>
        <p:spPr bwMode="auto">
          <a:xfrm>
            <a:off x="177800" y="133350"/>
            <a:ext cx="5443538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5621338" y="565150"/>
            <a:ext cx="3395662" cy="178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Départ avant l’aube pour découvrir les couleurs matinales des plus hautes dunes du plus vieux désert du  monde : 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NAMIB</a:t>
            </a:r>
          </a:p>
        </p:txBody>
      </p:sp>
      <p:pic>
        <p:nvPicPr>
          <p:cNvPr id="22532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9413" y="4105275"/>
            <a:ext cx="3557587" cy="26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8725" y="2449513"/>
            <a:ext cx="2147888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177800" y="3511550"/>
            <a:ext cx="54435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Nous écouterons le silence dans une éruption d’or, face à un feu d’artifice    de couleurs scintillantes.</a:t>
            </a:r>
          </a:p>
        </p:txBody>
      </p:sp>
      <p:pic>
        <p:nvPicPr>
          <p:cNvPr id="22535" name="Image 8"/>
          <p:cNvPicPr>
            <a:picLocks noChangeAspect="1"/>
          </p:cNvPicPr>
          <p:nvPr/>
        </p:nvPicPr>
        <p:blipFill>
          <a:blip r:embed="rId5"/>
          <a:srcRect b="18542"/>
          <a:stretch>
            <a:fillRect/>
          </a:stretch>
        </p:blipFill>
        <p:spPr bwMode="auto">
          <a:xfrm>
            <a:off x="573088" y="4435475"/>
            <a:ext cx="4227512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338" y="173038"/>
            <a:ext cx="4924425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Image 2"/>
          <p:cNvPicPr>
            <a:picLocks noChangeAspect="1"/>
          </p:cNvPicPr>
          <p:nvPr/>
        </p:nvPicPr>
        <p:blipFill>
          <a:blip r:embed="rId3"/>
          <a:srcRect r="11685"/>
          <a:stretch>
            <a:fillRect/>
          </a:stretch>
        </p:blipFill>
        <p:spPr bwMode="auto">
          <a:xfrm>
            <a:off x="5227638" y="268288"/>
            <a:ext cx="3751262" cy="641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8" y="4395788"/>
            <a:ext cx="491966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88900" y="3455988"/>
            <a:ext cx="50673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Découverte du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Sesriem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Canyon de la rivière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Tsauchab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avant le retour au lodge de Solitaire</a:t>
            </a:r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797300" y="0"/>
            <a:ext cx="5346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10° Jour : Désert du KALAHARI MALTAHOHE -  WINDHOEK</a:t>
            </a:r>
          </a:p>
          <a:p>
            <a:pPr algn="ctr" defTabSz="914400"/>
            <a:r>
              <a:rPr lang="fr-FR" altLang="fr-FR">
                <a:solidFill>
                  <a:srgbClr val="002060"/>
                </a:solidFill>
                <a:latin typeface="Verdana" pitchFamily="34" charset="0"/>
              </a:rPr>
              <a:t>Environ 5 h de route  pour 310 km</a:t>
            </a:r>
          </a:p>
          <a:p>
            <a:pPr algn="ctr" defTabSz="914400"/>
            <a:endParaRPr lang="fr-FR" altLang="fr-FR" b="1">
              <a:solidFill>
                <a:srgbClr val="7030A0"/>
              </a:solidFill>
              <a:latin typeface="Verdana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797300" y="936625"/>
            <a:ext cx="53467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Arrêt à </a:t>
            </a:r>
            <a:r>
              <a:rPr lang="fr-FR" b="1" kern="0" dirty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Maltahohe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pour une  rencontre avec les enfants du peuple des </a:t>
            </a: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Namas</a:t>
            </a: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4579" name="Picture 2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775" y="207963"/>
            <a:ext cx="3565525" cy="314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8913" y="1779588"/>
            <a:ext cx="4943475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038" y="3783013"/>
            <a:ext cx="3754437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ZoneTexte 4"/>
          <p:cNvSpPr txBox="1">
            <a:spLocks noChangeArrowheads="1"/>
          </p:cNvSpPr>
          <p:nvPr/>
        </p:nvSpPr>
        <p:spPr bwMode="auto">
          <a:xfrm>
            <a:off x="3998913" y="5487988"/>
            <a:ext cx="51450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Continuation sur Mariental pour une excursion en 4 x 4 dans les plaines rougeoyantes du </a:t>
            </a:r>
            <a:r>
              <a:rPr lang="fr-FR" sz="2000" b="1">
                <a:solidFill>
                  <a:srgbClr val="002060"/>
                </a:solidFill>
                <a:latin typeface="Verdana" pitchFamily="34" charset="0"/>
              </a:rPr>
              <a:t>Kalahari </a:t>
            </a:r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au soleil couchant, proche des suricates.</a:t>
            </a: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 l="2475" t="7045" r="1778" b="5469"/>
          <a:stretch>
            <a:fillRect/>
          </a:stretch>
        </p:blipFill>
        <p:spPr bwMode="auto">
          <a:xfrm>
            <a:off x="241300" y="146050"/>
            <a:ext cx="8585200" cy="355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425" y="4295775"/>
            <a:ext cx="3270250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4788" y="4295775"/>
            <a:ext cx="3541712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ZoneTexte 4"/>
          <p:cNvSpPr txBox="1">
            <a:spLocks noChangeArrowheads="1"/>
          </p:cNvSpPr>
          <p:nvPr/>
        </p:nvSpPr>
        <p:spPr bwMode="auto">
          <a:xfrm>
            <a:off x="-106363" y="3697288"/>
            <a:ext cx="9342438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Repas et Nuit dans une oasis en plein désert au </a:t>
            </a:r>
            <a:r>
              <a:rPr lang="fr-FR" sz="2000" b="1">
                <a:solidFill>
                  <a:srgbClr val="002060"/>
                </a:solidFill>
                <a:latin typeface="Verdana" pitchFamily="34" charset="0"/>
              </a:rPr>
              <a:t>Kalahari Anib Lodge    </a:t>
            </a:r>
            <a:r>
              <a:rPr lang="fr-FR" b="1">
                <a:solidFill>
                  <a:srgbClr val="002060"/>
                </a:solidFill>
                <a:latin typeface="Verdana" pitchFamily="34" charset="0"/>
              </a:rPr>
              <a:t>équipé de piscines.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16450" y="147638"/>
            <a:ext cx="4508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fr-FR" altLang="fr-FR" b="1">
                <a:solidFill>
                  <a:srgbClr val="7030A0"/>
                </a:solidFill>
                <a:latin typeface="Verdana" pitchFamily="34" charset="0"/>
              </a:rPr>
              <a:t>11° Jour : WINDHOEK</a:t>
            </a:r>
          </a:p>
          <a:p>
            <a:pPr algn="ctr" defTabSz="914400"/>
            <a:r>
              <a:rPr lang="fr-FR" altLang="fr-FR">
                <a:solidFill>
                  <a:srgbClr val="002060"/>
                </a:solidFill>
                <a:latin typeface="Verdana" pitchFamily="34" charset="0"/>
              </a:rPr>
              <a:t>Environ 3h 30 de route  pour 270 km</a:t>
            </a:r>
          </a:p>
          <a:p>
            <a:pPr algn="ctr" defTabSz="914400"/>
            <a:endParaRPr lang="fr-FR" altLang="fr-FR" b="1">
              <a:solidFill>
                <a:srgbClr val="7030A0"/>
              </a:solidFill>
              <a:latin typeface="Verdana" pitchFamily="34" charset="0"/>
            </a:endParaRPr>
          </a:p>
        </p:txBody>
      </p:sp>
      <p:pic>
        <p:nvPicPr>
          <p:cNvPr id="26626" name="Image 2"/>
          <p:cNvPicPr>
            <a:picLocks noChangeAspect="1"/>
          </p:cNvPicPr>
          <p:nvPr/>
        </p:nvPicPr>
        <p:blipFill>
          <a:blip r:embed="rId2"/>
          <a:srcRect l="27000" t="26567" r="36633" b="30832"/>
          <a:stretch>
            <a:fillRect/>
          </a:stretch>
        </p:blipFill>
        <p:spPr bwMode="auto">
          <a:xfrm>
            <a:off x="296863" y="225425"/>
            <a:ext cx="4319587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663" y="3771900"/>
            <a:ext cx="4376737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6450" y="3771900"/>
            <a:ext cx="436245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4635500" y="804863"/>
            <a:ext cx="4508500" cy="2678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Route matinale pour Windhoek, la plus petite capitale du monde avec  230 000 h au mélange de population impressionnant entre les différentes ethnies namibiennes et la population d’origine allemande.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b="1" kern="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Transfert à l’aéroport  pour le vol de 13 h 20 vers Doha.</a:t>
            </a: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27100"/>
            <a:ext cx="9099550" cy="58785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PRIX COMPREND :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L’assistance du correspondant du voyagiste  à l’aéroport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vols Paris / Doha/ Windhoek / Doha/ Paris  sur vol régulier Qatar Airways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taxes d’aéroport et surcharge carburant : </a:t>
            </a:r>
            <a:r>
              <a:rPr lang="fr-FR" sz="2000" b="1" kern="0" dirty="0">
                <a:solidFill>
                  <a:srgbClr val="7030A0"/>
                </a:solidFill>
                <a:latin typeface="+mn-lt"/>
                <a:cs typeface="+mn-cs"/>
              </a:rPr>
              <a:t>336 € en Avril 2016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transferts aéroports / hôtels / aéroports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 transport en car climatisé, tout confort, sur le circuit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L'hébergement en chambre double, en hôtel de 1ère catégorie (3*), avec bain ou douche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L'accueil et l’assistance tout au long du circuit par un guide/chauffeur francophone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 port des bagages dans les aéroports et dans les établissements hôteliers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excursions et visites mentionnées au programme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petits déjeuners et repas en pension complète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10% de service dans les restaurants,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taxes (15% à ce jour et susceptibles d’entraîner une révision du prix en cas d’augmentation </a:t>
            </a:r>
            <a:endParaRPr lang="fr-FR" sz="20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ou de diminution du taux applicable)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L’assurance assistance/ rapatriement, </a:t>
            </a:r>
            <a:r>
              <a:rPr lang="fr-FR" kern="0" dirty="0">
                <a:solidFill>
                  <a:sysClr val="windowText" lastClr="000000"/>
                </a:solidFill>
                <a:cs typeface="+mn-cs"/>
              </a:rPr>
              <a:t>annulation/bagages : </a:t>
            </a:r>
            <a:r>
              <a:rPr lang="fr-FR" b="1" kern="0" dirty="0">
                <a:solidFill>
                  <a:srgbClr val="7030A0"/>
                </a:solidFill>
                <a:cs typeface="+mn-cs"/>
              </a:rPr>
              <a:t>2,5 % du montant du voyage</a:t>
            </a:r>
            <a:r>
              <a:rPr lang="fr-FR" kern="0" dirty="0">
                <a:solidFill>
                  <a:sysClr val="windowText" lastClr="000000"/>
                </a:solidFill>
                <a:cs typeface="+mn-cs"/>
              </a:rPr>
              <a:t> </a:t>
            </a:r>
            <a:endParaRPr lang="fr-FR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La remise d’un carnet de voyage.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kern="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PRIX NE COMPREND PAS :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 supplément pour chambre individuelle de </a:t>
            </a:r>
            <a:r>
              <a:rPr lang="fr-FR" sz="2000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198 €</a:t>
            </a: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boissons, extras, et dépenses d'ordre personnel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kern="0" dirty="0">
                <a:solidFill>
                  <a:sysClr val="windowText" lastClr="000000"/>
                </a:solidFill>
                <a:latin typeface="+mn-lt"/>
                <a:cs typeface="+mn-cs"/>
              </a:rPr>
              <a:t>Les pourboires pour guides et chauffeurs de l’ordre de </a:t>
            </a:r>
            <a:r>
              <a:rPr lang="fr-FR" sz="2000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3$ </a:t>
            </a:r>
            <a:r>
              <a:rPr lang="fr-FR" b="1" kern="0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jour et par personne  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0" y="0"/>
            <a:ext cx="929005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Prix  :</a:t>
            </a:r>
            <a:r>
              <a:rPr lang="fr-FR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  </a:t>
            </a:r>
            <a:r>
              <a:rPr lang="fr-FR" sz="32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2 450 € </a:t>
            </a:r>
            <a:r>
              <a:rPr lang="fr-FR" sz="28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- </a:t>
            </a:r>
            <a:r>
              <a:rPr lang="fr-FR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groupe </a:t>
            </a:r>
            <a:r>
              <a:rPr lang="fr-FR" sz="20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26 à 30   </a:t>
            </a:r>
            <a:r>
              <a:rPr lang="fr-FR" sz="24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-   2 560 € </a:t>
            </a:r>
            <a:r>
              <a:rPr lang="fr-FR" sz="2000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- </a:t>
            </a:r>
            <a:r>
              <a:rPr lang="fr-FR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groupe de 21 à 25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kern="0" dirty="0">
                <a:solidFill>
                  <a:srgbClr val="7030A0"/>
                </a:solidFill>
                <a:latin typeface="Broadway" panose="04040905080B02020502" pitchFamily="82" charset="0"/>
                <a:cs typeface="+mn-cs"/>
              </a:rPr>
              <a:t>sur la base d’1 euro = 18,2 rands.</a:t>
            </a:r>
            <a:endParaRPr lang="fr-FR" sz="1600" kern="0" dirty="0">
              <a:solidFill>
                <a:srgbClr val="7030A0"/>
              </a:solidFill>
              <a:latin typeface="Broadway" panose="04040905080B02020502" pitchFamily="82" charset="0"/>
              <a:cs typeface="+mn-cs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800" kern="0" dirty="0">
              <a:solidFill>
                <a:srgbClr val="7030A0"/>
              </a:solidFill>
              <a:latin typeface="Broadway" panose="04040905080B02020502" pitchFamily="82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oneTexte 3"/>
          <p:cNvSpPr txBox="1">
            <a:spLocks noChangeArrowheads="1"/>
          </p:cNvSpPr>
          <p:nvPr/>
        </p:nvSpPr>
        <p:spPr bwMode="auto">
          <a:xfrm>
            <a:off x="1103313" y="203200"/>
            <a:ext cx="71739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2000">
                <a:solidFill>
                  <a:srgbClr val="002060"/>
                </a:solidFill>
                <a:latin typeface="Broadway" pitchFamily="82" charset="0"/>
              </a:rPr>
              <a:t>La Namibie, entre dunes et océan</a:t>
            </a:r>
          </a:p>
        </p:txBody>
      </p:sp>
      <p:sp>
        <p:nvSpPr>
          <p:cNvPr id="28674" name="ZoneTexte 4"/>
          <p:cNvSpPr txBox="1">
            <a:spLocks noChangeArrowheads="1"/>
          </p:cNvSpPr>
          <p:nvPr/>
        </p:nvSpPr>
        <p:spPr bwMode="auto">
          <a:xfrm>
            <a:off x="0" y="828675"/>
            <a:ext cx="91440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Les sables rougeoyants du Namib et du Kalahari sculptent les fascinants décors de ce joyau austral,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Dans une palette de contrastes chromatiques changeant à chaque heure du jour, spectacle peu banal,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Au Nord avec les immenses lacs asséchés scintillants où vit une faune africaine très diversifiée,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Au sud avec un des plus grands canyons au monde entaillant la terre surchauffée.</a:t>
            </a:r>
          </a:p>
        </p:txBody>
      </p:sp>
      <p:sp>
        <p:nvSpPr>
          <p:cNvPr id="28675" name="ZoneTexte 5"/>
          <p:cNvSpPr txBox="1">
            <a:spLocks noChangeArrowheads="1"/>
          </p:cNvSpPr>
          <p:nvPr/>
        </p:nvSpPr>
        <p:spPr bwMode="auto">
          <a:xfrm>
            <a:off x="0" y="2028825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Dans ce pays hors du temps vit une population aux mélanges ethniques impressionnants,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La tribu bantou des Hereros a conservé dans ses costumes une origine victorienne,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Là où les Himbas, le peuple d’ocre éleveur de bétail, vit toujours à son rythme nomade étonnant,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Fortement implantée sur ce territoire, la colonie allemande y fait flotter un esprit à l’européenne.</a:t>
            </a:r>
          </a:p>
        </p:txBody>
      </p:sp>
      <p:sp>
        <p:nvSpPr>
          <p:cNvPr id="28676" name="ZoneTexte 6"/>
          <p:cNvSpPr txBox="1">
            <a:spLocks noChangeArrowheads="1"/>
          </p:cNvSpPr>
          <p:nvPr/>
        </p:nvSpPr>
        <p:spPr bwMode="auto">
          <a:xfrm>
            <a:off x="122238" y="3255963"/>
            <a:ext cx="8899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Faune et plantes ont dû trouver une adaptation à la vie extrême dans cet environnement hostile, 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Les éléphants du désert peuvent vivre sans eau durant des jours sans être assoiffés,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L’oryx du Sassusvlei régule sa température dans son cerveau évitant la surchauffe inutile,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L’écureuil soulève sa queue touffue pour agir comme un parapluie ombragé.</a:t>
            </a:r>
          </a:p>
        </p:txBody>
      </p:sp>
      <p:sp>
        <p:nvSpPr>
          <p:cNvPr id="28677" name="ZoneTexte 7"/>
          <p:cNvSpPr txBox="1">
            <a:spLocks noChangeArrowheads="1"/>
          </p:cNvSpPr>
          <p:nvPr/>
        </p:nvSpPr>
        <p:spPr bwMode="auto">
          <a:xfrm>
            <a:off x="255588" y="4484688"/>
            <a:ext cx="86328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Sur la côte des squelettes, le brouillard océanique du Benguela nourrit la flore,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En longeant les salines de Walvis Bay, le lagon offre une véritable arche de Noé des tropiques,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Dans la mêlée majestueuse des flamants roses, les cormorans à la robe noire plongent à pic,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Face à la monumentale colonie d’otaries, les dauphins slaloment entre les bateaux multicolores.</a:t>
            </a:r>
          </a:p>
        </p:txBody>
      </p:sp>
      <p:sp>
        <p:nvSpPr>
          <p:cNvPr id="28678" name="ZoneTexte 8"/>
          <p:cNvSpPr txBox="1">
            <a:spLocks noChangeArrowheads="1"/>
          </p:cNvSpPr>
          <p:nvPr/>
        </p:nvSpPr>
        <p:spPr bwMode="auto">
          <a:xfrm>
            <a:off x="304800" y="5711825"/>
            <a:ext cx="8632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Je vous invite pour un extraordinaire périple aux sources de la vie,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Dans un véritable kaléidoscope de couleurs au contexte de premier matin du monde,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Un pays dédié aux yeux où la magnificence du décor vous laissera subjugué à l’envi,</a:t>
            </a:r>
          </a:p>
          <a:p>
            <a:pPr algn="ctr" eaLnBrk="0" hangingPunct="0"/>
            <a:r>
              <a:rPr lang="fr-FR" sz="1200" b="1">
                <a:solidFill>
                  <a:srgbClr val="7030A0"/>
                </a:solidFill>
                <a:latin typeface="Verdana" pitchFamily="34" charset="0"/>
              </a:rPr>
              <a:t>Avec une mixité de population mêlant coutumes ancestrales et modernité féconde.</a:t>
            </a:r>
          </a:p>
        </p:txBody>
      </p:sp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5088"/>
            <a:ext cx="8737600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2800" b="1" kern="0" dirty="0">
                <a:solidFill>
                  <a:srgbClr val="6600FF"/>
                </a:solidFill>
                <a:latin typeface="Broadway" panose="04040905080B02020502" pitchFamily="82" charset="0"/>
                <a:cs typeface="+mn-cs"/>
              </a:rPr>
              <a:t>Conception   et  Montage  de  l’ ARIÉ….  JOIE</a:t>
            </a:r>
            <a:r>
              <a:rPr lang="fr-FR" altLang="fr-FR" b="1" kern="0" dirty="0">
                <a:solidFill>
                  <a:schemeClr val="tx2"/>
                </a:solidFill>
                <a:latin typeface="Batavia" pitchFamily="2" charset="0"/>
                <a:cs typeface="+mn-cs"/>
              </a:rPr>
              <a:t/>
            </a:r>
            <a:br>
              <a:rPr lang="fr-FR" altLang="fr-FR" b="1" kern="0" dirty="0">
                <a:solidFill>
                  <a:schemeClr val="tx2"/>
                </a:solidFill>
                <a:latin typeface="Batavia" pitchFamily="2" charset="0"/>
                <a:cs typeface="+mn-cs"/>
              </a:rPr>
            </a:br>
            <a:r>
              <a:rPr lang="fr-FR" altLang="fr-FR" sz="2400" b="1" i="1" kern="0" dirty="0">
                <a:solidFill>
                  <a:srgbClr val="660066"/>
                </a:solidFill>
                <a:latin typeface="Comic Sans MS" panose="030F0702030302020204" pitchFamily="66" charset="0"/>
                <a:cs typeface="+mn-cs"/>
              </a:rPr>
              <a:t>Photos du Net</a:t>
            </a:r>
            <a:endParaRPr lang="fr-FR" altLang="fr-FR" sz="2400" kern="0" dirty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55900" y="877888"/>
            <a:ext cx="41687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r-FR" altLang="fr-FR" sz="2800" b="1" kern="0" dirty="0">
                <a:solidFill>
                  <a:srgbClr val="CC33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guypujol@orange.fr</a:t>
            </a:r>
            <a:endParaRPr lang="fr-FR" altLang="fr-FR" sz="2800" b="1" kern="0" dirty="0">
              <a:solidFill>
                <a:srgbClr val="CC33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8450" y="1520825"/>
            <a:ext cx="87376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2400" kern="0" dirty="0">
                <a:solidFill>
                  <a:srgbClr val="660066"/>
                </a:solidFill>
                <a:latin typeface="Broadway" panose="04040905080B02020502" pitchFamily="82" charset="0"/>
                <a:cs typeface="+mn-cs"/>
              </a:rPr>
              <a:t>Musique :    </a:t>
            </a:r>
            <a:r>
              <a:rPr lang="fr-FR" altLang="fr-FR" sz="2400" kern="0" dirty="0" err="1">
                <a:solidFill>
                  <a:srgbClr val="660066"/>
                </a:solidFill>
                <a:latin typeface="Broadway" panose="04040905080B02020502" pitchFamily="82" charset="0"/>
                <a:cs typeface="+mn-cs"/>
              </a:rPr>
              <a:t>Africa</a:t>
            </a:r>
            <a:r>
              <a:rPr lang="fr-FR" altLang="fr-FR" sz="2400" kern="0" dirty="0">
                <a:solidFill>
                  <a:srgbClr val="660066"/>
                </a:solidFill>
                <a:latin typeface="Broadway" panose="04040905080B02020502" pitchFamily="82" charset="0"/>
                <a:cs typeface="+mn-cs"/>
              </a:rPr>
              <a:t> </a:t>
            </a:r>
            <a:r>
              <a:rPr lang="fr-FR" altLang="fr-FR" sz="2400" kern="0" dirty="0" err="1">
                <a:solidFill>
                  <a:srgbClr val="660066"/>
                </a:solidFill>
                <a:latin typeface="Broadway" panose="04040905080B02020502" pitchFamily="82" charset="0"/>
                <a:cs typeface="+mn-cs"/>
              </a:rPr>
              <a:t>Sunrise</a:t>
            </a:r>
            <a:r>
              <a:rPr lang="fr-FR" altLang="fr-FR" sz="2400" kern="0" dirty="0">
                <a:solidFill>
                  <a:srgbClr val="660066"/>
                </a:solidFill>
                <a:latin typeface="Broadway" panose="04040905080B02020502" pitchFamily="82" charset="0"/>
                <a:cs typeface="+mn-cs"/>
              </a:rPr>
              <a:t> – Golden Symphonie</a:t>
            </a:r>
            <a:endParaRPr lang="fr-FR" sz="2400" kern="0" dirty="0">
              <a:solidFill>
                <a:sysClr val="windowText" lastClr="000000"/>
              </a:solidFill>
              <a:latin typeface="Broadway" panose="04040905080B02020502" pitchFamily="82" charset="0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60563" y="2106613"/>
            <a:ext cx="53752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3200" kern="0" dirty="0">
                <a:solidFill>
                  <a:srgbClr val="C00000"/>
                </a:solidFill>
                <a:latin typeface="Broadway" panose="04040905080B02020502" pitchFamily="82" charset="0"/>
                <a:cs typeface="+mn-cs"/>
              </a:rPr>
              <a:t>Réalisation   Avril  2016</a:t>
            </a:r>
          </a:p>
        </p:txBody>
      </p:sp>
      <p:sp>
        <p:nvSpPr>
          <p:cNvPr id="8" name="Rectangle 7"/>
          <p:cNvSpPr/>
          <p:nvPr/>
        </p:nvSpPr>
        <p:spPr>
          <a:xfrm>
            <a:off x="4508500" y="5218113"/>
            <a:ext cx="4635500" cy="1524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Aft>
                <a:spcPts val="0"/>
              </a:spcAft>
              <a:defRPr/>
            </a:pPr>
            <a:r>
              <a:rPr lang="fr-FR" altLang="fr-FR" b="1" i="1" kern="0" dirty="0">
                <a:solidFill>
                  <a:srgbClr val="66006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Venez faire un petit tour sur           mon site, cliquez sur le lien :</a:t>
            </a:r>
          </a:p>
          <a:p>
            <a:pPr algn="ctr" defTabSz="914400" fontAlgn="auto">
              <a:spcAft>
                <a:spcPts val="0"/>
              </a:spcAft>
              <a:defRPr/>
            </a:pPr>
            <a:endParaRPr lang="fr-FR" altLang="fr-FR" sz="900" b="1" i="1" kern="0" dirty="0">
              <a:solidFill>
                <a:srgbClr val="660066"/>
              </a:solidFill>
              <a:latin typeface="Arial Black" panose="020B0A04020102020204" pitchFamily="34" charset="0"/>
              <a:cs typeface="+mn-cs"/>
            </a:endParaRPr>
          </a:p>
          <a:p>
            <a:pPr algn="ctr" defTabSz="914400" fontAlgn="auto">
              <a:spcAft>
                <a:spcPts val="0"/>
              </a:spcAft>
              <a:defRPr/>
            </a:pPr>
            <a:r>
              <a:rPr lang="fr-FR" altLang="fr-FR" sz="2400" b="1" kern="0" dirty="0">
                <a:solidFill>
                  <a:schemeClr val="hlin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http://</a:t>
            </a:r>
            <a:r>
              <a:rPr lang="fr-FR" altLang="fr-FR" sz="2400" b="1" kern="0" dirty="0">
                <a:solidFill>
                  <a:srgbClr val="6600C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www.bienvenue-</a:t>
            </a:r>
            <a:endParaRPr lang="fr-FR" altLang="fr-FR" sz="2400" b="1" kern="0" dirty="0">
              <a:solidFill>
                <a:srgbClr val="6600C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hlinkClick r:id="rId4"/>
            </a:endParaRPr>
          </a:p>
          <a:p>
            <a:pPr algn="ctr" defTabSz="914400" fontAlgn="auto">
              <a:spcAft>
                <a:spcPts val="0"/>
              </a:spcAft>
              <a:defRPr/>
            </a:pPr>
            <a:r>
              <a:rPr lang="fr-FR" altLang="fr-FR" sz="2400" b="1" kern="0" dirty="0">
                <a:solidFill>
                  <a:srgbClr val="6600C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chez-ariejoie.fr</a:t>
            </a:r>
            <a:r>
              <a:rPr lang="fr-FR" altLang="fr-FR" sz="2400" b="1" kern="0" dirty="0">
                <a:solidFill>
                  <a:schemeClr val="hlin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fr-FR" altLang="fr-FR" sz="2400" kern="0" dirty="0">
                <a:solidFill>
                  <a:srgbClr val="6600C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pic>
        <p:nvPicPr>
          <p:cNvPr id="29702" name="Imag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1763" y="3459163"/>
            <a:ext cx="4376737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Image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3950" y="2690813"/>
            <a:ext cx="368458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ésentation1" id="{4468E826-4010-4436-986B-C1D166F6B030}" vid="{9A5D7C5B-5648-4E5D-9B95-427BFA46365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Projet%20Namibie%202</Template>
  <TotalTime>371</TotalTime>
  <Words>1424</Words>
  <Application>Microsoft Office PowerPoint</Application>
  <PresentationFormat>Affichage à l'écran (4:3)</PresentationFormat>
  <Paragraphs>260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Modèle de conception</vt:lpstr>
      </vt:variant>
      <vt:variant>
        <vt:i4>3</vt:i4>
      </vt:variant>
      <vt:variant>
        <vt:lpstr>Titres des diapositives</vt:lpstr>
      </vt:variant>
      <vt:variant>
        <vt:i4>25</vt:i4>
      </vt:variant>
    </vt:vector>
  </HeadingPairs>
  <TitlesOfParts>
    <vt:vector size="36" baseType="lpstr">
      <vt:lpstr>Calibri</vt:lpstr>
      <vt:lpstr>Arial</vt:lpstr>
      <vt:lpstr>Calibri Light</vt:lpstr>
      <vt:lpstr>Verdana</vt:lpstr>
      <vt:lpstr>Broadway</vt:lpstr>
      <vt:lpstr>Batavia</vt:lpstr>
      <vt:lpstr>Comic Sans MS</vt:lpstr>
      <vt:lpstr>Arial Black</vt:lpstr>
      <vt:lpstr>1_Thème Office</vt:lpstr>
      <vt:lpstr>1_Thème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57</cp:revision>
  <dcterms:created xsi:type="dcterms:W3CDTF">2016-04-07T06:37:00Z</dcterms:created>
  <dcterms:modified xsi:type="dcterms:W3CDTF">2016-12-08T08:14:56Z</dcterms:modified>
  <cp:contentStatus/>
</cp:coreProperties>
</file>