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56" r:id="rId3"/>
    <p:sldId id="258" r:id="rId4"/>
    <p:sldId id="259" r:id="rId5"/>
    <p:sldId id="260" r:id="rId6"/>
    <p:sldId id="266" r:id="rId7"/>
    <p:sldId id="267" r:id="rId8"/>
    <p:sldId id="261" r:id="rId9"/>
    <p:sldId id="262" r:id="rId10"/>
    <p:sldId id="263" r:id="rId11"/>
    <p:sldId id="265" r:id="rId1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4660"/>
  </p:normalViewPr>
  <p:slideViewPr>
    <p:cSldViewPr snapToGrid="0">
      <p:cViewPr varScale="1">
        <p:scale>
          <a:sx n="70" d="100"/>
          <a:sy n="70" d="100"/>
        </p:scale>
        <p:origin x="13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E5EBF8-4B0C-414C-99BF-27E4C8E22B85}" type="datetimeFigureOut">
              <a:rPr lang="fr-FR" smtClean="0"/>
              <a:pPr/>
              <a:t>10/11/2016</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9DE5CE-7145-4309-A860-176BECE7DF5D}" type="slidenum">
              <a:rPr lang="fr-FR" smtClean="0"/>
              <a:pPr/>
              <a:t>‹N°›</a:t>
            </a:fld>
            <a:endParaRPr lang="fr-FR"/>
          </a:p>
        </p:txBody>
      </p:sp>
    </p:spTree>
    <p:extLst>
      <p:ext uri="{BB962C8B-B14F-4D97-AF65-F5344CB8AC3E}">
        <p14:creationId xmlns:p14="http://schemas.microsoft.com/office/powerpoint/2010/main" val="11579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9DE5CE-7145-4309-A860-176BECE7DF5D}" type="slidenum">
              <a:rPr lang="fr-FR" smtClean="0"/>
              <a:pPr/>
              <a:t>10</a:t>
            </a:fld>
            <a:endParaRPr lang="fr-FR"/>
          </a:p>
        </p:txBody>
      </p:sp>
    </p:spTree>
    <p:extLst>
      <p:ext uri="{BB962C8B-B14F-4D97-AF65-F5344CB8AC3E}">
        <p14:creationId xmlns:p14="http://schemas.microsoft.com/office/powerpoint/2010/main" val="74646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243114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65176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0A4835-DAA4-4352-BEC7-791602416293}" type="slidenum">
              <a:rPr lang="fr-FR" smtClean="0"/>
              <a:pPr/>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74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115049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0A4835-DAA4-4352-BEC7-791602416293}" type="slidenum">
              <a:rPr lang="fr-FR" smtClean="0"/>
              <a:pPr/>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11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29492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42606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156461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34072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424779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95023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379292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141936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166488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1634139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8F92D4-08BD-487E-873A-C51F0A4E0318}" type="datetimeFigureOut">
              <a:rPr lang="fr-FR" smtClean="0"/>
              <a:pPr/>
              <a:t>10/11/2016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0A4835-DAA4-4352-BEC7-791602416293}" type="slidenum">
              <a:rPr lang="fr-FR" smtClean="0"/>
              <a:pPr/>
              <a:t>‹N°›</a:t>
            </a:fld>
            <a:endParaRPr lang="fr-FR"/>
          </a:p>
        </p:txBody>
      </p:sp>
    </p:spTree>
    <p:extLst>
      <p:ext uri="{BB962C8B-B14F-4D97-AF65-F5344CB8AC3E}">
        <p14:creationId xmlns:p14="http://schemas.microsoft.com/office/powerpoint/2010/main" val="268440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78F92D4-08BD-487E-873A-C51F0A4E0318}" type="datetimeFigureOut">
              <a:rPr lang="fr-FR" smtClean="0"/>
              <a:pPr/>
              <a:t>10/11/2016</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B0A4835-DAA4-4352-BEC7-791602416293}" type="slidenum">
              <a:rPr lang="fr-FR" smtClean="0"/>
              <a:pPr/>
              <a:t>‹N°›</a:t>
            </a:fld>
            <a:endParaRPr lang="fr-FR"/>
          </a:p>
        </p:txBody>
      </p:sp>
    </p:spTree>
    <p:extLst>
      <p:ext uri="{BB962C8B-B14F-4D97-AF65-F5344CB8AC3E}">
        <p14:creationId xmlns:p14="http://schemas.microsoft.com/office/powerpoint/2010/main" val="159533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3250" y="1321060"/>
            <a:ext cx="3688830" cy="584775"/>
          </a:xfrm>
          <a:prstGeom prst="rect">
            <a:avLst/>
          </a:prstGeom>
        </p:spPr>
        <p:txBody>
          <a:bodyPr wrap="none">
            <a:spAutoFit/>
          </a:bodyPr>
          <a:lstStyle/>
          <a:p>
            <a:r>
              <a:rPr lang="fr-FR" sz="3200" b="1" dirty="0" smtClean="0">
                <a:solidFill>
                  <a:schemeClr val="tx1">
                    <a:lumMod val="65000"/>
                    <a:lumOff val="35000"/>
                  </a:schemeClr>
                </a:solidFill>
                <a:latin typeface="Arial" panose="020B0604020202020204" pitchFamily="34" charset="0"/>
                <a:cs typeface="Arial" panose="020B0604020202020204" pitchFamily="34" charset="0"/>
              </a:rPr>
              <a:t>Le challenge 2017</a:t>
            </a:r>
            <a:endParaRPr lang="fr-FR" sz="3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423" y="322001"/>
            <a:ext cx="2235108" cy="199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45659" y="3742746"/>
            <a:ext cx="8652681" cy="1089529"/>
          </a:xfrm>
          <a:prstGeom prst="rect">
            <a:avLst/>
          </a:prstGeom>
        </p:spPr>
        <p:txBody>
          <a:bodyPr wrap="square">
            <a:spAutoFit/>
          </a:bodyPr>
          <a:lstStyle/>
          <a:p>
            <a:pPr algn="ctr">
              <a:lnSpc>
                <a:spcPct val="90000"/>
              </a:lnSpc>
              <a:buClr>
                <a:schemeClr val="tx2"/>
              </a:buClr>
            </a:pPr>
            <a:r>
              <a:rPr lang="fr-FR" altLang="fr-FR" sz="3600" b="1" dirty="0" smtClean="0">
                <a:solidFill>
                  <a:schemeClr val="tx1">
                    <a:lumMod val="65000"/>
                    <a:lumOff val="35000"/>
                  </a:schemeClr>
                </a:solidFill>
                <a:latin typeface="Arial" panose="020B0604020202020204" pitchFamily="34" charset="0"/>
                <a:cs typeface="Arial" panose="020B0604020202020204" pitchFamily="34" charset="0"/>
              </a:rPr>
              <a:t>“Les métiers du plâtre et de l’isolation</a:t>
            </a:r>
          </a:p>
          <a:p>
            <a:pPr algn="ctr">
              <a:lnSpc>
                <a:spcPct val="90000"/>
              </a:lnSpc>
              <a:buClr>
                <a:schemeClr val="tx2"/>
              </a:buClr>
            </a:pPr>
            <a:r>
              <a:rPr lang="fr-FR" altLang="fr-FR" sz="3600" b="1" dirty="0" smtClean="0">
                <a:solidFill>
                  <a:schemeClr val="tx1">
                    <a:lumMod val="65000"/>
                    <a:lumOff val="35000"/>
                  </a:schemeClr>
                </a:solidFill>
                <a:latin typeface="Arial" panose="020B0604020202020204" pitchFamily="34" charset="0"/>
                <a:cs typeface="Arial" panose="020B0604020202020204" pitchFamily="34" charset="0"/>
              </a:rPr>
              <a:t>à l’heure du numérique !”</a:t>
            </a:r>
          </a:p>
        </p:txBody>
      </p:sp>
      <p:sp>
        <p:nvSpPr>
          <p:cNvPr id="2" name="ZoneTexte 1"/>
          <p:cNvSpPr txBox="1"/>
          <p:nvPr/>
        </p:nvSpPr>
        <p:spPr>
          <a:xfrm>
            <a:off x="1060145" y="6155138"/>
            <a:ext cx="7375737" cy="400110"/>
          </a:xfrm>
          <a:prstGeom prst="rect">
            <a:avLst/>
          </a:prstGeom>
          <a:noFill/>
        </p:spPr>
        <p:txBody>
          <a:bodyPr wrap="none" rtlCol="0">
            <a:spAutoFit/>
          </a:bodyPr>
          <a:lstStyle/>
          <a:p>
            <a:r>
              <a:rPr lang="fr-FR" sz="2000" b="1" dirty="0" smtClean="0">
                <a:solidFill>
                  <a:schemeClr val="tx1">
                    <a:lumMod val="65000"/>
                    <a:lumOff val="35000"/>
                  </a:schemeClr>
                </a:solidFill>
                <a:latin typeface="Arial" panose="020B0604020202020204" pitchFamily="34" charset="0"/>
                <a:cs typeface="Arial" panose="020B0604020202020204" pitchFamily="34" charset="0"/>
              </a:rPr>
              <a:t>Page Facebook: </a:t>
            </a:r>
            <a:r>
              <a:rPr lang="fr-FR" sz="2000" b="1" dirty="0" err="1">
                <a:solidFill>
                  <a:schemeClr val="tx1">
                    <a:lumMod val="65000"/>
                    <a:lumOff val="35000"/>
                  </a:schemeClr>
                </a:solidFill>
                <a:latin typeface="Arial" panose="020B0604020202020204" pitchFamily="34" charset="0"/>
                <a:cs typeface="Arial" panose="020B0604020202020204" pitchFamily="34" charset="0"/>
              </a:rPr>
              <a:t>C</a:t>
            </a:r>
            <a:r>
              <a:rPr lang="fr-FR" sz="2000" b="1" dirty="0" err="1" smtClean="0">
                <a:solidFill>
                  <a:schemeClr val="tx1">
                    <a:lumMod val="65000"/>
                    <a:lumOff val="35000"/>
                  </a:schemeClr>
                </a:solidFill>
                <a:latin typeface="Arial" panose="020B0604020202020204" pitchFamily="34" charset="0"/>
                <a:cs typeface="Arial" panose="020B0604020202020204" pitchFamily="34" charset="0"/>
              </a:rPr>
              <a:t>fa</a:t>
            </a:r>
            <a:r>
              <a:rPr lang="fr-FR" sz="2000" b="1" dirty="0" smtClean="0">
                <a:solidFill>
                  <a:schemeClr val="tx1">
                    <a:lumMod val="65000"/>
                    <a:lumOff val="35000"/>
                  </a:schemeClr>
                </a:solidFill>
                <a:latin typeface="Arial" panose="020B0604020202020204" pitchFamily="34" charset="0"/>
                <a:cs typeface="Arial" panose="020B0604020202020204" pitchFamily="34" charset="0"/>
              </a:rPr>
              <a:t> </a:t>
            </a:r>
            <a:r>
              <a:rPr lang="fr-FR" sz="2000" b="1" dirty="0" err="1">
                <a:solidFill>
                  <a:schemeClr val="tx1">
                    <a:lumMod val="65000"/>
                    <a:lumOff val="35000"/>
                  </a:schemeClr>
                </a:solidFill>
                <a:latin typeface="Arial" panose="020B0604020202020204" pitchFamily="34" charset="0"/>
                <a:cs typeface="Arial" panose="020B0604020202020204" pitchFamily="34" charset="0"/>
              </a:rPr>
              <a:t>B</a:t>
            </a:r>
            <a:r>
              <a:rPr lang="fr-FR" sz="2000" b="1" dirty="0" err="1" smtClean="0">
                <a:solidFill>
                  <a:schemeClr val="tx1">
                    <a:lumMod val="65000"/>
                    <a:lumOff val="35000"/>
                  </a:schemeClr>
                </a:solidFill>
                <a:latin typeface="Arial" panose="020B0604020202020204" pitchFamily="34" charset="0"/>
                <a:cs typeface="Arial" panose="020B0604020202020204" pitchFamily="34" charset="0"/>
              </a:rPr>
              <a:t>tp</a:t>
            </a:r>
            <a:r>
              <a:rPr lang="fr-FR" sz="2000" b="1" dirty="0" smtClean="0">
                <a:solidFill>
                  <a:schemeClr val="tx1">
                    <a:lumMod val="65000"/>
                    <a:lumOff val="35000"/>
                  </a:schemeClr>
                </a:solidFill>
                <a:latin typeface="Arial" panose="020B0604020202020204" pitchFamily="34" charset="0"/>
                <a:cs typeface="Arial" panose="020B0604020202020204" pitchFamily="34" charset="0"/>
              </a:rPr>
              <a:t> </a:t>
            </a:r>
            <a:r>
              <a:rPr lang="fr-FR" sz="2000" b="1" dirty="0">
                <a:solidFill>
                  <a:schemeClr val="tx1">
                    <a:lumMod val="65000"/>
                    <a:lumOff val="35000"/>
                  </a:schemeClr>
                </a:solidFill>
                <a:latin typeface="Arial" panose="020B0604020202020204" pitchFamily="34" charset="0"/>
                <a:cs typeface="Arial" panose="020B0604020202020204" pitchFamily="34" charset="0"/>
              </a:rPr>
              <a:t>M</a:t>
            </a:r>
            <a:r>
              <a:rPr lang="fr-FR" sz="2000" b="1" dirty="0" smtClean="0">
                <a:solidFill>
                  <a:schemeClr val="tx1">
                    <a:lumMod val="65000"/>
                    <a:lumOff val="35000"/>
                  </a:schemeClr>
                </a:solidFill>
                <a:latin typeface="Arial" panose="020B0604020202020204" pitchFamily="34" charset="0"/>
                <a:cs typeface="Arial" panose="020B0604020202020204" pitchFamily="34" charset="0"/>
              </a:rPr>
              <a:t>ichel </a:t>
            </a:r>
            <a:r>
              <a:rPr lang="fr-FR" sz="2000" b="1" dirty="0" err="1">
                <a:solidFill>
                  <a:schemeClr val="tx1">
                    <a:lumMod val="65000"/>
                    <a:lumOff val="35000"/>
                  </a:schemeClr>
                </a:solidFill>
                <a:latin typeface="Arial" panose="020B0604020202020204" pitchFamily="34" charset="0"/>
                <a:cs typeface="Arial" panose="020B0604020202020204" pitchFamily="34" charset="0"/>
              </a:rPr>
              <a:t>C</a:t>
            </a:r>
            <a:r>
              <a:rPr lang="fr-FR" sz="2000" b="1" dirty="0" err="1" smtClean="0">
                <a:solidFill>
                  <a:schemeClr val="tx1">
                    <a:lumMod val="65000"/>
                    <a:lumOff val="35000"/>
                  </a:schemeClr>
                </a:solidFill>
                <a:latin typeface="Arial" panose="020B0604020202020204" pitchFamily="34" charset="0"/>
                <a:cs typeface="Arial" panose="020B0604020202020204" pitchFamily="34" charset="0"/>
              </a:rPr>
              <a:t>luzel</a:t>
            </a:r>
            <a:r>
              <a:rPr lang="fr-FR" sz="2000" b="1" dirty="0" smtClean="0">
                <a:solidFill>
                  <a:schemeClr val="tx1">
                    <a:lumMod val="65000"/>
                    <a:lumOff val="35000"/>
                  </a:schemeClr>
                </a:solidFill>
                <a:latin typeface="Arial" panose="020B0604020202020204" pitchFamily="34" charset="0"/>
                <a:cs typeface="Arial" panose="020B0604020202020204" pitchFamily="34" charset="0"/>
              </a:rPr>
              <a:t> challenge du plâtre. </a:t>
            </a:r>
            <a:endParaRPr lang="fr-FR"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p:cNvSpPr/>
          <p:nvPr/>
        </p:nvSpPr>
        <p:spPr>
          <a:xfrm>
            <a:off x="6250674" y="2611224"/>
            <a:ext cx="2403857" cy="830997"/>
          </a:xfrm>
          <a:prstGeom prst="rect">
            <a:avLst/>
          </a:prstGeom>
        </p:spPr>
        <p:txBody>
          <a:bodyPr wrap="square">
            <a:spAutoFit/>
          </a:bodyPr>
          <a:lstStyle/>
          <a:p>
            <a:pPr algn="ctr"/>
            <a:r>
              <a:rPr lang="fr-FR" sz="1600" b="1" dirty="0" smtClean="0">
                <a:latin typeface="Arial" panose="020B0604020202020204" pitchFamily="34" charset="0"/>
                <a:cs typeface="Arial" panose="020B0604020202020204" pitchFamily="34" charset="0"/>
              </a:rPr>
              <a:t>Association </a:t>
            </a:r>
            <a:r>
              <a:rPr lang="fr-FR" sz="1600" b="1" dirty="0">
                <a:latin typeface="Arial" panose="020B0604020202020204" pitchFamily="34" charset="0"/>
                <a:cs typeface="Arial" panose="020B0604020202020204" pitchFamily="34" charset="0"/>
              </a:rPr>
              <a:t>pour la Promotion des Métiers du Plâtre </a:t>
            </a:r>
          </a:p>
        </p:txBody>
      </p:sp>
    </p:spTree>
    <p:extLst>
      <p:ext uri="{BB962C8B-B14F-4D97-AF65-F5344CB8AC3E}">
        <p14:creationId xmlns:p14="http://schemas.microsoft.com/office/powerpoint/2010/main" val="2072883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60058" y="687447"/>
            <a:ext cx="7314888" cy="923330"/>
          </a:xfrm>
          <a:prstGeom prst="rect">
            <a:avLst/>
          </a:prstGeom>
          <a:noFill/>
        </p:spPr>
        <p:txBody>
          <a:bodyPr wrap="none" rtlCol="0">
            <a:spAutoFit/>
          </a:bodyPr>
          <a:lstStyle/>
          <a:p>
            <a:pPr algn="ctr"/>
            <a:r>
              <a:rPr lang="fr-FR" b="1" dirty="0" smtClean="0"/>
              <a:t>Réalisations des blasons de la finale de 1976</a:t>
            </a:r>
          </a:p>
          <a:p>
            <a:pPr algn="ctr"/>
            <a:r>
              <a:rPr lang="fr-FR" b="1" dirty="0" smtClean="0"/>
              <a:t> </a:t>
            </a:r>
            <a:r>
              <a:rPr lang="fr-FR" b="1" dirty="0" smtClean="0">
                <a:latin typeface="Arial" panose="020B0604020202020204" pitchFamily="34" charset="0"/>
                <a:cs typeface="Arial" panose="020B0604020202020204" pitchFamily="34" charset="0"/>
              </a:rPr>
              <a:t>Le Bayern de Munich et  L’association sportive de Saint Etienne.</a:t>
            </a:r>
            <a:endParaRPr lang="fr-FR" b="1" dirty="0" smtClean="0"/>
          </a:p>
          <a:p>
            <a:endParaRPr lang="fr-FR"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6418" t="28996" r="7015" b="26901"/>
          <a:stretch/>
        </p:blipFill>
        <p:spPr>
          <a:xfrm>
            <a:off x="1733267" y="1585635"/>
            <a:ext cx="5936776" cy="2262116"/>
          </a:xfrm>
          <a:prstGeom prst="rect">
            <a:avLst/>
          </a:prstGeom>
        </p:spPr>
      </p:pic>
      <p:sp>
        <p:nvSpPr>
          <p:cNvPr id="6" name="ZoneTexte 5"/>
          <p:cNvSpPr txBox="1"/>
          <p:nvPr/>
        </p:nvSpPr>
        <p:spPr>
          <a:xfrm>
            <a:off x="996287" y="4598228"/>
            <a:ext cx="6250673" cy="1384995"/>
          </a:xfrm>
          <a:prstGeom prst="rect">
            <a:avLst/>
          </a:prstGeom>
          <a:noFill/>
        </p:spPr>
        <p:txBody>
          <a:bodyPr wrap="square" rtlCol="0">
            <a:spAutoFit/>
          </a:bodyPr>
          <a:lstStyle/>
          <a:p>
            <a:pPr algn="just"/>
            <a:r>
              <a:rPr lang="fr-FR" sz="1400" dirty="0" smtClean="0">
                <a:latin typeface="Arial" panose="020B0604020202020204" pitchFamily="34" charset="0"/>
                <a:cs typeface="Arial" panose="020B0604020202020204" pitchFamily="34" charset="0"/>
              </a:rPr>
              <a:t>Pour cette réalisation, nous allons réaliser les blasons en plaques de plâtre, représentant les blasons des 2 équipes ainsi que la coupe d’Europe.</a:t>
            </a:r>
          </a:p>
          <a:p>
            <a:pPr algn="just"/>
            <a:r>
              <a:rPr lang="fr-FR" sz="1400" dirty="0" smtClean="0">
                <a:latin typeface="Arial" panose="020B0604020202020204" pitchFamily="34" charset="0"/>
                <a:cs typeface="Arial" panose="020B0604020202020204" pitchFamily="34" charset="0"/>
              </a:rPr>
              <a:t>Nous allons intégrer des modules en relief comme la panthère et le centre  de l’</a:t>
            </a:r>
            <a:r>
              <a:rPr lang="fr-FR" sz="1400" dirty="0">
                <a:latin typeface="Arial" panose="020B0604020202020204" pitchFamily="34" charset="0"/>
                <a:cs typeface="Arial" panose="020B0604020202020204" pitchFamily="34" charset="0"/>
              </a:rPr>
              <a:t>é</a:t>
            </a:r>
            <a:r>
              <a:rPr lang="fr-FR" sz="1400" dirty="0" smtClean="0">
                <a:latin typeface="Arial" panose="020B0604020202020204" pitchFamily="34" charset="0"/>
                <a:cs typeface="Arial" panose="020B0604020202020204" pitchFamily="34" charset="0"/>
              </a:rPr>
              <a:t>cusson du Bayern de Munich.    </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Ces ouvrages seront peints selon les couleurs de chaque équipe. </a:t>
            </a: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960" y="4417268"/>
            <a:ext cx="1755032" cy="2270135"/>
          </a:xfrm>
          <a:prstGeom prst="rect">
            <a:avLst/>
          </a:prstGeom>
        </p:spPr>
      </p:pic>
      <p:pic>
        <p:nvPicPr>
          <p:cNvPr id="10" name="Imag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5171" y="53107"/>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7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96788" y="709684"/>
            <a:ext cx="1107996" cy="369332"/>
          </a:xfrm>
          <a:prstGeom prst="rect">
            <a:avLst/>
          </a:prstGeom>
          <a:noFill/>
        </p:spPr>
        <p:txBody>
          <a:bodyPr wrap="none" rtlCol="0">
            <a:spAutoFit/>
          </a:bodyPr>
          <a:lstStyle/>
          <a:p>
            <a:r>
              <a:rPr lang="fr-FR" dirty="0" smtClean="0"/>
              <a:t> </a:t>
            </a:r>
            <a:r>
              <a:rPr lang="fr-FR" dirty="0"/>
              <a:t>	</a:t>
            </a:r>
          </a:p>
        </p:txBody>
      </p:sp>
      <p:sp>
        <p:nvSpPr>
          <p:cNvPr id="6" name="ZoneTexte 5"/>
          <p:cNvSpPr txBox="1"/>
          <p:nvPr/>
        </p:nvSpPr>
        <p:spPr>
          <a:xfrm>
            <a:off x="2185912" y="342796"/>
            <a:ext cx="5440913" cy="461665"/>
          </a:xfrm>
          <a:prstGeom prst="rect">
            <a:avLst/>
          </a:prstGeom>
          <a:noFill/>
        </p:spPr>
        <p:txBody>
          <a:bodyPr wrap="none" rtlCol="0">
            <a:spAutoFit/>
          </a:bodyPr>
          <a:lstStyle/>
          <a:p>
            <a:r>
              <a:rPr lang="fr-FR" sz="2400" dirty="0" smtClean="0">
                <a:latin typeface="Arial" panose="020B0604020202020204" pitchFamily="34" charset="0"/>
                <a:cs typeface="Arial" panose="020B0604020202020204" pitchFamily="34" charset="0"/>
              </a:rPr>
              <a:t>Réalisation d’une maquette surprise !!!</a:t>
            </a:r>
            <a:endParaRPr lang="fr-FR" sz="2400" dirty="0">
              <a:latin typeface="Arial" panose="020B0604020202020204" pitchFamily="34" charset="0"/>
              <a:cs typeface="Arial" panose="020B0604020202020204" pitchFamily="34" charset="0"/>
            </a:endParaRPr>
          </a:p>
        </p:txBody>
      </p:sp>
      <p:sp>
        <p:nvSpPr>
          <p:cNvPr id="7" name="ZoneTexte 6"/>
          <p:cNvSpPr txBox="1"/>
          <p:nvPr/>
        </p:nvSpPr>
        <p:spPr>
          <a:xfrm>
            <a:off x="805217" y="1351128"/>
            <a:ext cx="8202305" cy="1169551"/>
          </a:xfrm>
          <a:prstGeom prst="rect">
            <a:avLst/>
          </a:prstGeom>
          <a:noFill/>
        </p:spPr>
        <p:txBody>
          <a:bodyPr wrap="square" rtlCol="0">
            <a:spAutoFit/>
          </a:bodyPr>
          <a:lstStyle/>
          <a:p>
            <a:pPr algn="just"/>
            <a:r>
              <a:rPr lang="fr-FR" sz="1400" dirty="0" smtClean="0">
                <a:latin typeface="Arial" panose="020B0604020202020204" pitchFamily="34" charset="0"/>
                <a:cs typeface="Arial" panose="020B0604020202020204" pitchFamily="34" charset="0"/>
              </a:rPr>
              <a:t>Nous allons garder cette maquette surprise dans le but de faire venir le président de l’association sportive de Saint Etienne et des anciens  Verts de 76. </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Nous pourrons montrer le travail réalisé par nos jeunes du CFA BTP Loire  et ceux de l’Institut des Jeunes Sourds de Plein Vent. </a:t>
            </a:r>
          </a:p>
        </p:txBody>
      </p:sp>
      <p:sp>
        <p:nvSpPr>
          <p:cNvPr id="8" name="ZoneTexte 7"/>
          <p:cNvSpPr txBox="1"/>
          <p:nvPr/>
        </p:nvSpPr>
        <p:spPr>
          <a:xfrm>
            <a:off x="805217" y="2763799"/>
            <a:ext cx="7674520" cy="1600438"/>
          </a:xfrm>
          <a:prstGeom prst="rect">
            <a:avLst/>
          </a:prstGeom>
          <a:noFill/>
        </p:spPr>
        <p:txBody>
          <a:bodyPr wrap="square" rtlCol="0">
            <a:spAutoFit/>
          </a:bodyPr>
          <a:lstStyle/>
          <a:p>
            <a:r>
              <a:rPr lang="fr-FR" sz="1400" b="1" dirty="0" smtClean="0">
                <a:latin typeface="Arial" panose="020B0604020202020204" pitchFamily="34" charset="0"/>
                <a:cs typeface="Arial" panose="020B0604020202020204" pitchFamily="34" charset="0"/>
              </a:rPr>
              <a:t>Avec les différents ouvrages:</a:t>
            </a:r>
          </a:p>
          <a:p>
            <a:endParaRPr lang="fr-FR" sz="1400" dirty="0" smtClean="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Nous allons utiliser la tablette numérique comme cadre et nous pourrons mettre en arrière-plan la cage de foot et les écussons à l’intérieur de celle-ci. </a:t>
            </a:r>
          </a:p>
          <a:p>
            <a:endParaRPr lang="fr-FR" sz="1400" dirty="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Dans un second temps, nous installerons la maquette dans la cage de foot .</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Cela nous permettra de réaliser un film sur le déroulement de cette ouvrage surprise. </a:t>
            </a:r>
          </a:p>
        </p:txBody>
      </p:sp>
      <p:pic>
        <p:nvPicPr>
          <p:cNvPr id="9"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259" y="175534"/>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1241107" y="4784066"/>
            <a:ext cx="7623567" cy="523220"/>
          </a:xfrm>
          <a:prstGeom prst="rect">
            <a:avLst/>
          </a:prstGeom>
          <a:noFill/>
        </p:spPr>
        <p:txBody>
          <a:bodyPr wrap="square" rtlCol="0">
            <a:spAutoFit/>
          </a:bodyPr>
          <a:lstStyle/>
          <a:p>
            <a:pPr algn="just"/>
            <a:r>
              <a:rPr lang="fr-FR" sz="1400" dirty="0" smtClean="0">
                <a:latin typeface="Arial" panose="020B0604020202020204" pitchFamily="34" charset="0"/>
                <a:cs typeface="Arial" panose="020B0604020202020204" pitchFamily="34" charset="0"/>
              </a:rPr>
              <a:t>Nous réaliserons un document informatique qui représentera les différents ouvrages et les méthodes de mise en œuvre. </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368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004" y="606752"/>
            <a:ext cx="8368913" cy="2031325"/>
          </a:xfrm>
          <a:prstGeom prst="rect">
            <a:avLst/>
          </a:prstGeom>
        </p:spPr>
        <p:txBody>
          <a:bodyPr wrap="square">
            <a:spAutoFit/>
          </a:bodyPr>
          <a:lstStyle/>
          <a:p>
            <a:r>
              <a:rPr lang="fr-FR" sz="2400" b="1" dirty="0" smtClean="0">
                <a:latin typeface="Arial" panose="020B0604020202020204" pitchFamily="34" charset="0"/>
                <a:cs typeface="Arial" panose="020B0604020202020204" pitchFamily="34" charset="0"/>
              </a:rPr>
              <a:t>Présentation:</a:t>
            </a:r>
          </a:p>
          <a:p>
            <a:endParaRPr lang="fr-FR" b="1" dirty="0" smtClean="0"/>
          </a:p>
          <a:p>
            <a:pPr algn="just"/>
            <a:r>
              <a:rPr lang="fr-FR" sz="1400" dirty="0" smtClean="0">
                <a:latin typeface="Arial" panose="020B0604020202020204" pitchFamily="34" charset="0"/>
                <a:cs typeface="Arial" panose="020B0604020202020204" pitchFamily="34" charset="0"/>
              </a:rPr>
              <a:t>Depuis 1995, le Challenge “Découvrir les Métiers du Plâtre” s’emploie à faire découvrir les Métiers du Plâtre et leurs possibilités de carrières tout particulièrement aux collégiens susceptibles de choisir la voie de l’apprentissage. </a:t>
            </a:r>
          </a:p>
          <a:p>
            <a:pPr algn="just"/>
            <a:r>
              <a:rPr lang="fr-FR" sz="1400" dirty="0" smtClean="0">
                <a:latin typeface="Arial" panose="020B0604020202020204" pitchFamily="34" charset="0"/>
                <a:cs typeface="Arial" panose="020B0604020202020204" pitchFamily="34" charset="0"/>
              </a:rPr>
              <a:t>L’idée est d’inviter les collèges à participer à un évènement à la fois ludique et pédagogique organisé par les établissements de formation aux Métiers du Plâtre, dont le point fort peut être la réalisation d’un Trophée effectué par les apprentis avec la participation des collégiens invités.</a:t>
            </a:r>
            <a:endParaRPr lang="fr-FR" sz="1400" dirty="0">
              <a:latin typeface="Arial" panose="020B0604020202020204" pitchFamily="34" charset="0"/>
              <a:cs typeface="Arial" panose="020B0604020202020204" pitchFamily="34" charset="0"/>
            </a:endParaRPr>
          </a:p>
        </p:txBody>
      </p:sp>
      <p:pic>
        <p:nvPicPr>
          <p:cNvPr id="5"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6778" y="76339"/>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51428" y="3994277"/>
            <a:ext cx="4572000" cy="800219"/>
          </a:xfrm>
          <a:prstGeom prst="rect">
            <a:avLst/>
          </a:prstGeom>
        </p:spPr>
        <p:txBody>
          <a:bodyPr>
            <a:spAutoFit/>
          </a:bodyPr>
          <a:lstStyle/>
          <a:p>
            <a:endParaRPr lang="fr-FR" dirty="0" smtClean="0"/>
          </a:p>
          <a:p>
            <a:r>
              <a:rPr lang="fr-FR" sz="1400" b="1" dirty="0" smtClean="0">
                <a:latin typeface="Arial" pitchFamily="34" charset="0"/>
                <a:cs typeface="Arial" pitchFamily="34" charset="0"/>
              </a:rPr>
              <a:t>Trophée de l’Evènement 2015:  </a:t>
            </a:r>
          </a:p>
          <a:p>
            <a:r>
              <a:rPr lang="fr-FR" sz="1400" b="1" dirty="0" smtClean="0">
                <a:latin typeface="Arial" pitchFamily="34" charset="0"/>
                <a:cs typeface="Arial" pitchFamily="34" charset="0"/>
              </a:rPr>
              <a:t>Le CFA de Quimper </a:t>
            </a:r>
            <a:endParaRPr lang="fr-FR" sz="1400" dirty="0">
              <a:latin typeface="Arial" pitchFamily="34" charset="0"/>
              <a:cs typeface="Arial" pitchFamily="34" charset="0"/>
            </a:endParaRPr>
          </a:p>
        </p:txBody>
      </p:sp>
      <p:pic>
        <p:nvPicPr>
          <p:cNvPr id="10241" name="Picture 1"/>
          <p:cNvPicPr>
            <a:picLocks noChangeAspect="1" noChangeArrowheads="1"/>
          </p:cNvPicPr>
          <p:nvPr/>
        </p:nvPicPr>
        <p:blipFill>
          <a:blip r:embed="rId3" cstate="print"/>
          <a:srcRect/>
          <a:stretch>
            <a:fillRect/>
          </a:stretch>
        </p:blipFill>
        <p:spPr bwMode="auto">
          <a:xfrm>
            <a:off x="4637942" y="2950185"/>
            <a:ext cx="3422846" cy="3572256"/>
          </a:xfrm>
          <a:prstGeom prst="rect">
            <a:avLst/>
          </a:prstGeom>
          <a:noFill/>
          <a:ln w="9525">
            <a:noFill/>
            <a:miter lim="800000"/>
            <a:headEnd/>
            <a:tailEnd/>
          </a:ln>
        </p:spPr>
      </p:pic>
    </p:spTree>
    <p:extLst>
      <p:ext uri="{BB962C8B-B14F-4D97-AF65-F5344CB8AC3E}">
        <p14:creationId xmlns:p14="http://schemas.microsoft.com/office/powerpoint/2010/main" val="714310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142" y="342413"/>
            <a:ext cx="8372902" cy="2769989"/>
          </a:xfrm>
          <a:prstGeom prst="rect">
            <a:avLst/>
          </a:prstGeom>
        </p:spPr>
        <p:txBody>
          <a:bodyPr wrap="square">
            <a:spAutoFit/>
          </a:bodyPr>
          <a:lstStyle/>
          <a:p>
            <a:r>
              <a:rPr lang="fr-FR" sz="2400" b="1" dirty="0" smtClean="0">
                <a:effectLst/>
                <a:latin typeface="Arial" panose="020B0604020202020204" pitchFamily="34" charset="0"/>
                <a:cs typeface="Arial" panose="020B0604020202020204" pitchFamily="34" charset="0"/>
              </a:rPr>
              <a:t>Les objectifs du Challenge:</a:t>
            </a:r>
          </a:p>
          <a:p>
            <a:endParaRPr lang="fr-FR" sz="2400" b="1" dirty="0" smtClean="0">
              <a:effectLst/>
              <a:latin typeface="Arial" panose="020B0604020202020204" pitchFamily="34" charset="0"/>
              <a:cs typeface="Arial" panose="020B0604020202020204" pitchFamily="34" charset="0"/>
            </a:endParaRPr>
          </a:p>
          <a:p>
            <a:r>
              <a:rPr lang="fr-FR" sz="1400" b="1" dirty="0" smtClean="0">
                <a:effectLst/>
                <a:latin typeface="Arial" panose="020B0604020202020204" pitchFamily="34" charset="0"/>
                <a:cs typeface="Arial" panose="020B0604020202020204" pitchFamily="34" charset="0"/>
              </a:rPr>
              <a:t>     </a:t>
            </a:r>
          </a:p>
          <a:p>
            <a:pPr>
              <a:buFont typeface="Arial" panose="020B0604020202020204" pitchFamily="34" charset="0"/>
              <a:buChar char="•"/>
            </a:pPr>
            <a:r>
              <a:rPr lang="fr-FR" sz="1400" dirty="0" smtClean="0">
                <a:effectLst/>
                <a:latin typeface="Arial" panose="020B0604020202020204" pitchFamily="34" charset="0"/>
                <a:cs typeface="Arial" panose="020B0604020202020204" pitchFamily="34" charset="0"/>
              </a:rPr>
              <a:t>Faire découvrir la richesse du métier de plâtrier/plaquiste ainsi que les produits mis en œuvre;</a:t>
            </a:r>
          </a:p>
          <a:p>
            <a:pPr>
              <a:buFont typeface="Arial" panose="020B0604020202020204" pitchFamily="34" charset="0"/>
              <a:buChar char="•"/>
            </a:pPr>
            <a:endParaRPr lang="fr-FR" sz="1400" dirty="0" smtClean="0">
              <a:effectLst/>
              <a:latin typeface="Arial" panose="020B0604020202020204" pitchFamily="34" charset="0"/>
              <a:cs typeface="Arial" panose="020B0604020202020204" pitchFamily="34" charset="0"/>
            </a:endParaRPr>
          </a:p>
          <a:p>
            <a:pPr>
              <a:buFont typeface="Arial" panose="020B0604020202020204" pitchFamily="34" charset="0"/>
              <a:buChar char="•"/>
            </a:pPr>
            <a:r>
              <a:rPr lang="fr-FR" sz="1400" dirty="0" smtClean="0">
                <a:effectLst/>
                <a:latin typeface="Arial" panose="020B0604020202020204" pitchFamily="34" charset="0"/>
                <a:cs typeface="Arial" panose="020B0604020202020204" pitchFamily="34" charset="0"/>
              </a:rPr>
              <a:t>Susciter des inscriptions dans les établissements de formation,</a:t>
            </a:r>
          </a:p>
          <a:p>
            <a:pPr>
              <a:buFont typeface="Arial" panose="020B0604020202020204" pitchFamily="34" charset="0"/>
              <a:buChar char="•"/>
            </a:pPr>
            <a:endParaRPr lang="fr-FR" sz="1400" dirty="0" smtClean="0">
              <a:effectLst/>
              <a:latin typeface="Arial" panose="020B0604020202020204" pitchFamily="34" charset="0"/>
              <a:cs typeface="Arial" panose="020B0604020202020204" pitchFamily="34" charset="0"/>
            </a:endParaRPr>
          </a:p>
          <a:p>
            <a:pPr>
              <a:buFont typeface="Arial" panose="020B0604020202020204" pitchFamily="34" charset="0"/>
              <a:buChar char="•"/>
            </a:pPr>
            <a:r>
              <a:rPr lang="fr-FR" sz="1400" dirty="0" smtClean="0">
                <a:effectLst/>
                <a:latin typeface="Arial" panose="020B0604020202020204" pitchFamily="34" charset="0"/>
                <a:cs typeface="Arial" panose="020B0604020202020204" pitchFamily="34" charset="0"/>
              </a:rPr>
              <a:t>Sensibiliser les jeunes, leurs parents et le grand public sur les besoins en main d’œuvre de la profession et les possibilités de carrière,</a:t>
            </a:r>
          </a:p>
          <a:p>
            <a:pPr>
              <a:buFont typeface="Arial" panose="020B0604020202020204" pitchFamily="34" charset="0"/>
              <a:buChar char="•"/>
            </a:pPr>
            <a:endParaRPr lang="fr-FR" sz="1400" dirty="0" smtClean="0">
              <a:effectLst/>
              <a:latin typeface="Arial" panose="020B0604020202020204" pitchFamily="34" charset="0"/>
              <a:cs typeface="Arial" panose="020B0604020202020204" pitchFamily="34" charset="0"/>
            </a:endParaRPr>
          </a:p>
          <a:p>
            <a:pPr>
              <a:buFont typeface="Arial" panose="020B0604020202020204" pitchFamily="34" charset="0"/>
              <a:buChar char="•"/>
            </a:pPr>
            <a:r>
              <a:rPr lang="fr-FR" sz="1400" dirty="0" smtClean="0">
                <a:effectLst/>
                <a:latin typeface="Arial" panose="020B0604020202020204" pitchFamily="34" charset="0"/>
                <a:cs typeface="Arial" panose="020B0604020202020204" pitchFamily="34" charset="0"/>
              </a:rPr>
              <a:t>Informer sur les enjeux du développement durable pour le bâtiment et les atouts de la profession.</a:t>
            </a:r>
            <a:endParaRPr lang="fr-FR" sz="1400" dirty="0">
              <a:effectLst/>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4324" y="3426161"/>
            <a:ext cx="4210025" cy="3157519"/>
          </a:xfrm>
          <a:prstGeom prst="rect">
            <a:avLst/>
          </a:prstGeom>
        </p:spPr>
      </p:pic>
      <p:pic>
        <p:nvPicPr>
          <p:cNvPr id="6"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972" y="89159"/>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02788" y="4542915"/>
            <a:ext cx="3130061" cy="738664"/>
          </a:xfrm>
          <a:prstGeom prst="rect">
            <a:avLst/>
          </a:prstGeom>
        </p:spPr>
        <p:txBody>
          <a:bodyPr wrap="square">
            <a:spAutoFit/>
          </a:bodyPr>
          <a:lstStyle/>
          <a:p>
            <a:endParaRPr lang="fr-FR" sz="1400" dirty="0" smtClean="0">
              <a:latin typeface="Arial" pitchFamily="34" charset="0"/>
              <a:cs typeface="Arial" pitchFamily="34" charset="0"/>
            </a:endParaRPr>
          </a:p>
          <a:p>
            <a:r>
              <a:rPr lang="fr-FR" sz="1400" b="1" dirty="0" smtClean="0">
                <a:latin typeface="Arial" pitchFamily="34" charset="0"/>
                <a:cs typeface="Arial" pitchFamily="34" charset="0"/>
              </a:rPr>
              <a:t>Trophée de l’Engagement 2015: </a:t>
            </a:r>
          </a:p>
          <a:p>
            <a:r>
              <a:rPr lang="fr-FR" sz="1400" b="1" dirty="0" smtClean="0">
                <a:latin typeface="Arial" pitchFamily="34" charset="0"/>
                <a:cs typeface="Arial" pitchFamily="34" charset="0"/>
              </a:rPr>
              <a:t> CFA de Toulon </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36690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755871" y="1001542"/>
            <a:ext cx="8501062" cy="4238625"/>
          </a:xfrm>
        </p:spPr>
        <p:txBody>
          <a:bodyPr>
            <a:normAutofit/>
          </a:bodyPr>
          <a:lstStyle/>
          <a:p>
            <a:pPr marL="0" indent="0" eaLnBrk="1" hangingPunct="1">
              <a:buClr>
                <a:schemeClr val="tx2"/>
              </a:buClr>
              <a:buNone/>
              <a:defRPr/>
            </a:pPr>
            <a:r>
              <a:rPr lang="fr-FR" sz="1600" b="1" dirty="0">
                <a:solidFill>
                  <a:schemeClr val="tx1"/>
                </a:solidFill>
                <a:latin typeface="Arial" panose="020B0604020202020204" pitchFamily="34" charset="0"/>
                <a:cs typeface="Arial" panose="020B0604020202020204" pitchFamily="34" charset="0"/>
              </a:rPr>
              <a:t>Le Grand Prix de l’APMP </a:t>
            </a:r>
          </a:p>
          <a:p>
            <a:pPr marL="0" indent="0" eaLnBrk="1" hangingPunct="1">
              <a:buClr>
                <a:schemeClr val="tx2"/>
              </a:buClr>
              <a:buFont typeface="Wingdings" panose="05000000000000000000" pitchFamily="2" charset="2"/>
              <a:buNone/>
              <a:defRPr/>
            </a:pPr>
            <a:r>
              <a:rPr lang="fr-FR" sz="1400" b="1" dirty="0">
                <a:latin typeface="Arial" panose="020B0604020202020204" pitchFamily="34" charset="0"/>
                <a:cs typeface="Arial" panose="020B0604020202020204" pitchFamily="34" charset="0"/>
              </a:rPr>
              <a:t>    Le plus remarquable en termes de réalisation, de communication </a:t>
            </a:r>
          </a:p>
          <a:p>
            <a:pPr marL="0" indent="0" eaLnBrk="1" hangingPunct="1">
              <a:buClr>
                <a:schemeClr val="tx2"/>
              </a:buClr>
              <a:buFont typeface="Wingdings" panose="05000000000000000000" pitchFamily="2" charset="2"/>
              <a:buNone/>
              <a:defRPr/>
            </a:pPr>
            <a:r>
              <a:rPr lang="fr-FR" sz="1400" b="1" dirty="0">
                <a:latin typeface="Arial" panose="020B0604020202020204" pitchFamily="34" charset="0"/>
                <a:cs typeface="Arial" panose="020B0604020202020204" pitchFamily="34" charset="0"/>
              </a:rPr>
              <a:t>      et de </a:t>
            </a:r>
            <a:r>
              <a:rPr lang="fr-FR" sz="1400" b="1" dirty="0" smtClean="0">
                <a:latin typeface="Arial" panose="020B0604020202020204" pitchFamily="34" charset="0"/>
                <a:cs typeface="Arial" panose="020B0604020202020204" pitchFamily="34" charset="0"/>
              </a:rPr>
              <a:t>mobilisation.</a:t>
            </a:r>
            <a:endParaRPr lang="fr-FR" sz="1400" b="1" dirty="0">
              <a:solidFill>
                <a:schemeClr val="tx2">
                  <a:lumMod val="50000"/>
                </a:schemeClr>
              </a:solidFill>
              <a:latin typeface="Arial" panose="020B0604020202020204" pitchFamily="34" charset="0"/>
              <a:cs typeface="Arial" panose="020B0604020202020204" pitchFamily="34" charset="0"/>
            </a:endParaRPr>
          </a:p>
          <a:p>
            <a:pPr marL="0" indent="0" eaLnBrk="1" hangingPunct="1">
              <a:buClr>
                <a:schemeClr val="tx2"/>
              </a:buClr>
              <a:buNone/>
              <a:defRPr/>
            </a:pPr>
            <a:r>
              <a:rPr lang="fr-FR" sz="1600" b="1" dirty="0">
                <a:solidFill>
                  <a:schemeClr val="tx1"/>
                </a:solidFill>
                <a:latin typeface="Arial" panose="020B0604020202020204" pitchFamily="34" charset="0"/>
                <a:cs typeface="Arial" panose="020B0604020202020204" pitchFamily="34" charset="0"/>
              </a:rPr>
              <a:t>Le Trophées de l’innovation </a:t>
            </a:r>
          </a:p>
          <a:p>
            <a:pPr marL="0" indent="0" eaLnBrk="1" hangingPunct="1">
              <a:buClr>
                <a:schemeClr val="tx2"/>
              </a:buClr>
              <a:buFont typeface="Wingdings" panose="05000000000000000000" pitchFamily="2" charset="2"/>
              <a:buNone/>
              <a:defRPr/>
            </a:pPr>
            <a:r>
              <a:rPr lang="fr-FR" sz="1400" b="1" dirty="0">
                <a:latin typeface="Arial" panose="020B0604020202020204" pitchFamily="34" charset="0"/>
                <a:cs typeface="Arial" panose="020B0604020202020204" pitchFamily="34" charset="0"/>
              </a:rPr>
              <a:t>      Le Challenge le plus remarquable en termes de </a:t>
            </a:r>
            <a:r>
              <a:rPr lang="fr-FR" sz="1400" b="1" dirty="0" smtClean="0">
                <a:latin typeface="Arial" panose="020B0604020202020204" pitchFamily="34" charset="0"/>
                <a:cs typeface="Arial" panose="020B0604020202020204" pitchFamily="34" charset="0"/>
              </a:rPr>
              <a:t>réalisation.</a:t>
            </a:r>
            <a:endParaRPr lang="fr-FR" sz="1400" b="1" dirty="0">
              <a:latin typeface="Arial" panose="020B0604020202020204" pitchFamily="34" charset="0"/>
              <a:cs typeface="Arial" panose="020B0604020202020204" pitchFamily="34" charset="0"/>
            </a:endParaRPr>
          </a:p>
          <a:p>
            <a:pPr marL="0" indent="0" eaLnBrk="1" hangingPunct="1">
              <a:buClr>
                <a:schemeClr val="tx2"/>
              </a:buClr>
              <a:buFont typeface="Wingdings" panose="05000000000000000000" pitchFamily="2" charset="2"/>
              <a:buNone/>
              <a:defRPr/>
            </a:pPr>
            <a:r>
              <a:rPr lang="fr-FR" sz="1400" b="1" dirty="0">
                <a:latin typeface="Arial" panose="020B0604020202020204" pitchFamily="34" charset="0"/>
                <a:cs typeface="Arial" panose="020B0604020202020204" pitchFamily="34" charset="0"/>
              </a:rPr>
              <a:t> </a:t>
            </a:r>
            <a:r>
              <a:rPr lang="fr-FR" sz="1600" b="1" dirty="0" smtClean="0">
                <a:solidFill>
                  <a:schemeClr val="tx1"/>
                </a:solidFill>
                <a:latin typeface="Arial" panose="020B0604020202020204" pitchFamily="34" charset="0"/>
                <a:cs typeface="Arial" panose="020B0604020202020204" pitchFamily="34" charset="0"/>
              </a:rPr>
              <a:t>Le </a:t>
            </a:r>
            <a:r>
              <a:rPr lang="fr-FR" sz="1600" b="1" dirty="0">
                <a:solidFill>
                  <a:schemeClr val="tx1"/>
                </a:solidFill>
                <a:latin typeface="Arial" panose="020B0604020202020204" pitchFamily="34" charset="0"/>
                <a:cs typeface="Arial" panose="020B0604020202020204" pitchFamily="34" charset="0"/>
              </a:rPr>
              <a:t>Trophée de l’Evènement</a:t>
            </a:r>
          </a:p>
          <a:p>
            <a:pPr marL="0" indent="0" eaLnBrk="1" hangingPunct="1">
              <a:buClr>
                <a:schemeClr val="tx2"/>
              </a:buClr>
              <a:buFont typeface="Wingdings" panose="05000000000000000000" pitchFamily="2" charset="2"/>
              <a:buNone/>
              <a:defRPr/>
            </a:pPr>
            <a:r>
              <a:rPr lang="fr-FR" sz="1400" b="1" dirty="0">
                <a:latin typeface="Arial" panose="020B0604020202020204" pitchFamily="34" charset="0"/>
                <a:cs typeface="Arial" panose="020B0604020202020204" pitchFamily="34" charset="0"/>
              </a:rPr>
              <a:t>      Le Challenge le plus mobilisateur en termes de </a:t>
            </a:r>
            <a:r>
              <a:rPr lang="fr-FR" sz="1400" b="1" dirty="0" smtClean="0">
                <a:latin typeface="Arial" panose="020B0604020202020204" pitchFamily="34" charset="0"/>
                <a:cs typeface="Arial" panose="020B0604020202020204" pitchFamily="34" charset="0"/>
              </a:rPr>
              <a:t>participation.</a:t>
            </a:r>
            <a:endParaRPr lang="fr-FR" sz="1400" b="1" dirty="0">
              <a:latin typeface="Arial" panose="020B0604020202020204" pitchFamily="34" charset="0"/>
              <a:cs typeface="Arial" panose="020B0604020202020204" pitchFamily="34" charset="0"/>
            </a:endParaRPr>
          </a:p>
          <a:p>
            <a:pPr marL="0" indent="0" eaLnBrk="1" hangingPunct="1">
              <a:buClr>
                <a:schemeClr val="tx2"/>
              </a:buClr>
              <a:buNone/>
              <a:defRPr/>
            </a:pPr>
            <a:r>
              <a:rPr lang="fr-FR" sz="1600" b="1" dirty="0" smtClean="0">
                <a:solidFill>
                  <a:schemeClr val="tx1"/>
                </a:solidFill>
                <a:latin typeface="Arial" panose="020B0604020202020204" pitchFamily="34" charset="0"/>
                <a:cs typeface="Arial" panose="020B0604020202020204" pitchFamily="34" charset="0"/>
              </a:rPr>
              <a:t>Le </a:t>
            </a:r>
            <a:r>
              <a:rPr lang="fr-FR" sz="1600" b="1" dirty="0">
                <a:solidFill>
                  <a:schemeClr val="tx1"/>
                </a:solidFill>
                <a:latin typeface="Arial" panose="020B0604020202020204" pitchFamily="34" charset="0"/>
                <a:cs typeface="Arial" panose="020B0604020202020204" pitchFamily="34" charset="0"/>
              </a:rPr>
              <a:t>Trophée du Public</a:t>
            </a:r>
          </a:p>
          <a:p>
            <a:pPr marL="0" indent="0" eaLnBrk="1" hangingPunct="1">
              <a:buClr>
                <a:schemeClr val="tx2"/>
              </a:buClr>
              <a:buFont typeface="Wingdings" panose="05000000000000000000" pitchFamily="2" charset="2"/>
              <a:buNone/>
              <a:defRPr/>
            </a:pPr>
            <a:r>
              <a:rPr lang="fr-FR" sz="1400" b="1" dirty="0">
                <a:solidFill>
                  <a:srgbClr val="000000"/>
                </a:solidFill>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Le vote ouvert à tous sur Facebook ou via le site </a:t>
            </a:r>
            <a:r>
              <a:rPr lang="fr-FR" sz="1400" b="1" dirty="0" smtClean="0">
                <a:latin typeface="Arial" panose="020B0604020202020204" pitchFamily="34" charset="0"/>
                <a:cs typeface="Arial" panose="020B0604020202020204" pitchFamily="34" charset="0"/>
              </a:rPr>
              <a:t>internet.</a:t>
            </a:r>
            <a:endParaRPr lang="fr-FR" sz="1400" b="1"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endParaRPr lang="fr-FR" dirty="0"/>
          </a:p>
          <a:p>
            <a:pPr eaLnBrk="1" hangingPunct="1">
              <a:spcBef>
                <a:spcPct val="0"/>
              </a:spcBef>
              <a:buClrTx/>
              <a:buSzTx/>
              <a:buFontTx/>
              <a:buNone/>
              <a:defRPr/>
            </a:pPr>
            <a:endParaRPr lang="fr-FR" sz="2400" dirty="0">
              <a:solidFill>
                <a:srgbClr val="000000"/>
              </a:solidFill>
            </a:endParaRPr>
          </a:p>
          <a:p>
            <a:pPr eaLnBrk="1" hangingPunct="1">
              <a:spcBef>
                <a:spcPct val="0"/>
              </a:spcBef>
              <a:buClrTx/>
              <a:buSzTx/>
              <a:buFontTx/>
              <a:buNone/>
              <a:defRPr/>
            </a:pPr>
            <a:endParaRPr lang="fr-FR" dirty="0"/>
          </a:p>
        </p:txBody>
      </p:sp>
      <p:sp>
        <p:nvSpPr>
          <p:cNvPr id="6" name="Rectangle 2"/>
          <p:cNvSpPr>
            <a:spLocks noGrp="1" noChangeArrowheads="1"/>
          </p:cNvSpPr>
          <p:nvPr>
            <p:ph type="title"/>
          </p:nvPr>
        </p:nvSpPr>
        <p:spPr>
          <a:xfrm>
            <a:off x="785813" y="285750"/>
            <a:ext cx="8358187" cy="714375"/>
          </a:xfrm>
        </p:spPr>
        <p:txBody>
          <a:bodyPr>
            <a:normAutofit/>
          </a:bodyPr>
          <a:lstStyle/>
          <a:p>
            <a:pPr eaLnBrk="1" hangingPunct="1"/>
            <a:r>
              <a:rPr lang="fr-FR" altLang="fr-FR" sz="2400" b="1" dirty="0" smtClean="0">
                <a:latin typeface="Arial" panose="020B0604020202020204" pitchFamily="34" charset="0"/>
                <a:cs typeface="Arial" panose="020B0604020202020204" pitchFamily="34" charset="0"/>
              </a:rPr>
              <a:t>De nouveaux Trophées:</a:t>
            </a:r>
          </a:p>
        </p:txBody>
      </p:sp>
      <p:pic>
        <p:nvPicPr>
          <p:cNvPr id="7"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2438" y="285750"/>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84142" y="4950880"/>
            <a:ext cx="4572000" cy="800219"/>
          </a:xfrm>
          <a:prstGeom prst="rect">
            <a:avLst/>
          </a:prstGeom>
        </p:spPr>
        <p:txBody>
          <a:bodyPr>
            <a:spAutoFit/>
          </a:bodyPr>
          <a:lstStyle/>
          <a:p>
            <a:endParaRPr lang="fr-FR" dirty="0" smtClean="0"/>
          </a:p>
          <a:p>
            <a:r>
              <a:rPr lang="fr-FR" sz="1400" b="1" dirty="0" smtClean="0">
                <a:latin typeface="Arial" pitchFamily="34" charset="0"/>
                <a:cs typeface="Arial" pitchFamily="34" charset="0"/>
              </a:rPr>
              <a:t>Mention Spéciale du Jury 2015: </a:t>
            </a:r>
          </a:p>
          <a:p>
            <a:r>
              <a:rPr lang="fr-FR" sz="1400" b="1" dirty="0" smtClean="0">
                <a:latin typeface="Arial" pitchFamily="34" charset="0"/>
                <a:cs typeface="Arial" pitchFamily="34" charset="0"/>
              </a:rPr>
              <a:t>Le CFA de Bains </a:t>
            </a:r>
            <a:endParaRPr lang="fr-FR" sz="1400" dirty="0">
              <a:latin typeface="Arial" pitchFamily="34" charset="0"/>
              <a:cs typeface="Arial" pitchFamily="34" charset="0"/>
            </a:endParaRPr>
          </a:p>
        </p:txBody>
      </p:sp>
      <p:pic>
        <p:nvPicPr>
          <p:cNvPr id="8193" name="Picture 1"/>
          <p:cNvPicPr>
            <a:picLocks noChangeAspect="1" noChangeArrowheads="1"/>
          </p:cNvPicPr>
          <p:nvPr/>
        </p:nvPicPr>
        <p:blipFill>
          <a:blip r:embed="rId3" cstate="print"/>
          <a:srcRect/>
          <a:stretch>
            <a:fillRect/>
          </a:stretch>
        </p:blipFill>
        <p:spPr bwMode="auto">
          <a:xfrm>
            <a:off x="5054698" y="4367799"/>
            <a:ext cx="3086100" cy="2314575"/>
          </a:xfrm>
          <a:prstGeom prst="rect">
            <a:avLst/>
          </a:prstGeom>
          <a:noFill/>
          <a:ln w="9525">
            <a:noFill/>
            <a:miter lim="800000"/>
            <a:headEnd/>
            <a:tailEnd/>
          </a:ln>
        </p:spPr>
      </p:pic>
    </p:spTree>
    <p:extLst>
      <p:ext uri="{BB962C8B-B14F-4D97-AF65-F5344CB8AC3E}">
        <p14:creationId xmlns:p14="http://schemas.microsoft.com/office/powerpoint/2010/main" val="334483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969631" y="191945"/>
            <a:ext cx="6843712" cy="428625"/>
          </a:xfrm>
        </p:spPr>
        <p:txBody>
          <a:bodyPr>
            <a:noAutofit/>
          </a:bodyPr>
          <a:lstStyle/>
          <a:p>
            <a:pPr eaLnBrk="1" hangingPunct="1"/>
            <a:r>
              <a:rPr lang="fr-FR" altLang="fr-FR" sz="2400" b="1" dirty="0" smtClean="0">
                <a:latin typeface="Arial" panose="020B0604020202020204" pitchFamily="34" charset="0"/>
                <a:cs typeface="Arial" panose="020B0604020202020204" pitchFamily="34" charset="0"/>
              </a:rPr>
              <a:t>Le calendrier:</a:t>
            </a:r>
          </a:p>
        </p:txBody>
      </p:sp>
      <p:sp>
        <p:nvSpPr>
          <p:cNvPr id="4" name="Rectangle 6"/>
          <p:cNvSpPr>
            <a:spLocks noGrp="1" noChangeArrowheads="1"/>
          </p:cNvSpPr>
          <p:nvPr>
            <p:ph idx="1"/>
          </p:nvPr>
        </p:nvSpPr>
        <p:spPr>
          <a:xfrm>
            <a:off x="1625580" y="1209527"/>
            <a:ext cx="7218169" cy="4786313"/>
          </a:xfrm>
        </p:spPr>
        <p:txBody>
          <a:bodyPr>
            <a:normAutofit/>
          </a:bodyPr>
          <a:lstStyle/>
          <a:p>
            <a:pPr marL="0" indent="0">
              <a:buNone/>
              <a:defRPr/>
            </a:pPr>
            <a:r>
              <a:rPr lang="fr-FR" sz="1400" b="1" dirty="0">
                <a:solidFill>
                  <a:schemeClr val="tx1"/>
                </a:solidFill>
                <a:latin typeface="Arial" panose="020B0604020202020204" pitchFamily="34" charset="0"/>
                <a:cs typeface="Arial" panose="020B0604020202020204" pitchFamily="34" charset="0"/>
              </a:rPr>
              <a:t>15 mai 2017</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Date limite de réception des dossiers</a:t>
            </a:r>
          </a:p>
          <a:p>
            <a:pPr marL="457200" lvl="1" indent="0">
              <a:buFontTx/>
              <a:buNone/>
              <a:defRPr/>
            </a:pPr>
            <a:endParaRPr lang="fr-FR" sz="1400" dirty="0">
              <a:latin typeface="Arial" panose="020B0604020202020204" pitchFamily="34" charset="0"/>
              <a:cs typeface="Arial" panose="020B0604020202020204" pitchFamily="34" charset="0"/>
            </a:endParaRPr>
          </a:p>
          <a:p>
            <a:pPr marL="0" indent="0">
              <a:buNone/>
              <a:defRPr/>
            </a:pPr>
            <a:r>
              <a:rPr lang="fr-FR" sz="1400" b="1" dirty="0">
                <a:solidFill>
                  <a:schemeClr val="tx1"/>
                </a:solidFill>
                <a:latin typeface="Arial" panose="020B0604020202020204" pitchFamily="34" charset="0"/>
                <a:cs typeface="Arial" panose="020B0604020202020204" pitchFamily="34" charset="0"/>
              </a:rPr>
              <a:t>Juin 2017</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Vote Facebook pour le Trophée du Public avec jeu-concours </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Mise en avant du Challenge et du Trophée du Public sur les web médias de la profession</a:t>
            </a:r>
          </a:p>
          <a:p>
            <a:pPr marL="457200" lvl="1" indent="0">
              <a:buFontTx/>
              <a:buNone/>
              <a:defRPr/>
            </a:pPr>
            <a:endParaRPr lang="fr-FR" sz="1400" dirty="0">
              <a:latin typeface="Arial" panose="020B0604020202020204" pitchFamily="34" charset="0"/>
              <a:cs typeface="Arial" panose="020B0604020202020204" pitchFamily="34" charset="0"/>
            </a:endParaRPr>
          </a:p>
          <a:p>
            <a:pPr marL="0" indent="0">
              <a:buNone/>
              <a:defRPr/>
            </a:pPr>
            <a:r>
              <a:rPr lang="fr-FR" sz="1400" b="1" dirty="0" smtClean="0">
                <a:solidFill>
                  <a:schemeClr val="tx1"/>
                </a:solidFill>
                <a:latin typeface="Arial" panose="020B0604020202020204" pitchFamily="34" charset="0"/>
                <a:cs typeface="Arial" panose="020B0604020202020204" pitchFamily="34" charset="0"/>
              </a:rPr>
              <a:t>Fin </a:t>
            </a:r>
            <a:r>
              <a:rPr lang="fr-FR" sz="1400" b="1" dirty="0">
                <a:solidFill>
                  <a:schemeClr val="tx1"/>
                </a:solidFill>
                <a:latin typeface="Arial" panose="020B0604020202020204" pitchFamily="34" charset="0"/>
                <a:cs typeface="Arial" panose="020B0604020202020204" pitchFamily="34" charset="0"/>
              </a:rPr>
              <a:t>juin / début juillet</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Réunion du jury</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Cérémonie de remise des Trophées</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Communiqué de presse National sur les lauréats </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Communiqué de presse local sur chaque lauréat</a:t>
            </a:r>
          </a:p>
          <a:p>
            <a:pPr lvl="1">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Mise en avant sur le site lesmetiersduplatre.com</a:t>
            </a:r>
          </a:p>
          <a:p>
            <a:pPr marL="0" indent="0">
              <a:buFont typeface="Wingdings" panose="05000000000000000000" pitchFamily="2" charset="2"/>
              <a:buNone/>
              <a:defRPr/>
            </a:pPr>
            <a:endParaRPr lang="fr-FR" sz="1200" dirty="0"/>
          </a:p>
          <a:p>
            <a:pPr>
              <a:buFont typeface="Wingdings" panose="05000000000000000000" pitchFamily="2" charset="2"/>
              <a:buChar char="Ø"/>
              <a:defRPr/>
            </a:pPr>
            <a:endParaRPr lang="fr-FR" sz="2400" dirty="0"/>
          </a:p>
        </p:txBody>
      </p:sp>
      <p:pic>
        <p:nvPicPr>
          <p:cNvPr id="6"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343" y="262322"/>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7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57786" y="464233"/>
            <a:ext cx="6314550" cy="830997"/>
          </a:xfrm>
          <a:prstGeom prst="rect">
            <a:avLst/>
          </a:prstGeom>
          <a:noFill/>
        </p:spPr>
        <p:txBody>
          <a:bodyPr wrap="none" rtlCol="0">
            <a:spAutoFit/>
          </a:bodyPr>
          <a:lstStyle/>
          <a:p>
            <a:pPr algn="ctr"/>
            <a:r>
              <a:rPr lang="fr-FR" b="1" dirty="0" smtClean="0"/>
              <a:t> </a:t>
            </a:r>
            <a:r>
              <a:rPr lang="fr-FR" sz="2400" b="1" dirty="0" smtClean="0">
                <a:latin typeface="Arial" pitchFamily="34" charset="0"/>
                <a:cs typeface="Arial" pitchFamily="34" charset="0"/>
              </a:rPr>
              <a:t>Institut des Jeunes Sourds Saint-Étienne </a:t>
            </a:r>
          </a:p>
          <a:p>
            <a:pPr algn="ctr"/>
            <a:r>
              <a:rPr lang="fr-FR" sz="2400" b="1" dirty="0" smtClean="0">
                <a:latin typeface="Arial" pitchFamily="34" charset="0"/>
                <a:cs typeface="Arial" pitchFamily="34" charset="0"/>
              </a:rPr>
              <a:t>Plein Vent</a:t>
            </a:r>
            <a:endParaRPr lang="fr-FR" sz="2400" dirty="0">
              <a:latin typeface="Arial" pitchFamily="34" charset="0"/>
              <a:cs typeface="Arial" pitchFamily="34" charset="0"/>
            </a:endParaRPr>
          </a:p>
        </p:txBody>
      </p:sp>
      <p:sp>
        <p:nvSpPr>
          <p:cNvPr id="6" name="Rectangle 5"/>
          <p:cNvSpPr/>
          <p:nvPr/>
        </p:nvSpPr>
        <p:spPr>
          <a:xfrm>
            <a:off x="1160584" y="1423242"/>
            <a:ext cx="7716130" cy="1208344"/>
          </a:xfrm>
          <a:prstGeom prst="rect">
            <a:avLst/>
          </a:prstGeom>
        </p:spPr>
        <p:txBody>
          <a:bodyPr wrap="square">
            <a:spAutoFit/>
          </a:bodyPr>
          <a:lstStyle/>
          <a:p>
            <a:r>
              <a:rPr lang="fr-FR" sz="1400" dirty="0" smtClean="0">
                <a:latin typeface="Arial" pitchFamily="34" charset="0"/>
                <a:cs typeface="Arial" pitchFamily="34" charset="0"/>
              </a:rPr>
              <a:t>L’Institut de Jeunes Sourds Plein Vent à Saint-Étienne est un établissement médico-social, qui accueille ou accompagne des jeunes sourds de 6 à 20 ans.</a:t>
            </a:r>
            <a:br>
              <a:rPr lang="fr-FR" sz="1400" dirty="0" smtClean="0">
                <a:latin typeface="Arial" pitchFamily="34" charset="0"/>
                <a:cs typeface="Arial" pitchFamily="34" charset="0"/>
              </a:rPr>
            </a:br>
            <a:r>
              <a:rPr lang="fr-FR" sz="1400" dirty="0" smtClean="0">
                <a:latin typeface="Arial" pitchFamily="34" charset="0"/>
                <a:cs typeface="Arial" pitchFamily="34" charset="0"/>
              </a:rPr>
              <a:t> </a:t>
            </a:r>
            <a:br>
              <a:rPr lang="fr-FR" sz="1400" dirty="0" smtClean="0">
                <a:latin typeface="Arial" pitchFamily="34" charset="0"/>
                <a:cs typeface="Arial" pitchFamily="34" charset="0"/>
              </a:rPr>
            </a:br>
            <a:r>
              <a:rPr lang="fr-FR" sz="1400" dirty="0" smtClean="0">
                <a:latin typeface="Arial" pitchFamily="34" charset="0"/>
                <a:cs typeface="Arial" pitchFamily="34" charset="0"/>
              </a:rPr>
              <a:t>Plein Vent, c’est aussi un </a:t>
            </a:r>
            <a:r>
              <a:rPr lang="fr-FR" sz="1416" dirty="0" smtClean="0">
                <a:latin typeface="Arial" pitchFamily="34" charset="0"/>
                <a:cs typeface="Arial" pitchFamily="34" charset="0"/>
              </a:rPr>
              <a:t>S.S.E.F..S</a:t>
            </a:r>
            <a:r>
              <a:rPr lang="fr-FR" sz="1400" dirty="0" smtClean="0">
                <a:latin typeface="Arial" pitchFamily="34" charset="0"/>
                <a:cs typeface="Arial" pitchFamily="34" charset="0"/>
              </a:rPr>
              <a:t>. (service de soutien à l’éducation et à l’intégration scolaire) qui intervient sur les lieux de scolarités et de formations professionnelles.</a:t>
            </a:r>
            <a:endParaRPr lang="fr-FR" sz="1400" dirty="0">
              <a:latin typeface="Arial" pitchFamily="34" charset="0"/>
              <a:cs typeface="Arial" pitchFamily="34" charset="0"/>
            </a:endParaRPr>
          </a:p>
        </p:txBody>
      </p:sp>
      <p:pic>
        <p:nvPicPr>
          <p:cNvPr id="8"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2438" y="285750"/>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fficher l'image d'origine"/>
          <p:cNvPicPr>
            <a:picLocks noChangeAspect="1" noChangeArrowheads="1"/>
          </p:cNvPicPr>
          <p:nvPr/>
        </p:nvPicPr>
        <p:blipFill>
          <a:blip r:embed="rId3" cstate="print"/>
          <a:srcRect/>
          <a:stretch>
            <a:fillRect/>
          </a:stretch>
        </p:blipFill>
        <p:spPr bwMode="auto">
          <a:xfrm>
            <a:off x="1512473" y="2716698"/>
            <a:ext cx="5380696" cy="3572782"/>
          </a:xfrm>
          <a:prstGeom prst="rect">
            <a:avLst/>
          </a:prstGeom>
          <a:noFill/>
        </p:spPr>
      </p:pic>
      <p:pic>
        <p:nvPicPr>
          <p:cNvPr id="9218" name="Picture 2" descr="Afficher l'image d'origine"/>
          <p:cNvPicPr>
            <a:picLocks noChangeAspect="1" noChangeArrowheads="1"/>
          </p:cNvPicPr>
          <p:nvPr/>
        </p:nvPicPr>
        <p:blipFill>
          <a:blip r:embed="rId4" cstate="print"/>
          <a:srcRect/>
          <a:stretch>
            <a:fillRect/>
          </a:stretch>
        </p:blipFill>
        <p:spPr bwMode="auto">
          <a:xfrm>
            <a:off x="7149479" y="3929038"/>
            <a:ext cx="1726112" cy="14448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164" y="473836"/>
            <a:ext cx="2068195" cy="461665"/>
          </a:xfrm>
          <a:prstGeom prst="rect">
            <a:avLst/>
          </a:prstGeom>
        </p:spPr>
        <p:txBody>
          <a:bodyPr wrap="none">
            <a:spAutoFit/>
          </a:bodyPr>
          <a:lstStyle/>
          <a:p>
            <a:r>
              <a:rPr lang="fr-FR" sz="2400" b="1" dirty="0" smtClean="0">
                <a:latin typeface="Arial" panose="020B0604020202020204" pitchFamily="34" charset="0"/>
                <a:ea typeface="Calibri" panose="020F0502020204030204" pitchFamily="34" charset="0"/>
              </a:rPr>
              <a:t>Partenariats:</a:t>
            </a:r>
            <a:endParaRPr lang="fr-FR" sz="2400" dirty="0"/>
          </a:p>
        </p:txBody>
      </p:sp>
      <p:sp>
        <p:nvSpPr>
          <p:cNvPr id="3" name="Rectangle 2"/>
          <p:cNvSpPr/>
          <p:nvPr/>
        </p:nvSpPr>
        <p:spPr>
          <a:xfrm>
            <a:off x="1364776" y="1138700"/>
            <a:ext cx="6941058" cy="307777"/>
          </a:xfrm>
          <a:prstGeom prst="rect">
            <a:avLst/>
          </a:prstGeom>
        </p:spPr>
        <p:txBody>
          <a:bodyPr wrap="square">
            <a:spAutoFit/>
          </a:bodyPr>
          <a:lstStyle/>
          <a:p>
            <a:pPr algn="just">
              <a:spcAft>
                <a:spcPts val="0"/>
              </a:spcAft>
            </a:pPr>
            <a:r>
              <a:rPr lang="fr-FR" sz="1400" dirty="0">
                <a:latin typeface="Arial" panose="020B0604020202020204" pitchFamily="34" charset="0"/>
                <a:ea typeface="Calibri" panose="020F0502020204030204" pitchFamily="34" charset="0"/>
                <a:cs typeface="Arial" panose="020B0604020202020204" pitchFamily="34" charset="0"/>
              </a:rPr>
              <a:t>Le </a:t>
            </a:r>
            <a:r>
              <a:rPr lang="fr-FR" sz="1400" dirty="0" smtClean="0">
                <a:latin typeface="Arial" panose="020B0604020202020204" pitchFamily="34" charset="0"/>
                <a:ea typeface="Calibri" panose="020F0502020204030204" pitchFamily="34" charset="0"/>
                <a:cs typeface="Arial" panose="020B0604020202020204" pitchFamily="34" charset="0"/>
              </a:rPr>
              <a:t>challenge du plâtre est </a:t>
            </a:r>
            <a:r>
              <a:rPr lang="fr-FR" sz="1400" dirty="0">
                <a:latin typeface="Arial" panose="020B0604020202020204" pitchFamily="34" charset="0"/>
                <a:ea typeface="Calibri" panose="020F0502020204030204" pitchFamily="34" charset="0"/>
                <a:cs typeface="Arial" panose="020B0604020202020204" pitchFamily="34" charset="0"/>
              </a:rPr>
              <a:t>mis en place avec les partenaires suivants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64776" y="1704268"/>
            <a:ext cx="7383439" cy="523220"/>
          </a:xfrm>
          <a:prstGeom prst="rect">
            <a:avLst/>
          </a:prstGeom>
        </p:spPr>
        <p:txBody>
          <a:bodyPr wrap="square">
            <a:spAutoFit/>
          </a:bodyPr>
          <a:lstStyle/>
          <a:p>
            <a:pPr lvl="0" algn="just">
              <a:spcAft>
                <a:spcPts val="0"/>
              </a:spcAft>
              <a:tabLst>
                <a:tab pos="457200" algn="l"/>
              </a:tabLst>
            </a:pPr>
            <a:r>
              <a:rPr lang="fr-FR" sz="1400" dirty="0">
                <a:latin typeface="Arial" panose="020B0604020202020204" pitchFamily="34" charset="0"/>
                <a:ea typeface="Calibri" panose="020F0502020204030204" pitchFamily="34" charset="0"/>
                <a:cs typeface="Arial" panose="020B0604020202020204" pitchFamily="34" charset="0"/>
              </a:rPr>
              <a:t>Le BTP CFA LOIRE, qui se situe au 21 rue de l’apprentissage 42000 </a:t>
            </a:r>
            <a:r>
              <a:rPr lang="fr-FR" sz="1400" dirty="0" smtClean="0">
                <a:latin typeface="Arial" panose="020B0604020202020204" pitchFamily="34" charset="0"/>
                <a:ea typeface="Calibri" panose="020F0502020204030204" pitchFamily="34" charset="0"/>
                <a:cs typeface="Arial" panose="020B0604020202020204" pitchFamily="34" charset="0"/>
              </a:rPr>
              <a:t>Saint-Étienne.</a:t>
            </a:r>
            <a:endParaRPr lang="fr-FR" sz="14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tabLst>
                <a:tab pos="457200" algn="l"/>
              </a:tabLst>
            </a:pPr>
            <a:r>
              <a:rPr lang="fr-FR" sz="1400" dirty="0">
                <a:latin typeface="Arial" panose="020B0604020202020204" pitchFamily="34" charset="0"/>
                <a:ea typeface="Calibri" panose="020F0502020204030204" pitchFamily="34" charset="0"/>
                <a:cs typeface="Arial" panose="020B0604020202020204" pitchFamily="34" charset="0"/>
              </a:rPr>
              <a:t>L’Institut Plein Vent, qui se situe au 40 rue Franklin 42000 </a:t>
            </a:r>
            <a:r>
              <a:rPr lang="fr-FR" sz="1400" dirty="0" smtClean="0">
                <a:latin typeface="Arial" panose="020B0604020202020204" pitchFamily="34" charset="0"/>
                <a:ea typeface="Calibri" panose="020F0502020204030204" pitchFamily="34" charset="0"/>
                <a:cs typeface="Arial" panose="020B0604020202020204" pitchFamily="34" charset="0"/>
              </a:rPr>
              <a:t>Saint-Étienne. </a:t>
            </a:r>
            <a:endParaRPr lang="fr-FR" sz="14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94070" y="2471631"/>
            <a:ext cx="2882520" cy="461665"/>
          </a:xfrm>
          <a:prstGeom prst="rect">
            <a:avLst/>
          </a:prstGeom>
        </p:spPr>
        <p:txBody>
          <a:bodyPr wrap="none">
            <a:spAutoFit/>
          </a:bodyPr>
          <a:lstStyle/>
          <a:p>
            <a:r>
              <a:rPr lang="fr-FR" sz="2400" b="1" dirty="0">
                <a:latin typeface="Arial" panose="020B0604020202020204" pitchFamily="34" charset="0"/>
                <a:ea typeface="Calibri" panose="020F0502020204030204" pitchFamily="34" charset="0"/>
              </a:rPr>
              <a:t>Pilotage du </a:t>
            </a:r>
            <a:r>
              <a:rPr lang="fr-FR" sz="2400" b="1" dirty="0" smtClean="0">
                <a:latin typeface="Arial" panose="020B0604020202020204" pitchFamily="34" charset="0"/>
                <a:ea typeface="Calibri" panose="020F0502020204030204" pitchFamily="34" charset="0"/>
              </a:rPr>
              <a:t>projet:</a:t>
            </a:r>
            <a:endParaRPr lang="fr-FR" sz="2400" dirty="0"/>
          </a:p>
        </p:txBody>
      </p:sp>
      <p:sp>
        <p:nvSpPr>
          <p:cNvPr id="8" name="Rectangle 7"/>
          <p:cNvSpPr/>
          <p:nvPr/>
        </p:nvSpPr>
        <p:spPr>
          <a:xfrm>
            <a:off x="1364776" y="2920844"/>
            <a:ext cx="7601803" cy="2246769"/>
          </a:xfrm>
          <a:prstGeom prst="rect">
            <a:avLst/>
          </a:prstGeom>
        </p:spPr>
        <p:txBody>
          <a:bodyPr wrap="square">
            <a:spAutoFit/>
          </a:bodyPr>
          <a:lstStyle/>
          <a:p>
            <a:pPr algn="just">
              <a:spcAft>
                <a:spcPts val="0"/>
              </a:spcAft>
            </a:pPr>
            <a:r>
              <a:rPr lang="fr-FR" sz="1400" dirty="0">
                <a:latin typeface="Arial" panose="020B0604020202020204" pitchFamily="34" charset="0"/>
                <a:ea typeface="Calibri" panose="020F0502020204030204" pitchFamily="34" charset="0"/>
                <a:cs typeface="Arial" panose="020B0604020202020204" pitchFamily="34" charset="0"/>
              </a:rPr>
              <a:t>La mise en œuvre du projet</a:t>
            </a:r>
            <a:r>
              <a:rPr lang="fr-FR" sz="1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400" dirty="0">
                <a:latin typeface="Arial" panose="020B0604020202020204" pitchFamily="34" charset="0"/>
                <a:ea typeface="Calibri" panose="020F0502020204030204" pitchFamily="34" charset="0"/>
                <a:cs typeface="Arial" panose="020B0604020202020204" pitchFamily="34" charset="0"/>
              </a:rPr>
              <a:t>relève de la compétence du BTP CFA LOIRE qui en assure le pilotage. Le pilotage du projet est assuré par </a:t>
            </a:r>
            <a:r>
              <a:rPr lang="fr-FR" sz="1400" dirty="0" err="1">
                <a:latin typeface="Arial" panose="020B0604020202020204" pitchFamily="34" charset="0"/>
                <a:ea typeface="Calibri" panose="020F0502020204030204" pitchFamily="34" charset="0"/>
                <a:cs typeface="Arial" panose="020B0604020202020204" pitchFamily="34" charset="0"/>
              </a:rPr>
              <a:t>M.Terrat</a:t>
            </a:r>
            <a:r>
              <a:rPr lang="fr-FR" sz="1400" dirty="0">
                <a:latin typeface="Arial" panose="020B0604020202020204" pitchFamily="34" charset="0"/>
                <a:ea typeface="Calibri" panose="020F0502020204030204" pitchFamily="34" charset="0"/>
                <a:cs typeface="Arial" panose="020B0604020202020204" pitchFamily="34" charset="0"/>
              </a:rPr>
              <a:t> Alban Formateur.</a:t>
            </a:r>
            <a:endParaRPr lang="fr-FR" sz="14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400" dirty="0">
                <a:latin typeface="Arial" panose="020B0604020202020204" pitchFamily="34" charset="0"/>
                <a:ea typeface="Calibri" panose="020F0502020204030204" pitchFamily="34" charset="0"/>
                <a:cs typeface="Arial" panose="020B0604020202020204" pitchFamily="34" charset="0"/>
              </a:rPr>
              <a:t> </a:t>
            </a:r>
            <a:endParaRPr lang="fr-FR" sz="14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400" dirty="0">
                <a:latin typeface="Arial" panose="020B0604020202020204" pitchFamily="34" charset="0"/>
                <a:ea typeface="Calibri" panose="020F0502020204030204" pitchFamily="34" charset="0"/>
                <a:cs typeface="Arial" panose="020B0604020202020204" pitchFamily="34" charset="0"/>
              </a:rPr>
              <a:t>Elle s’appuie sur un comité de pilotage constitué de </a:t>
            </a:r>
            <a:r>
              <a:rPr lang="fr-FR" sz="1400" dirty="0" smtClean="0">
                <a:latin typeface="Arial" panose="020B0604020202020204" pitchFamily="34" charset="0"/>
                <a:ea typeface="Calibri" panose="020F0502020204030204" pitchFamily="34" charset="0"/>
                <a:cs typeface="Arial" panose="020B0604020202020204" pitchFamily="34" charset="0"/>
              </a:rPr>
              <a:t>:</a:t>
            </a:r>
          </a:p>
          <a:p>
            <a:pPr algn="just">
              <a:spcAft>
                <a:spcPts val="0"/>
              </a:spcAft>
            </a:pPr>
            <a:endParaRPr lang="fr-FR" sz="14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tabLst>
                <a:tab pos="457200" algn="l"/>
              </a:tabLst>
            </a:pPr>
            <a:r>
              <a:rPr lang="fr-FR" sz="1400" dirty="0" smtClean="0">
                <a:latin typeface="Arial" panose="020B0604020202020204" pitchFamily="34" charset="0"/>
                <a:ea typeface="Calibri" panose="020F0502020204030204" pitchFamily="34" charset="0"/>
                <a:cs typeface="Arial" panose="020B0604020202020204" pitchFamily="34" charset="0"/>
              </a:rPr>
              <a:t>- M</a:t>
            </a:r>
            <a:r>
              <a:rPr lang="fr-FR" sz="1400" dirty="0">
                <a:latin typeface="Arial" panose="020B0604020202020204" pitchFamily="34" charset="0"/>
                <a:ea typeface="Calibri" panose="020F0502020204030204" pitchFamily="34" charset="0"/>
                <a:cs typeface="Arial" panose="020B0604020202020204" pitchFamily="34" charset="0"/>
              </a:rPr>
              <a:t>. TERRAT</a:t>
            </a:r>
            <a:endParaRPr lang="fr-FR" sz="14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tabLst>
                <a:tab pos="457200" algn="l"/>
              </a:tabLst>
            </a:pPr>
            <a:r>
              <a:rPr lang="fr-FR" sz="1400" dirty="0" smtClean="0">
                <a:latin typeface="Arial" panose="020B0604020202020204" pitchFamily="34" charset="0"/>
                <a:ea typeface="Calibri" panose="020F0502020204030204" pitchFamily="34" charset="0"/>
                <a:cs typeface="Arial" panose="020B0604020202020204" pitchFamily="34" charset="0"/>
              </a:rPr>
              <a:t>- M</a:t>
            </a:r>
            <a:r>
              <a:rPr lang="fr-FR" sz="1400" dirty="0">
                <a:latin typeface="Arial" panose="020B0604020202020204" pitchFamily="34" charset="0"/>
                <a:ea typeface="Calibri" panose="020F0502020204030204" pitchFamily="34" charset="0"/>
                <a:cs typeface="Arial" panose="020B0604020202020204" pitchFamily="34" charset="0"/>
              </a:rPr>
              <a:t>. PORTIER</a:t>
            </a:r>
            <a:endParaRPr lang="fr-FR" sz="14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buFontTx/>
              <a:buChar char="-"/>
              <a:tabLst>
                <a:tab pos="457200" algn="l"/>
              </a:tabLst>
            </a:pPr>
            <a:r>
              <a:rPr lang="fr-FR" sz="1400" dirty="0" smtClean="0">
                <a:latin typeface="Arial" panose="020B0604020202020204" pitchFamily="34" charset="0"/>
                <a:ea typeface="Calibri" panose="020F0502020204030204" pitchFamily="34" charset="0"/>
                <a:cs typeface="Arial" panose="020B0604020202020204" pitchFamily="34" charset="0"/>
              </a:rPr>
              <a:t>Mme DUMAS</a:t>
            </a:r>
          </a:p>
          <a:p>
            <a:pPr lvl="0" algn="just">
              <a:spcAft>
                <a:spcPts val="0"/>
              </a:spcAft>
              <a:buFontTx/>
              <a:buChar char="-"/>
              <a:tabLst>
                <a:tab pos="457200" algn="l"/>
              </a:tabLst>
            </a:pPr>
            <a:r>
              <a:rPr lang="fr-FR" sz="1400" dirty="0" smtClean="0">
                <a:latin typeface="Arial" panose="020B0604020202020204" pitchFamily="34" charset="0"/>
                <a:ea typeface="Calibri" panose="020F0502020204030204" pitchFamily="34" charset="0"/>
                <a:cs typeface="Arial" panose="020B0604020202020204" pitchFamily="34" charset="0"/>
              </a:rPr>
              <a:t>Mme JEZIORNY</a:t>
            </a:r>
          </a:p>
          <a:p>
            <a:pPr lvl="0" algn="just">
              <a:spcAft>
                <a:spcPts val="0"/>
              </a:spcAft>
              <a:buFontTx/>
              <a:buChar char="-"/>
              <a:tabLst>
                <a:tab pos="457200" algn="l"/>
              </a:tabLst>
            </a:pPr>
            <a:r>
              <a:rPr lang="fr-FR" sz="1400" dirty="0" smtClean="0">
                <a:latin typeface="Arial" panose="020B0604020202020204" pitchFamily="34" charset="0"/>
                <a:ea typeface="Calibri" panose="020F0502020204030204" pitchFamily="34" charset="0"/>
                <a:cs typeface="Arial" panose="020B0604020202020204" pitchFamily="34" charset="0"/>
              </a:rPr>
              <a:t>Mme MINEAU</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92912" y="5144682"/>
            <a:ext cx="7718980" cy="954107"/>
          </a:xfrm>
          <a:prstGeom prst="rect">
            <a:avLst/>
          </a:prstGeom>
        </p:spPr>
        <p:txBody>
          <a:bodyPr wrap="square">
            <a:spAutoFit/>
          </a:bodyPr>
          <a:lstStyle/>
          <a:p>
            <a:pPr algn="just">
              <a:spcAft>
                <a:spcPts val="0"/>
              </a:spcAft>
            </a:pPr>
            <a:endParaRPr lang="fr-FR" sz="1400" dirty="0" smtClean="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400" u="sng" dirty="0" smtClean="0">
                <a:latin typeface="Arial" panose="020B0604020202020204" pitchFamily="34" charset="0"/>
                <a:ea typeface="Calibri" panose="020F0502020204030204" pitchFamily="34" charset="0"/>
                <a:cs typeface="Arial" panose="020B0604020202020204" pitchFamily="34" charset="0"/>
              </a:rPr>
              <a:t>Public </a:t>
            </a:r>
            <a:r>
              <a:rPr lang="fr-FR" sz="1400" u="sng" dirty="0">
                <a:latin typeface="Arial" panose="020B0604020202020204" pitchFamily="34" charset="0"/>
                <a:ea typeface="Calibri" panose="020F0502020204030204" pitchFamily="34" charset="0"/>
                <a:cs typeface="Arial" panose="020B0604020202020204" pitchFamily="34" charset="0"/>
              </a:rPr>
              <a:t>concerné du CFA :</a:t>
            </a:r>
            <a:r>
              <a:rPr lang="fr-FR" sz="1400" dirty="0">
                <a:latin typeface="Arial" panose="020B0604020202020204" pitchFamily="34" charset="0"/>
                <a:ea typeface="Calibri" panose="020F0502020204030204" pitchFamily="34" charset="0"/>
                <a:cs typeface="Arial" panose="020B0604020202020204" pitchFamily="34" charset="0"/>
              </a:rPr>
              <a:t> BP Métier du Plâtre et de l’isolation, CAP Plâtrier </a:t>
            </a:r>
            <a:r>
              <a:rPr lang="fr-FR" sz="1400" dirty="0" smtClean="0">
                <a:latin typeface="Arial" panose="020B0604020202020204" pitchFamily="34" charset="0"/>
                <a:ea typeface="Calibri" panose="020F0502020204030204" pitchFamily="34" charset="0"/>
                <a:cs typeface="Arial" panose="020B0604020202020204" pitchFamily="34" charset="0"/>
              </a:rPr>
              <a:t>Plaquiste.</a:t>
            </a:r>
          </a:p>
          <a:p>
            <a:pPr algn="just">
              <a:spcAft>
                <a:spcPts val="0"/>
              </a:spcAft>
            </a:pPr>
            <a:endParaRPr lang="fr-FR" sz="1400" dirty="0" smtClean="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400" u="sng" dirty="0" smtClean="0">
                <a:latin typeface="Arial" panose="020B0604020202020204" pitchFamily="34" charset="0"/>
                <a:ea typeface="Calibri" panose="020F0502020204030204" pitchFamily="34" charset="0"/>
                <a:cs typeface="Arial" panose="020B0604020202020204" pitchFamily="34" charset="0"/>
              </a:rPr>
              <a:t>Public </a:t>
            </a:r>
            <a:r>
              <a:rPr lang="fr-FR" sz="1400" u="sng" dirty="0">
                <a:latin typeface="Arial" panose="020B0604020202020204" pitchFamily="34" charset="0"/>
                <a:ea typeface="Calibri" panose="020F0502020204030204" pitchFamily="34" charset="0"/>
                <a:cs typeface="Arial" panose="020B0604020202020204" pitchFamily="34" charset="0"/>
              </a:rPr>
              <a:t>concerné de </a:t>
            </a:r>
            <a:r>
              <a:rPr lang="fr-FR" sz="1400" u="sng" dirty="0" smtClean="0">
                <a:latin typeface="Arial" panose="020B0604020202020204" pitchFamily="34" charset="0"/>
                <a:ea typeface="Calibri" panose="020F0502020204030204" pitchFamily="34" charset="0"/>
                <a:cs typeface="Arial" panose="020B0604020202020204" pitchFamily="34" charset="0"/>
              </a:rPr>
              <a:t>l’IJS: </a:t>
            </a:r>
            <a:r>
              <a:rPr lang="fr-FR" sz="1400" dirty="0" smtClean="0">
                <a:latin typeface="Arial" panose="020B0604020202020204" pitchFamily="34" charset="0"/>
                <a:ea typeface="Calibri" panose="020F0502020204030204" pitchFamily="34" charset="0"/>
                <a:cs typeface="Arial" panose="020B0604020202020204" pitchFamily="34" charset="0"/>
              </a:rPr>
              <a:t>Classe d’adaptation, peintre applicateur revêtement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2438" y="285750"/>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967" y="65359"/>
            <a:ext cx="2598788" cy="461665"/>
          </a:xfrm>
          <a:prstGeom prst="rect">
            <a:avLst/>
          </a:prstGeom>
          <a:noFill/>
        </p:spPr>
        <p:txBody>
          <a:bodyPr wrap="none" rtlCol="0">
            <a:spAutoFit/>
          </a:bodyPr>
          <a:lstStyle/>
          <a:p>
            <a:r>
              <a:rPr lang="fr-FR" sz="2400" dirty="0" smtClean="0">
                <a:latin typeface="Arial" panose="020B0604020202020204" pitchFamily="34" charset="0"/>
                <a:cs typeface="Arial" panose="020B0604020202020204" pitchFamily="34" charset="0"/>
              </a:rPr>
              <a:t>Notre challenge:  </a:t>
            </a:r>
            <a:endParaRPr lang="fr-FR" sz="2400" dirty="0">
              <a:latin typeface="Arial" panose="020B0604020202020204" pitchFamily="34" charset="0"/>
              <a:cs typeface="Arial" panose="020B0604020202020204" pitchFamily="34" charset="0"/>
            </a:endParaRPr>
          </a:p>
        </p:txBody>
      </p:sp>
      <p:sp>
        <p:nvSpPr>
          <p:cNvPr id="5" name="ZoneTexte 4"/>
          <p:cNvSpPr txBox="1"/>
          <p:nvPr/>
        </p:nvSpPr>
        <p:spPr>
          <a:xfrm>
            <a:off x="1396825" y="759352"/>
            <a:ext cx="6455613" cy="1015663"/>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Réalisation d’une tablette numérique en plaque de plâtre.</a:t>
            </a:r>
          </a:p>
          <a:p>
            <a:endParaRPr lang="fr-FR" sz="1400" dirty="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Elle sera composée de plaque de plâtre avec une ossature métallique.</a:t>
            </a:r>
          </a:p>
          <a:p>
            <a:r>
              <a:rPr lang="fr-FR" sz="1400" dirty="0" smtClean="0">
                <a:latin typeface="Arial" panose="020B0604020202020204" pitchFamily="34" charset="0"/>
                <a:cs typeface="Arial" panose="020B0604020202020204" pitchFamily="34" charset="0"/>
              </a:rPr>
              <a:t>Cet ouvrage recevra une finition en peinture. </a:t>
            </a:r>
            <a:endParaRPr lang="fr-FR" sz="14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858" y="2264292"/>
            <a:ext cx="5856909" cy="4372473"/>
          </a:xfrm>
          <a:prstGeom prst="rect">
            <a:avLst/>
          </a:prstGeom>
        </p:spPr>
      </p:pic>
      <p:pic>
        <p:nvPicPr>
          <p:cNvPr id="7"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438" y="285750"/>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83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01103" y="669224"/>
            <a:ext cx="5878532" cy="369332"/>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Réalisation d’une cage de foot en plaque de plâtre.  </a:t>
            </a:r>
            <a:endParaRPr lang="fr-FR" b="1" dirty="0">
              <a:latin typeface="Arial" panose="020B0604020202020204" pitchFamily="34" charset="0"/>
              <a:cs typeface="Arial" panose="020B0604020202020204" pitchFamily="34" charset="0"/>
            </a:endParaRPr>
          </a:p>
        </p:txBody>
      </p:sp>
      <p:sp>
        <p:nvSpPr>
          <p:cNvPr id="5" name="Rectangle 4"/>
          <p:cNvSpPr/>
          <p:nvPr/>
        </p:nvSpPr>
        <p:spPr>
          <a:xfrm>
            <a:off x="1228299" y="1120844"/>
            <a:ext cx="7219665" cy="1384995"/>
          </a:xfrm>
          <a:prstGeom prst="rect">
            <a:avLst/>
          </a:prstGeom>
        </p:spPr>
        <p:txBody>
          <a:bodyPr wrap="square">
            <a:spAutoFit/>
          </a:bodyPr>
          <a:lstStyle/>
          <a:p>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Elle sera composée de plaque de plâtre avec une ossature métallique.</a:t>
            </a:r>
          </a:p>
          <a:p>
            <a:r>
              <a:rPr lang="fr-FR" sz="1400" dirty="0" smtClean="0">
                <a:latin typeface="Arial" panose="020B0604020202020204" pitchFamily="34" charset="0"/>
                <a:cs typeface="Arial" panose="020B0604020202020204" pitchFamily="34" charset="0"/>
              </a:rPr>
              <a:t>Cet ouvrage recevra une finition en peinture.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N</a:t>
            </a:r>
            <a:r>
              <a:rPr lang="fr-FR" sz="1400" dirty="0" smtClean="0">
                <a:latin typeface="Arial" panose="020B0604020202020204" pitchFamily="34" charset="0"/>
                <a:cs typeface="Arial" panose="020B0604020202020204" pitchFamily="34" charset="0"/>
              </a:rPr>
              <a:t>ous allons représenter une cage de foot avec les poteaux carrées sur le thème  de la finale de 1976 entre Le Bayern de Munich et  L’association sportive de Saint Etienne.</a:t>
            </a:r>
            <a:endParaRPr lang="fr-FR" sz="14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92" y="2766792"/>
            <a:ext cx="4741937" cy="2668527"/>
          </a:xfrm>
          <a:prstGeom prst="rect">
            <a:avLst/>
          </a:prstGeom>
        </p:spPr>
      </p:pic>
      <p:pic>
        <p:nvPicPr>
          <p:cNvPr id="7"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438" y="285750"/>
            <a:ext cx="1059550" cy="9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733267" y="6250674"/>
            <a:ext cx="4555991"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Un ballon de foot sera réalisé en plâtre à mouler (staff).</a:t>
            </a:r>
            <a:endParaRPr lang="fr-FR" sz="14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913" y="5213444"/>
            <a:ext cx="1644556" cy="1644556"/>
          </a:xfrm>
          <a:prstGeom prst="rect">
            <a:avLst/>
          </a:prstGeom>
        </p:spPr>
      </p:pic>
    </p:spTree>
    <p:extLst>
      <p:ext uri="{BB962C8B-B14F-4D97-AF65-F5344CB8AC3E}">
        <p14:creationId xmlns:p14="http://schemas.microsoft.com/office/powerpoint/2010/main" val="336297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503</TotalTime>
  <Words>738</Words>
  <Application>Microsoft Office PowerPoint</Application>
  <PresentationFormat>Affichage à l'écran (4:3)</PresentationFormat>
  <Paragraphs>104</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Century Gothic</vt:lpstr>
      <vt:lpstr>Times New Roman</vt:lpstr>
      <vt:lpstr>Wingdings</vt:lpstr>
      <vt:lpstr>Wingdings 3</vt:lpstr>
      <vt:lpstr>Brin</vt:lpstr>
      <vt:lpstr>Présentation PowerPoint</vt:lpstr>
      <vt:lpstr>Présentation PowerPoint</vt:lpstr>
      <vt:lpstr>Présentation PowerPoint</vt:lpstr>
      <vt:lpstr>De nouveaux Trophées:</vt:lpstr>
      <vt:lpstr>Le calendrier:</vt:lpstr>
      <vt:lpstr>Présentation PowerPoint</vt:lpstr>
      <vt:lpstr>Présentation PowerPoint</vt:lpstr>
      <vt:lpstr>Présentation PowerPoint</vt:lpstr>
      <vt:lpstr>Présentation PowerPoint</vt:lpstr>
      <vt:lpstr>Présentation PowerPoint</vt:lpstr>
      <vt:lpstr>Présentation PowerPoint</vt:lpstr>
    </vt:vector>
  </TitlesOfParts>
  <Company>CFA42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TERRAT Alban</dc:creator>
  <cp:lastModifiedBy>TERRAT Alban</cp:lastModifiedBy>
  <cp:revision>38</cp:revision>
  <cp:lastPrinted>2016-11-08T13:41:57Z</cp:lastPrinted>
  <dcterms:created xsi:type="dcterms:W3CDTF">2016-11-03T09:24:50Z</dcterms:created>
  <dcterms:modified xsi:type="dcterms:W3CDTF">2016-11-10T14:03:43Z</dcterms:modified>
</cp:coreProperties>
</file>