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9" r:id="rId1"/>
  </p:sldMasterIdLst>
  <p:notesMasterIdLst>
    <p:notesMasterId r:id="rId32"/>
  </p:notesMasterIdLst>
  <p:sldIdLst>
    <p:sldId id="256" r:id="rId2"/>
    <p:sldId id="355" r:id="rId3"/>
    <p:sldId id="356" r:id="rId4"/>
    <p:sldId id="354" r:id="rId5"/>
    <p:sldId id="286" r:id="rId6"/>
    <p:sldId id="319" r:id="rId7"/>
    <p:sldId id="321" r:id="rId8"/>
    <p:sldId id="324" r:id="rId9"/>
    <p:sldId id="325" r:id="rId10"/>
    <p:sldId id="328" r:id="rId11"/>
    <p:sldId id="329" r:id="rId12"/>
    <p:sldId id="330" r:id="rId13"/>
    <p:sldId id="332" r:id="rId14"/>
    <p:sldId id="326" r:id="rId15"/>
    <p:sldId id="351" r:id="rId16"/>
    <p:sldId id="345" r:id="rId17"/>
    <p:sldId id="346" r:id="rId18"/>
    <p:sldId id="347" r:id="rId19"/>
    <p:sldId id="304" r:id="rId20"/>
    <p:sldId id="353" r:id="rId21"/>
    <p:sldId id="348" r:id="rId22"/>
    <p:sldId id="333" r:id="rId23"/>
    <p:sldId id="349" r:id="rId24"/>
    <p:sldId id="350" r:id="rId25"/>
    <p:sldId id="340" r:id="rId26"/>
    <p:sldId id="336" r:id="rId27"/>
    <p:sldId id="337" r:id="rId28"/>
    <p:sldId id="352" r:id="rId29"/>
    <p:sldId id="338" r:id="rId30"/>
    <p:sldId id="339" r:id="rId31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7" autoAdjust="0"/>
    <p:restoredTop sz="87389" autoAdjust="0"/>
  </p:normalViewPr>
  <p:slideViewPr>
    <p:cSldViewPr>
      <p:cViewPr varScale="1">
        <p:scale>
          <a:sx n="87" d="100"/>
          <a:sy n="87" d="100"/>
        </p:scale>
        <p:origin x="129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400" b="0" i="0" u="none" strike="noStrike" kern="1200" spc="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sz="800" noProof="0">
                <a:solidFill>
                  <a:schemeClr val="tx2"/>
                </a:solidFill>
              </a:rPr>
              <a:t>Nb de Bénéficiaires directs</a:t>
            </a:r>
          </a:p>
        </c:rich>
      </c:tx>
      <c:layout>
        <c:manualLayout>
          <c:xMode val="edge"/>
          <c:yMode val="edge"/>
          <c:x val="2.1365569452776175E-2"/>
          <c:y val="3.59716316051329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400" b="0" i="0" u="none" strike="noStrike" kern="1200" spc="0" baseline="0" noProof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Bénéficiaires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multiLvlStrRef>
              <c:f>Feuil1!$A$2:$B$6</c:f>
              <c:multiLvlStrCache>
                <c:ptCount val="5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</c:lvl>
                <c:lvl>
                  <c:pt idx="0">
                    <c:v>Phase pilote</c:v>
                  </c:pt>
                  <c:pt idx="2">
                    <c:v>Programme actuel</c:v>
                  </c:pt>
                </c:lvl>
              </c:multiLvlStrCache>
            </c:multiLvl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300</c:v>
                </c:pt>
                <c:pt idx="4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1-44FC-9B1C-38C6518AFF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494400"/>
        <c:axId val="85516672"/>
      </c:areaChart>
      <c:catAx>
        <c:axId val="8549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516672"/>
        <c:crosses val="autoZero"/>
        <c:auto val="1"/>
        <c:lblAlgn val="ctr"/>
        <c:lblOffset val="100"/>
        <c:noMultiLvlLbl val="0"/>
      </c:catAx>
      <c:valAx>
        <c:axId val="85516672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494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645A-63BE-4AB1-9C78-8760EB49D2B9}" type="datetimeFigureOut">
              <a:rPr lang="fr-FR" smtClean="0"/>
              <a:pPr/>
              <a:t>07/12/2016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E31F4-1256-4772-B8D2-4358EDD1709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93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E31F4-1256-4772-B8D2-4358EDD1709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20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280"/>
            <a:ext cx="9144000" cy="908720"/>
          </a:xfrm>
        </p:spPr>
        <p:txBody>
          <a:bodyPr anchor="ctr">
            <a:normAutofit/>
          </a:bodyPr>
          <a:lstStyle>
            <a:lvl1pPr algn="ctr">
              <a:buNone/>
              <a:defRPr sz="1200" baseline="0"/>
            </a:lvl1pPr>
          </a:lstStyle>
          <a:p>
            <a:pPr lvl="0"/>
            <a:r>
              <a:rPr lang="fr-FR" dirty="0"/>
              <a:t>Logos partenaires à insérer ici, hauteur max. 1,5 cm</a:t>
            </a:r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FR" dirty="0"/>
          </a:p>
        </p:txBody>
      </p:sp>
      <p:pic>
        <p:nvPicPr>
          <p:cNvPr id="7" name="Image 6" descr="Bandeau A4 portrait_fina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9144000" cy="19578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Courier New" pitchFamily="49" charset="0"/>
              <a:buChar char="o"/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3131840" y="6381328"/>
            <a:ext cx="6012160" cy="476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67544" y="1412776"/>
            <a:ext cx="8676456" cy="0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logo2m1_bicolore_fondv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381329"/>
            <a:ext cx="842155" cy="476671"/>
          </a:xfrm>
          <a:prstGeom prst="rect">
            <a:avLst/>
          </a:prstGeo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1"/>
          </p:nvPr>
        </p:nvSpPr>
        <p:spPr>
          <a:xfrm>
            <a:off x="7884368" y="6381328"/>
            <a:ext cx="1125488" cy="4766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DAF0C7-3E94-4A05-8A53-BDB2E7F03B1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3563938" y="6381750"/>
            <a:ext cx="2303462" cy="476250"/>
          </a:xfrm>
        </p:spPr>
        <p:txBody>
          <a:bodyPr anchor="ctr">
            <a:noAutofit/>
          </a:bodyPr>
          <a:lstStyle>
            <a:lvl1pPr algn="ctr">
              <a:buNone/>
              <a:defRPr sz="12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dirty="0"/>
              <a:t>Filière Durable Ylang </a:t>
            </a:r>
            <a:r>
              <a:rPr lang="fr-FR" dirty="0" err="1"/>
              <a:t>ylang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5867400" y="6381750"/>
            <a:ext cx="2017713" cy="476250"/>
          </a:xfrm>
        </p:spPr>
        <p:txBody>
          <a:bodyPr anchor="ctr">
            <a:normAutofit/>
          </a:bodyPr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1000" dirty="0">
                <a:solidFill>
                  <a:schemeClr val="bg1"/>
                </a:solidFill>
              </a:rPr>
              <a:t>Décembre 2016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fr-FR" sz="36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67544" y="1412776"/>
            <a:ext cx="8676456" cy="0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131840" y="6381328"/>
            <a:ext cx="6012160" cy="476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logo2m1_bicolore_fondv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381329"/>
            <a:ext cx="842155" cy="476671"/>
          </a:xfrm>
          <a:prstGeom prst="rect">
            <a:avLst/>
          </a:prstGeom>
        </p:spPr>
      </p:pic>
      <p:sp>
        <p:nvSpPr>
          <p:cNvPr id="16" name="Espace réservé du numéro de diapositive 14"/>
          <p:cNvSpPr>
            <a:spLocks noGrp="1"/>
          </p:cNvSpPr>
          <p:nvPr>
            <p:ph type="sldNum" sz="quarter" idx="11"/>
          </p:nvPr>
        </p:nvSpPr>
        <p:spPr>
          <a:xfrm>
            <a:off x="7884368" y="6381328"/>
            <a:ext cx="1125488" cy="4766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1</a:t>
            </a:r>
          </a:p>
        </p:txBody>
      </p:sp>
      <p:sp>
        <p:nvSpPr>
          <p:cNvPr id="17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3563938" y="6381750"/>
            <a:ext cx="2303462" cy="476250"/>
          </a:xfrm>
        </p:spPr>
        <p:txBody>
          <a:bodyPr anchor="ctr">
            <a:noAutofit/>
          </a:bodyPr>
          <a:lstStyle>
            <a:lvl1pPr algn="ctr">
              <a:buNone/>
              <a:defRPr sz="12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dirty="0"/>
              <a:t>Filière Durable Ylang </a:t>
            </a:r>
            <a:r>
              <a:rPr lang="fr-FR" dirty="0" err="1"/>
              <a:t>ylang</a:t>
            </a:r>
            <a:endParaRPr lang="fr-FR" dirty="0"/>
          </a:p>
        </p:txBody>
      </p:sp>
      <p:sp>
        <p:nvSpPr>
          <p:cNvPr id="18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5867400" y="6381750"/>
            <a:ext cx="2017713" cy="476250"/>
          </a:xfrm>
        </p:spPr>
        <p:txBody>
          <a:bodyPr anchor="ctr">
            <a:normAutofit/>
          </a:bodyPr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1000" dirty="0">
                <a:solidFill>
                  <a:schemeClr val="bg1"/>
                </a:solidFill>
              </a:rPr>
              <a:t>Décembre 2016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31840" y="6381328"/>
            <a:ext cx="6012160" cy="476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logo2m1_bicolore_fondv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381329"/>
            <a:ext cx="842155" cy="476671"/>
          </a:xfrm>
          <a:prstGeom prst="rect">
            <a:avLst/>
          </a:prstGeom>
        </p:spPr>
      </p:pic>
      <p:sp>
        <p:nvSpPr>
          <p:cNvPr id="13" name="Espace réservé du numéro de diapositive 14"/>
          <p:cNvSpPr>
            <a:spLocks noGrp="1"/>
          </p:cNvSpPr>
          <p:nvPr>
            <p:ph type="sldNum" sz="quarter" idx="11"/>
          </p:nvPr>
        </p:nvSpPr>
        <p:spPr>
          <a:xfrm>
            <a:off x="7884368" y="6381328"/>
            <a:ext cx="1125488" cy="4766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DAF0C7-3E94-4A05-8A53-BDB2E7F03B1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3563938" y="6381750"/>
            <a:ext cx="2303462" cy="476250"/>
          </a:xfrm>
        </p:spPr>
        <p:txBody>
          <a:bodyPr anchor="ctr">
            <a:noAutofit/>
          </a:bodyPr>
          <a:lstStyle>
            <a:lvl1pPr algn="ctr">
              <a:buNone/>
              <a:defRPr sz="12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dirty="0"/>
              <a:t>Nom du document</a:t>
            </a:r>
          </a:p>
        </p:txBody>
      </p:sp>
      <p:sp>
        <p:nvSpPr>
          <p:cNvPr id="15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5867400" y="6381750"/>
            <a:ext cx="2017713" cy="476250"/>
          </a:xfrm>
        </p:spPr>
        <p:txBody>
          <a:bodyPr anchor="ctr">
            <a:normAutofit/>
          </a:bodyPr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1000" dirty="0">
                <a:solidFill>
                  <a:schemeClr val="bg1"/>
                </a:solidFill>
              </a:rPr>
              <a:t>Date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fr-FR" sz="36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1840" y="6381328"/>
            <a:ext cx="6012160" cy="476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logo2m1_bicolore_fondv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6381329"/>
            <a:ext cx="842155" cy="476671"/>
          </a:xfrm>
          <a:prstGeom prst="rect">
            <a:avLst/>
          </a:prstGeom>
        </p:spPr>
      </p:pic>
      <p:sp>
        <p:nvSpPr>
          <p:cNvPr id="17" name="Espace réservé du numéro de diapositive 14"/>
          <p:cNvSpPr>
            <a:spLocks noGrp="1"/>
          </p:cNvSpPr>
          <p:nvPr>
            <p:ph type="sldNum" sz="quarter" idx="11"/>
          </p:nvPr>
        </p:nvSpPr>
        <p:spPr>
          <a:xfrm>
            <a:off x="7884368" y="6381328"/>
            <a:ext cx="1125488" cy="4766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DAF0C7-3E94-4A05-8A53-BDB2E7F03B1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3563938" y="6381750"/>
            <a:ext cx="2303462" cy="476250"/>
          </a:xfrm>
        </p:spPr>
        <p:txBody>
          <a:bodyPr anchor="ctr">
            <a:noAutofit/>
          </a:bodyPr>
          <a:lstStyle>
            <a:lvl1pPr algn="ctr">
              <a:buNone/>
              <a:defRPr sz="120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dirty="0"/>
              <a:t>Nom du document</a:t>
            </a:r>
          </a:p>
        </p:txBody>
      </p:sp>
      <p:sp>
        <p:nvSpPr>
          <p:cNvPr id="19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5867400" y="6381750"/>
            <a:ext cx="2017713" cy="476250"/>
          </a:xfrm>
        </p:spPr>
        <p:txBody>
          <a:bodyPr anchor="ctr">
            <a:normAutofit/>
          </a:bodyPr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1000" dirty="0">
                <a:solidFill>
                  <a:schemeClr val="bg1"/>
                </a:solidFill>
              </a:rPr>
              <a:t>Date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/>
          <p:cNvSpPr>
            <a:spLocks noGrp="1"/>
          </p:cNvSpPr>
          <p:nvPr>
            <p:ph type="title" hasCustomPrompt="1"/>
          </p:nvPr>
        </p:nvSpPr>
        <p:spPr>
          <a:xfrm>
            <a:off x="539552" y="2132856"/>
            <a:ext cx="8229600" cy="1143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7" name="Image 6" descr="Bandeau A4 portrait_fina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"/>
            <a:ext cx="9144000" cy="1957849"/>
          </a:xfrm>
          <a:prstGeom prst="rect">
            <a:avLst/>
          </a:prstGeom>
        </p:spPr>
      </p:pic>
      <p:pic>
        <p:nvPicPr>
          <p:cNvPr id="6" name="Image 5" descr="Bandeau A4 portrait bas_double contact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824" y="5760750"/>
            <a:ext cx="5892160" cy="74991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alphaModFix amt="30000"/>
            <a:lum/>
          </a:blip>
          <a:srcRect/>
          <a:stretch>
            <a:fillRect l="-10000" t="30000" r="-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12160" y="6368839"/>
            <a:ext cx="1557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89E6433-7813-43B5-A072-90822F660676}" type="datetimeFigureOut">
              <a:rPr lang="fr-FR" smtClean="0"/>
              <a:pPr/>
              <a:t>07/12/2016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6883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524328" y="6368839"/>
            <a:ext cx="1162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8DAF0C7-3E94-4A05-8A53-BDB2E7F03B1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3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8.gif"/><Relationship Id="rId2" Type="http://schemas.openxmlformats.org/officeDocument/2006/relationships/image" Target="../media/image60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61.jpeg"/><Relationship Id="rId15" Type="http://schemas.openxmlformats.org/officeDocument/2006/relationships/image" Target="../media/image65.jpeg"/><Relationship Id="rId10" Type="http://schemas.openxmlformats.org/officeDocument/2006/relationships/image" Target="../media/image62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92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12" t="14000" r="28932" b="16701"/>
          <a:stretch>
            <a:fillRect/>
          </a:stretch>
        </p:blipFill>
        <p:spPr bwMode="auto">
          <a:xfrm>
            <a:off x="2627784" y="1556792"/>
            <a:ext cx="3888432" cy="373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79512" y="4839648"/>
            <a:ext cx="860444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8295" y="3932222"/>
            <a:ext cx="3959424" cy="2528049"/>
            <a:chOff x="548038" y="5869860"/>
            <a:chExt cx="3959424" cy="2528049"/>
          </a:xfrm>
        </p:grpSpPr>
        <p:pic>
          <p:nvPicPr>
            <p:cNvPr id="19" name="Picture 24" descr="Simply Sola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51" y="5869860"/>
              <a:ext cx="1018046" cy="46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8" descr="MadaCompos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5" b="6656"/>
            <a:stretch>
              <a:fillRect/>
            </a:stretch>
          </p:blipFill>
          <p:spPr bwMode="auto">
            <a:xfrm>
              <a:off x="727550" y="6702371"/>
              <a:ext cx="674925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2023694" y="7851084"/>
              <a:ext cx="1152128" cy="5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CRDE de </a:t>
              </a:r>
              <a:r>
                <a:rPr lang="fr-FR" sz="1400" dirty="0" err="1"/>
                <a:t>Domoni</a:t>
              </a:r>
              <a:endParaRPr lang="fr-FR" sz="14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355334" y="7857909"/>
              <a:ext cx="1152128" cy="5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CRDE de </a:t>
              </a:r>
              <a:r>
                <a:rPr lang="fr-FR" sz="1400" dirty="0" err="1"/>
                <a:t>Mlédjélé</a:t>
              </a:r>
              <a:endParaRPr lang="fr-FR" sz="1400" dirty="0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548038" y="7534882"/>
              <a:ext cx="1296144" cy="838024"/>
              <a:chOff x="1340126" y="7318858"/>
              <a:chExt cx="1296144" cy="838024"/>
            </a:xfrm>
          </p:grpSpPr>
          <p:pic>
            <p:nvPicPr>
              <p:cNvPr id="24" name="Picture 42" descr="http://www.fenamusac.org/v1/images/emailmarketing_22/images/logo_fenamusacb.gi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0" r="90312" b="-6679"/>
              <a:stretch/>
            </p:blipFill>
            <p:spPr bwMode="auto">
              <a:xfrm>
                <a:off x="1519638" y="7318858"/>
                <a:ext cx="490548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ZoneTexte 24"/>
              <p:cNvSpPr txBox="1"/>
              <p:nvPr/>
            </p:nvSpPr>
            <p:spPr>
              <a:xfrm>
                <a:off x="1340126" y="7849105"/>
                <a:ext cx="12961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FENAMUSAC</a:t>
                </a:r>
              </a:p>
            </p:txBody>
          </p:sp>
        </p:grpSp>
      </p:grpSp>
      <p:pic>
        <p:nvPicPr>
          <p:cNvPr id="26" name="Picture 18" descr="AF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88" y="2368873"/>
            <a:ext cx="573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CEP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379" y="3051060"/>
            <a:ext cx="111910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Bernard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453" y="3732215"/>
            <a:ext cx="577036" cy="39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Ambassade de Fran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57" y="4398502"/>
            <a:ext cx="499476" cy="4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4" descr="U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33" y="5160802"/>
            <a:ext cx="54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6" descr="PFC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33" y="5869582"/>
            <a:ext cx="576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0" descr="http://www.commissionoceanindien.org/images/logos/c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93" y="5984681"/>
            <a:ext cx="1452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67544" y="1403484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La distillation de l’ylang-ylang, étape par étape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125386" y="1988840"/>
            <a:ext cx="6893228" cy="4032048"/>
            <a:chOff x="954836" y="1988840"/>
            <a:chExt cx="6893228" cy="403204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2420888"/>
              <a:ext cx="2700000" cy="36000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836" y="2420888"/>
              <a:ext cx="2769832" cy="3600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079612" y="1988840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Coupe du bois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237924" y="1988840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Préchauffage de l’eau</a:t>
              </a:r>
            </a:p>
          </p:txBody>
        </p:sp>
      </p:grp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re 5"/>
          <p:cNvSpPr txBox="1">
            <a:spLocks/>
          </p:cNvSpPr>
          <p:nvPr/>
        </p:nvSpPr>
        <p:spPr>
          <a:xfrm>
            <a:off x="858416" y="274638"/>
            <a:ext cx="74271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Processus traditionnel de production </a:t>
            </a:r>
            <a:b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l’huile essentielle d’Ylang-ylang</a:t>
            </a:r>
          </a:p>
        </p:txBody>
      </p:sp>
    </p:spTree>
    <p:extLst>
      <p:ext uri="{BB962C8B-B14F-4D97-AF65-F5344CB8AC3E}">
        <p14:creationId xmlns:p14="http://schemas.microsoft.com/office/powerpoint/2010/main" val="3522117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Titre 5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Processus traditionnel de production </a:t>
            </a:r>
            <a:br>
              <a:rPr lang="fr-FR" sz="3200" dirty="0"/>
            </a:br>
            <a:r>
              <a:rPr lang="fr-FR" sz="3200" dirty="0"/>
              <a:t>de l’huile essentielle d’Ylang-ylang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67544" y="1403484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La distillation de l’ylang-ylang, étape par étape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467544" y="1988840"/>
            <a:ext cx="8208912" cy="4032450"/>
            <a:chOff x="611560" y="2060848"/>
            <a:chExt cx="8208912" cy="4032450"/>
          </a:xfrm>
        </p:grpSpPr>
        <p:sp>
          <p:nvSpPr>
            <p:cNvPr id="9" name="ZoneTexte 8"/>
            <p:cNvSpPr txBox="1"/>
            <p:nvPr/>
          </p:nvSpPr>
          <p:spPr>
            <a:xfrm>
              <a:off x="611560" y="389230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Cueillette des fleurs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266459" y="2060848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Collecte des fleurs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353" y="2060848"/>
              <a:ext cx="2194662" cy="1800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4858" y="2564906"/>
              <a:ext cx="2835451" cy="3528392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27583" y="4095197"/>
              <a:ext cx="1800202" cy="21960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0152" y="2060848"/>
              <a:ext cx="2873356" cy="338437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940152" y="5446967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Chargement des fleurs dans la cuve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3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Processus traditionnel de production </a:t>
            </a:r>
            <a:br>
              <a:rPr lang="fr-FR" dirty="0"/>
            </a:br>
            <a:r>
              <a:rPr lang="fr-FR" dirty="0"/>
              <a:t>de l’huile essentielle d’Ylang-ylang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67544" y="1403484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La distillation de l’ylang-ylang, étape par étape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269526" y="1916832"/>
            <a:ext cx="8604948" cy="4320224"/>
            <a:chOff x="323528" y="1916832"/>
            <a:chExt cx="8604948" cy="432022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528" y="1916832"/>
              <a:ext cx="3579072" cy="2700000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36900" y="4725144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Fermeture de la cuve</a:t>
              </a:r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56176" y="3933056"/>
              <a:ext cx="2772300" cy="23040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3851920" y="4725144"/>
              <a:ext cx="252028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Installation </a:t>
              </a:r>
            </a:p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du col de cygne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et</a:t>
              </a:r>
            </a:p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Fixation hermétique</a:t>
              </a: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2646" y="1916832"/>
              <a:ext cx="3205644" cy="27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72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983838" y="1988840"/>
            <a:ext cx="7176324" cy="4032049"/>
            <a:chOff x="987232" y="1988840"/>
            <a:chExt cx="7176324" cy="4032049"/>
          </a:xfrm>
        </p:grpSpPr>
        <p:sp>
          <p:nvSpPr>
            <p:cNvPr id="9" name="ZoneTexte 8"/>
            <p:cNvSpPr txBox="1"/>
            <p:nvPr/>
          </p:nvSpPr>
          <p:spPr>
            <a:xfrm>
              <a:off x="987232" y="198884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Prélèvement de l’huile essentielle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076056" y="1988840"/>
              <a:ext cx="3087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accent3">
                      <a:lumMod val="50000"/>
                    </a:schemeClr>
                  </a:solidFill>
                </a:rPr>
                <a:t>Mesure de densité</a:t>
              </a: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40" y="2420888"/>
              <a:ext cx="2700000" cy="3600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819806" y="2854938"/>
              <a:ext cx="3600000" cy="2731901"/>
            </a:xfrm>
            <a:prstGeom prst="rect">
              <a:avLst/>
            </a:prstGeom>
          </p:spPr>
        </p:pic>
      </p:grp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itre 5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Processus traditionnel de production </a:t>
            </a:r>
            <a:br>
              <a:rPr lang="fr-FR" sz="3200" dirty="0"/>
            </a:br>
            <a:r>
              <a:rPr lang="fr-FR" sz="3200" dirty="0"/>
              <a:t>de l’huile essentielle d’Ylang-ylang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67544" y="1403484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La distillation de l’ylang-ylang, étape par étape</a:t>
            </a:r>
          </a:p>
        </p:txBody>
      </p:sp>
    </p:spTree>
    <p:extLst>
      <p:ext uri="{BB962C8B-B14F-4D97-AF65-F5344CB8AC3E}">
        <p14:creationId xmlns:p14="http://schemas.microsoft.com/office/powerpoint/2010/main" val="2473064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857031" y="1916832"/>
            <a:ext cx="7429939" cy="4392487"/>
            <a:chOff x="1030493" y="1972605"/>
            <a:chExt cx="7429939" cy="4392487"/>
          </a:xfrm>
        </p:grpSpPr>
        <p:pic>
          <p:nvPicPr>
            <p:cNvPr id="2048" name="Image 204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628" t="34847" r="39549" b="8543"/>
            <a:stretch/>
          </p:blipFill>
          <p:spPr>
            <a:xfrm>
              <a:off x="1907704" y="1972605"/>
              <a:ext cx="4941548" cy="4392487"/>
            </a:xfrm>
            <a:prstGeom prst="rect">
              <a:avLst/>
            </a:prstGeom>
          </p:spPr>
        </p:pic>
        <p:sp>
          <p:nvSpPr>
            <p:cNvPr id="2049" name="Rectangle 2048"/>
            <p:cNvSpPr/>
            <p:nvPr/>
          </p:nvSpPr>
          <p:spPr>
            <a:xfrm>
              <a:off x="1907704" y="5589240"/>
              <a:ext cx="2592288" cy="629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b="1" dirty="0">
                  <a:solidFill>
                    <a:schemeClr val="tx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+ 4h à 5-7h : </a:t>
              </a:r>
              <a:endParaRPr lang="fr-FR" sz="1600" dirty="0"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I / II (200 g)</a:t>
              </a:r>
              <a:endParaRPr lang="fr-FR" sz="1600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16216" y="4869160"/>
              <a:ext cx="1728192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b="1" dirty="0">
                  <a:solidFill>
                    <a:schemeClr val="tx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+ 1h à 3-4h :</a:t>
              </a:r>
              <a:r>
                <a:rPr lang="fr-FR" sz="1600" dirty="0"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Extra / I (250 g)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30493" y="2276872"/>
              <a:ext cx="1885323" cy="629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b="1" dirty="0">
                  <a:solidFill>
                    <a:schemeClr val="tx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+7h à 20h : </a:t>
              </a:r>
              <a:endParaRPr lang="fr-FR" sz="1600" dirty="0"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III (1,3 kg)</a:t>
              </a:r>
              <a:endParaRPr lang="fr-FR" sz="16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868144" y="1988840"/>
              <a:ext cx="2592288" cy="629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b="1" dirty="0">
                  <a:solidFill>
                    <a:schemeClr val="tx2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+ 0h30 à 1h : </a:t>
              </a:r>
            </a:p>
            <a:p>
              <a:pPr lvl="0">
                <a:lnSpc>
                  <a:spcPct val="115000"/>
                </a:lnSpc>
                <a:spcAft>
                  <a:spcPts val="0"/>
                </a:spcAft>
              </a:pPr>
              <a:r>
                <a:rPr lang="fr-FR" sz="1600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Extra sup / Extra (250 g)</a:t>
              </a:r>
            </a:p>
          </p:txBody>
        </p:sp>
      </p:grp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5"/>
          <p:cNvSpPr>
            <a:spLocks noGrp="1"/>
          </p:cNvSpPr>
          <p:nvPr>
            <p:ph type="title"/>
          </p:nvPr>
        </p:nvSpPr>
        <p:spPr>
          <a:xfrm>
            <a:off x="858416" y="260648"/>
            <a:ext cx="7427168" cy="11569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Processus traditionnel de production </a:t>
            </a:r>
            <a:br>
              <a:rPr lang="fr-FR" sz="3200" dirty="0"/>
            </a:br>
            <a:r>
              <a:rPr lang="fr-FR" sz="3200" dirty="0"/>
              <a:t>de l’huile essentielle d’Ylang-ylang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7544" y="1403484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La distillation de l’ylang-ylang, étape par étape</a:t>
            </a:r>
          </a:p>
        </p:txBody>
      </p:sp>
    </p:spTree>
    <p:extLst>
      <p:ext uri="{BB962C8B-B14F-4D97-AF65-F5344CB8AC3E}">
        <p14:creationId xmlns:p14="http://schemas.microsoft.com/office/powerpoint/2010/main" val="175118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88" y="3068918"/>
            <a:ext cx="1499096" cy="1124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" name="Groupe 24"/>
          <p:cNvGrpSpPr/>
          <p:nvPr/>
        </p:nvGrpSpPr>
        <p:grpSpPr>
          <a:xfrm>
            <a:off x="436791" y="1417638"/>
            <a:ext cx="8270417" cy="4824536"/>
            <a:chOff x="467544" y="1412776"/>
            <a:chExt cx="8270417" cy="4824536"/>
          </a:xfrm>
        </p:grpSpPr>
        <p:sp>
          <p:nvSpPr>
            <p:cNvPr id="10" name="ZoneTexte 9"/>
            <p:cNvSpPr txBox="1"/>
            <p:nvPr/>
          </p:nvSpPr>
          <p:spPr>
            <a:xfrm>
              <a:off x="467544" y="1412776"/>
              <a:ext cx="8270417" cy="4447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  <a:p>
              <a:pPr>
                <a:lnSpc>
                  <a:spcPts val="2200"/>
                </a:lnSpc>
              </a:pPr>
              <a:r>
                <a:rPr lang="fr-FR" b="1" dirty="0"/>
                <a:t>L’équipe de projet :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/>
                <a:t>François </a:t>
              </a:r>
              <a:r>
                <a:rPr lang="fr-FR" sz="1600" dirty="0" err="1"/>
                <a:t>Beudard</a:t>
              </a:r>
              <a:r>
                <a:rPr lang="fr-FR" sz="1600" dirty="0"/>
                <a:t>, coordinateur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/>
                <a:t>Dalila </a:t>
              </a:r>
              <a:r>
                <a:rPr lang="fr-FR" sz="1600" dirty="0" err="1"/>
                <a:t>Ahamed</a:t>
              </a:r>
              <a:r>
                <a:rPr lang="fr-FR" sz="1600" dirty="0"/>
                <a:t>, chargée de suivi-évaluation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 err="1"/>
                <a:t>Djaanfar</a:t>
              </a:r>
              <a:r>
                <a:rPr lang="fr-FR" sz="1600" dirty="0"/>
                <a:t> </a:t>
              </a:r>
              <a:r>
                <a:rPr lang="fr-FR" sz="1600" dirty="0" err="1"/>
                <a:t>Tafouridou</a:t>
              </a:r>
              <a:r>
                <a:rPr lang="fr-FR" sz="1600" dirty="0"/>
                <a:t>, responsable technique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 err="1"/>
                <a:t>Dalil</a:t>
              </a:r>
              <a:r>
                <a:rPr lang="fr-FR" sz="1600" dirty="0"/>
                <a:t> Ali </a:t>
              </a:r>
              <a:r>
                <a:rPr lang="fr-FR" sz="1600" dirty="0" err="1"/>
                <a:t>Mkandra</a:t>
              </a:r>
              <a:r>
                <a:rPr lang="fr-FR" sz="1600" dirty="0"/>
                <a:t>, responsable socio-économique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 err="1"/>
                <a:t>Sittina</a:t>
              </a:r>
              <a:r>
                <a:rPr lang="fr-FR" sz="1600" dirty="0"/>
                <a:t> </a:t>
              </a:r>
              <a:r>
                <a:rPr lang="fr-FR" sz="1600" dirty="0" err="1"/>
                <a:t>Farate</a:t>
              </a:r>
              <a:r>
                <a:rPr lang="fr-FR" sz="1600" dirty="0"/>
                <a:t>, ingénieure agronome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 err="1"/>
                <a:t>Houssamdine</a:t>
              </a:r>
              <a:r>
                <a:rPr lang="fr-FR" sz="1600" dirty="0"/>
                <a:t> </a:t>
              </a:r>
              <a:r>
                <a:rPr lang="fr-FR" sz="1600" dirty="0" err="1"/>
                <a:t>Said</a:t>
              </a:r>
              <a:r>
                <a:rPr lang="fr-FR" sz="1600" dirty="0"/>
                <a:t> Ali, animateur technique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 err="1"/>
                <a:t>Soidioun</a:t>
              </a:r>
              <a:r>
                <a:rPr lang="fr-FR" sz="1600" dirty="0"/>
                <a:t> </a:t>
              </a:r>
              <a:r>
                <a:rPr lang="fr-FR" sz="1600" dirty="0" err="1"/>
                <a:t>Hatub</a:t>
              </a:r>
              <a:r>
                <a:rPr lang="fr-FR" sz="1600" dirty="0"/>
                <a:t> Abdallah, animateur technique</a:t>
              </a:r>
            </a:p>
            <a:p>
              <a:pPr marL="285750" indent="-285750">
                <a:lnSpc>
                  <a:spcPts val="2200"/>
                </a:lnSpc>
                <a:buFont typeface="Arial" panose="020B0604020202020204" pitchFamily="34" charset="0"/>
                <a:buChar char="•"/>
              </a:pPr>
              <a:r>
                <a:rPr lang="fr-FR" sz="1600" dirty="0" err="1"/>
                <a:t>Soiyfi</a:t>
              </a:r>
              <a:r>
                <a:rPr lang="fr-FR" sz="1600" dirty="0"/>
                <a:t> Mohamed, animateur socio-économique</a:t>
              </a:r>
            </a:p>
            <a:p>
              <a:endParaRPr lang="fr-FR" sz="1600" dirty="0"/>
            </a:p>
            <a:p>
              <a:r>
                <a:rPr lang="fr-FR" b="1" dirty="0"/>
                <a:t>Partenaires exécutifs : </a:t>
              </a:r>
            </a:p>
            <a:p>
              <a:endParaRPr lang="fr-FR" sz="1600" dirty="0"/>
            </a:p>
            <a:p>
              <a:endParaRPr lang="fr-FR" sz="1600" dirty="0"/>
            </a:p>
            <a:p>
              <a:endParaRPr lang="fr-FR" dirty="0"/>
            </a:p>
            <a:p>
              <a:r>
                <a:rPr lang="fr-FR" b="1" dirty="0"/>
                <a:t>Partenaires financiers :</a:t>
              </a: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677648" y="5877312"/>
              <a:ext cx="7788704" cy="360000"/>
              <a:chOff x="539552" y="5553236"/>
              <a:chExt cx="7788704" cy="360000"/>
            </a:xfrm>
          </p:grpSpPr>
          <p:pic>
            <p:nvPicPr>
              <p:cNvPr id="1042" name="Picture 18" descr="AF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5553236"/>
                <a:ext cx="573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0" descr="CEP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3651" y="5553236"/>
                <a:ext cx="1119109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8" descr="Bernardi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3859" y="5553236"/>
                <a:ext cx="522001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30" descr="Ambassade de France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6959" y="5553236"/>
                <a:ext cx="36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U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5157" y="5553236"/>
                <a:ext cx="540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36" descr="PFCC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8058" y="5553236"/>
                <a:ext cx="576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40" descr="http://www.commissionoceanindien.org/images/logos/coi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256" y="5553236"/>
                <a:ext cx="1452000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e 23"/>
            <p:cNvGrpSpPr/>
            <p:nvPr/>
          </p:nvGrpSpPr>
          <p:grpSpPr>
            <a:xfrm>
              <a:off x="605026" y="4798313"/>
              <a:ext cx="7933949" cy="430887"/>
              <a:chOff x="467544" y="4545124"/>
              <a:chExt cx="7933949" cy="430887"/>
            </a:xfrm>
          </p:grpSpPr>
          <p:pic>
            <p:nvPicPr>
              <p:cNvPr id="1048" name="Picture 24" descr="Simply Solar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0773" y="4580567"/>
                <a:ext cx="786001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38" descr="MadaCompos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98" b="10420"/>
              <a:stretch>
                <a:fillRect/>
              </a:stretch>
            </p:blipFill>
            <p:spPr bwMode="auto">
              <a:xfrm>
                <a:off x="5378120" y="4580567"/>
                <a:ext cx="457537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42" descr="http://www.fenamusac.org/v1/images/emailmarketing_22/images/logo_fenamusacb.gif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705"/>
              <a:stretch/>
            </p:blipFill>
            <p:spPr bwMode="auto">
              <a:xfrm>
                <a:off x="467544" y="4580567"/>
                <a:ext cx="3301883" cy="3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6247003" y="4545124"/>
                <a:ext cx="8659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/>
                  <a:t>CRDE de </a:t>
                </a:r>
                <a:r>
                  <a:rPr lang="fr-FR" sz="1100" dirty="0" err="1"/>
                  <a:t>Domoni</a:t>
                </a:r>
                <a:endParaRPr lang="fr-FR" sz="1100" dirty="0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7524328" y="4545124"/>
                <a:ext cx="87716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dirty="0"/>
                  <a:t>CRDE de </a:t>
                </a:r>
                <a:r>
                  <a:rPr lang="fr-FR" sz="1100" dirty="0" err="1"/>
                  <a:t>Mlédjélé</a:t>
                </a:r>
                <a:endParaRPr lang="fr-FR" sz="1100" dirty="0"/>
              </a:p>
            </p:txBody>
          </p:sp>
        </p:grpSp>
      </p:grpSp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714400" y="274638"/>
            <a:ext cx="7715200" cy="1143000"/>
          </a:xfrm>
        </p:spPr>
        <p:txBody>
          <a:bodyPr>
            <a:noAutofit/>
          </a:bodyPr>
          <a:lstStyle/>
          <a:p>
            <a:pPr lvl="0"/>
            <a:r>
              <a:rPr lang="fr-FR" sz="3200" dirty="0"/>
              <a:t>Programme Filière Durable Ylang</a:t>
            </a:r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1484784"/>
            <a:ext cx="1422649" cy="1066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57" y="2190208"/>
            <a:ext cx="1555712" cy="1166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841" y="3074303"/>
            <a:ext cx="1674247" cy="10752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67" y="1504993"/>
            <a:ext cx="1399679" cy="10497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895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412776"/>
            <a:ext cx="7988351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5 domaines d’activités pour maximiser nos impacts :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74340" y="274638"/>
            <a:ext cx="8795320" cy="1143000"/>
          </a:xfrm>
        </p:spPr>
        <p:txBody>
          <a:bodyPr>
            <a:normAutofit/>
          </a:bodyPr>
          <a:lstStyle/>
          <a:p>
            <a:r>
              <a:rPr lang="fr-FR" sz="3200" dirty="0"/>
              <a:t>Programme Filière Durable Ylang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Image 13" descr="tableau impa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816" y="2003220"/>
            <a:ext cx="7884368" cy="1641804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1095302" y="3789040"/>
            <a:ext cx="6854227" cy="2130540"/>
            <a:chOff x="440383" y="3789040"/>
            <a:chExt cx="6854227" cy="2130540"/>
          </a:xfrm>
        </p:grpSpPr>
        <p:sp>
          <p:nvSpPr>
            <p:cNvPr id="16" name="ZoneTexte 15"/>
            <p:cNvSpPr txBox="1"/>
            <p:nvPr/>
          </p:nvSpPr>
          <p:spPr>
            <a:xfrm>
              <a:off x="440383" y="3997228"/>
              <a:ext cx="3123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2016 - 5ème année d’action </a:t>
              </a:r>
            </a:p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=</a:t>
              </a:r>
            </a:p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500 bénéficiaires directs</a:t>
              </a:r>
            </a:p>
          </p:txBody>
        </p:sp>
        <p:graphicFrame>
          <p:nvGraphicFramePr>
            <p:cNvPr id="17" name="Graphique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1502678"/>
                </p:ext>
              </p:extLst>
            </p:nvPr>
          </p:nvGraphicFramePr>
          <p:xfrm>
            <a:off x="3563888" y="3789040"/>
            <a:ext cx="3730722" cy="2130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9" name="Connecteur droit 18"/>
            <p:cNvCxnSpPr/>
            <p:nvPr/>
          </p:nvCxnSpPr>
          <p:spPr>
            <a:xfrm>
              <a:off x="7155294" y="5410705"/>
              <a:ext cx="0" cy="46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3935920" y="5410705"/>
              <a:ext cx="0" cy="46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5226068" y="5410705"/>
              <a:ext cx="0" cy="46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5247110" y="5410705"/>
              <a:ext cx="0" cy="46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 17" descr="http://www.bernardi-oil.com/wp-content/uploads/2011/11/ylang-922x201.jpg"/>
          <p:cNvPicPr/>
          <p:nvPr/>
        </p:nvPicPr>
        <p:blipFill>
          <a:blip r:embed="rId4" cstate="print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13"/>
          <a:stretch>
            <a:fillRect/>
          </a:stretch>
        </p:blipFill>
        <p:spPr bwMode="auto">
          <a:xfrm>
            <a:off x="0" y="5689476"/>
            <a:ext cx="2987824" cy="1168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591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423439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1. Reforestation et parcs à bois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9552" y="1988840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Activités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Pépinières d’espèces à croissance rapide, pouvoir calorifique, recepage possible et fourrage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Transfert des plants sous forme de parcs à bois, </a:t>
            </a:r>
            <a:r>
              <a:rPr lang="fr-FR" sz="1400" dirty="0" err="1"/>
              <a:t>embocagement</a:t>
            </a:r>
            <a:r>
              <a:rPr lang="fr-FR" sz="1400" dirty="0"/>
              <a:t> et cultures alternées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Support technique aux producteurs agricoles</a:t>
            </a:r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Résultats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75 000 arbres plantés, </a:t>
            </a:r>
            <a:r>
              <a:rPr lang="fr-FR" sz="1400" i="1" dirty="0">
                <a:solidFill>
                  <a:srgbClr val="C00000"/>
                </a:solidFill>
              </a:rPr>
              <a:t>125 000 d’ici fin 2017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2 pépinières gérés par les Centres Ruraux de Développement Economique</a:t>
            </a:r>
          </a:p>
          <a:p>
            <a:endParaRPr lang="fr-FR" sz="1400" dirty="0"/>
          </a:p>
          <a:p>
            <a:endParaRPr lang="fr-FR" sz="1400" dirty="0"/>
          </a:p>
        </p:txBody>
      </p:sp>
      <p:pic>
        <p:nvPicPr>
          <p:cNvPr id="11" name="Image 10" descr="pepinier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80112" y="4077072"/>
            <a:ext cx="3112660" cy="2160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1628800"/>
            <a:ext cx="3096344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90364" y="332656"/>
            <a:ext cx="8363272" cy="1080120"/>
          </a:xfrm>
        </p:spPr>
        <p:txBody>
          <a:bodyPr>
            <a:normAutofit/>
          </a:bodyPr>
          <a:lstStyle/>
          <a:p>
            <a:pPr lvl="0"/>
            <a:r>
              <a:rPr lang="fr-FR" sz="3200" dirty="0"/>
              <a:t>Gestion responsable des ressources énergétiques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76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412776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2. Production de briquettes de biomasse combustible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8" y="220486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3861048"/>
            <a:ext cx="60486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fr-FR" sz="1200" dirty="0">
                <a:solidFill>
                  <a:schemeClr val="accent3">
                    <a:lumMod val="50000"/>
                  </a:schemeClr>
                </a:solidFill>
              </a:rPr>
              <a:t>- 	</a:t>
            </a: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Résultats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Création d’une </a:t>
            </a:r>
            <a:r>
              <a:rPr lang="fr-FR" sz="1400" dirty="0" err="1"/>
              <a:t>biobriquette</a:t>
            </a:r>
            <a:r>
              <a:rPr lang="fr-FR" sz="1400" dirty="0"/>
              <a:t> à capacité combustible équivalente au bois, assistance technique de </a:t>
            </a:r>
            <a:r>
              <a:rPr lang="fr-FR" sz="1400" dirty="0" err="1"/>
              <a:t>Madacompost</a:t>
            </a:r>
            <a:endParaRPr lang="fr-F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Création de la première unité de production de briquettes à Anjouan, </a:t>
            </a:r>
            <a:r>
              <a:rPr lang="fr-FR" sz="1400" dirty="0" err="1"/>
              <a:t>Bambao</a:t>
            </a:r>
            <a:r>
              <a:rPr lang="fr-FR" sz="1400" dirty="0"/>
              <a:t> en cohérence avec le projet communal de gestion des déchets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Formation de l’équipe de production de l’unité d’Anjouan, en partenariat avec le CRDE de </a:t>
            </a:r>
            <a:r>
              <a:rPr lang="fr-FR" sz="1400" dirty="0" err="1"/>
              <a:t>Domoni</a:t>
            </a:r>
            <a:endParaRPr lang="fr-F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Création d’une unité de production de briquette à Mohéli, en partenariat avec la MFR de </a:t>
            </a:r>
            <a:r>
              <a:rPr lang="fr-FR" sz="1400" dirty="0" err="1"/>
              <a:t>Ndondroni</a:t>
            </a:r>
            <a:endParaRPr lang="fr-FR" sz="1400" dirty="0"/>
          </a:p>
        </p:txBody>
      </p:sp>
      <p:pic>
        <p:nvPicPr>
          <p:cNvPr id="15" name="Picture 6" descr="Macintosh HD:Users:francoisbeudard:Pictures:Bibliothèque iPhoto.photolibrary:Masters:2015:05:18:20150518-141826:IMG_399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75"/>
          <a:stretch/>
        </p:blipFill>
        <p:spPr bwMode="auto">
          <a:xfrm>
            <a:off x="6804248" y="1700807"/>
            <a:ext cx="208823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1131967" cy="1512168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462372" y="332656"/>
            <a:ext cx="8219256" cy="1084982"/>
          </a:xfrm>
        </p:spPr>
        <p:txBody>
          <a:bodyPr>
            <a:normAutofit/>
          </a:bodyPr>
          <a:lstStyle/>
          <a:p>
            <a:r>
              <a:rPr lang="fr-FR" sz="3200" dirty="0"/>
              <a:t>Gestion responsable des ressources énergétiques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115616" y="1844824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Activités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R&amp;D pour la mise au point d’une briquette combustible à partir de matériaux locaux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Mise en </a:t>
            </a:r>
            <a:r>
              <a:rPr lang="fr-FR" sz="1400" dirty="0" err="1"/>
              <a:t>oeuvre</a:t>
            </a:r>
            <a:r>
              <a:rPr lang="fr-FR" sz="1400" dirty="0"/>
              <a:t> de l’unité pilote de production de </a:t>
            </a:r>
            <a:r>
              <a:rPr lang="fr-FR" sz="1400" dirty="0" err="1"/>
              <a:t>biobriquettes</a:t>
            </a:r>
            <a:r>
              <a:rPr lang="fr-FR" sz="1400" dirty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Formation et promotion de la distillation avec les </a:t>
            </a:r>
            <a:r>
              <a:rPr lang="fr-FR" sz="1400" dirty="0" err="1"/>
              <a:t>biobriquettes</a:t>
            </a:r>
            <a:endParaRPr lang="fr-FR" sz="14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/>
              <a:t>Dissémination : création de plusieurs unités de production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248" y="4024404"/>
            <a:ext cx="206098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7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486525"/>
            <a:ext cx="5688632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Production d’un alambic avec foyer </a:t>
            </a:r>
          </a:p>
          <a:p>
            <a:r>
              <a:rPr lang="fr-FR" b="1" cap="small" dirty="0">
                <a:solidFill>
                  <a:schemeClr val="tx2"/>
                </a:solidFill>
              </a:rPr>
              <a:t>optimisé pour la briquette de biomasse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2243187"/>
            <a:ext cx="49685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Activités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Recherche et Développement, avec l’assistance technique du bureau d’étude </a:t>
            </a:r>
            <a:r>
              <a:rPr lang="fr-FR" sz="1400" dirty="0" err="1"/>
              <a:t>Simply</a:t>
            </a:r>
            <a:r>
              <a:rPr lang="fr-FR" sz="1400" dirty="0"/>
              <a:t> Solar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Mise en </a:t>
            </a:r>
            <a:r>
              <a:rPr lang="fr-FR" sz="1400" dirty="0" err="1"/>
              <a:t>oeuvre</a:t>
            </a:r>
            <a:r>
              <a:rPr lang="fr-FR" sz="1400" dirty="0"/>
              <a:t> du prototype I dimensionné pour 30 kg de fleurs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Tests et démonstrations de distillation avec le prototype I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i="1" dirty="0">
                <a:solidFill>
                  <a:srgbClr val="C00000"/>
                </a:solidFill>
              </a:rPr>
              <a:t>Finalisation des prototypages dimensionnés pour 50 kg  programmée en 2017</a:t>
            </a:r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i="1" dirty="0">
                <a:solidFill>
                  <a:srgbClr val="C00000"/>
                </a:solidFill>
              </a:rPr>
              <a:t>Dissémination du modèle en 2017-2018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1628800"/>
            <a:ext cx="2888028" cy="216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90364" y="332656"/>
            <a:ext cx="8363272" cy="1084982"/>
          </a:xfrm>
        </p:spPr>
        <p:txBody>
          <a:bodyPr>
            <a:normAutofit/>
          </a:bodyPr>
          <a:lstStyle/>
          <a:p>
            <a:r>
              <a:rPr lang="fr-FR" sz="3200" dirty="0"/>
              <a:t>Gestion responsable des ressources énergétiques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Image 14" descr="ASSO 2MAINS. PHOTOS YLANG . A LEGENDER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933056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89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19" y="149499"/>
            <a:ext cx="8593097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Fiche d’identité de l’huile essentielle d’ylang-ylang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68351" y="1536093"/>
            <a:ext cx="82946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Nom </a:t>
            </a:r>
            <a:r>
              <a:rPr lang="fr-FR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Cananga</a:t>
            </a:r>
            <a:r>
              <a:rPr lang="fr-FR" dirty="0"/>
              <a:t> </a:t>
            </a:r>
            <a:r>
              <a:rPr lang="fr-FR" dirty="0" err="1"/>
              <a:t>Odorata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r>
              <a:rPr lang="fr-FR" b="1" dirty="0"/>
              <a:t>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Philippines</a:t>
            </a:r>
          </a:p>
          <a:p>
            <a:endParaRPr lang="fr-FR" dirty="0"/>
          </a:p>
          <a:p>
            <a:r>
              <a:rPr lang="fr-FR" b="1" dirty="0"/>
              <a:t>Caractéristiques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Aspect: 	liquide huileux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Couleur: 	jaune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Odeur: 	florale puissante</a:t>
            </a:r>
          </a:p>
          <a:p>
            <a:endParaRPr lang="fr-FR" dirty="0"/>
          </a:p>
          <a:p>
            <a:r>
              <a:rPr lang="fr-FR" b="1" dirty="0"/>
              <a:t>Produits (fractions)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Extra Supérieure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Première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Deuxième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Troisième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5351" t="8591" r="33760" b="18856"/>
          <a:stretch/>
        </p:blipFill>
        <p:spPr>
          <a:xfrm>
            <a:off x="6588224" y="3334395"/>
            <a:ext cx="2175584" cy="28744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b="24772"/>
          <a:stretch/>
        </p:blipFill>
        <p:spPr>
          <a:xfrm>
            <a:off x="4355976" y="1662185"/>
            <a:ext cx="2105479" cy="16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4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414517"/>
            <a:ext cx="5688632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Production d’un alambic avec foyer optimisé pour la briquette de biomasse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7544" y="2276872"/>
            <a:ext cx="619268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Résultats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Construction d’un dispositif complet de distillation introduisant 2 innovations : </a:t>
            </a:r>
          </a:p>
          <a:p>
            <a:pPr marL="1200150" lvl="2" indent="-285750">
              <a:buFont typeface="Calibri" pitchFamily="34" charset="0"/>
              <a:buChar char="−"/>
            </a:pPr>
            <a:r>
              <a:rPr lang="fr-FR" sz="1400" dirty="0"/>
              <a:t>le foyer à briquette</a:t>
            </a:r>
          </a:p>
          <a:p>
            <a:pPr marL="1200150" lvl="2" indent="-285750">
              <a:buFont typeface="Calibri" pitchFamily="34" charset="0"/>
              <a:buChar char="−"/>
            </a:pPr>
            <a:r>
              <a:rPr lang="fr-FR" sz="1400" dirty="0"/>
              <a:t>la distillation à injection de vapeur sous pression atmosphérique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fr-FR" sz="1400" dirty="0"/>
          </a:p>
          <a:p>
            <a:pPr marL="742950" lvl="1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Plébiscite des distillateurs/</a:t>
            </a:r>
            <a:r>
              <a:rPr lang="fr-FR" sz="1400" dirty="0" err="1"/>
              <a:t>trices</a:t>
            </a:r>
            <a:r>
              <a:rPr lang="fr-FR" sz="1400" dirty="0"/>
              <a:t> pour la diffusion du modèle :</a:t>
            </a:r>
          </a:p>
          <a:p>
            <a:pPr marL="1257300" lvl="2" indent="-342900">
              <a:spcAft>
                <a:spcPts val="600"/>
              </a:spcAft>
              <a:buFont typeface="Calibri" pitchFamily="34" charset="0"/>
              <a:buChar char="−"/>
            </a:pPr>
            <a:r>
              <a:rPr lang="fr-FR" sz="1400" dirty="0"/>
              <a:t>Rapport Poids de fleur/Qualité des huiles supérieur ou équivalent aux meilleurs alambics traditionnels</a:t>
            </a:r>
          </a:p>
          <a:p>
            <a:pPr marL="1257300" lvl="2" indent="-342900">
              <a:spcAft>
                <a:spcPts val="600"/>
              </a:spcAft>
              <a:buFont typeface="Calibri" pitchFamily="34" charset="0"/>
              <a:buChar char="−"/>
            </a:pPr>
            <a:r>
              <a:rPr lang="fr-FR" sz="1400" dirty="0"/>
              <a:t>Sécurité, ergonomie et confort de travail renforcés</a:t>
            </a:r>
          </a:p>
          <a:p>
            <a:pPr marL="1257300" lvl="2" indent="-342900">
              <a:spcAft>
                <a:spcPts val="600"/>
              </a:spcAft>
              <a:buFont typeface="Calibri" pitchFamily="34" charset="0"/>
              <a:buChar char="−"/>
            </a:pPr>
            <a:r>
              <a:rPr lang="fr-FR" sz="1400" b="1" dirty="0"/>
              <a:t>Consomme 65 kg de biomasse pour 1 litre d’huile essentielle produite, soit 87% de moins qu’un alambic traditionnel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257" y="4005064"/>
            <a:ext cx="1728192" cy="2160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390364" y="332656"/>
            <a:ext cx="8363272" cy="1084982"/>
          </a:xfrm>
        </p:spPr>
        <p:txBody>
          <a:bodyPr>
            <a:normAutofit/>
          </a:bodyPr>
          <a:lstStyle/>
          <a:p>
            <a:r>
              <a:rPr lang="fr-FR" sz="3200" dirty="0"/>
              <a:t>Gestion responsable des ressources énergétiques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187624" y="5877272"/>
            <a:ext cx="4968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alibri" pitchFamily="34" charset="0"/>
              <a:buChar char="→"/>
            </a:pPr>
            <a:r>
              <a:rPr lang="fr-FR" sz="1400" i="1" dirty="0">
                <a:solidFill>
                  <a:srgbClr val="C00000"/>
                </a:solidFill>
              </a:rPr>
              <a:t>Diffusion de 30 alambics programmée pour 2017-2018</a:t>
            </a:r>
          </a:p>
        </p:txBody>
      </p:sp>
      <p:pic>
        <p:nvPicPr>
          <p:cNvPr id="17" name="Image 16" descr="ASSO 2MAINS. YLANG. HUMBLOT. NOUVEL ALAMBIC. MAI 2016 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556792"/>
            <a:ext cx="172819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89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1498110"/>
            <a:ext cx="78488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4. Design d’un alambic a énergie hybride solaire - biomasse</a:t>
            </a:r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7185" y="2675414"/>
            <a:ext cx="6849631" cy="3561898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3" name="ZoneTexte 12"/>
          <p:cNvSpPr txBox="1"/>
          <p:nvPr/>
        </p:nvSpPr>
        <p:spPr>
          <a:xfrm>
            <a:off x="539552" y="1988840"/>
            <a:ext cx="8136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 bureau d’étude </a:t>
            </a:r>
            <a:r>
              <a:rPr lang="fr-FR" sz="1400" dirty="0" err="1"/>
              <a:t>Simply</a:t>
            </a:r>
            <a:r>
              <a:rPr lang="fr-FR" sz="1400" dirty="0"/>
              <a:t> Solar a conceptualisé l’alambic hybride solaire – biomasse.  Actuellement, seule la partie biomasse a été développée pour des raisons d’accessibilité financière à la technologie pour les distillateurs. Développer la partie solaire permettra de n’utiliser la biomasse qu’en ‘back up’.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90364" y="332656"/>
            <a:ext cx="8363272" cy="1084982"/>
          </a:xfrm>
        </p:spPr>
        <p:txBody>
          <a:bodyPr>
            <a:normAutofit/>
          </a:bodyPr>
          <a:lstStyle/>
          <a:p>
            <a:r>
              <a:rPr lang="fr-FR" sz="3200" dirty="0"/>
              <a:t>Gestion responsable des ressources énergétiques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logo-simplysol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5517232"/>
            <a:ext cx="1670586" cy="7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65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20486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1412776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1. Formations techniques agricoles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59" y="4149080"/>
            <a:ext cx="1621589" cy="2160000"/>
          </a:xfrm>
          <a:prstGeom prst="rect">
            <a:avLst/>
          </a:prstGeom>
        </p:spPr>
      </p:pic>
      <p:pic>
        <p:nvPicPr>
          <p:cNvPr id="14" name="Image 13" descr="D:\Documents\Docu technique agro biodiv et projet\distillation et ylang\photos mohéli\IMG_0162.JPG"/>
          <p:cNvPicPr>
            <a:picLocks noChangeAspect="1"/>
          </p:cNvPicPr>
          <p:nvPr/>
        </p:nvPicPr>
        <p:blipFill rotWithShape="1">
          <a:blip r:embed="rId3" cstate="print"/>
          <a:srcRect r="17928" b="17059"/>
          <a:stretch/>
        </p:blipFill>
        <p:spPr bwMode="auto">
          <a:xfrm>
            <a:off x="5705721" y="4149080"/>
            <a:ext cx="27731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1" y="4149080"/>
            <a:ext cx="2920624" cy="216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67544" y="1916832"/>
            <a:ext cx="84013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Public : </a:t>
            </a:r>
          </a:p>
          <a:p>
            <a:r>
              <a:rPr lang="fr-FR" sz="1400" dirty="0"/>
              <a:t>Producteurs/</a:t>
            </a:r>
            <a:r>
              <a:rPr lang="fr-FR" sz="1400" dirty="0" err="1"/>
              <a:t>trices</a:t>
            </a:r>
            <a:r>
              <a:rPr lang="fr-FR" sz="1400" dirty="0"/>
              <a:t> de fleurs</a:t>
            </a:r>
          </a:p>
          <a:p>
            <a:endParaRPr lang="fr-FR" sz="1400" dirty="0"/>
          </a:p>
          <a:p>
            <a:endParaRPr lang="fr-FR" sz="6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Contenu :</a:t>
            </a:r>
          </a:p>
          <a:p>
            <a:r>
              <a:rPr lang="fr-FR" sz="1400" dirty="0"/>
              <a:t>Cours pratiques</a:t>
            </a:r>
          </a:p>
          <a:p>
            <a:pPr marL="514350" lvl="1" indent="-342900">
              <a:buFont typeface="Calibri" pitchFamily="34" charset="0"/>
              <a:buChar char="−"/>
            </a:pPr>
            <a:r>
              <a:rPr lang="fr-FR" sz="1400" dirty="0"/>
              <a:t>Entretien des plantations : sarclage, désherbage</a:t>
            </a:r>
          </a:p>
          <a:p>
            <a:pPr marL="514350" lvl="1" indent="-342900">
              <a:buFont typeface="Calibri" pitchFamily="34" charset="0"/>
              <a:buChar char="−"/>
            </a:pPr>
            <a:r>
              <a:rPr lang="fr-FR" sz="1400" dirty="0"/>
              <a:t>Taille des arbres : étêtage et sélection des branches</a:t>
            </a:r>
          </a:p>
          <a:p>
            <a:pPr marL="514350" lvl="1" indent="-342900">
              <a:buFont typeface="Calibri" pitchFamily="34" charset="0"/>
              <a:buChar char="−"/>
            </a:pPr>
            <a:r>
              <a:rPr lang="fr-FR" sz="1400" dirty="0"/>
              <a:t>Cueillette : sélection des fleurs et choix des contenants</a:t>
            </a:r>
          </a:p>
          <a:p>
            <a:pPr marL="514350" lvl="1" indent="-342900">
              <a:buFont typeface="Calibri" pitchFamily="34" charset="0"/>
              <a:buChar char="−"/>
            </a:pPr>
            <a:r>
              <a:rPr lang="fr-FR" sz="1400" dirty="0"/>
              <a:t>Aménagement </a:t>
            </a:r>
            <a:r>
              <a:rPr lang="fr-FR" sz="1400" dirty="0" err="1"/>
              <a:t>anti-érosif</a:t>
            </a:r>
            <a:r>
              <a:rPr lang="fr-FR" sz="1400" dirty="0"/>
              <a:t> des parcelles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/>
              <a:t>Renforcement des compétences </a:t>
            </a:r>
            <a:br>
              <a:rPr lang="fr-FR" dirty="0"/>
            </a:br>
            <a:r>
              <a:rPr lang="fr-FR" dirty="0"/>
              <a:t>des acteurs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140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20486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539552" y="1988840"/>
            <a:ext cx="8401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Public :</a:t>
            </a:r>
            <a:r>
              <a:rPr lang="fr-FR" sz="1400" dirty="0"/>
              <a:t> </a:t>
            </a:r>
          </a:p>
          <a:p>
            <a:r>
              <a:rPr lang="fr-FR" sz="1400" dirty="0"/>
              <a:t>Distillateurs/</a:t>
            </a:r>
            <a:r>
              <a:rPr lang="fr-FR" sz="1400" dirty="0" err="1"/>
              <a:t>rices</a:t>
            </a:r>
            <a:endParaRPr lang="fr-FR" sz="1400" dirty="0"/>
          </a:p>
          <a:p>
            <a:endParaRPr lang="fr-FR" sz="14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Contenu :</a:t>
            </a:r>
          </a:p>
          <a:p>
            <a:pPr marL="0" lvl="1"/>
            <a:r>
              <a:rPr lang="fr-FR" sz="1400" i="1" dirty="0"/>
              <a:t>Cours théoriques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Physico-chimie de la distillation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Taux et ratio significatifs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Indicateurs pertinents</a:t>
            </a:r>
          </a:p>
          <a:p>
            <a:pPr marL="0" lvl="1" indent="-285750"/>
            <a:endParaRPr lang="fr-FR" sz="1400" dirty="0"/>
          </a:p>
          <a:p>
            <a:pPr marL="0" lvl="1"/>
            <a:r>
              <a:rPr lang="fr-FR" sz="1400" i="1" dirty="0"/>
              <a:t>Cours pratiques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Choix des fleurs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Fractionnement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Observation des indicateurs et actions à mener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Mesure et qualification des huiles essentielles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Décantation, filtration, stockage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Entretien et maintenance des outils de distillation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46" t="19333" r="35018" b="30420"/>
          <a:stretch/>
        </p:blipFill>
        <p:spPr bwMode="auto">
          <a:xfrm>
            <a:off x="5796136" y="3867320"/>
            <a:ext cx="2756255" cy="224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Renforcement des compétences </a:t>
            </a:r>
            <a:br>
              <a:rPr lang="fr-FR" dirty="0"/>
            </a:br>
            <a:r>
              <a:rPr lang="fr-FR" dirty="0"/>
              <a:t>des acteurs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1628800"/>
            <a:ext cx="2755900" cy="2052637"/>
          </a:xfrm>
        </p:spPr>
      </p:pic>
      <p:sp>
        <p:nvSpPr>
          <p:cNvPr id="12" name="ZoneTexte 11"/>
          <p:cNvSpPr txBox="1"/>
          <p:nvPr/>
        </p:nvSpPr>
        <p:spPr>
          <a:xfrm>
            <a:off x="467544" y="1498110"/>
            <a:ext cx="78488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2. Formations techniques à la distillation</a:t>
            </a:r>
          </a:p>
        </p:txBody>
      </p:sp>
    </p:spTree>
    <p:extLst>
      <p:ext uri="{BB962C8B-B14F-4D97-AF65-F5344CB8AC3E}">
        <p14:creationId xmlns:p14="http://schemas.microsoft.com/office/powerpoint/2010/main" val="2643222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2996952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67544" y="2060848"/>
            <a:ext cx="8401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Public :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Distillateurs/</a:t>
            </a:r>
            <a:r>
              <a:rPr lang="fr-FR" sz="1400" dirty="0" err="1"/>
              <a:t>trices</a:t>
            </a:r>
            <a:r>
              <a:rPr lang="fr-FR" sz="1400" dirty="0"/>
              <a:t>, producteurs/</a:t>
            </a:r>
            <a:r>
              <a:rPr lang="fr-FR" sz="1400" dirty="0" err="1"/>
              <a:t>trices</a:t>
            </a:r>
            <a:r>
              <a:rPr lang="fr-FR" sz="1400" dirty="0"/>
              <a:t> de fleurs, pépiniéristes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Contenu :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Développement personnel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Entrepreneuriat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Plan d’affaire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Comptabilité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Gestion de budget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Gestion des dettes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Epargne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fr-FR" sz="1400" dirty="0"/>
              <a:t>Services financiers</a:t>
            </a:r>
          </a:p>
        </p:txBody>
      </p:sp>
      <p:grpSp>
        <p:nvGrpSpPr>
          <p:cNvPr id="15" name="Groupe 14"/>
          <p:cNvGrpSpPr>
            <a:grpSpLocks noGrp="1" noUngrp="1" noChangeAspect="1"/>
          </p:cNvGrpSpPr>
          <p:nvPr/>
        </p:nvGrpSpPr>
        <p:grpSpPr>
          <a:xfrm>
            <a:off x="5868143" y="1628800"/>
            <a:ext cx="3024000" cy="2340408"/>
            <a:chOff x="914400" y="685800"/>
            <a:chExt cx="7315200" cy="5867400"/>
          </a:xfrm>
        </p:grpSpPr>
        <p:pic>
          <p:nvPicPr>
            <p:cNvPr id="16" name="Image 15" descr="P1050314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914400" y="6210300"/>
              <a:ext cx="73152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25000" lnSpcReduction="20000"/>
            </a:bodyPr>
            <a:lstStyle/>
            <a:p>
              <a:pPr algn="ctr"/>
              <a:endParaRPr lang="fr-FR" sz="24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8" name="Picture 10" descr="Macintosh HD:Users:francoisbeudard:Pictures:Bibliothèque iPhoto.photolibrary:Masters:2015:03:16:20150316-101637:IMG_3468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4" r="3365"/>
          <a:stretch/>
        </p:blipFill>
        <p:spPr bwMode="auto">
          <a:xfrm>
            <a:off x="5868143" y="3933056"/>
            <a:ext cx="3024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836" y="3933056"/>
            <a:ext cx="3023998" cy="2340000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Renforcement des compétences </a:t>
            </a:r>
            <a:br>
              <a:rPr lang="fr-FR" dirty="0"/>
            </a:br>
            <a:r>
              <a:rPr lang="fr-FR" dirty="0"/>
              <a:t>des acteurs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467544" y="1498110"/>
            <a:ext cx="78488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3. Formations en gestion entrepreneuriale</a:t>
            </a:r>
          </a:p>
        </p:txBody>
      </p:sp>
    </p:spTree>
    <p:extLst>
      <p:ext uri="{BB962C8B-B14F-4D97-AF65-F5344CB8AC3E}">
        <p14:creationId xmlns:p14="http://schemas.microsoft.com/office/powerpoint/2010/main" val="661151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5794902" y="3068960"/>
            <a:ext cx="2018022" cy="2057895"/>
            <a:chOff x="479658" y="4323433"/>
            <a:chExt cx="2419176" cy="2466975"/>
          </a:xfrm>
        </p:grpSpPr>
        <p:pic>
          <p:nvPicPr>
            <p:cNvPr id="14" name="Image 13" descr="C:\Users\Djaanfar\Desktop\Nouveau dossier\100_0264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1977" y="4323433"/>
              <a:ext cx="2296857" cy="2466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Ellipse 15"/>
            <p:cNvSpPr/>
            <p:nvPr/>
          </p:nvSpPr>
          <p:spPr>
            <a:xfrm>
              <a:off x="479658" y="4953484"/>
              <a:ext cx="1080120" cy="15324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532796" y="328498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3" y="2048649"/>
            <a:ext cx="56292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Confort et Sécurité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Distillateurs/</a:t>
            </a:r>
            <a:r>
              <a:rPr lang="fr-FR" sz="1400" dirty="0" err="1"/>
              <a:t>trices</a:t>
            </a:r>
            <a:r>
              <a:rPr lang="fr-FR" sz="1400" dirty="0"/>
              <a:t> : gants anti-chaleur, lunettes </a:t>
            </a:r>
            <a:r>
              <a:rPr lang="fr-FR" sz="1400" dirty="0" err="1"/>
              <a:t>anti-fumée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Producteurs/</a:t>
            </a:r>
            <a:r>
              <a:rPr lang="fr-FR" sz="1400" dirty="0" err="1"/>
              <a:t>trices</a:t>
            </a:r>
            <a:r>
              <a:rPr lang="fr-FR" sz="1400" dirty="0"/>
              <a:t> : sécateurs, gants agricoles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>
                <a:solidFill>
                  <a:srgbClr val="C00000"/>
                </a:solidFill>
              </a:rPr>
              <a:t>Cueilleuses : paniers, chaussures, vêtements de pluie (2017)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Mesure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Distillateurs/</a:t>
            </a:r>
            <a:r>
              <a:rPr lang="fr-FR" sz="1400" dirty="0" err="1"/>
              <a:t>trices</a:t>
            </a:r>
            <a:r>
              <a:rPr lang="fr-FR" sz="1400" dirty="0"/>
              <a:t> : kit densimètre, thermomètre, éprouvette</a:t>
            </a:r>
          </a:p>
          <a:p>
            <a:pPr marL="0" lvl="1"/>
            <a:endParaRPr lang="fr-FR" sz="14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Réhabilitation du parc d’alambics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Distillateurs/</a:t>
            </a:r>
            <a:r>
              <a:rPr lang="fr-FR" sz="1400" dirty="0" err="1"/>
              <a:t>trices</a:t>
            </a:r>
            <a:r>
              <a:rPr lang="fr-FR" sz="1400" dirty="0"/>
              <a:t> : Cols de cygne, bac réfrigérants, essenciers, foyers, toitures…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Transport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Cueilleuses : </a:t>
            </a:r>
            <a:r>
              <a:rPr lang="fr-FR" sz="1400" i="1" dirty="0" err="1">
                <a:solidFill>
                  <a:srgbClr val="C00000"/>
                </a:solidFill>
              </a:rPr>
              <a:t>Motobennes</a:t>
            </a:r>
            <a:r>
              <a:rPr lang="fr-FR" sz="1400" i="1" dirty="0">
                <a:solidFill>
                  <a:srgbClr val="C00000"/>
                </a:solidFill>
              </a:rPr>
              <a:t> pour le transport des fleurs (2017-18)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208" y="1556792"/>
            <a:ext cx="2106956" cy="13112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141307" y="3933056"/>
            <a:ext cx="504057" cy="504056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7163054" y="4293096"/>
            <a:ext cx="1873442" cy="2035096"/>
            <a:chOff x="3021064" y="4274224"/>
            <a:chExt cx="2271015" cy="2466975"/>
          </a:xfrm>
        </p:grpSpPr>
        <p:pic>
          <p:nvPicPr>
            <p:cNvPr id="15" name="Image 14" descr="C:\Users\Djaanfar\Desktop\Nouveau dossier\100_0982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21153" y="4274224"/>
              <a:ext cx="2270926" cy="2466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Ellipse 4"/>
            <p:cNvSpPr/>
            <p:nvPr/>
          </p:nvSpPr>
          <p:spPr>
            <a:xfrm>
              <a:off x="3021064" y="4667922"/>
              <a:ext cx="1080120" cy="15324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fr-FR" dirty="0"/>
              <a:t>Amélioration des conditions </a:t>
            </a:r>
            <a:br>
              <a:rPr lang="fr-FR" dirty="0"/>
            </a:br>
            <a:r>
              <a:rPr lang="fr-FR" dirty="0"/>
              <a:t>matérielles de production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67544" y="1498110"/>
            <a:ext cx="78488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1. Equipements </a:t>
            </a:r>
          </a:p>
        </p:txBody>
      </p:sp>
      <p:cxnSp>
        <p:nvCxnSpPr>
          <p:cNvPr id="26" name="Connecteur droit avec flèche 25"/>
          <p:cNvCxnSpPr>
            <a:stCxn id="16" idx="5"/>
          </p:cNvCxnSpPr>
          <p:nvPr/>
        </p:nvCxnSpPr>
        <p:spPr>
          <a:xfrm>
            <a:off x="6563964" y="4685689"/>
            <a:ext cx="600324" cy="327487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34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20486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539552" y="2060848"/>
            <a:ext cx="3960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Mohéli</a:t>
            </a:r>
          </a:p>
          <a:p>
            <a:r>
              <a:rPr lang="fr-FR" sz="1400" dirty="0"/>
              <a:t>2 sites de distillation de 100m</a:t>
            </a:r>
            <a:r>
              <a:rPr lang="fr-FR" sz="1400" baseline="30000" dirty="0"/>
              <a:t>2 </a:t>
            </a:r>
            <a:r>
              <a:rPr lang="fr-FR" sz="1400" dirty="0"/>
              <a:t>gérés en coopérative</a:t>
            </a:r>
          </a:p>
          <a:p>
            <a:endParaRPr lang="fr-FR" sz="1400" dirty="0"/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Anjouan</a:t>
            </a:r>
          </a:p>
          <a:p>
            <a:r>
              <a:rPr lang="fr-FR" sz="1400" i="1" dirty="0">
                <a:solidFill>
                  <a:srgbClr val="C00000"/>
                </a:solidFill>
              </a:rPr>
              <a:t>10 sites collectifs programmés sur 2017-2018</a:t>
            </a:r>
          </a:p>
          <a:p>
            <a:endParaRPr lang="fr-FR" sz="1400" i="1" dirty="0">
              <a:solidFill>
                <a:srgbClr val="C00000"/>
              </a:solidFill>
            </a:endParaRPr>
          </a:p>
          <a:p>
            <a:r>
              <a:rPr lang="fr-FR" sz="1400" b="1" dirty="0">
                <a:solidFill>
                  <a:schemeClr val="accent3">
                    <a:lumMod val="50000"/>
                  </a:schemeClr>
                </a:solidFill>
              </a:rPr>
              <a:t>Equipements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2 à 5 alambics inox à foyer amélioré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i="1" dirty="0">
                <a:solidFill>
                  <a:srgbClr val="C00000"/>
                </a:solidFill>
              </a:rPr>
              <a:t>2 alambics à foyer à briquette de biomasse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Composteur (fleurs, cendres)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fr-FR" sz="1400" dirty="0"/>
              <a:t>Toiture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fr-FR" sz="1400" dirty="0"/>
              <a:t>Espace de stockage (fleurs, bois, briquette)</a:t>
            </a:r>
          </a:p>
          <a:p>
            <a:pPr marL="0" lvl="1" indent="-285750">
              <a:buFont typeface="Arial" pitchFamily="34" charset="0"/>
              <a:buChar char="•"/>
            </a:pPr>
            <a:r>
              <a:rPr lang="fr-FR" sz="1400" dirty="0"/>
              <a:t>Kit de premiers secours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292079" y="2852936"/>
            <a:ext cx="504057" cy="504056"/>
          </a:xfrm>
          <a:prstGeom prst="rect">
            <a:avLst/>
          </a:prstGeom>
        </p:spPr>
      </p:pic>
      <p:pic>
        <p:nvPicPr>
          <p:cNvPr id="5" name="Image 4"/>
          <p:cNvPicPr preferRelativeResize="0">
            <a:picLocks/>
          </p:cNvPicPr>
          <p:nvPr/>
        </p:nvPicPr>
        <p:blipFill rotWithShape="1">
          <a:blip r:embed="rId3" cstate="print">
            <a:lum bright="10000" contras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3933056"/>
            <a:ext cx="3024000" cy="2160000"/>
          </a:xfrm>
          <a:prstGeom prst="rect">
            <a:avLst/>
          </a:prstGeom>
        </p:spPr>
      </p:pic>
      <p:pic>
        <p:nvPicPr>
          <p:cNvPr id="8" name="Image 7"/>
          <p:cNvPicPr preferRelativeResize="0">
            <a:picLocks/>
          </p:cNvPicPr>
          <p:nvPr/>
        </p:nvPicPr>
        <p:blipFill>
          <a:blip r:embed="rId5" cstate="print">
            <a:lum bright="10000" contrast="-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024000" cy="21600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Amélioration des conditions </a:t>
            </a:r>
            <a:br>
              <a:rPr lang="fr-FR" dirty="0"/>
            </a:br>
            <a:r>
              <a:rPr lang="fr-FR" dirty="0"/>
              <a:t>matérielles de production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67544" y="1498110"/>
            <a:ext cx="78488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2. Sites de distillation collectifs</a:t>
            </a:r>
          </a:p>
        </p:txBody>
      </p:sp>
    </p:spTree>
    <p:extLst>
      <p:ext uri="{BB962C8B-B14F-4D97-AF65-F5344CB8AC3E}">
        <p14:creationId xmlns:p14="http://schemas.microsoft.com/office/powerpoint/2010/main" val="1989164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8593" y="2224325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75463" y="-26237"/>
            <a:ext cx="9001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007" y="4221088"/>
            <a:ext cx="2844082" cy="196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5874" y="1628800"/>
            <a:ext cx="2688348" cy="18638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67544" y="1484784"/>
            <a:ext cx="529603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cap="small" dirty="0">
                <a:solidFill>
                  <a:schemeClr val="tx2"/>
                </a:solidFill>
              </a:rPr>
              <a:t>1. Structuration des activités</a:t>
            </a:r>
          </a:p>
          <a:p>
            <a:endParaRPr lang="fr-FR" sz="700" dirty="0"/>
          </a:p>
          <a:p>
            <a:r>
              <a:rPr lang="fr-FR" sz="1400" dirty="0"/>
              <a:t>Sécuriser les relations commerciales entre 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Producteurs de fleurs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Distillateurs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Exportateurs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Importateurs</a:t>
            </a:r>
          </a:p>
          <a:p>
            <a:r>
              <a:rPr lang="fr-FR" sz="1400" dirty="0"/>
              <a:t> Via des contrats commerciaux et des préfinancements</a:t>
            </a:r>
          </a:p>
          <a:p>
            <a:endParaRPr lang="fr-FR" sz="1600" dirty="0"/>
          </a:p>
          <a:p>
            <a:r>
              <a:rPr lang="fr-FR" b="1" cap="small" dirty="0">
                <a:solidFill>
                  <a:schemeClr val="tx2"/>
                </a:solidFill>
              </a:rPr>
              <a:t>2. Autonomisation des groupements</a:t>
            </a:r>
          </a:p>
          <a:p>
            <a:endParaRPr lang="fr-FR" sz="600" dirty="0"/>
          </a:p>
          <a:p>
            <a:r>
              <a:rPr lang="fr-FR" sz="1400" dirty="0"/>
              <a:t>Accompagner les acteurs à s’organiser en structures collectives pour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Mutualiser leurs ventes, équipements, employés…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Défendre leurs intérêts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sz="1400" dirty="0"/>
              <a:t>Stabiliser les prix</a:t>
            </a:r>
          </a:p>
          <a:p>
            <a:endParaRPr lang="fr-FR" sz="1400" dirty="0"/>
          </a:p>
          <a:p>
            <a:r>
              <a:rPr lang="fr-FR" sz="1400" dirty="0"/>
              <a:t>Via la formalisation individuelle et collective de leurs activités, la mise en place de systèmes de gestion transparents et d’une bonne </a:t>
            </a:r>
            <a:r>
              <a:rPr lang="fr-FR" sz="1400" dirty="0" err="1"/>
              <a:t>gouvernementalité</a:t>
            </a:r>
            <a:r>
              <a:rPr lang="fr-FR" sz="1400" dirty="0"/>
              <a:t> des organisations collectives.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/>
              <a:t>Amélioration de l’organisation </a:t>
            </a:r>
            <a:br>
              <a:rPr lang="fr-FR" dirty="0"/>
            </a:br>
            <a:r>
              <a:rPr lang="fr-FR" dirty="0"/>
              <a:t>de la filière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914223" y="3630144"/>
            <a:ext cx="3924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Aft>
                <a:spcPts val="600"/>
              </a:spcAft>
            </a:pPr>
            <a:r>
              <a:rPr lang="fr-FR" sz="1400" b="1" dirty="0"/>
              <a:t>21 coopératives ont été créées, regroupant 8 à 120 membres</a:t>
            </a:r>
            <a:r>
              <a:rPr lang="fr-FR" sz="14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435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8593" y="2224325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75463" y="-26237"/>
            <a:ext cx="9001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7544" y="1484784"/>
            <a:ext cx="82089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b="1" cap="small" dirty="0">
                <a:solidFill>
                  <a:schemeClr val="tx2"/>
                </a:solidFill>
              </a:rPr>
              <a:t>3. Charte d’engagements pour une filière durable ylang</a:t>
            </a:r>
          </a:p>
          <a:p>
            <a:endParaRPr lang="fr-FR" b="1" cap="small" dirty="0">
              <a:solidFill>
                <a:schemeClr val="tx2"/>
              </a:solidFill>
            </a:endParaRPr>
          </a:p>
          <a:p>
            <a:r>
              <a:rPr lang="fr-FR" sz="1400" dirty="0"/>
              <a:t>Accompagner les acteurs à la définition d’engagements pour une filière ylang-ylang durable et respectueuse de la biodiversité</a:t>
            </a:r>
          </a:p>
          <a:p>
            <a:endParaRPr lang="fr-FR" sz="1400" dirty="0"/>
          </a:p>
          <a:p>
            <a:r>
              <a:rPr lang="fr-FR" sz="1400" i="1" dirty="0">
                <a:solidFill>
                  <a:srgbClr val="C00000"/>
                </a:solidFill>
              </a:rPr>
              <a:t>Ratification programmée en 2018 dans le cadre du 1</a:t>
            </a:r>
            <a:r>
              <a:rPr lang="fr-FR" sz="1400" i="1" baseline="30000" dirty="0">
                <a:solidFill>
                  <a:srgbClr val="C00000"/>
                </a:solidFill>
              </a:rPr>
              <a:t>er</a:t>
            </a:r>
            <a:r>
              <a:rPr lang="fr-FR" sz="1400" i="1" dirty="0">
                <a:solidFill>
                  <a:srgbClr val="C00000"/>
                </a:solidFill>
              </a:rPr>
              <a:t> sommet national des acteurs de l’ylang-ylang aux Comores</a:t>
            </a:r>
          </a:p>
          <a:p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/>
              <a:t>Amélioration de l’organisation </a:t>
            </a:r>
            <a:br>
              <a:rPr lang="fr-FR" dirty="0"/>
            </a:br>
            <a:r>
              <a:rPr lang="fr-FR" dirty="0"/>
              <a:t>de la filière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195807" y="4005064"/>
            <a:ext cx="6752386" cy="2160000"/>
            <a:chOff x="1259632" y="4005064"/>
            <a:chExt cx="6752386" cy="21600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60032" y="4005064"/>
              <a:ext cx="3151986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59632" y="4005064"/>
              <a:ext cx="333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8435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2204864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</p:txBody>
      </p:sp>
      <p:pic>
        <p:nvPicPr>
          <p:cNvPr id="3" name="Image 2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3940752"/>
            <a:ext cx="2952000" cy="216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67544" y="1528331"/>
            <a:ext cx="46085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b="1" cap="small" dirty="0">
                <a:solidFill>
                  <a:schemeClr val="tx2"/>
                </a:solidFill>
              </a:rPr>
              <a:t>Inclusion bancaire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1600" cap="small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Accès à l’épargne et au prêt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/>
              <a:t>Produits spécifiques conçus avec les institutions de microfinance locales</a:t>
            </a:r>
          </a:p>
          <a:p>
            <a:endParaRPr lang="fr-FR" sz="1600" dirty="0"/>
          </a:p>
          <a:p>
            <a:r>
              <a:rPr lang="fr-FR" b="1" cap="small" dirty="0">
                <a:solidFill>
                  <a:schemeClr val="tx2"/>
                </a:solidFill>
              </a:rPr>
              <a:t>2. Mutuelle de santé</a:t>
            </a:r>
          </a:p>
          <a:p>
            <a:pPr>
              <a:buFont typeface="Arial" pitchFamily="34" charset="0"/>
              <a:buChar char="•"/>
            </a:pPr>
            <a:endParaRPr lang="fr-FR" sz="1600" cap="small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Mutuelle Filière Ylang Durable (UNONO Ylang-Ylang </a:t>
            </a:r>
            <a:r>
              <a:rPr lang="fr-FR" sz="1400" dirty="0" err="1"/>
              <a:t>ya</a:t>
            </a:r>
            <a:r>
              <a:rPr lang="fr-FR" sz="1400" dirty="0"/>
              <a:t> </a:t>
            </a:r>
            <a:r>
              <a:rPr lang="fr-FR" sz="1400" dirty="0" err="1"/>
              <a:t>dayima</a:t>
            </a:r>
            <a:r>
              <a:rPr lang="fr-FR" sz="1400" dirty="0"/>
              <a:t> ) créée en septembre 2015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Cotisation de 80 euros par an et par famille pour couvrir les consultations médicales, hospitalisations et médicaments dans un réseau national de prestataires de santé. 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Prise en charge à 50% par </a:t>
            </a:r>
            <a:r>
              <a:rPr lang="fr-FR" sz="1400" dirty="0" err="1"/>
              <a:t>Bernardi</a:t>
            </a:r>
            <a:r>
              <a:rPr lang="fr-FR" sz="1400" dirty="0"/>
              <a:t> et ses clients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dirty="0"/>
              <a:t>985 bénéficiaires sur le premier exercice 2015-2016 (distillateurs, producteurs et leurs familles)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fr-FR" sz="1400" i="1" dirty="0">
                <a:solidFill>
                  <a:srgbClr val="C00000"/>
                </a:solidFill>
              </a:rPr>
              <a:t>Intégration de 200 cueilleuses et leurs familles programmée sur 2017-2018</a:t>
            </a:r>
            <a:endParaRPr lang="fr-FR" sz="1600" i="1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28800"/>
            <a:ext cx="2952000" cy="2171187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fr-FR" dirty="0"/>
              <a:t>Développement de l’accès </a:t>
            </a:r>
            <a:br>
              <a:rPr lang="fr-FR" dirty="0"/>
            </a:br>
            <a:r>
              <a:rPr lang="fr-FR" dirty="0"/>
              <a:t>aux services de banques et d’assurance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30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82738" y="5301436"/>
            <a:ext cx="2338452" cy="1077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Utilisations de l’huile essentielle d’ylang-ylang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47765" y="1483063"/>
            <a:ext cx="61050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cap="small" dirty="0">
                <a:solidFill>
                  <a:srgbClr val="C00000"/>
                </a:solidFill>
              </a:rPr>
              <a:t>Parfumerie</a:t>
            </a:r>
          </a:p>
          <a:p>
            <a:r>
              <a:rPr lang="fr-FR" dirty="0"/>
              <a:t>Utilisée dans de nombreux parfums à succès.</a:t>
            </a:r>
          </a:p>
          <a:p>
            <a:r>
              <a:rPr lang="fr-FR" i="1" dirty="0"/>
              <a:t>Fractions: extra sup, extra, première</a:t>
            </a:r>
          </a:p>
          <a:p>
            <a:endParaRPr lang="fr-FR" dirty="0"/>
          </a:p>
          <a:p>
            <a:r>
              <a:rPr lang="fr-FR" cap="small" dirty="0">
                <a:solidFill>
                  <a:srgbClr val="C00000"/>
                </a:solidFill>
              </a:rPr>
              <a:t>Cosmétique</a:t>
            </a:r>
          </a:p>
          <a:p>
            <a:r>
              <a:rPr lang="fr-FR" dirty="0"/>
              <a:t>Présente dans certaines crèmes anti-âge, gels douches,  laits pour le corps, huiles de massage.</a:t>
            </a:r>
          </a:p>
          <a:p>
            <a:r>
              <a:rPr lang="fr-FR" i="1" dirty="0"/>
              <a:t>Fractions: deuxième, troisième</a:t>
            </a:r>
          </a:p>
          <a:p>
            <a:endParaRPr lang="fr-FR" dirty="0"/>
          </a:p>
          <a:p>
            <a:r>
              <a:rPr lang="fr-FR" cap="small" dirty="0">
                <a:solidFill>
                  <a:srgbClr val="C00000"/>
                </a:solidFill>
              </a:rPr>
              <a:t>Détergence</a:t>
            </a:r>
          </a:p>
          <a:p>
            <a:r>
              <a:rPr lang="fr-FR" dirty="0"/>
              <a:t>Utilisée dans certains mélanges odorants parfumant les produits de nettoyage comme les lessives.</a:t>
            </a:r>
          </a:p>
          <a:p>
            <a:r>
              <a:rPr lang="fr-FR" i="1" dirty="0"/>
              <a:t>Fractions: deuxième, troisième</a:t>
            </a:r>
          </a:p>
          <a:p>
            <a:endParaRPr lang="fr-FR" dirty="0"/>
          </a:p>
          <a:p>
            <a:r>
              <a:rPr lang="fr-FR" cap="small" dirty="0">
                <a:solidFill>
                  <a:srgbClr val="C00000"/>
                </a:solidFill>
              </a:rPr>
              <a:t>Alimentaire</a:t>
            </a:r>
          </a:p>
          <a:p>
            <a:r>
              <a:rPr lang="fr-FR" dirty="0"/>
              <a:t>Utilisée comme additif alimentaire.</a:t>
            </a:r>
          </a:p>
          <a:p>
            <a:r>
              <a:rPr lang="fr-FR" i="1" dirty="0"/>
              <a:t>Fraction: troisième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807278"/>
            <a:ext cx="1340003" cy="134000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38" y="4123342"/>
            <a:ext cx="1302375" cy="1302375"/>
          </a:xfrm>
          <a:prstGeom prst="rect">
            <a:avLst/>
          </a:prstGeom>
        </p:spPr>
      </p:pic>
      <p:pic>
        <p:nvPicPr>
          <p:cNvPr id="10" name="Picture 10" descr="http://i2.cdscdn.com/pdt2/s/1/l/1/700x700/omolilas1l/rw/omo-petit-et-puissant-lilas-blanc-et-ylang-yla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54" y="4085715"/>
            <a:ext cx="1278436" cy="13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98" y="5471496"/>
            <a:ext cx="907929" cy="9079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8" y="2910303"/>
            <a:ext cx="1194142" cy="117541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4" y="5422605"/>
            <a:ext cx="931683" cy="93168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483063"/>
            <a:ext cx="2332966" cy="14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40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512" t="14000" r="28932" b="16701"/>
          <a:stretch>
            <a:fillRect/>
          </a:stretch>
        </p:blipFill>
        <p:spPr bwMode="auto">
          <a:xfrm>
            <a:off x="7164288" y="388601"/>
            <a:ext cx="1201567" cy="115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584176"/>
          </a:xfrm>
        </p:spPr>
        <p:txBody>
          <a:bodyPr>
            <a:normAutofit/>
          </a:bodyPr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96136" y="47971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accent2"/>
                </a:solidFill>
              </a:rPr>
              <a:t>Décembre 2016</a:t>
            </a:r>
          </a:p>
        </p:txBody>
      </p:sp>
    </p:spTree>
    <p:extLst>
      <p:ext uri="{BB962C8B-B14F-4D97-AF65-F5344CB8AC3E}">
        <p14:creationId xmlns:p14="http://schemas.microsoft.com/office/powerpoint/2010/main" val="76841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047" y="162315"/>
            <a:ext cx="8219256" cy="1143000"/>
          </a:xfrm>
        </p:spPr>
        <p:txBody>
          <a:bodyPr/>
          <a:lstStyle/>
          <a:p>
            <a:r>
              <a:rPr lang="fr-FR" dirty="0"/>
              <a:t>Production mondiale d’huile essentielle d’ylang-ylang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7312" t="15656" r="9801" b="8127"/>
          <a:stretch/>
        </p:blipFill>
        <p:spPr>
          <a:xfrm>
            <a:off x="2344989" y="2276872"/>
            <a:ext cx="5756570" cy="39244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3899" t="19369" r="2145" b="8789"/>
          <a:stretch/>
        </p:blipFill>
        <p:spPr>
          <a:xfrm>
            <a:off x="241141" y="3553558"/>
            <a:ext cx="1784260" cy="9749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05499" y="4627814"/>
            <a:ext cx="413951" cy="3521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ZoneTexte 8"/>
          <p:cNvSpPr txBox="1"/>
          <p:nvPr/>
        </p:nvSpPr>
        <p:spPr>
          <a:xfrm>
            <a:off x="-6460" y="3012814"/>
            <a:ext cx="3034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b="1" dirty="0"/>
              <a:t>Comores: 30 à 50 tonnes/an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dirty="0"/>
              <a:t>Madagascar: 20 à 30 tonnes/an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9952" y="5180882"/>
            <a:ext cx="101066" cy="14437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58359" t="38304" r="26614" b="37096"/>
          <a:stretch/>
        </p:blipFill>
        <p:spPr>
          <a:xfrm>
            <a:off x="335481" y="4997133"/>
            <a:ext cx="555856" cy="51187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38" y="4736170"/>
            <a:ext cx="3034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dirty="0"/>
              <a:t>Maurice: 5 tonnes/an</a:t>
            </a:r>
          </a:p>
          <a:p>
            <a:endParaRPr lang="fr-FR" sz="1050" dirty="0"/>
          </a:p>
        </p:txBody>
      </p:sp>
      <p:cxnSp>
        <p:nvCxnSpPr>
          <p:cNvPr id="13" name="Connecteur droit 12"/>
          <p:cNvCxnSpPr>
            <a:stCxn id="11" idx="3"/>
            <a:endCxn id="10" idx="1"/>
          </p:cNvCxnSpPr>
          <p:nvPr/>
        </p:nvCxnSpPr>
        <p:spPr>
          <a:xfrm>
            <a:off x="891337" y="5253071"/>
            <a:ext cx="324861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stCxn id="7" idx="3"/>
            <a:endCxn id="8" idx="1"/>
          </p:cNvCxnSpPr>
          <p:nvPr/>
        </p:nvCxnSpPr>
        <p:spPr>
          <a:xfrm>
            <a:off x="2025401" y="4041032"/>
            <a:ext cx="1380098" cy="762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600268" y="4441238"/>
            <a:ext cx="640991" cy="28235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Rectangle 15"/>
          <p:cNvSpPr/>
          <p:nvPr/>
        </p:nvSpPr>
        <p:spPr>
          <a:xfrm>
            <a:off x="7183855" y="3125161"/>
            <a:ext cx="640991" cy="7501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7" name="ZoneTexte 16"/>
          <p:cNvSpPr txBox="1"/>
          <p:nvPr/>
        </p:nvSpPr>
        <p:spPr>
          <a:xfrm>
            <a:off x="8042126" y="4388418"/>
            <a:ext cx="12012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dirty="0"/>
              <a:t>Indonésie</a:t>
            </a:r>
          </a:p>
          <a:p>
            <a:r>
              <a:rPr lang="fr-FR" sz="1050" dirty="0"/>
              <a:t>        5 à 10 t/an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101559" y="3220563"/>
            <a:ext cx="17122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 dirty="0"/>
              <a:t>Philippines: </a:t>
            </a:r>
          </a:p>
          <a:p>
            <a:r>
              <a:rPr lang="fr-FR" sz="1050" dirty="0"/>
              <a:t>        5 t/an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93047" y="1556338"/>
            <a:ext cx="75827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La production mondiale d’huile essentielle d’ylang-ylang varie entre 60 et 100 tonnes par année.</a:t>
            </a:r>
          </a:p>
          <a:p>
            <a:r>
              <a:rPr lang="fr-FR" sz="1350" dirty="0"/>
              <a:t>Elle provient d’îles situées dans l’océan indien et l’océan pacifique.</a:t>
            </a:r>
          </a:p>
        </p:txBody>
      </p:sp>
    </p:spTree>
    <p:extLst>
      <p:ext uri="{BB962C8B-B14F-4D97-AF65-F5344CB8AC3E}">
        <p14:creationId xmlns:p14="http://schemas.microsoft.com/office/powerpoint/2010/main" val="252695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/>
          <p:cNvGrpSpPr/>
          <p:nvPr/>
        </p:nvGrpSpPr>
        <p:grpSpPr>
          <a:xfrm>
            <a:off x="710163" y="1663780"/>
            <a:ext cx="7723675" cy="3061364"/>
            <a:chOff x="899592" y="1663780"/>
            <a:chExt cx="7723675" cy="3061364"/>
          </a:xfrm>
        </p:grpSpPr>
        <p:grpSp>
          <p:nvGrpSpPr>
            <p:cNvPr id="15" name="Groupe 14"/>
            <p:cNvGrpSpPr/>
            <p:nvPr/>
          </p:nvGrpSpPr>
          <p:grpSpPr>
            <a:xfrm>
              <a:off x="899592" y="1663780"/>
              <a:ext cx="5688632" cy="3061364"/>
              <a:chOff x="1241376" y="1684114"/>
              <a:chExt cx="4909205" cy="2636354"/>
            </a:xfrm>
          </p:grpSpPr>
          <p:pic>
            <p:nvPicPr>
              <p:cNvPr id="16" name="Image 15"/>
              <p:cNvPicPr/>
              <p:nvPr/>
            </p:nvPicPr>
            <p:blipFill rotWithShape="1"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23031" t="14988" r="19852" b="12737"/>
              <a:stretch/>
            </p:blipFill>
            <p:spPr bwMode="auto">
              <a:xfrm>
                <a:off x="1241376" y="1684114"/>
                <a:ext cx="3600400" cy="263635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7" name="Connecteur droit 16"/>
              <p:cNvCxnSpPr/>
              <p:nvPr/>
            </p:nvCxnSpPr>
            <p:spPr>
              <a:xfrm flipV="1">
                <a:off x="2915816" y="1803989"/>
                <a:ext cx="3193893" cy="1198307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2915816" y="3002290"/>
                <a:ext cx="3234765" cy="1116015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3" cstate="print"/>
            <a:srcRect l="28052" t="10109" r="20132" b="11680"/>
            <a:stretch/>
          </p:blipFill>
          <p:spPr>
            <a:xfrm>
              <a:off x="5570127" y="1722053"/>
              <a:ext cx="3053140" cy="2849003"/>
            </a:xfrm>
            <a:prstGeom prst="ellipse">
              <a:avLst/>
            </a:prstGeom>
          </p:spPr>
        </p:pic>
      </p:grpSp>
      <p:grpSp>
        <p:nvGrpSpPr>
          <p:cNvPr id="42" name="Groupe 41"/>
          <p:cNvGrpSpPr/>
          <p:nvPr/>
        </p:nvGrpSpPr>
        <p:grpSpPr>
          <a:xfrm>
            <a:off x="461149" y="4963901"/>
            <a:ext cx="8221702" cy="1110981"/>
            <a:chOff x="303825" y="4963901"/>
            <a:chExt cx="8221702" cy="1110981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529" y="4963901"/>
              <a:ext cx="1368152" cy="1110981"/>
            </a:xfrm>
            <a:prstGeom prst="rect">
              <a:avLst/>
            </a:prstGeom>
          </p:spPr>
        </p:pic>
        <p:grpSp>
          <p:nvGrpSpPr>
            <p:cNvPr id="21" name="Groupe 20"/>
            <p:cNvGrpSpPr/>
            <p:nvPr/>
          </p:nvGrpSpPr>
          <p:grpSpPr>
            <a:xfrm>
              <a:off x="4232185" y="5253787"/>
              <a:ext cx="1008112" cy="719292"/>
              <a:chOff x="4139952" y="5251779"/>
              <a:chExt cx="1008112" cy="719292"/>
            </a:xfrm>
          </p:grpSpPr>
          <p:sp>
            <p:nvSpPr>
              <p:cNvPr id="23" name="Bulle ronde 22"/>
              <p:cNvSpPr/>
              <p:nvPr/>
            </p:nvSpPr>
            <p:spPr>
              <a:xfrm>
                <a:off x="4139952" y="5251779"/>
                <a:ext cx="1008112" cy="719292"/>
              </a:xfrm>
              <a:prstGeom prst="wedgeEllipseCallou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80861" y="5321266"/>
                <a:ext cx="79861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000" b="1" dirty="0">
                    <a:ln w="0"/>
                    <a:solidFill>
                      <a:schemeClr val="accent1"/>
                    </a:solidFill>
                  </a:rPr>
                  <a:t>Français, </a:t>
                </a:r>
              </a:p>
              <a:p>
                <a:pPr algn="ctr"/>
                <a:r>
                  <a:rPr lang="fr-FR" sz="1000" b="1" dirty="0">
                    <a:ln w="0"/>
                    <a:solidFill>
                      <a:schemeClr val="accent1"/>
                    </a:solidFill>
                  </a:rPr>
                  <a:t>Arabe, </a:t>
                </a:r>
              </a:p>
              <a:p>
                <a:pPr algn="ctr"/>
                <a:r>
                  <a:rPr lang="fr-FR" sz="1000" b="1" dirty="0" err="1">
                    <a:ln w="0"/>
                    <a:solidFill>
                      <a:schemeClr val="accent1"/>
                    </a:solidFill>
                  </a:rPr>
                  <a:t>Shikomor</a:t>
                </a:r>
                <a:endParaRPr lang="fr-FR" sz="1000" b="1" dirty="0">
                  <a:ln w="0"/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7" name="Groupe 26"/>
            <p:cNvGrpSpPr/>
            <p:nvPr/>
          </p:nvGrpSpPr>
          <p:grpSpPr>
            <a:xfrm>
              <a:off x="5874801" y="5265438"/>
              <a:ext cx="1152128" cy="794055"/>
              <a:chOff x="5852940" y="5279483"/>
              <a:chExt cx="1152128" cy="794055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2940" y="5279483"/>
                <a:ext cx="1152128" cy="667900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5914280" y="5827317"/>
                <a:ext cx="102944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000" b="1" dirty="0">
                    <a:ln w="0"/>
                    <a:solidFill>
                      <a:schemeClr val="accent1"/>
                    </a:solidFill>
                  </a:rPr>
                  <a:t>800 000 hab.</a:t>
                </a: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7661431" y="5282041"/>
              <a:ext cx="864096" cy="719292"/>
              <a:chOff x="7692991" y="5282041"/>
              <a:chExt cx="864096" cy="719292"/>
            </a:xfrm>
          </p:grpSpPr>
          <p:sp>
            <p:nvSpPr>
              <p:cNvPr id="36" name="ZoneTexte 35"/>
              <p:cNvSpPr txBox="1"/>
              <p:nvPr/>
            </p:nvSpPr>
            <p:spPr>
              <a:xfrm>
                <a:off x="7692991" y="5589240"/>
                <a:ext cx="8640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>
                    <a:ln w="0"/>
                    <a:solidFill>
                      <a:schemeClr val="accent1"/>
                    </a:solidFill>
                  </a:rPr>
                  <a:t>1 861 km</a:t>
                </a:r>
                <a:r>
                  <a:rPr lang="fr-FR" sz="1000" b="1" baseline="30000" dirty="0">
                    <a:ln w="0"/>
                    <a:solidFill>
                      <a:schemeClr val="accent1"/>
                    </a:solidFill>
                  </a:rPr>
                  <a:t>2</a:t>
                </a:r>
                <a:r>
                  <a:rPr lang="fr-FR" sz="1000" b="1" dirty="0">
                    <a:ln w="0"/>
                    <a:solidFill>
                      <a:schemeClr val="accent1"/>
                    </a:solidFill>
                  </a:rPr>
                  <a:t> </a:t>
                </a:r>
              </a:p>
            </p:txBody>
          </p:sp>
          <p:sp>
            <p:nvSpPr>
              <p:cNvPr id="37" name="Pentagone régulier 36"/>
              <p:cNvSpPr/>
              <p:nvPr/>
            </p:nvSpPr>
            <p:spPr>
              <a:xfrm>
                <a:off x="7692991" y="5282041"/>
                <a:ext cx="864096" cy="719292"/>
              </a:xfrm>
              <a:prstGeom prst="pentagon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25" y="5226613"/>
              <a:ext cx="1291200" cy="774720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11560" y="6016293"/>
            <a:ext cx="95243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ln w="0"/>
                <a:solidFill>
                  <a:schemeClr val="accent1"/>
                </a:solidFill>
              </a:rPr>
              <a:t>1975</a:t>
            </a:r>
            <a:endParaRPr lang="fr-FR" sz="1200" b="1" dirty="0">
              <a:ln w="0"/>
              <a:solidFill>
                <a:schemeClr val="accent1"/>
              </a:solidFill>
            </a:endParaRPr>
          </a:p>
        </p:txBody>
      </p:sp>
      <p:sp>
        <p:nvSpPr>
          <p:cNvPr id="24" name="Titre 23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/>
          </a:bodyPr>
          <a:lstStyle/>
          <a:p>
            <a:r>
              <a:rPr lang="fr-FR" sz="3200" dirty="0"/>
              <a:t>Union des Comores</a:t>
            </a:r>
          </a:p>
        </p:txBody>
      </p:sp>
      <p:sp>
        <p:nvSpPr>
          <p:cNvPr id="34" name="Espace réservé du texte 3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0" name="Espace réservé du texte 3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538842" y="5652781"/>
            <a:ext cx="86409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b="1" dirty="0">
                <a:ln w="0"/>
                <a:solidFill>
                  <a:schemeClr val="accent1"/>
                </a:solidFill>
              </a:rPr>
              <a:t>Démocratie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>
          <a:xfrm>
            <a:off x="515473" y="-15466"/>
            <a:ext cx="860444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2090" y="6132155"/>
            <a:ext cx="899419" cy="196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/>
          <a:srcRect l="26791" t="9781" r="50714" b="34346"/>
          <a:stretch/>
        </p:blipFill>
        <p:spPr>
          <a:xfrm>
            <a:off x="1732428" y="1800921"/>
            <a:ext cx="2031844" cy="28803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4902" y="2201369"/>
            <a:ext cx="1296000" cy="648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cap="small" dirty="0">
                <a:solidFill>
                  <a:schemeClr val="tx2"/>
                </a:solidFill>
              </a:rPr>
              <a:t>Ngazidja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1 146 km</a:t>
            </a:r>
            <a:r>
              <a:rPr lang="fr-FR" sz="1200" baseline="30000" dirty="0">
                <a:solidFill>
                  <a:schemeClr val="tx2"/>
                </a:solidFill>
              </a:rPr>
              <a:t>2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400 000 hab.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74902" y="5457635"/>
            <a:ext cx="1296000" cy="648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cap="small" dirty="0">
                <a:solidFill>
                  <a:schemeClr val="tx2"/>
                </a:solidFill>
              </a:rPr>
              <a:t>Mohéli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290 km2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70 000 hab.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81412" y="4871421"/>
            <a:ext cx="1296000" cy="64800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cap="small" dirty="0">
                <a:solidFill>
                  <a:schemeClr val="tx2"/>
                </a:solidFill>
              </a:rPr>
              <a:t>Anjouan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424 km2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</a:rPr>
              <a:t>330 000 hab.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/>
          <a:srcRect l="12335" t="41257" r="22285" b="22874"/>
          <a:stretch/>
        </p:blipFill>
        <p:spPr>
          <a:xfrm>
            <a:off x="1732428" y="4634017"/>
            <a:ext cx="5727447" cy="1767469"/>
          </a:xfrm>
          <a:prstGeom prst="rect">
            <a:avLst/>
          </a:prstGeom>
        </p:spPr>
      </p:pic>
      <p:cxnSp>
        <p:nvCxnSpPr>
          <p:cNvPr id="58" name="Connecteur droit 57"/>
          <p:cNvCxnSpPr>
            <a:stCxn id="9" idx="3"/>
          </p:cNvCxnSpPr>
          <p:nvPr/>
        </p:nvCxnSpPr>
        <p:spPr>
          <a:xfrm flipV="1">
            <a:off x="1570902" y="2516601"/>
            <a:ext cx="921074" cy="876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21" idx="3"/>
          </p:cNvCxnSpPr>
          <p:nvPr/>
        </p:nvCxnSpPr>
        <p:spPr>
          <a:xfrm flipV="1">
            <a:off x="1570902" y="5777045"/>
            <a:ext cx="2184127" cy="459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617118" y="533270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>
            <a:stCxn id="23" idx="1"/>
          </p:cNvCxnSpPr>
          <p:nvPr/>
        </p:nvCxnSpPr>
        <p:spPr>
          <a:xfrm flipH="1" flipV="1">
            <a:off x="6869986" y="5194587"/>
            <a:ext cx="711426" cy="83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/>
          <p:cNvGrpSpPr/>
          <p:nvPr/>
        </p:nvGrpSpPr>
        <p:grpSpPr>
          <a:xfrm>
            <a:off x="3872438" y="1556792"/>
            <a:ext cx="4948034" cy="3007532"/>
            <a:chOff x="3872438" y="1556792"/>
            <a:chExt cx="4948034" cy="3007532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83"/>
            <a:stretch/>
          </p:blipFill>
          <p:spPr>
            <a:xfrm>
              <a:off x="6216144" y="1556792"/>
              <a:ext cx="2604328" cy="204754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r="35812"/>
            <a:stretch/>
          </p:blipFill>
          <p:spPr>
            <a:xfrm>
              <a:off x="6273801" y="1581979"/>
              <a:ext cx="654618" cy="298234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72438" y="3499941"/>
              <a:ext cx="2592000" cy="252000"/>
            </a:xfrm>
            <a:prstGeom prst="rect">
              <a:avLst/>
            </a:prstGeom>
            <a:ln w="3175">
              <a:solidFill>
                <a:schemeClr val="accent6"/>
              </a:solidFill>
            </a:ln>
          </p:spPr>
          <p:txBody>
            <a:bodyPr wrap="square" anchor="ctr" anchorCtr="0">
              <a:spAutoFit/>
            </a:bodyPr>
            <a:lstStyle/>
            <a:p>
              <a:r>
                <a:rPr lang="fr-FR" sz="1100" b="1" dirty="0">
                  <a:solidFill>
                    <a:srgbClr val="C00000"/>
                  </a:solidFill>
                </a:rPr>
                <a:t>Indice de Développement Humain</a:t>
              </a:r>
              <a:endParaRPr lang="fr-FR" sz="600" dirty="0">
                <a:solidFill>
                  <a:srgbClr val="C00000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768352" y="3499941"/>
              <a:ext cx="972000" cy="261610"/>
            </a:xfrm>
            <a:prstGeom prst="rect">
              <a:avLst/>
            </a:prstGeom>
            <a:ln w="3175">
              <a:solidFill>
                <a:schemeClr val="accent6"/>
              </a:solidFill>
            </a:ln>
          </p:spPr>
          <p:txBody>
            <a:bodyPr wrap="square" anchor="ctr" anchorCtr="0">
              <a:spAutoFit/>
            </a:bodyPr>
            <a:lstStyle/>
            <a:p>
              <a:r>
                <a:rPr lang="fr-FR" sz="1100" b="1" dirty="0">
                  <a:solidFill>
                    <a:srgbClr val="C00000"/>
                  </a:solidFill>
                </a:rPr>
                <a:t>159 / 188</a:t>
              </a:r>
            </a:p>
          </p:txBody>
        </p:sp>
        <p:cxnSp>
          <p:nvCxnSpPr>
            <p:cNvPr id="91" name="Connecteur droit 90"/>
            <p:cNvCxnSpPr>
              <a:stCxn id="27" idx="3"/>
              <a:endCxn id="89" idx="1"/>
            </p:cNvCxnSpPr>
            <p:nvPr/>
          </p:nvCxnSpPr>
          <p:spPr>
            <a:xfrm>
              <a:off x="6464438" y="3625941"/>
              <a:ext cx="303914" cy="4805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6768352" y="3933056"/>
              <a:ext cx="972000" cy="261610"/>
            </a:xfrm>
            <a:prstGeom prst="rect">
              <a:avLst/>
            </a:prstGeom>
            <a:ln w="3175">
              <a:solidFill>
                <a:schemeClr val="accent6"/>
              </a:solidFill>
            </a:ln>
          </p:spPr>
          <p:txBody>
            <a:bodyPr wrap="square" anchor="ctr" anchorCtr="0">
              <a:spAutoFit/>
            </a:bodyPr>
            <a:lstStyle/>
            <a:p>
              <a:r>
                <a:rPr lang="fr-FR" sz="1100" b="1" dirty="0">
                  <a:solidFill>
                    <a:srgbClr val="C00000"/>
                  </a:solidFill>
                </a:rPr>
                <a:t>206 / 228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72438" y="3933056"/>
              <a:ext cx="2592000" cy="252000"/>
            </a:xfrm>
            <a:prstGeom prst="rect">
              <a:avLst/>
            </a:prstGeom>
            <a:ln w="3175">
              <a:solidFill>
                <a:schemeClr val="accent6"/>
              </a:solidFill>
            </a:ln>
          </p:spPr>
          <p:txBody>
            <a:bodyPr wrap="square" anchor="ctr" anchorCtr="0">
              <a:spAutoFit/>
            </a:bodyPr>
            <a:lstStyle/>
            <a:p>
              <a:r>
                <a:rPr lang="fr-FR" sz="1100" b="1" dirty="0">
                  <a:solidFill>
                    <a:srgbClr val="C00000"/>
                  </a:solidFill>
                </a:rPr>
                <a:t>Produit Intérieur Brut </a:t>
              </a:r>
              <a:r>
                <a:rPr lang="fr-FR" sz="1100" dirty="0">
                  <a:solidFill>
                    <a:srgbClr val="C00000"/>
                  </a:solidFill>
                </a:rPr>
                <a:t>(0,9 M.USD)</a:t>
              </a:r>
            </a:p>
          </p:txBody>
        </p:sp>
        <p:cxnSp>
          <p:nvCxnSpPr>
            <p:cNvPr id="93" name="Connecteur droit 92"/>
            <p:cNvCxnSpPr>
              <a:stCxn id="12" idx="3"/>
              <a:endCxn id="92" idx="1"/>
            </p:cNvCxnSpPr>
            <p:nvPr/>
          </p:nvCxnSpPr>
          <p:spPr>
            <a:xfrm>
              <a:off x="6464438" y="4059056"/>
              <a:ext cx="303914" cy="4805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/>
            <p:cNvSpPr/>
            <p:nvPr/>
          </p:nvSpPr>
          <p:spPr>
            <a:xfrm>
              <a:off x="4232334" y="2420888"/>
              <a:ext cx="1872208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Un des pays     </a:t>
              </a:r>
            </a:p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 les plus petits </a:t>
              </a:r>
            </a:p>
            <a:p>
              <a:pPr algn="ctr"/>
              <a:r>
                <a:rPr lang="fr-FR" sz="1400" b="1" dirty="0">
                  <a:solidFill>
                    <a:srgbClr val="C00000"/>
                  </a:solidFill>
                </a:rPr>
                <a:t>et les plus pauvres</a:t>
              </a:r>
            </a:p>
          </p:txBody>
        </p:sp>
      </p:grpSp>
      <p:sp>
        <p:nvSpPr>
          <p:cNvPr id="33" name="Espace réservé du texte 3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4" name="Espace réservé du texte 3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5" name="Titre 23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rmAutofit/>
          </a:bodyPr>
          <a:lstStyle/>
          <a:p>
            <a:r>
              <a:rPr lang="fr-FR" sz="3200" dirty="0"/>
              <a:t>Union des Comores</a:t>
            </a:r>
          </a:p>
        </p:txBody>
      </p:sp>
    </p:spTree>
    <p:extLst>
      <p:ext uri="{BB962C8B-B14F-4D97-AF65-F5344CB8AC3E}">
        <p14:creationId xmlns:p14="http://schemas.microsoft.com/office/powerpoint/2010/main" val="134583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 descr="acteurs yla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830" y="1917853"/>
            <a:ext cx="6615026" cy="417544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019704" y="2886804"/>
            <a:ext cx="66754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19704" y="3727811"/>
            <a:ext cx="66754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COLLECTEURS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224283" y="4547653"/>
            <a:ext cx="62662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DISTILLATEURS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28391" y="5405603"/>
            <a:ext cx="66580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PRODUCTEURS DE FLEURS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017545" y="1570901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1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105204" y="157827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945290" y="156991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1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933693" y="155718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5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36459" y="156423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138622" y="1572127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50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158686" y="1570901"/>
            <a:ext cx="641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350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37913" y="5345012"/>
            <a:ext cx="6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4000 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37912" y="4577623"/>
            <a:ext cx="6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500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57497" y="3735363"/>
            <a:ext cx="6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70 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98872" y="2159602"/>
            <a:ext cx="6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7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2344" y="2060848"/>
            <a:ext cx="3110147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IMPORTATEURS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9129" y="2962181"/>
            <a:ext cx="6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5</a:t>
            </a:r>
          </a:p>
        </p:txBody>
      </p:sp>
      <p:pic>
        <p:nvPicPr>
          <p:cNvPr id="38" name="Image 37" descr="240_F_70502376_V4v80bmeuiG3F9zXNOWZoHktfkmSM4Bi.jpg"/>
          <p:cNvPicPr>
            <a:picLocks noChangeAspect="1"/>
          </p:cNvPicPr>
          <p:nvPr/>
        </p:nvPicPr>
        <p:blipFill>
          <a:blip r:embed="rId3" cstate="print"/>
          <a:srcRect l="14493" t="8786" r="14493" b="20338"/>
          <a:stretch>
            <a:fillRect/>
          </a:stretch>
        </p:blipFill>
        <p:spPr>
          <a:xfrm>
            <a:off x="7865328" y="4416355"/>
            <a:ext cx="614356" cy="758541"/>
          </a:xfrm>
          <a:prstGeom prst="rect">
            <a:avLst/>
          </a:prstGeom>
        </p:spPr>
      </p:pic>
      <p:pic>
        <p:nvPicPr>
          <p:cNvPr id="39" name="Image 38" descr="fleur-ylang-yl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5192" y="5275112"/>
            <a:ext cx="738188" cy="738187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7776883" y="2894159"/>
            <a:ext cx="971581" cy="522540"/>
            <a:chOff x="7647924" y="2656582"/>
            <a:chExt cx="1102593" cy="61211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39437" y="2866733"/>
              <a:ext cx="411080" cy="401964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47924" y="2656582"/>
              <a:ext cx="388171" cy="612115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3126" y="2656582"/>
              <a:ext cx="388171" cy="612115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7688622" y="1983227"/>
            <a:ext cx="992270" cy="538429"/>
            <a:chOff x="7719682" y="1785118"/>
            <a:chExt cx="1091756" cy="612115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23267" y="1785118"/>
              <a:ext cx="388171" cy="612115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9682" y="2056176"/>
              <a:ext cx="346297" cy="337184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6094" y="1785118"/>
              <a:ext cx="388171" cy="612115"/>
            </a:xfrm>
            <a:prstGeom prst="rect">
              <a:avLst/>
            </a:prstGeom>
          </p:spPr>
        </p:pic>
      </p:grpSp>
      <p:sp>
        <p:nvSpPr>
          <p:cNvPr id="44" name="Titre 43"/>
          <p:cNvSpPr>
            <a:spLocks noGrp="1"/>
          </p:cNvSpPr>
          <p:nvPr>
            <p:ph type="title"/>
          </p:nvPr>
        </p:nvSpPr>
        <p:spPr>
          <a:xfrm>
            <a:off x="534380" y="260648"/>
            <a:ext cx="8075240" cy="1156990"/>
          </a:xfrm>
        </p:spPr>
        <p:txBody>
          <a:bodyPr>
            <a:noAutofit/>
          </a:bodyPr>
          <a:lstStyle/>
          <a:p>
            <a:pPr lvl="0"/>
            <a:r>
              <a:rPr lang="fr-FR" sz="3200" dirty="0"/>
              <a:t>Acteurs de l’Ylang-ylang aux Comores</a:t>
            </a:r>
          </a:p>
        </p:txBody>
      </p:sp>
      <p:sp>
        <p:nvSpPr>
          <p:cNvPr id="45" name="Espace réservé du texte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6" name="Espace réservé du texte 4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0760" y="3717032"/>
            <a:ext cx="342048" cy="5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993640"/>
            <a:ext cx="6696744" cy="43156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7544" y="1412776"/>
            <a:ext cx="7848873" cy="540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1. </a:t>
            </a:r>
            <a:r>
              <a:rPr lang="fr-FR" b="1" cap="small" dirty="0">
                <a:solidFill>
                  <a:schemeClr val="tx2"/>
                </a:solidFill>
              </a:rPr>
              <a:t>Principe général de la distillation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Titre 5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Processus traditionnel de production </a:t>
            </a:r>
            <a:br>
              <a:rPr lang="fr-FR" sz="3200" dirty="0"/>
            </a:br>
            <a:r>
              <a:rPr lang="fr-FR" sz="3200" dirty="0"/>
              <a:t>de l’huile essentielle d’Ylang-ylang</a:t>
            </a:r>
          </a:p>
        </p:txBody>
      </p:sp>
    </p:spTree>
    <p:extLst>
      <p:ext uri="{BB962C8B-B14F-4D97-AF65-F5344CB8AC3E}">
        <p14:creationId xmlns:p14="http://schemas.microsoft.com/office/powerpoint/2010/main" val="352862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67544" y="1403484"/>
            <a:ext cx="78488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2. </a:t>
            </a:r>
            <a:r>
              <a:rPr lang="fr-FR" b="1" cap="small" dirty="0">
                <a:solidFill>
                  <a:schemeClr val="tx2"/>
                </a:solidFill>
              </a:rPr>
              <a:t>Taux de rendement de la distillation d’Ylang-ylang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575556" y="1916832"/>
            <a:ext cx="7992888" cy="4153540"/>
            <a:chOff x="468585" y="2059694"/>
            <a:chExt cx="7992888" cy="4153540"/>
          </a:xfrm>
        </p:grpSpPr>
        <p:pic>
          <p:nvPicPr>
            <p:cNvPr id="50" name="Image 49" descr="240_F_70502376_V4v80bmeuiG3F9zXNOWZoHktfkmSM4Bi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93" t="8786" r="14493" b="20338"/>
            <a:stretch>
              <a:fillRect/>
            </a:stretch>
          </p:blipFill>
          <p:spPr>
            <a:xfrm>
              <a:off x="4040294" y="5013176"/>
              <a:ext cx="971949" cy="1200058"/>
            </a:xfrm>
            <a:prstGeom prst="rect">
              <a:avLst/>
            </a:prstGeom>
          </p:spPr>
        </p:pic>
        <p:sp>
          <p:nvSpPr>
            <p:cNvPr id="2060" name="ZoneTexte 2059"/>
            <p:cNvSpPr txBox="1"/>
            <p:nvPr/>
          </p:nvSpPr>
          <p:spPr>
            <a:xfrm>
              <a:off x="2402032" y="4753095"/>
              <a:ext cx="1800200" cy="82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0,7 kg</a:t>
              </a:r>
            </a:p>
            <a:p>
              <a:pPr algn="ctr"/>
              <a:r>
                <a:rPr lang="fr-FR" sz="1400" dirty="0">
                  <a:solidFill>
                    <a:schemeClr val="tx2"/>
                  </a:solidFill>
                </a:rPr>
                <a:t>De Qualités Hautes</a:t>
              </a:r>
            </a:p>
            <a:p>
              <a:pPr algn="ctr"/>
              <a:r>
                <a:rPr lang="fr-FR" sz="1400" dirty="0">
                  <a:solidFill>
                    <a:schemeClr val="tx2"/>
                  </a:solidFill>
                </a:rPr>
                <a:t>(Extra, I, II) 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745183" y="2059694"/>
              <a:ext cx="7439693" cy="1980000"/>
              <a:chOff x="693314" y="2059694"/>
              <a:chExt cx="7439693" cy="1980000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693314" y="2059694"/>
                <a:ext cx="1980000" cy="1980000"/>
                <a:chOff x="693314" y="2078369"/>
                <a:chExt cx="1980000" cy="1980000"/>
              </a:xfrm>
            </p:grpSpPr>
            <p:pic>
              <p:nvPicPr>
                <p:cNvPr id="2050" name="Image 2049"/>
                <p:cNvPicPr preferRelativeResize="0">
                  <a:picLocks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93314" y="2078369"/>
                  <a:ext cx="1980000" cy="1980000"/>
                </a:xfrm>
                <a:prstGeom prst="rect">
                  <a:avLst/>
                </a:prstGeom>
              </p:spPr>
            </p:pic>
            <p:sp>
              <p:nvSpPr>
                <p:cNvPr id="2059" name="ZoneTexte 2058"/>
                <p:cNvSpPr txBox="1"/>
                <p:nvPr/>
              </p:nvSpPr>
              <p:spPr>
                <a:xfrm>
                  <a:off x="693314" y="2745204"/>
                  <a:ext cx="1980000" cy="646331"/>
                </a:xfrm>
                <a:prstGeom prst="rect">
                  <a:avLst/>
                </a:prstGeom>
                <a:solidFill>
                  <a:schemeClr val="bg1">
                    <a:alpha val="79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tx2"/>
                      </a:solidFill>
                    </a:rPr>
                    <a:t>100 KG </a:t>
                  </a:r>
                </a:p>
                <a:p>
                  <a:pPr algn="ctr"/>
                  <a:r>
                    <a:rPr lang="fr-FR" b="1" dirty="0">
                      <a:solidFill>
                        <a:schemeClr val="tx2"/>
                      </a:solidFill>
                    </a:rPr>
                    <a:t>de fleurs</a:t>
                  </a:r>
                </a:p>
              </p:txBody>
            </p:sp>
          </p:grpSp>
          <p:grpSp>
            <p:nvGrpSpPr>
              <p:cNvPr id="23" name="Groupe 22"/>
              <p:cNvGrpSpPr/>
              <p:nvPr/>
            </p:nvGrpSpPr>
            <p:grpSpPr>
              <a:xfrm>
                <a:off x="6153007" y="2059694"/>
                <a:ext cx="1980000" cy="1980000"/>
                <a:chOff x="6153007" y="2060848"/>
                <a:chExt cx="1980000" cy="1980000"/>
              </a:xfrm>
            </p:grpSpPr>
            <p:pic>
              <p:nvPicPr>
                <p:cNvPr id="2053" name="Image 2052"/>
                <p:cNvPicPr preferRelativeResize="0"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153007" y="2060848"/>
                  <a:ext cx="1980000" cy="1980000"/>
                </a:xfrm>
                <a:prstGeom prst="rect">
                  <a:avLst/>
                </a:prstGeom>
              </p:spPr>
            </p:pic>
            <p:sp>
              <p:nvSpPr>
                <p:cNvPr id="45" name="ZoneTexte 44"/>
                <p:cNvSpPr txBox="1"/>
                <p:nvPr/>
              </p:nvSpPr>
              <p:spPr>
                <a:xfrm>
                  <a:off x="6153007" y="2727683"/>
                  <a:ext cx="1980000" cy="646331"/>
                </a:xfrm>
                <a:prstGeom prst="rect">
                  <a:avLst/>
                </a:prstGeom>
                <a:solidFill>
                  <a:schemeClr val="bg1">
                    <a:alpha val="79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tx2"/>
                      </a:solidFill>
                    </a:rPr>
                    <a:t>2 m</a:t>
                  </a:r>
                  <a:r>
                    <a:rPr lang="fr-FR" b="1" baseline="30000" dirty="0">
                      <a:solidFill>
                        <a:schemeClr val="tx2"/>
                      </a:solidFill>
                    </a:rPr>
                    <a:t>3</a:t>
                  </a:r>
                </a:p>
                <a:p>
                  <a:pPr algn="ctr"/>
                  <a:r>
                    <a:rPr lang="fr-FR" b="1" baseline="30000" dirty="0">
                      <a:solidFill>
                        <a:schemeClr val="tx2"/>
                      </a:solidFill>
                    </a:rPr>
                    <a:t> </a:t>
                  </a:r>
                  <a:r>
                    <a:rPr lang="fr-FR" b="1" dirty="0">
                      <a:solidFill>
                        <a:schemeClr val="tx2"/>
                      </a:solidFill>
                    </a:rPr>
                    <a:t>de bois</a:t>
                  </a:r>
                </a:p>
              </p:txBody>
            </p:sp>
          </p:grpSp>
          <p:grpSp>
            <p:nvGrpSpPr>
              <p:cNvPr id="22" name="Groupe 21"/>
              <p:cNvGrpSpPr/>
              <p:nvPr/>
            </p:nvGrpSpPr>
            <p:grpSpPr>
              <a:xfrm>
                <a:off x="3423160" y="2059694"/>
                <a:ext cx="1980000" cy="1980000"/>
                <a:chOff x="3521157" y="2041019"/>
                <a:chExt cx="1980000" cy="1980000"/>
              </a:xfrm>
            </p:grpSpPr>
            <p:pic>
              <p:nvPicPr>
                <p:cNvPr id="2063" name="Image 2062"/>
                <p:cNvPicPr preferRelativeResize="0">
                  <a:picLocks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521157" y="2041019"/>
                  <a:ext cx="1980000" cy="1980000"/>
                </a:xfrm>
                <a:prstGeom prst="rect">
                  <a:avLst/>
                </a:prstGeom>
              </p:spPr>
            </p:pic>
            <p:sp>
              <p:nvSpPr>
                <p:cNvPr id="58" name="ZoneTexte 57"/>
                <p:cNvSpPr txBox="1"/>
                <p:nvPr/>
              </p:nvSpPr>
              <p:spPr>
                <a:xfrm>
                  <a:off x="3521157" y="2707854"/>
                  <a:ext cx="1980000" cy="646331"/>
                </a:xfrm>
                <a:prstGeom prst="rect">
                  <a:avLst/>
                </a:prstGeom>
                <a:solidFill>
                  <a:schemeClr val="bg1">
                    <a:alpha val="79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tx2"/>
                      </a:solidFill>
                    </a:rPr>
                    <a:t>3 000 litres d’eau</a:t>
                  </a:r>
                </a:p>
              </p:txBody>
            </p:sp>
          </p:grpSp>
        </p:grpSp>
        <p:sp>
          <p:nvSpPr>
            <p:cNvPr id="60" name="ZoneTexte 59"/>
            <p:cNvSpPr txBox="1"/>
            <p:nvPr/>
          </p:nvSpPr>
          <p:spPr>
            <a:xfrm>
              <a:off x="4850304" y="4725144"/>
              <a:ext cx="1800000" cy="82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4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tx2"/>
                  </a:solidFill>
                </a:rPr>
                <a:t>1,3 kg</a:t>
              </a:r>
            </a:p>
            <a:p>
              <a:pPr algn="ctr"/>
              <a:r>
                <a:rPr lang="fr-FR" sz="1400" dirty="0">
                  <a:solidFill>
                    <a:schemeClr val="tx2"/>
                  </a:solidFill>
                </a:rPr>
                <a:t>De 3ème qualité</a:t>
              </a:r>
            </a:p>
            <a:p>
              <a:pPr algn="ctr"/>
              <a:r>
                <a:rPr lang="fr-FR" sz="1400" dirty="0">
                  <a:solidFill>
                    <a:schemeClr val="tx2"/>
                  </a:solidFill>
                </a:rPr>
                <a:t>(III) </a:t>
              </a:r>
            </a:p>
          </p:txBody>
        </p:sp>
        <p:sp>
          <p:nvSpPr>
            <p:cNvPr id="2064" name="Accolade fermante 2063"/>
            <p:cNvSpPr/>
            <p:nvPr/>
          </p:nvSpPr>
          <p:spPr>
            <a:xfrm rot="5400000">
              <a:off x="3883568" y="363262"/>
              <a:ext cx="1162922" cy="7992888"/>
            </a:xfrm>
            <a:prstGeom prst="rightBrace">
              <a:avLst>
                <a:gd name="adj1" fmla="val 8333"/>
                <a:gd name="adj2" fmla="val 49271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space réservé du texte 17"/>
          <p:cNvSpPr>
            <a:spLocks noGrp="1"/>
          </p:cNvSpPr>
          <p:nvPr>
            <p:ph type="body" sz="quarter" idx="12"/>
          </p:nvPr>
        </p:nvSpPr>
        <p:spPr>
          <a:xfrm>
            <a:off x="3636987" y="6381328"/>
            <a:ext cx="2303462" cy="47625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3"/>
          </p:nvPr>
        </p:nvSpPr>
        <p:spPr>
          <a:xfrm>
            <a:off x="5940449" y="6381328"/>
            <a:ext cx="2017713" cy="47625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Titre 5"/>
          <p:cNvSpPr>
            <a:spLocks noGrp="1"/>
          </p:cNvSpPr>
          <p:nvPr>
            <p:ph type="title"/>
          </p:nvPr>
        </p:nvSpPr>
        <p:spPr>
          <a:xfrm>
            <a:off x="858416" y="274638"/>
            <a:ext cx="742716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200" dirty="0"/>
              <a:t>Processus traditionnel de production </a:t>
            </a:r>
            <a:br>
              <a:rPr lang="fr-FR" sz="3200" dirty="0"/>
            </a:br>
            <a:r>
              <a:rPr lang="fr-FR" sz="3200" dirty="0"/>
              <a:t>de l’huile essentielle d’Ylang-ylang</a:t>
            </a:r>
          </a:p>
        </p:txBody>
      </p:sp>
    </p:spTree>
    <p:extLst>
      <p:ext uri="{BB962C8B-B14F-4D97-AF65-F5344CB8AC3E}">
        <p14:creationId xmlns:p14="http://schemas.microsoft.com/office/powerpoint/2010/main" val="2928560991"/>
      </p:ext>
    </p:extLst>
  </p:cSld>
  <p:clrMapOvr>
    <a:masterClrMapping/>
  </p:clrMapOvr>
</p:sld>
</file>

<file path=ppt/theme/theme1.xml><?xml version="1.0" encoding="utf-8"?>
<a:theme xmlns:a="http://schemas.openxmlformats.org/drawingml/2006/main" name="2Mains_ppt type">
  <a:themeElements>
    <a:clrScheme name="2Mains">
      <a:dk1>
        <a:sysClr val="windowText" lastClr="000000"/>
      </a:dk1>
      <a:lt1>
        <a:sysClr val="window" lastClr="FFFFFF"/>
      </a:lt1>
      <a:dk2>
        <a:srgbClr val="004F5C"/>
      </a:dk2>
      <a:lt2>
        <a:srgbClr val="EEECE1"/>
      </a:lt2>
      <a:accent1>
        <a:srgbClr val="004F5C"/>
      </a:accent1>
      <a:accent2>
        <a:srgbClr val="00AA86"/>
      </a:accent2>
      <a:accent3>
        <a:srgbClr val="F6D654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Mains">
      <a:majorFont>
        <a:latin typeface="Trebuchet MS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2Mains_ppt type</Template>
  <TotalTime>0</TotalTime>
  <Words>1435</Words>
  <Application>Microsoft Office PowerPoint</Application>
  <PresentationFormat>Affichage à l'écran (4:3)</PresentationFormat>
  <Paragraphs>337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Tahoma</vt:lpstr>
      <vt:lpstr>Trebuchet MS</vt:lpstr>
      <vt:lpstr>Wingdings</vt:lpstr>
      <vt:lpstr>2Mains_ppt type</vt:lpstr>
      <vt:lpstr>Présentation PowerPoint</vt:lpstr>
      <vt:lpstr>Fiche d’identité de l’huile essentielle d’ylang-ylang</vt:lpstr>
      <vt:lpstr>Utilisations de l’huile essentielle d’ylang-ylang</vt:lpstr>
      <vt:lpstr>Production mondiale d’huile essentielle d’ylang-ylang</vt:lpstr>
      <vt:lpstr>Union des Comores</vt:lpstr>
      <vt:lpstr>Union des Comores</vt:lpstr>
      <vt:lpstr>Acteurs de l’Ylang-ylang aux Comores</vt:lpstr>
      <vt:lpstr>Processus traditionnel de production  de l’huile essentielle d’Ylang-ylang</vt:lpstr>
      <vt:lpstr>Processus traditionnel de production  de l’huile essentielle d’Ylang-ylang</vt:lpstr>
      <vt:lpstr>Présentation PowerPoint</vt:lpstr>
      <vt:lpstr>Processus traditionnel de production  de l’huile essentielle d’Ylang-ylang</vt:lpstr>
      <vt:lpstr>Processus traditionnel de production  de l’huile essentielle d’Ylang-ylang</vt:lpstr>
      <vt:lpstr>Processus traditionnel de production  de l’huile essentielle d’Ylang-ylang</vt:lpstr>
      <vt:lpstr>Processus traditionnel de production  de l’huile essentielle d’Ylang-ylang</vt:lpstr>
      <vt:lpstr>Programme Filière Durable Ylang</vt:lpstr>
      <vt:lpstr>Programme Filière Durable Ylang</vt:lpstr>
      <vt:lpstr>Gestion responsable des ressources énergétiques</vt:lpstr>
      <vt:lpstr>Gestion responsable des ressources énergétiques</vt:lpstr>
      <vt:lpstr>Gestion responsable des ressources énergétiques</vt:lpstr>
      <vt:lpstr>Gestion responsable des ressources énergétiques</vt:lpstr>
      <vt:lpstr>Gestion responsable des ressources énergétiques</vt:lpstr>
      <vt:lpstr>Renforcement des compétences  des acteurs</vt:lpstr>
      <vt:lpstr>Renforcement des compétences  des acteurs</vt:lpstr>
      <vt:lpstr>Renforcement des compétences  des acteurs</vt:lpstr>
      <vt:lpstr>Amélioration des conditions  matérielles de production</vt:lpstr>
      <vt:lpstr>Amélioration des conditions  matérielles de production</vt:lpstr>
      <vt:lpstr>Amélioration de l’organisation  de la filière</vt:lpstr>
      <vt:lpstr>Amélioration de l’organisation  de la filière</vt:lpstr>
      <vt:lpstr>Développement de l’accès  aux services de banques et d’assurance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2016-12-06T22:46:15Z</dcterms:created>
  <dcterms:modified xsi:type="dcterms:W3CDTF">2016-12-07T00:31:50Z</dcterms:modified>
  <cp:contentStatus/>
</cp:coreProperties>
</file>