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tif" ContentType="image/tif"/>
  <Default Extension="png" ContentType="image/pn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43"/>
  </p:normalViewPr>
  <p:slideViewPr>
    <p:cSldViewPr snapToGrid="0" snapToObjects="1">
      <p:cViewPr varScale="1">
        <p:scale>
          <a:sx n="84" d="100"/>
          <a:sy n="84" d="100"/>
        </p:scale>
        <p:origin x="12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220361"/>
          <c:y val="0.207218"/>
          <c:w val="0.559278"/>
          <c:h val="0.69746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Région 1</c:v>
                </c:pt>
              </c:strCache>
            </c:strRef>
          </c:tx>
          <c:spPr>
            <a:solidFill>
              <a:srgbClr val="0E74C3"/>
            </a:solidFill>
            <a:ln w="12700" cap="flat">
              <a:noFill/>
              <a:miter lim="400000"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FDBA47"/>
              </a:solidFill>
              <a:ln w="12700" cap="flat">
                <a:noFill/>
                <a:miter lim="400000"/>
              </a:ln>
              <a:effectLst>
                <a:outerShdw blurRad="50800" dist="25400" dir="5400000" algn="tl">
                  <a:srgbClr val="000000">
                    <a:alpha val="50000"/>
                  </a:srgbClr>
                </a:outerShdw>
              </a:effectLst>
            </c:spPr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2800" b="0" i="0" u="none" strike="noStrike">
                      <a:solidFill>
                        <a:srgbClr val="FFFFFF"/>
                      </a:solidFill>
                      <a:effectLst>
                        <a:outerShdw blurRad="127000" dist="2739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Verdana"/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2800" b="0" i="0" u="none" strike="noStrike">
                      <a:solidFill>
                        <a:srgbClr val="FFFFFF"/>
                      </a:solidFill>
                      <a:effectLst>
                        <a:outerShdw blurRad="127000" dist="2739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Verdana"/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0" i="0" u="none" strike="noStrike">
                    <a:solidFill>
                      <a:srgbClr val="FFFFFF"/>
                    </a:solidFill>
                    <a:effectLst>
                      <a:outerShdw blurRad="127000" dist="27390" dir="5400000" algn="tl">
                        <a:srgbClr val="000000">
                          <a:alpha val="60000"/>
                        </a:srgbClr>
                      </a:outerShdw>
                    </a:effectLst>
                    <a:latin typeface="Verdana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97.2</c:v>
                </c:pt>
                <c:pt idx="1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0"/>
          <c:y val="0.0"/>
          <c:w val="1.0"/>
          <c:h val="0.177146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400" b="0" i="0" u="none" strike="noStrike">
              <a:solidFill>
                <a:srgbClr val="0065C1"/>
              </a:solidFill>
              <a:latin typeface="Verdana"/>
            </a:defRPr>
          </a:pPr>
          <a:endParaRPr lang="fr-FR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625151"/>
          <c:y val="0.0792435"/>
          <c:w val="0.342588"/>
          <c:h val="0.829013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Région 1</c:v>
                </c:pt>
              </c:strCache>
            </c:strRef>
          </c:tx>
          <c:spPr>
            <a:gradFill flip="none" rotWithShape="1">
              <a:gsLst>
                <a:gs pos="0">
                  <a:srgbClr val="2ECAFA"/>
                </a:gs>
                <a:gs pos="100000">
                  <a:srgbClr val="3482D5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dPt>
            <c:idx val="0"/>
            <c:bubble3D val="0"/>
          </c:dPt>
          <c:dPt>
            <c:idx val="1"/>
            <c:bubble3D val="0"/>
            <c:spPr>
              <a:gradFill flip="none" rotWithShape="1">
                <a:gsLst>
                  <a:gs pos="0">
                    <a:srgbClr val="87DF8F"/>
                  </a:gs>
                  <a:gs pos="100000">
                    <a:srgbClr val="18A536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50800" dist="25400" dir="5400000" algn="tl">
                  <a:srgbClr val="000000">
                    <a:alpha val="50000"/>
                  </a:srgbClr>
                </a:outerShdw>
              </a:effectLst>
            </c:spPr>
          </c:dPt>
          <c:dPt>
            <c:idx val="2"/>
            <c:bubble3D val="0"/>
            <c:spPr>
              <a:gradFill flip="none" rotWithShape="1">
                <a:gsLst>
                  <a:gs pos="0">
                    <a:srgbClr val="F9E845"/>
                  </a:gs>
                  <a:gs pos="100000">
                    <a:srgbClr val="C7AC2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50800" dist="25400" dir="5400000" algn="tl">
                  <a:srgbClr val="000000">
                    <a:alpha val="50000"/>
                  </a:srgbClr>
                </a:outerShdw>
              </a:effectLst>
            </c:spPr>
          </c:dPt>
          <c:dPt>
            <c:idx val="3"/>
            <c:bubble3D val="0"/>
            <c:spPr>
              <a:gradFill flip="none" rotWithShape="1">
                <a:gsLst>
                  <a:gs pos="0">
                    <a:srgbClr val="F1A733"/>
                  </a:gs>
                  <a:gs pos="100000">
                    <a:srgbClr val="E47F27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50800" dist="25400" dir="5400000" algn="tl">
                  <a:srgbClr val="000000">
                    <a:alpha val="50000"/>
                  </a:srgbClr>
                </a:outerShdw>
              </a:effectLst>
            </c:spPr>
          </c:dPt>
          <c:dPt>
            <c:idx val="4"/>
            <c:bubble3D val="0"/>
            <c:spPr>
              <a:gradFill flip="none" rotWithShape="1">
                <a:gsLst>
                  <a:gs pos="0">
                    <a:srgbClr val="FC5C30"/>
                  </a:gs>
                  <a:gs pos="100000">
                    <a:srgbClr val="D3311D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50800" dist="25400" dir="5400000" algn="tl">
                  <a:srgbClr val="000000">
                    <a:alpha val="50000"/>
                  </a:srgbClr>
                </a:outerShdw>
              </a:effectLst>
            </c:spPr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2800" b="0" i="0" u="none" strike="noStrike">
                      <a:solidFill>
                        <a:srgbClr val="FFFFFF"/>
                      </a:solidFill>
                      <a:effectLst>
                        <a:outerShdw blurRad="127000" dist="2739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Verdana"/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2800" b="0" i="0" u="none" strike="noStrike">
                      <a:solidFill>
                        <a:srgbClr val="FFFFFF"/>
                      </a:solidFill>
                      <a:effectLst>
                        <a:outerShdw blurRad="127000" dist="2739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Verdana"/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2800" b="0" i="0" u="none" strike="noStrike">
                      <a:solidFill>
                        <a:srgbClr val="FFFFFF"/>
                      </a:solidFill>
                      <a:effectLst>
                        <a:outerShdw blurRad="127000" dist="2739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Verdana"/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2800" b="0" i="0" u="none" strike="noStrike">
                      <a:solidFill>
                        <a:srgbClr val="FFFFFF"/>
                      </a:solidFill>
                      <a:effectLst>
                        <a:outerShdw blurRad="127000" dist="2739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Verdana"/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2800" b="0" i="0" u="none" strike="noStrike">
                      <a:solidFill>
                        <a:srgbClr val="FFFFFF"/>
                      </a:solidFill>
                      <a:effectLst>
                        <a:outerShdw blurRad="127000" dist="2739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Verdana"/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0" i="0" u="none" strike="noStrike">
                    <a:solidFill>
                      <a:srgbClr val="FFFFFF"/>
                    </a:solidFill>
                    <a:effectLst>
                      <a:outerShdw blurRad="127000" dist="27390" dir="5400000" algn="tl">
                        <a:srgbClr val="000000">
                          <a:alpha val="60000"/>
                        </a:srgbClr>
                      </a:outerShdw>
                    </a:effectLst>
                    <a:latin typeface="Verdana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Positive</c:v>
                </c:pt>
                <c:pt idx="1">
                  <c:v>Très positive</c:v>
                </c:pt>
                <c:pt idx="2">
                  <c:v>Négative</c:v>
                </c:pt>
                <c:pt idx="3">
                  <c:v>Très négative</c:v>
                </c:pt>
                <c:pt idx="4">
                  <c:v>Neutre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47.2</c:v>
                </c:pt>
                <c:pt idx="1">
                  <c:v>19.4</c:v>
                </c:pt>
                <c:pt idx="2">
                  <c:v>8.3</c:v>
                </c:pt>
                <c:pt idx="3">
                  <c:v>8.3</c:v>
                </c:pt>
                <c:pt idx="4">
                  <c:v>16.7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l"/>
      <c:layout>
        <c:manualLayout>
          <c:xMode val="edge"/>
          <c:yMode val="edge"/>
          <c:x val="0.0"/>
          <c:y val="0.0787977"/>
          <c:w val="0.592227"/>
          <c:h val="0.854905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400" b="0" i="0" u="none" strike="noStrike">
              <a:solidFill>
                <a:srgbClr val="0065C1"/>
              </a:solidFill>
              <a:latin typeface="Verdana"/>
            </a:defRPr>
          </a:pPr>
          <a:endParaRPr lang="fr-FR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0"/>
  <c:style val="18"/>
  <c:chart>
    <c:title>
      <c:tx>
        <c:rich>
          <a:bodyPr rot="0"/>
          <a:lstStyle/>
          <a:p>
            <a:pPr>
              <a:defRPr sz="2800" b="0" i="0" u="none" strike="noStrike">
                <a:solidFill>
                  <a:srgbClr val="FFFFFF"/>
                </a:solidFill>
                <a:latin typeface="Helvetica Light"/>
              </a:defRPr>
            </a:pPr>
            <a:r>
              <a:rPr sz="2800" b="0" i="0" u="none" strike="noStrike">
                <a:solidFill>
                  <a:srgbClr val="FFFFFF"/>
                </a:solidFill>
                <a:latin typeface="Helvetica Light"/>
              </a:rPr>
              <a:t>Classement</a:t>
            </a:r>
          </a:p>
        </c:rich>
      </c:tx>
      <c:layout>
        <c:manualLayout>
          <c:xMode val="edge"/>
          <c:yMode val="edge"/>
          <c:x val="0.203023"/>
          <c:y val="0.0"/>
          <c:w val="0.126104"/>
          <c:h val="0.0916939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281723"/>
          <c:y val="0.0916939"/>
          <c:w val="0.236957"/>
          <c:h val="0.633068"/>
        </c:manualLayout>
      </c:layout>
      <c:barChart>
        <c:barDir val="bar"/>
        <c:grouping val="clustered"/>
        <c:varyColors val="0"/>
        <c:ser>
          <c:idx val="0"/>
          <c:order val="0"/>
          <c:tx>
            <c:v>Classement</c:v>
          </c:tx>
          <c:spPr>
            <a:gradFill flip="none" rotWithShape="1">
              <a:gsLst>
                <a:gs pos="0">
                  <a:srgbClr val="2ECAFA"/>
                </a:gs>
                <a:gs pos="100000">
                  <a:srgbClr val="3482D5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dPt>
            <c:idx val="0"/>
            <c:invertIfNegative val="1"/>
            <c:bubble3D val="0"/>
          </c:dPt>
          <c:dPt>
            <c:idx val="1"/>
            <c:invertIfNegative val="1"/>
            <c:bubble3D val="0"/>
            <c:spPr>
              <a:gradFill flip="none" rotWithShape="1">
                <a:gsLst>
                  <a:gs pos="0">
                    <a:srgbClr val="87DF8F"/>
                  </a:gs>
                  <a:gs pos="100000">
                    <a:srgbClr val="18A536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50800" dist="25400" dir="5400000" algn="tl">
                  <a:srgbClr val="000000">
                    <a:alpha val="50000"/>
                  </a:srgbClr>
                </a:outerShdw>
              </a:effectLst>
            </c:spPr>
          </c:dPt>
          <c:dPt>
            <c:idx val="2"/>
            <c:invertIfNegative val="1"/>
            <c:bubble3D val="0"/>
            <c:spPr>
              <a:gradFill flip="none" rotWithShape="1">
                <a:gsLst>
                  <a:gs pos="0">
                    <a:srgbClr val="F9E845"/>
                  </a:gs>
                  <a:gs pos="100000">
                    <a:srgbClr val="C7AC2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50800" dist="25400" dir="5400000" algn="tl">
                  <a:srgbClr val="000000">
                    <a:alpha val="50000"/>
                  </a:srgbClr>
                </a:outerShdw>
              </a:effectLst>
            </c:spPr>
          </c:dPt>
          <c:dPt>
            <c:idx val="3"/>
            <c:invertIfNegative val="1"/>
            <c:bubble3D val="0"/>
            <c:spPr>
              <a:gradFill flip="none" rotWithShape="1">
                <a:gsLst>
                  <a:gs pos="0">
                    <a:srgbClr val="F1A733"/>
                  </a:gs>
                  <a:gs pos="100000">
                    <a:srgbClr val="E47F27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50800" dist="25400" dir="5400000" algn="tl">
                  <a:srgbClr val="000000">
                    <a:alpha val="50000"/>
                  </a:srgbClr>
                </a:outerShdw>
              </a:effectLst>
            </c:spPr>
          </c:dPt>
          <c:dPt>
            <c:idx val="4"/>
            <c:invertIfNegative val="1"/>
            <c:bubble3D val="0"/>
            <c:spPr>
              <a:gradFill flip="none" rotWithShape="1">
                <a:gsLst>
                  <a:gs pos="0">
                    <a:srgbClr val="FC5C30"/>
                  </a:gs>
                  <a:gs pos="100000">
                    <a:srgbClr val="D3311D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50800" dist="25400" dir="5400000" algn="tl">
                  <a:srgbClr val="000000">
                    <a:alpha val="50000"/>
                  </a:srgbClr>
                </a:outerShdw>
              </a:effectLst>
            </c:spPr>
          </c:dPt>
          <c:dPt>
            <c:idx val="5"/>
            <c:invertIfNegative val="1"/>
            <c:bubble3D val="0"/>
            <c:spPr>
              <a:gradFill flip="none" rotWithShape="1">
                <a:gsLst>
                  <a:gs pos="0">
                    <a:srgbClr val="885CB2"/>
                  </a:gs>
                  <a:gs pos="100000">
                    <a:srgbClr val="773F9B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50800" dist="25400" dir="5400000" algn="tl">
                  <a:srgbClr val="000000">
                    <a:alpha val="50000"/>
                  </a:srgbClr>
                </a:outerShdw>
              </a:effectLst>
            </c:spPr>
          </c:dPt>
          <c:dLbls>
            <c:dLbl>
              <c:idx val="0"/>
              <c:numFmt formatCode="#,##0" sourceLinked="0"/>
              <c:spPr/>
              <c:txPr>
                <a:bodyPr/>
                <a:lstStyle/>
                <a:p>
                  <a:pPr>
                    <a:defRPr sz="2800" b="0" i="0" u="none" strike="noStrike">
                      <a:solidFill>
                        <a:srgbClr val="FFFFFF"/>
                      </a:solidFill>
                      <a:effectLst>
                        <a:outerShdw blurRad="127000" dist="2739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#,##0" sourceLinked="0"/>
              <c:spPr/>
              <c:txPr>
                <a:bodyPr/>
                <a:lstStyle/>
                <a:p>
                  <a:pPr>
                    <a:defRPr sz="2800" b="0" i="0" u="none" strike="noStrike">
                      <a:solidFill>
                        <a:srgbClr val="FFFFFF"/>
                      </a:solidFill>
                      <a:effectLst>
                        <a:outerShdw blurRad="127000" dist="2739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numFmt formatCode="#,##0" sourceLinked="0"/>
              <c:spPr/>
              <c:txPr>
                <a:bodyPr/>
                <a:lstStyle/>
                <a:p>
                  <a:pPr>
                    <a:defRPr sz="2800" b="0" i="0" u="none" strike="noStrike">
                      <a:solidFill>
                        <a:srgbClr val="FFFFFF"/>
                      </a:solidFill>
                      <a:effectLst>
                        <a:outerShdw blurRad="127000" dist="2739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numFmt formatCode="#,##0" sourceLinked="0"/>
              <c:spPr/>
              <c:txPr>
                <a:bodyPr/>
                <a:lstStyle/>
                <a:p>
                  <a:pPr>
                    <a:defRPr sz="2800" b="0" i="0" u="none" strike="noStrike">
                      <a:solidFill>
                        <a:srgbClr val="FFFFFF"/>
                      </a:solidFill>
                      <a:effectLst>
                        <a:outerShdw blurRad="127000" dist="2739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numFmt formatCode="#,##0" sourceLinked="0"/>
              <c:spPr/>
              <c:txPr>
                <a:bodyPr/>
                <a:lstStyle/>
                <a:p>
                  <a:pPr>
                    <a:defRPr sz="2800" b="0" i="0" u="none" strike="noStrike">
                      <a:solidFill>
                        <a:srgbClr val="FFFFFF"/>
                      </a:solidFill>
                      <a:effectLst>
                        <a:outerShdw blurRad="127000" dist="2739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numFmt formatCode="#,##0" sourceLinked="0"/>
              <c:spPr/>
              <c:txPr>
                <a:bodyPr/>
                <a:lstStyle/>
                <a:p>
                  <a:pPr>
                    <a:defRPr sz="2800" b="0" i="0" u="none" strike="noStrike">
                      <a:solidFill>
                        <a:srgbClr val="FFFFFF"/>
                      </a:solidFill>
                      <a:effectLst>
                        <a:outerShdw blurRad="127000" dist="2739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0" i="0" u="none" strike="noStrike">
                    <a:solidFill>
                      <a:srgbClr val="FFFFFF"/>
                    </a:solidFill>
                    <a:effectLst>
                      <a:outerShdw blurRad="127000" dist="27390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6"/>
              <c:pt idx="0">
                <c:v>Burger King</c:v>
              </c:pt>
              <c:pt idx="1">
                <c:v>McDonald's</c:v>
              </c:pt>
              <c:pt idx="2">
                <c:v>Subway</c:v>
              </c:pt>
              <c:pt idx="3">
                <c:v>KFC</c:v>
              </c:pt>
              <c:pt idx="4">
                <c:v>Quick</c:v>
              </c:pt>
              <c:pt idx="5">
                <c:v>O'Tacos</c:v>
              </c:pt>
            </c:strLit>
          </c:cat>
          <c:val>
            <c:numLit>
              <c:formatCode>General</c:formatCode>
              <c:ptCount val="6"/>
              <c:pt idx="0">
                <c:v>3.4</c:v>
              </c:pt>
              <c:pt idx="1">
                <c:v>3.1</c:v>
              </c:pt>
              <c:pt idx="2">
                <c:v>2.7</c:v>
              </c:pt>
              <c:pt idx="3">
                <c:v>2.5</c:v>
              </c:pt>
              <c:pt idx="4">
                <c:v>2.4</c:v>
              </c:pt>
              <c:pt idx="5">
                <c:v>2.0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40"/>
        <c:axId val="-2093497744"/>
        <c:axId val="-2093492432"/>
      </c:barChart>
      <c:catAx>
        <c:axId val="-2093497744"/>
        <c:scaling>
          <c:orientation val="maxMin"/>
        </c:scaling>
        <c:delete val="0"/>
        <c:axPos val="l"/>
        <c:title>
          <c:tx>
            <c:rich>
              <a:bodyPr rot="-5400000"/>
              <a:lstStyle/>
              <a:p>
                <a:pPr>
                  <a:defRPr sz="2200" b="0" i="0" u="none" strike="noStrike">
                    <a:solidFill>
                      <a:srgbClr val="FFFFFF"/>
                    </a:solidFill>
                    <a:latin typeface="Helvetica Light"/>
                  </a:defRPr>
                </a:pPr>
                <a:r>
                  <a:rPr sz="2200" b="0" i="0" u="none" strike="noStrike">
                    <a:solidFill>
                      <a:srgbClr val="FFFFFF"/>
                    </a:solidFill>
                    <a:latin typeface="Helvetica Light"/>
                  </a:rPr>
                  <a:t>Axe des catégories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FFFFFF"/>
            </a:solidFill>
            <a:prstDash val="solid"/>
            <a:miter lim="400000"/>
          </a:ln>
        </c:spPr>
        <c:txPr>
          <a:bodyPr rot="0"/>
          <a:lstStyle/>
          <a:p>
            <a:pPr>
              <a:defRPr sz="2200" b="0" i="0" u="none" strike="noStrike">
                <a:solidFill>
                  <a:srgbClr val="FFFFFF"/>
                </a:solidFill>
                <a:latin typeface="Helvetica Light"/>
              </a:defRPr>
            </a:pPr>
            <a:endParaRPr lang="fr-FR"/>
          </a:p>
        </c:txPr>
        <c:crossAx val="-2093492432"/>
        <c:crosses val="autoZero"/>
        <c:auto val="1"/>
        <c:lblAlgn val="ctr"/>
        <c:lblOffset val="100"/>
        <c:noMultiLvlLbl val="1"/>
      </c:catAx>
      <c:valAx>
        <c:axId val="-2093492432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DEDDD5"/>
              </a:solidFill>
              <a:custDash>
                <a:ds d="200000" sp="200000"/>
              </a:custDash>
              <a:miter lim="400000"/>
            </a:ln>
          </c:spPr>
        </c:majorGridlines>
        <c:title>
          <c:tx>
            <c:rich>
              <a:bodyPr rot="0"/>
              <a:lstStyle/>
              <a:p>
                <a:pPr>
                  <a:defRPr sz="2200" b="0" i="0" u="none" strike="noStrike">
                    <a:solidFill>
                      <a:srgbClr val="FFFFFF"/>
                    </a:solidFill>
                    <a:latin typeface="Helvetica Light"/>
                  </a:defRPr>
                </a:pPr>
                <a:r>
                  <a:rPr sz="2200" b="0" i="0" u="none" strike="noStrike">
                    <a:solidFill>
                      <a:srgbClr val="FFFFFF"/>
                    </a:solidFill>
                    <a:latin typeface="Helvetica Light"/>
                  </a:rPr>
                  <a:t>Axe des valeurs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high"/>
        <c:spPr>
          <a:ln w="12700" cap="flat">
            <a:solidFill>
              <a:srgbClr val="FFFFFF"/>
            </a:solidFill>
            <a:prstDash val="solid"/>
            <a:miter lim="400000"/>
          </a:ln>
        </c:spPr>
        <c:txPr>
          <a:bodyPr rot="0"/>
          <a:lstStyle/>
          <a:p>
            <a:pPr>
              <a:defRPr sz="2200" b="0" i="0" u="none" strike="noStrike">
                <a:solidFill>
                  <a:srgbClr val="FFFFFF"/>
                </a:solidFill>
                <a:latin typeface="Helvetica Light"/>
              </a:defRPr>
            </a:pPr>
            <a:endParaRPr lang="fr-FR"/>
          </a:p>
        </c:txPr>
        <c:crossAx val="-2093497744"/>
        <c:crosses val="autoZero"/>
        <c:crossBetween val="between"/>
        <c:majorUnit val="0.85"/>
        <c:minorUnit val="0.42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542007"/>
          <c:y val="0.254817"/>
          <c:w val="0.457993"/>
          <c:h val="0.33182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400" b="0" i="0" u="none" strike="noStrike">
              <a:solidFill>
                <a:srgbClr val="0065C1"/>
              </a:solidFill>
              <a:latin typeface="Verdana"/>
            </a:defRPr>
          </a:pPr>
          <a:endParaRPr lang="fr-FR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956779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-Gilles Allain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kabox.fr/repondre.php?s=112448&amp;d=SPzmaRhCt7eu" TargetMode="External"/><Relationship Id="rId4" Type="http://schemas.openxmlformats.org/officeDocument/2006/relationships/chart" Target="../charts/chart1.xml"/><Relationship Id="rId5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hyperlink" Target="http://www.askabox.fr/resultats.php?s=112448&amp;r=SqgVJcOTNt3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hyperlink" Target="https://www.burgerking.fr/histoire/195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4" Type="http://schemas.openxmlformats.org/officeDocument/2006/relationships/image" Target="../media/image10.tif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subTitle" sz="quarter" idx="1"/>
          </p:nvPr>
        </p:nvSpPr>
        <p:spPr>
          <a:xfrm>
            <a:off x="533400" y="304800"/>
            <a:ext cx="4017814" cy="1533625"/>
          </a:xfrm>
          <a:prstGeom prst="rect">
            <a:avLst/>
          </a:prstGeom>
        </p:spPr>
        <p:txBody>
          <a:bodyPr/>
          <a:lstStyle/>
          <a:p>
            <a:pPr algn="l" defTabSz="572516">
              <a:defRPr sz="3136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LESENECHAL Lucas </a:t>
            </a:r>
          </a:p>
          <a:p>
            <a:pPr algn="l" defTabSz="572516">
              <a:defRPr sz="3136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M1 MMS</a:t>
            </a:r>
          </a:p>
        </p:txBody>
      </p:sp>
      <p:sp>
        <p:nvSpPr>
          <p:cNvPr id="120" name="Shape 120"/>
          <p:cNvSpPr/>
          <p:nvPr/>
        </p:nvSpPr>
        <p:spPr>
          <a:xfrm>
            <a:off x="4572496" y="6426200"/>
            <a:ext cx="4342408" cy="1533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560831">
              <a:defRPr sz="3072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FICHE DE MARQUE</a:t>
            </a:r>
          </a:p>
          <a:p>
            <a:pPr defTabSz="560831">
              <a:defRPr sz="3072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Politique prix-produit</a:t>
            </a:r>
          </a:p>
          <a:p>
            <a:pPr defTabSz="560831">
              <a:defRPr sz="3072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Christelle De Lassus</a:t>
            </a:r>
          </a:p>
        </p:txBody>
      </p:sp>
      <p:pic>
        <p:nvPicPr>
          <p:cNvPr id="12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32374" y="2024074"/>
            <a:ext cx="3622652" cy="3622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673596" y="1143328"/>
            <a:ext cx="11657608" cy="680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IDENTITE DE LA MARQUE</a:t>
            </a:r>
          </a:p>
        </p:txBody>
      </p:sp>
      <p:pic>
        <p:nvPicPr>
          <p:cNvPr id="17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5131" y="196688"/>
            <a:ext cx="814538" cy="814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asted-image-filter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50800" y="3786563"/>
            <a:ext cx="3903199" cy="3903198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/>
          <p:nvPr/>
        </p:nvSpPr>
        <p:spPr>
          <a:xfrm>
            <a:off x="770343" y="3200298"/>
            <a:ext cx="3708240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100">
                <a:solidFill>
                  <a:srgbClr val="E9222D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PHYSIQUE</a:t>
            </a:r>
          </a:p>
          <a:p>
            <a:pPr>
              <a:defRPr sz="2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Emballages papier</a:t>
            </a:r>
          </a:p>
          <a:p>
            <a:pPr>
              <a:defRPr sz="2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Burgers généreux</a:t>
            </a:r>
          </a:p>
          <a:p>
            <a:pPr>
              <a:defRPr sz="2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Omniprésence du logo</a:t>
            </a:r>
          </a:p>
          <a:p>
            <a:pPr>
              <a:defRPr sz="2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Viande grillée à la flamme</a:t>
            </a:r>
          </a:p>
          <a:p>
            <a:pPr>
              <a:defRPr sz="2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Déco moderne - 70’s</a:t>
            </a:r>
          </a:p>
        </p:txBody>
      </p:sp>
      <p:sp>
        <p:nvSpPr>
          <p:cNvPr id="179" name="Shape 179"/>
          <p:cNvSpPr/>
          <p:nvPr/>
        </p:nvSpPr>
        <p:spPr>
          <a:xfrm>
            <a:off x="998887" y="5902694"/>
            <a:ext cx="3251151" cy="264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>
                <a:solidFill>
                  <a:srgbClr val="E9222D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RELATION</a:t>
            </a:r>
          </a:p>
          <a:p>
            <a:pPr>
              <a:defRPr sz="2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Rendre jaloux les amis</a:t>
            </a:r>
          </a:p>
          <a:p>
            <a:pPr>
              <a:defRPr sz="2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(réseaux sociaux), </a:t>
            </a:r>
          </a:p>
          <a:p>
            <a:pPr>
              <a:defRPr sz="2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Sentiment</a:t>
            </a:r>
          </a:p>
          <a:p>
            <a:pPr>
              <a:defRPr sz="2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d’exclusivité,</a:t>
            </a:r>
          </a:p>
          <a:p>
            <a:pPr>
              <a:defRPr sz="2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Sentiment de proximité cultivé sur les réseaux sociaux</a:t>
            </a:r>
          </a:p>
        </p:txBody>
      </p:sp>
      <p:sp>
        <p:nvSpPr>
          <p:cNvPr id="180" name="Shape 180"/>
          <p:cNvSpPr/>
          <p:nvPr/>
        </p:nvSpPr>
        <p:spPr>
          <a:xfrm>
            <a:off x="4876824" y="7785534"/>
            <a:ext cx="3251152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>
                <a:solidFill>
                  <a:srgbClr val="E9222D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REFLET</a:t>
            </a:r>
          </a:p>
          <a:p>
            <a:pPr>
              <a:defRPr sz="2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Modernité</a:t>
            </a:r>
          </a:p>
          <a:p>
            <a:pPr>
              <a:defRPr sz="2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Bon-vivant</a:t>
            </a:r>
          </a:p>
          <a:p>
            <a:pPr>
              <a:defRPr sz="2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Dynamisme</a:t>
            </a:r>
          </a:p>
        </p:txBody>
      </p:sp>
      <p:sp>
        <p:nvSpPr>
          <p:cNvPr id="181" name="Shape 181"/>
          <p:cNvSpPr/>
          <p:nvPr/>
        </p:nvSpPr>
        <p:spPr>
          <a:xfrm>
            <a:off x="8424766" y="3359048"/>
            <a:ext cx="3251151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>
                <a:solidFill>
                  <a:srgbClr val="E9222D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CULTURE</a:t>
            </a:r>
          </a:p>
          <a:p>
            <a:pPr>
              <a:defRPr sz="2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Américaine</a:t>
            </a:r>
          </a:p>
          <a:p>
            <a:pPr>
              <a:defRPr sz="2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Générosité</a:t>
            </a:r>
          </a:p>
          <a:p>
            <a:pPr>
              <a:defRPr sz="2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Authenticité</a:t>
            </a:r>
          </a:p>
          <a:p>
            <a:pPr>
              <a:defRPr sz="2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Mythe du Whopper</a:t>
            </a:r>
          </a:p>
        </p:txBody>
      </p:sp>
      <p:pic>
        <p:nvPicPr>
          <p:cNvPr id="18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57850" y="4893611"/>
            <a:ext cx="1689100" cy="168910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>
            <a:off x="8526218" y="5902694"/>
            <a:ext cx="3251151" cy="264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>
                <a:solidFill>
                  <a:srgbClr val="E9222D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MENTALISATION</a:t>
            </a:r>
          </a:p>
          <a:p>
            <a:pPr>
              <a:defRPr sz="2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Se faire plaisir</a:t>
            </a:r>
          </a:p>
          <a:p>
            <a:pPr>
              <a:defRPr sz="2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Manger bon-marché</a:t>
            </a:r>
          </a:p>
          <a:p>
            <a:pPr>
              <a:defRPr sz="2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Manger quelquechose de recherché (peu de restaurants) et d’américain</a:t>
            </a:r>
          </a:p>
        </p:txBody>
      </p:sp>
      <p:sp>
        <p:nvSpPr>
          <p:cNvPr id="184" name="Shape 184"/>
          <p:cNvSpPr/>
          <p:nvPr/>
        </p:nvSpPr>
        <p:spPr>
          <a:xfrm>
            <a:off x="4876824" y="2273922"/>
            <a:ext cx="3251152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>
                <a:solidFill>
                  <a:srgbClr val="E9222D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Personnalité</a:t>
            </a:r>
          </a:p>
          <a:p>
            <a:pPr>
              <a:defRPr sz="2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Généreux, Gourmand, Cool, Gros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/>
        </p:nvSpPr>
        <p:spPr>
          <a:xfrm>
            <a:off x="673596" y="1143328"/>
            <a:ext cx="11657608" cy="680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ANALYSE DES RESULTATS D’UN QUESTIONNAIRE</a:t>
            </a:r>
          </a:p>
        </p:txBody>
      </p:sp>
      <p:pic>
        <p:nvPicPr>
          <p:cNvPr id="18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5131" y="196688"/>
            <a:ext cx="814538" cy="814538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/>
          <p:nvPr/>
        </p:nvSpPr>
        <p:spPr>
          <a:xfrm>
            <a:off x="651611" y="1956422"/>
            <a:ext cx="11345818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74315" indent="-374315" algn="l">
              <a:buSzPct val="75000"/>
              <a:buChar char="•"/>
              <a:defRPr sz="24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Afin de mesurer la perception de Burger King chez les consommateurs, j’ai réalisé un mini questionnaire : </a:t>
            </a:r>
            <a:r>
              <a:rPr sz="1600" u="sng">
                <a:hlinkClick r:id="rId3"/>
              </a:rPr>
              <a:t>http://www.askabox.fr/repondre.php?s=112448&amp;d=SPzmaRhCt7eu</a:t>
            </a:r>
            <a:r>
              <a:rPr sz="1600" b="1"/>
              <a:t> </a:t>
            </a:r>
          </a:p>
          <a:p>
            <a:pPr marL="249543" indent="-249543" algn="l">
              <a:buSzPct val="75000"/>
              <a:buChar char="•"/>
              <a:defRPr sz="16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 </a:t>
            </a:r>
            <a:r>
              <a:rPr sz="2400" b="0"/>
              <a:t>Sur 36 répondants : </a:t>
            </a:r>
          </a:p>
        </p:txBody>
      </p:sp>
      <p:sp>
        <p:nvSpPr>
          <p:cNvPr id="189" name="Shape 189"/>
          <p:cNvSpPr/>
          <p:nvPr/>
        </p:nvSpPr>
        <p:spPr>
          <a:xfrm>
            <a:off x="829491" y="3536326"/>
            <a:ext cx="1134581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E9222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Connaissez-vous la marque Burger King ?</a:t>
            </a:r>
          </a:p>
        </p:txBody>
      </p:sp>
      <p:graphicFrame>
        <p:nvGraphicFramePr>
          <p:cNvPr id="190" name="Chart 190"/>
          <p:cNvGraphicFramePr/>
          <p:nvPr/>
        </p:nvGraphicFramePr>
        <p:xfrm>
          <a:off x="4965949" y="4138329"/>
          <a:ext cx="3072902" cy="2420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1" name="Shape 191"/>
          <p:cNvSpPr/>
          <p:nvPr/>
        </p:nvSpPr>
        <p:spPr>
          <a:xfrm>
            <a:off x="829491" y="6531326"/>
            <a:ext cx="1134581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E9222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Quelle est votre opinion générale sur la marque ?</a:t>
            </a:r>
          </a:p>
        </p:txBody>
      </p:sp>
      <p:graphicFrame>
        <p:nvGraphicFramePr>
          <p:cNvPr id="192" name="Chart 192"/>
          <p:cNvGraphicFramePr/>
          <p:nvPr/>
        </p:nvGraphicFramePr>
        <p:xfrm>
          <a:off x="1058431" y="7099290"/>
          <a:ext cx="5450448" cy="2218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3" name="Shape 193"/>
          <p:cNvSpPr/>
          <p:nvPr/>
        </p:nvSpPr>
        <p:spPr>
          <a:xfrm>
            <a:off x="7129260" y="7594267"/>
            <a:ext cx="503976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« Bonne qualité », « Bon marché », </a:t>
            </a:r>
          </a:p>
          <a:p>
            <a:pPr>
              <a:defRPr sz="20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« Meilleure que McDo et KFC », </a:t>
            </a:r>
          </a:p>
          <a:p>
            <a:pPr>
              <a:defRPr sz="20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« Bonne qualité du service », « Gras »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673596" y="1143328"/>
            <a:ext cx="11657608" cy="680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ANALYSE DES RESULTATS D’UN QUESTIONNAIRE</a:t>
            </a:r>
          </a:p>
        </p:txBody>
      </p:sp>
      <p:pic>
        <p:nvPicPr>
          <p:cNvPr id="19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5131" y="196688"/>
            <a:ext cx="814538" cy="814538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829491" y="1956422"/>
            <a:ext cx="11345818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E9222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Pouvez-vous évaluer sur une échelle de 1 à 5 ces marques de restauration rapide ? </a:t>
            </a:r>
          </a:p>
        </p:txBody>
      </p:sp>
      <p:graphicFrame>
        <p:nvGraphicFramePr>
          <p:cNvPr id="198" name="Chart 198"/>
          <p:cNvGraphicFramePr/>
          <p:nvPr/>
        </p:nvGraphicFramePr>
        <p:xfrm>
          <a:off x="-2823382" y="2775932"/>
          <a:ext cx="14886166" cy="3601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9" name="Shape 199"/>
          <p:cNvSpPr/>
          <p:nvPr/>
        </p:nvSpPr>
        <p:spPr>
          <a:xfrm>
            <a:off x="829491" y="5661047"/>
            <a:ext cx="11345818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E9222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Si Burger King était une personne, quels seraient ses traits de personnalité ? </a:t>
            </a:r>
          </a:p>
        </p:txBody>
      </p:sp>
      <p:pic>
        <p:nvPicPr>
          <p:cNvPr id="200" name="Capture d'écran 2016-11-25 12.19.4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28689" y="6712708"/>
            <a:ext cx="4547422" cy="2324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/>
        </p:nvSpPr>
        <p:spPr>
          <a:xfrm>
            <a:off x="673596" y="1143328"/>
            <a:ext cx="11657608" cy="680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ANALYSE DES RESULTATS D’UN QUESTIONNAIRE</a:t>
            </a:r>
          </a:p>
        </p:txBody>
      </p:sp>
      <p:pic>
        <p:nvPicPr>
          <p:cNvPr id="20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5131" y="196688"/>
            <a:ext cx="814538" cy="814538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829491" y="1956422"/>
            <a:ext cx="11345818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E9222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Citez quelques mots qui vous viennent en tête en pensant à cette marque</a:t>
            </a:r>
          </a:p>
        </p:txBody>
      </p:sp>
      <p:pic>
        <p:nvPicPr>
          <p:cNvPr id="205" name="Capture d'écran 2016-11-25 12.30.4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3608" y="2998466"/>
            <a:ext cx="3317584" cy="2798855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920402" y="6580266"/>
            <a:ext cx="11163996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2618" indent="-362618" algn="l">
              <a:buSzPct val="75000"/>
              <a:buChar char="➡"/>
              <a:defRPr sz="3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Perception plutôt positive, fidèle à ce que la marque souhaite communiquer</a:t>
            </a:r>
          </a:p>
          <a:p>
            <a:pPr algn="l">
              <a:defRPr sz="3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3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Détail des résultats : </a:t>
            </a:r>
            <a:r>
              <a:rPr sz="1600" u="sng">
                <a:hlinkClick r:id="rId4"/>
              </a:rPr>
              <a:t>http://www.askabox.fr/resultats.php?s=112448&amp;r=SqgVJcOTNt3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673596" y="1155700"/>
            <a:ext cx="8452198" cy="721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/>
          </a:bodyPr>
          <a:lstStyle>
            <a:lvl1pPr algn="l"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QUELQUES CHIFFRES et DATES CLÉS</a:t>
            </a:r>
          </a:p>
        </p:txBody>
      </p:sp>
      <p:sp>
        <p:nvSpPr>
          <p:cNvPr id="124" name="Shape 124"/>
          <p:cNvSpPr/>
          <p:nvPr/>
        </p:nvSpPr>
        <p:spPr>
          <a:xfrm>
            <a:off x="709438" y="2251397"/>
            <a:ext cx="11161912" cy="5758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374315" indent="-374315" algn="l">
              <a:buClr>
                <a:srgbClr val="E9222D"/>
              </a:buClr>
              <a:buSzPct val="75000"/>
              <a:buChar char="‣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>
                <a:solidFill>
                  <a:srgbClr val="DC2517"/>
                </a:solidFill>
              </a:rPr>
              <a:t>1954</a:t>
            </a:r>
            <a:r>
              <a:t> </a:t>
            </a:r>
            <a:r>
              <a:rPr>
                <a:solidFill>
                  <a:srgbClr val="E9222D"/>
                </a:solidFill>
              </a:rPr>
              <a:t>:</a:t>
            </a:r>
            <a:r>
              <a:t> création du premier restaurant à Miami</a:t>
            </a:r>
          </a:p>
          <a:p>
            <a:pPr marL="374315" indent="-374315" algn="l">
              <a:buSzPct val="75000"/>
              <a:buChar char="•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/>
              <a:t>7300</a:t>
            </a:r>
            <a:r>
              <a:t> restaurants aux Etats-Unis</a:t>
            </a:r>
          </a:p>
          <a:p>
            <a:pPr marL="374315" indent="-374315" algn="l">
              <a:buSzPct val="75000"/>
              <a:buChar char="•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/>
              <a:t>3600</a:t>
            </a:r>
            <a:r>
              <a:t> dans le reste du monde</a:t>
            </a:r>
          </a:p>
          <a:p>
            <a:pPr marL="374315" indent="-374315" algn="l">
              <a:buClr>
                <a:srgbClr val="E9222D"/>
              </a:buClr>
              <a:buSzPct val="75000"/>
              <a:buChar char="‣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>
                <a:solidFill>
                  <a:srgbClr val="DC2517"/>
                </a:solidFill>
              </a:rPr>
              <a:t>1980 </a:t>
            </a:r>
            <a:r>
              <a:rPr>
                <a:solidFill>
                  <a:srgbClr val="DC2517"/>
                </a:solidFill>
              </a:rPr>
              <a:t>:</a:t>
            </a:r>
            <a:r>
              <a:rPr b="1">
                <a:solidFill>
                  <a:srgbClr val="DC2517"/>
                </a:solidFill>
              </a:rPr>
              <a:t> </a:t>
            </a:r>
            <a:r>
              <a:t>première ouverture en France</a:t>
            </a:r>
          </a:p>
          <a:p>
            <a:pPr marL="374315" indent="-374315" algn="l">
              <a:buClr>
                <a:srgbClr val="E9222D"/>
              </a:buClr>
              <a:buSzPct val="75000"/>
              <a:buChar char="‣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>
                <a:solidFill>
                  <a:srgbClr val="DC2517"/>
                </a:solidFill>
              </a:rPr>
              <a:t>1997 </a:t>
            </a:r>
            <a:r>
              <a:rPr>
                <a:solidFill>
                  <a:srgbClr val="DC2517"/>
                </a:solidFill>
              </a:rPr>
              <a:t>: </a:t>
            </a:r>
            <a:r>
              <a:t>départ pour faire rentabilité</a:t>
            </a:r>
          </a:p>
          <a:p>
            <a:pPr marL="374315" indent="-374315" algn="l">
              <a:buClr>
                <a:srgbClr val="E9222D"/>
              </a:buClr>
              <a:buSzPct val="75000"/>
              <a:buChar char="‣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>
                <a:solidFill>
                  <a:srgbClr val="DC2517"/>
                </a:solidFill>
              </a:rPr>
              <a:t>2012 </a:t>
            </a:r>
            <a:r>
              <a:rPr>
                <a:solidFill>
                  <a:srgbClr val="DC2517"/>
                </a:solidFill>
              </a:rPr>
              <a:t>: </a:t>
            </a:r>
            <a:r>
              <a:t>réouverture le 22 décembre (Marseille) </a:t>
            </a:r>
          </a:p>
          <a:p>
            <a:pPr marL="374315" indent="-374315" algn="l">
              <a:buSzPct val="75000"/>
              <a:buChar char="•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/>
              <a:t>86</a:t>
            </a:r>
            <a:r>
              <a:t> restaurants en France </a:t>
            </a:r>
          </a:p>
          <a:p>
            <a:pPr marL="374315" indent="-374315" algn="l">
              <a:buSzPct val="75000"/>
              <a:buChar char="•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/>
              <a:t>600</a:t>
            </a:r>
            <a:r>
              <a:t> restaurants prévus d’ici 2020 (franchise)</a:t>
            </a:r>
          </a:p>
          <a:p>
            <a:pPr algn="l"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       Quick devient Burger King</a:t>
            </a:r>
          </a:p>
          <a:p>
            <a:pPr marL="374315" indent="-374315" algn="l">
              <a:buSzPct val="75000"/>
              <a:buChar char="•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/>
              <a:t>100 millions € </a:t>
            </a:r>
            <a:r>
              <a:t>de CA en 2014 (France)</a:t>
            </a:r>
          </a:p>
        </p:txBody>
      </p:sp>
      <p:pic>
        <p:nvPicPr>
          <p:cNvPr id="12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5131" y="196688"/>
            <a:ext cx="814538" cy="81453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1164505" y="6425951"/>
            <a:ext cx="480915" cy="203449"/>
          </a:xfrm>
          <a:prstGeom prst="rightArrow">
            <a:avLst>
              <a:gd name="adj1" fmla="val 17962"/>
              <a:gd name="adj2" fmla="val 127411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673596" y="1143328"/>
            <a:ext cx="8622507" cy="631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CONCEPT</a:t>
            </a:r>
          </a:p>
        </p:txBody>
      </p:sp>
      <p:pic>
        <p:nvPicPr>
          <p:cNvPr id="12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5131" y="196688"/>
            <a:ext cx="814538" cy="814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Capture d'écran 2016-11-23 16.53.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77400" y="7822251"/>
            <a:ext cx="2050000" cy="1310731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>
            <a:off x="690294" y="2166795"/>
            <a:ext cx="11170168" cy="504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100" b="1">
                <a:solidFill>
                  <a:srgbClr val="E9222D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Restauration rapide sur place ou à emporter :</a:t>
            </a:r>
          </a:p>
          <a:p>
            <a:pPr marL="421105" indent="-421105" algn="l">
              <a:buSzPct val="75000"/>
              <a:buChar char="๏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steaks grillés à la flamme</a:t>
            </a:r>
          </a:p>
          <a:p>
            <a:pPr marL="421105" indent="-421105" algn="l">
              <a:buSzPct val="75000"/>
              <a:buChar char="๏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personnalisation « infinie » des produits</a:t>
            </a:r>
          </a:p>
          <a:p>
            <a:pPr marL="421105" indent="-421105" algn="l">
              <a:buSzPct val="75000"/>
              <a:buChar char="๏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carte variée + burger mythique : Whopper</a:t>
            </a:r>
          </a:p>
          <a:p>
            <a:pPr marL="421105" indent="-421105" algn="l">
              <a:buSzPct val="75000"/>
              <a:buChar char="๏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forte culture Américaine :</a:t>
            </a:r>
          </a:p>
          <a:p>
            <a:pPr marL="421105" indent="-421105" algn="l">
              <a:buSzPct val="75000"/>
              <a:buChar char="➡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emballage papier, portions, anglicismes…</a:t>
            </a:r>
          </a:p>
          <a:p>
            <a:pPr marL="421105" indent="-421105" algn="l">
              <a:buSzPct val="75000"/>
              <a:buChar char="๏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intérieurs aux tons rouges et blancs                 (mix de moderne et années 70)</a:t>
            </a:r>
          </a:p>
          <a:p>
            <a:pPr marL="421105" indent="-421105" algn="l">
              <a:buSzPct val="75000"/>
              <a:buChar char="๏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logo sur les tables et écritures murales</a:t>
            </a:r>
          </a:p>
          <a:p>
            <a:pPr marL="421105" indent="-421105" algn="l">
              <a:buSzPct val="75000"/>
              <a:buChar char="➡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communication visuelle au coeur du concept</a:t>
            </a:r>
          </a:p>
        </p:txBody>
      </p:sp>
      <p:pic>
        <p:nvPicPr>
          <p:cNvPr id="132" name="Image 131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09521" y="7612938"/>
            <a:ext cx="2764315" cy="1716655"/>
          </a:xfrm>
          <a:prstGeom prst="rect">
            <a:avLst/>
          </a:prstGeom>
        </p:spPr>
      </p:pic>
      <p:pic>
        <p:nvPicPr>
          <p:cNvPr id="133" name="Image 132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39346" y="7612938"/>
            <a:ext cx="2581333" cy="17166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673596" y="1143328"/>
            <a:ext cx="8622507" cy="631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CULTURE D’ENTREPRISE</a:t>
            </a:r>
          </a:p>
        </p:txBody>
      </p:sp>
      <p:pic>
        <p:nvPicPr>
          <p:cNvPr id="13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5131" y="196688"/>
            <a:ext cx="814538" cy="814538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703351" y="2089149"/>
            <a:ext cx="11170168" cy="702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100" b="1">
                <a:solidFill>
                  <a:srgbClr val="E9222D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Culture du mythe : </a:t>
            </a:r>
            <a:r>
              <a:rPr sz="1700" i="1">
                <a:solidFill>
                  <a:srgbClr val="FDBA47"/>
                </a:solidFill>
              </a:rPr>
              <a:t>(source : </a:t>
            </a:r>
            <a:r>
              <a:rPr sz="1700" u="sng">
                <a:solidFill>
                  <a:srgbClr val="FDBA47"/>
                </a:solidFill>
                <a:hlinkClick r:id="rId3"/>
              </a:rPr>
              <a:t>https://www.burgerking.fr/histoire/1954</a:t>
            </a:r>
            <a:r>
              <a:rPr sz="1700" i="1">
                <a:solidFill>
                  <a:srgbClr val="FDBA47"/>
                </a:solidFill>
              </a:rPr>
              <a:t>)</a:t>
            </a:r>
          </a:p>
          <a:p>
            <a:pPr marL="374315" indent="-374315" algn="l">
              <a:buSzPct val="75000"/>
              <a:buChar char="•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utilisation du second degré </a:t>
            </a:r>
          </a:p>
          <a:p>
            <a:pPr marL="374315" indent="-374315" algn="l">
              <a:buSzPct val="75000"/>
              <a:buChar char="➡"/>
              <a:defRPr sz="3200" i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« plus grande invention depuis la roue », « le royaume part à la conquête du monde », « retour de la monarchie en France »</a:t>
            </a:r>
          </a:p>
          <a:p>
            <a:pPr marL="374315" indent="-374315" algn="l">
              <a:buSzPct val="75000"/>
              <a:buChar char="•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évocation nostalgique des Etats-Unis des années 60</a:t>
            </a:r>
          </a:p>
          <a:p>
            <a:pPr marL="374315" indent="-374315" algn="l">
              <a:buSzPct val="75000"/>
              <a:buChar char="•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Whopper très largement mis en avant comme « symbole » à la recette inchangée (= bigmac)</a:t>
            </a:r>
          </a:p>
          <a:p>
            <a:pPr algn="l"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3200" b="1">
                <a:solidFill>
                  <a:srgbClr val="E9222D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Valeurs :</a:t>
            </a:r>
          </a:p>
          <a:p>
            <a:pPr marL="374315" indent="-374315" algn="l">
              <a:buSzPct val="75000"/>
              <a:buChar char="•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authenticité, générosité, goût, fraîcheur, traditions américaines, convivialité</a:t>
            </a:r>
          </a:p>
          <a:p>
            <a:pPr algn="l"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marL="374315" indent="-374315" algn="l">
              <a:buSzPct val="75000"/>
              <a:buChar char="➡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volonté de transmettre ces valeurs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673596" y="1155700"/>
            <a:ext cx="8452198" cy="721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UN RETOUR RÉUSSI</a:t>
            </a:r>
          </a:p>
        </p:txBody>
      </p:sp>
      <p:pic>
        <p:nvPicPr>
          <p:cNvPr id="140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5131" y="196688"/>
            <a:ext cx="814538" cy="814538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683324" y="2022140"/>
            <a:ext cx="11161912" cy="4605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374315" indent="-374315" algn="l">
              <a:buSzPct val="75000"/>
              <a:buChar char="•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E9222D"/>
                </a:solidFill>
              </a:rPr>
              <a:t>En 1997</a:t>
            </a:r>
            <a:r>
              <a:t> Burger King souffrait d’une mauvaise image de marque (malbouffe, départ soudain…)</a:t>
            </a:r>
          </a:p>
          <a:p>
            <a:pPr marL="374315" indent="-374315" algn="l">
              <a:buSzPct val="75000"/>
              <a:buChar char="•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E9222D"/>
                </a:solidFill>
              </a:rPr>
              <a:t>Après 15 ans</a:t>
            </a:r>
            <a:r>
              <a:t> d’absence, la marque exploite le phénomène de « rumeurs et bouche-à-oreille »</a:t>
            </a:r>
          </a:p>
          <a:p>
            <a:pPr marL="374315" indent="-374315" algn="l">
              <a:buSzPct val="75000"/>
              <a:buChar char="‣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E9222D"/>
                </a:solidFill>
              </a:rPr>
              <a:t>fort engouement</a:t>
            </a:r>
            <a:r>
              <a:t> car : produit rare </a:t>
            </a:r>
            <a:r>
              <a:rPr sz="2500"/>
              <a:t>(accessible à l’étranger)</a:t>
            </a:r>
            <a:r>
              <a:t>, attente de retour, réelle alternative à McDonald’s, image forte et culte du Whopper</a:t>
            </a:r>
          </a:p>
          <a:p>
            <a:pPr algn="l"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marL="374315" indent="-374315" algn="l">
              <a:buSzPct val="75000"/>
              <a:buChar char="➡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Le premier restaurant ouvre et déclenche l’hystérie </a:t>
            </a:r>
          </a:p>
        </p:txBody>
      </p:sp>
      <p:pic>
        <p:nvPicPr>
          <p:cNvPr id="142" name="Burger King- Les clients racontent leur premier Whopper à St-Lazare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43714" y="6772510"/>
            <a:ext cx="4752335" cy="269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 flipH="1">
            <a:off x="5922757" y="7225603"/>
            <a:ext cx="683047" cy="333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919" y="14256"/>
                </a:moveTo>
                <a:lnTo>
                  <a:pt x="6919" y="21600"/>
                </a:lnTo>
                <a:lnTo>
                  <a:pt x="21600" y="10800"/>
                </a:lnTo>
                <a:lnTo>
                  <a:pt x="6919" y="0"/>
                </a:lnTo>
                <a:lnTo>
                  <a:pt x="6919" y="7344"/>
                </a:lnTo>
                <a:lnTo>
                  <a:pt x="0" y="7344"/>
                </a:lnTo>
                <a:lnTo>
                  <a:pt x="0" y="14256"/>
                </a:lnTo>
                <a:lnTo>
                  <a:pt x="6919" y="14256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6897516" y="6846337"/>
            <a:ext cx="5140416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fort impact médiatique, déclenche la curiosité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49002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673596" y="1143328"/>
            <a:ext cx="8622507" cy="631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BURGER KING ET MCDONALD’S</a:t>
            </a:r>
          </a:p>
        </p:txBody>
      </p:sp>
      <p:pic>
        <p:nvPicPr>
          <p:cNvPr id="14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5131" y="196688"/>
            <a:ext cx="814538" cy="814538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716408" y="2168096"/>
            <a:ext cx="11163996" cy="652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100" b="1">
                <a:solidFill>
                  <a:srgbClr val="E9222D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MCDONALD’S :</a:t>
            </a:r>
          </a:p>
          <a:p>
            <a:pPr marL="362618" indent="-362618" algn="l">
              <a:buSzPct val="75000"/>
              <a:buChar char="•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adaptation aux goûts français</a:t>
            </a:r>
          </a:p>
          <a:p>
            <a:pPr marL="362618" indent="-362618" algn="l">
              <a:buSzPct val="75000"/>
              <a:buChar char="➡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Mc Baguette, recettes aux fromages AOP, viande et légumes 100% français</a:t>
            </a:r>
          </a:p>
          <a:p>
            <a:pPr marL="374315" indent="-374315" algn="l">
              <a:buSzPct val="75000"/>
              <a:buChar char="•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volonté d’une image plus « saine » : salades, M, fruits et légumes à croquer</a:t>
            </a:r>
          </a:p>
          <a:p>
            <a:pPr marL="374315" indent="-374315" algn="l">
              <a:buSzPct val="75000"/>
              <a:buChar char="•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éloignement de l’image « junk-food » américaine</a:t>
            </a:r>
          </a:p>
          <a:p>
            <a:pPr algn="l"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defRPr sz="3200" b="1">
                <a:solidFill>
                  <a:srgbClr val="E9222D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BURGER KING :</a:t>
            </a:r>
          </a:p>
          <a:p>
            <a:pPr marL="374315" indent="-374315" algn="l">
              <a:buSzPct val="75000"/>
              <a:buChar char="•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insiste sur la générosité et la taille des burgers, promesse de l’Amérique</a:t>
            </a:r>
          </a:p>
          <a:p>
            <a:pPr algn="l"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marL="374315" indent="-374315" algn="l">
              <a:buSzPct val="75000"/>
              <a:buChar char="๏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Deux stratégies différentes qui font leur succès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673596" y="1143328"/>
            <a:ext cx="11657608" cy="680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BURGER KING, « ROI » DE LA COMMUNICATION</a:t>
            </a:r>
          </a:p>
        </p:txBody>
      </p:sp>
      <p:pic>
        <p:nvPicPr>
          <p:cNvPr id="151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95131" y="196688"/>
            <a:ext cx="814538" cy="81453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742522" y="1956422"/>
            <a:ext cx="1116399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100" b="1">
                <a:solidFill>
                  <a:srgbClr val="E9222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Analyse de deux spots publicitaires</a:t>
            </a:r>
          </a:p>
        </p:txBody>
      </p:sp>
      <p:pic>
        <p:nvPicPr>
          <p:cNvPr id="154" name="BURGER KING - La découverte du feu (long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6425591" y="6152126"/>
            <a:ext cx="5754577" cy="3236949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5683989" y="7603766"/>
            <a:ext cx="683047" cy="333669"/>
          </a:xfrm>
          <a:prstGeom prst="rightArrow">
            <a:avLst>
              <a:gd name="adj1" fmla="val 32000"/>
              <a:gd name="adj2" fmla="val 13913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56" name="Shape 156"/>
          <p:cNvSpPr/>
          <p:nvPr/>
        </p:nvSpPr>
        <p:spPr>
          <a:xfrm>
            <a:off x="809236" y="7034000"/>
            <a:ext cx="5052418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Premier spot publicitaire </a:t>
            </a:r>
          </a:p>
          <a:p>
            <a:pPr algn="l">
              <a:defRPr sz="30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TV de la marque en </a:t>
            </a:r>
          </a:p>
          <a:p>
            <a:pPr algn="l">
              <a:defRPr sz="30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France</a:t>
            </a:r>
          </a:p>
        </p:txBody>
      </p:sp>
      <p:sp>
        <p:nvSpPr>
          <p:cNvPr id="157" name="Shape 157"/>
          <p:cNvSpPr/>
          <p:nvPr/>
        </p:nvSpPr>
        <p:spPr>
          <a:xfrm flipH="1">
            <a:off x="6437726" y="4444455"/>
            <a:ext cx="683047" cy="333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919" y="14256"/>
                </a:moveTo>
                <a:lnTo>
                  <a:pt x="6919" y="21600"/>
                </a:lnTo>
                <a:lnTo>
                  <a:pt x="21600" y="10800"/>
                </a:lnTo>
                <a:lnTo>
                  <a:pt x="6919" y="0"/>
                </a:lnTo>
                <a:lnTo>
                  <a:pt x="6919" y="7344"/>
                </a:lnTo>
                <a:lnTo>
                  <a:pt x="0" y="7344"/>
                </a:lnTo>
                <a:lnTo>
                  <a:pt x="0" y="14256"/>
                </a:lnTo>
                <a:lnTo>
                  <a:pt x="6919" y="14256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7281951" y="4103289"/>
            <a:ext cx="477280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Spot publicitaire diffusé</a:t>
            </a:r>
          </a:p>
          <a:p>
            <a:pPr algn="l">
              <a:defRPr sz="30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en ligne</a:t>
            </a:r>
          </a:p>
        </p:txBody>
      </p:sp>
      <p:pic>
        <p:nvPicPr>
          <p:cNvPr id="2" name="BURGER KING - SINGLE FRIES™ - les frites à l'unité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9620" y="2936486"/>
            <a:ext cx="5716693" cy="321564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61399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673596" y="1143328"/>
            <a:ext cx="11657608" cy="680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BURGER KING, « ROI » DE LA COMMUNICATION</a:t>
            </a:r>
          </a:p>
        </p:txBody>
      </p:sp>
      <p:pic>
        <p:nvPicPr>
          <p:cNvPr id="16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5131" y="196688"/>
            <a:ext cx="814538" cy="814538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742522" y="1956422"/>
            <a:ext cx="1116399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100" b="1">
                <a:solidFill>
                  <a:srgbClr val="E9222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Analyse de deux spots publicitaires</a:t>
            </a:r>
          </a:p>
        </p:txBody>
      </p:sp>
      <p:sp>
        <p:nvSpPr>
          <p:cNvPr id="163" name="Shape 163"/>
          <p:cNvSpPr/>
          <p:nvPr/>
        </p:nvSpPr>
        <p:spPr>
          <a:xfrm>
            <a:off x="717808" y="2829843"/>
            <a:ext cx="11960895" cy="654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2618" indent="-362618" algn="l">
              <a:buSzPct val="75000"/>
              <a:buChar char="•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La marque souhaite marquer les esprits grâce à :</a:t>
            </a:r>
          </a:p>
          <a:p>
            <a:pPr marL="374315" indent="-374315" algn="l">
              <a:buSzPct val="75000"/>
              <a:buChar char="‣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un humour complètement décalé</a:t>
            </a:r>
          </a:p>
          <a:p>
            <a:pPr marL="374315" indent="-374315" algn="l">
              <a:buSzPct val="75000"/>
              <a:buChar char="‣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une production soignée</a:t>
            </a:r>
          </a:p>
          <a:p>
            <a:pPr marL="374315" indent="-374315" algn="l">
              <a:buSzPct val="75000"/>
              <a:buChar char="‣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une voix-off exagérée, rappelant le caractère          « mythique » de la marque</a:t>
            </a:r>
          </a:p>
          <a:p>
            <a:pPr marL="374315" indent="-374315" algn="l">
              <a:buSzPct val="75000"/>
              <a:buChar char="‣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un rappel de l’élément marketing principal :                         la viande grillée</a:t>
            </a:r>
          </a:p>
          <a:p>
            <a:pPr algn="l"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marL="374315" indent="-374315" algn="l">
              <a:buSzPct val="75000"/>
              <a:buChar char="➡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contribue à créer l’évènement sur le retour de la marque</a:t>
            </a:r>
          </a:p>
          <a:p>
            <a:pPr marL="374315" indent="-374315" algn="l">
              <a:buSzPct val="75000"/>
              <a:buChar char="➡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donne une image jeune, moderne, décontractée</a:t>
            </a:r>
          </a:p>
          <a:p>
            <a:pPr algn="l"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673596" y="1143328"/>
            <a:ext cx="11657608" cy="680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BURGER KING, « ROI » DE LA COMMUNICATION</a:t>
            </a:r>
          </a:p>
        </p:txBody>
      </p:sp>
      <p:pic>
        <p:nvPicPr>
          <p:cNvPr id="16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5131" y="196688"/>
            <a:ext cx="814538" cy="814538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742522" y="1956422"/>
            <a:ext cx="1116399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100" b="1">
                <a:solidFill>
                  <a:srgbClr val="E9222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Le digital, « fer de lance » de la marque</a:t>
            </a:r>
          </a:p>
        </p:txBody>
      </p:sp>
      <p:sp>
        <p:nvSpPr>
          <p:cNvPr id="168" name="Shape 168"/>
          <p:cNvSpPr/>
          <p:nvPr/>
        </p:nvSpPr>
        <p:spPr>
          <a:xfrm>
            <a:off x="430101" y="2777615"/>
            <a:ext cx="11788839" cy="257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74315" indent="-374315" algn="l">
              <a:buSzPct val="75000"/>
              <a:buChar char="•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La marque a, et continue, de créer le « buzz » grâce à utilisation importante des réseaux sociaux</a:t>
            </a:r>
          </a:p>
          <a:p>
            <a:pPr marL="374315" indent="-374315" algn="l">
              <a:buSzPct val="75000"/>
              <a:buChar char="‣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marketing digital confié à l’entreprise Buzzman TV</a:t>
            </a:r>
          </a:p>
          <a:p>
            <a:pPr marL="374315" indent="-374315" algn="l">
              <a:buSzPct val="75000"/>
              <a:buChar char="๏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Quelques exemples :</a:t>
            </a:r>
          </a:p>
        </p:txBody>
      </p:sp>
      <p:pic>
        <p:nvPicPr>
          <p:cNvPr id="169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8302" y="5137706"/>
            <a:ext cx="4071610" cy="2035805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1461678" y="7122105"/>
            <a:ext cx="282485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devanture de restaurant </a:t>
            </a:r>
          </a:p>
        </p:txBody>
      </p:sp>
      <p:pic>
        <p:nvPicPr>
          <p:cNvPr id="17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29766" y="5146897"/>
            <a:ext cx="2985993" cy="2497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Capture d'écran 2016-11-24 18.36.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35614" y="4902410"/>
            <a:ext cx="3079439" cy="2752929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783003" y="8077633"/>
            <a:ext cx="1143879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74315" indent="-374315" algn="l">
              <a:buSzPct val="75000"/>
              <a:buChar char="➡"/>
              <a:defRPr sz="32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communication marquante, originale, « virale »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</Words>
  <Application>Microsoft Macintosh PowerPoint</Application>
  <PresentationFormat>Personnalisé</PresentationFormat>
  <Paragraphs>126</Paragraphs>
  <Slides>13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Helvetica Light</vt:lpstr>
      <vt:lpstr>Helvetica Neue</vt:lpstr>
      <vt:lpstr>Verdana</vt:lpstr>
      <vt:lpstr>Black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Utilisateur de Microsoft Office</cp:lastModifiedBy>
  <cp:revision>1</cp:revision>
  <dcterms:modified xsi:type="dcterms:W3CDTF">2016-11-25T17:34:53Z</dcterms:modified>
</cp:coreProperties>
</file>